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9" r:id="rId4"/>
    <p:sldId id="260" r:id="rId5"/>
    <p:sldId id="261" r:id="rId6"/>
    <p:sldId id="262" r:id="rId7"/>
    <p:sldId id="263" r:id="rId8"/>
    <p:sldId id="265" r:id="rId9"/>
    <p:sldId id="264" r:id="rId10"/>
    <p:sldId id="266" r:id="rId11"/>
    <p:sldId id="267" r:id="rId12"/>
    <p:sldId id="268" r:id="rId13"/>
    <p:sldId id="269" r:id="rId14"/>
    <p:sldId id="270" r:id="rId15"/>
    <p:sldId id="271" r:id="rId16"/>
    <p:sldId id="272" r:id="rId17"/>
    <p:sldId id="273" r:id="rId18"/>
  </p:sldIdLst>
  <p:sldSz cx="9144000" cy="6858000" type="screen4x3"/>
  <p:notesSz cx="7099300" cy="102346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2" name="عنصر نائب للتذييل 1"/>
          <p:cNvSpPr>
            <a:spLocks noGrp="1"/>
          </p:cNvSpPr>
          <p:nvPr>
            <p:ph type="ftr" sz="quarter" idx="11"/>
          </p:nvPr>
        </p:nvSpPr>
        <p:spPr/>
        <p:txBody>
          <a:bodyPr/>
          <a:lstStyle/>
          <a:p>
            <a:endParaRPr lang="ar-SA"/>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0B34F065-1154-456A-91E3-76DE8E75E17B}" type="slidenum">
              <a:rPr lang="ar-SA" smtClean="0"/>
              <a:pPr/>
              <a:t>‹N°›</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19" name="عنصر نائب للتذييل 18"/>
          <p:cNvSpPr>
            <a:spLocks noGrp="1"/>
          </p:cNvSpPr>
          <p:nvPr>
            <p:ph type="ftr" sz="quarter" idx="11"/>
          </p:nvPr>
        </p:nvSpPr>
        <p:spPr>
          <a:xfrm>
            <a:off x="3581400" y="76200"/>
            <a:ext cx="2895600" cy="288925"/>
          </a:xfrm>
        </p:spPr>
        <p:txBody>
          <a:bodyPr/>
          <a:lstStyle/>
          <a:p>
            <a:endParaRPr lang="ar-SA"/>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0B34F065-1154-456A-91E3-76DE8E75E17B}"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11" name="عنصر نائب للتذييل 10"/>
          <p:cNvSpPr>
            <a:spLocks noGrp="1"/>
          </p:cNvSpPr>
          <p:nvPr>
            <p:ph type="ftr" sz="quarter" idx="11"/>
          </p:nvPr>
        </p:nvSpPr>
        <p:spPr/>
        <p:txBody>
          <a:bodyPr/>
          <a:lstStyle/>
          <a:p>
            <a:endParaRPr lang="ar-SA"/>
          </a:p>
        </p:txBody>
      </p:sp>
      <p:sp>
        <p:nvSpPr>
          <p:cNvPr id="16" name="عنصر نائب لرقم الشريحة 15"/>
          <p:cNvSpPr>
            <a:spLocks noGrp="1"/>
          </p:cNvSpPr>
          <p:nvPr>
            <p:ph type="sldNum" sz="quarter" idx="12"/>
          </p:nvPr>
        </p:nvSpPr>
        <p:spPr/>
        <p:txBody>
          <a:bodyPr/>
          <a:lstStyle/>
          <a:p>
            <a:fld id="{0B34F065-1154-456A-91E3-76DE8E75E17B}" type="slidenum">
              <a:rPr lang="ar-SA" smtClean="0"/>
              <a:pPr/>
              <a:t>‹N°›</a:t>
            </a:fld>
            <a:endParaRPr lang="ar-SA"/>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10" name="عنصر نائب للتذييل 9"/>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229600" y="6477000"/>
            <a:ext cx="762000" cy="246888"/>
          </a:xfrm>
        </p:spPr>
        <p:txBody>
          <a:bodyPr/>
          <a:lstStyle/>
          <a:p>
            <a:fld id="{0B34F065-1154-456A-91E3-76DE8E75E17B}" type="slidenum">
              <a:rPr lang="ar-SA" smtClean="0"/>
              <a:pPr/>
              <a:t>‹N°›</a:t>
            </a:fld>
            <a:endParaRPr lang="ar-SA"/>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21" name="عنصر نائب للتذييل 20"/>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24" name="عنصر نائب للتذييل 23"/>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29" name="عنصر نائب للتذييل 28"/>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‹N°›</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29/10/1445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0B34F065-1154-456A-91E3-76DE8E75E17B}" type="slidenum">
              <a:rPr lang="ar-SA" smtClean="0"/>
              <a:pPr/>
              <a:t>‹N°›</a:t>
            </a:fld>
            <a:endParaRPr lang="ar-SA"/>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B8ABB09-4A1D-463E-8065-109CC2B7EFAA}" type="datetimeFigureOut">
              <a:rPr lang="ar-SA" smtClean="0"/>
              <a:pPr/>
              <a:t>29/10/1445</a:t>
            </a:fld>
            <a:endParaRPr lang="ar-SA"/>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B34F065-1154-456A-91E3-76DE8E75E17B}" type="slidenum">
              <a:rPr lang="ar-SA" smtClean="0"/>
              <a:pPr/>
              <a:t>‹N°›</a:t>
            </a:fld>
            <a:endParaRPr lang="ar-SA"/>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hyperlink" Target="http://www.aljazeera.net/home/getpage/c5b5dbe7-0b84-477b-824d-0fa0b436f94c/4f246635-5798-4ac1-beab-c5fa6066ef08" TargetMode="External"/><Relationship Id="rId2" Type="http://schemas.openxmlformats.org/officeDocument/2006/relationships/hyperlink" Target="http://www.aljazeera.net/home/getpage/c5b5dbe7-0b84-477b-824d-0fa0b436f94c/97505541-43fe-4b2b-ab76-e03f29b1dd2f" TargetMode="External"/><Relationship Id="rId1" Type="http://schemas.openxmlformats.org/officeDocument/2006/relationships/slideLayout" Target="../slideLayouts/slideLayout2.xml"/><Relationship Id="rId4" Type="http://schemas.openxmlformats.org/officeDocument/2006/relationships/hyperlink" Target="http://www.aljazeera.net/home/getpage/c5b5dbe7-0b84-477b-824d-0fa0b436f94c/51ade9a7-741b-4c32-8c7b-31948e3c25c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2786058"/>
            <a:ext cx="7624786" cy="178595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b="1" cap="none" dirty="0" smtClean="0">
                <a:ln w="11430">
                  <a:solidFill>
                    <a:srgbClr val="002060"/>
                  </a:solidFill>
                </a:ln>
                <a:solidFill>
                  <a:srgbClr val="002060"/>
                </a:solidFill>
                <a:effectLst>
                  <a:glow rad="228600">
                    <a:schemeClr val="accent6">
                      <a:satMod val="175000"/>
                      <a:alpha val="40000"/>
                    </a:schemeClr>
                  </a:glow>
                  <a:outerShdw blurRad="50800" dist="39000" dir="5460000" algn="tl">
                    <a:srgbClr val="000000">
                      <a:alpha val="38000"/>
                    </a:srgbClr>
                  </a:outerShdw>
                </a:effectLst>
              </a:rPr>
              <a:t>المحاضرة الأولى: </a:t>
            </a:r>
            <a:br>
              <a:rPr lang="ar-DZ" b="1" cap="none" dirty="0" smtClean="0">
                <a:ln w="11430">
                  <a:solidFill>
                    <a:srgbClr val="002060"/>
                  </a:solidFill>
                </a:ln>
                <a:solidFill>
                  <a:srgbClr val="002060"/>
                </a:solidFill>
                <a:effectLst>
                  <a:glow rad="228600">
                    <a:schemeClr val="accent6">
                      <a:satMod val="175000"/>
                      <a:alpha val="40000"/>
                    </a:schemeClr>
                  </a:glow>
                  <a:outerShdw blurRad="50800" dist="39000" dir="5460000" algn="tl">
                    <a:srgbClr val="000000">
                      <a:alpha val="38000"/>
                    </a:srgbClr>
                  </a:outerShdw>
                </a:effectLst>
              </a:rPr>
            </a:br>
            <a:r>
              <a:rPr lang="ar-DZ" b="1" cap="none" dirty="0" smtClean="0">
                <a:ln w="11430">
                  <a:solidFill>
                    <a:srgbClr val="002060"/>
                  </a:solidFill>
                </a:ln>
                <a:solidFill>
                  <a:srgbClr val="002060"/>
                </a:solidFill>
                <a:effectLst>
                  <a:glow rad="228600">
                    <a:schemeClr val="accent6">
                      <a:satMod val="175000"/>
                      <a:alpha val="40000"/>
                    </a:schemeClr>
                  </a:glow>
                  <a:outerShdw blurRad="50800" dist="39000" dir="5460000" algn="tl">
                    <a:srgbClr val="000000">
                      <a:alpha val="38000"/>
                    </a:srgbClr>
                  </a:outerShdw>
                </a:effectLst>
              </a:rPr>
              <a:t/>
            </a:r>
            <a:br>
              <a:rPr lang="ar-DZ" b="1" cap="none" dirty="0" smtClean="0">
                <a:ln w="11430">
                  <a:solidFill>
                    <a:srgbClr val="002060"/>
                  </a:solidFill>
                </a:ln>
                <a:solidFill>
                  <a:srgbClr val="002060"/>
                </a:solidFill>
                <a:effectLst>
                  <a:glow rad="228600">
                    <a:schemeClr val="accent6">
                      <a:satMod val="175000"/>
                      <a:alpha val="40000"/>
                    </a:schemeClr>
                  </a:glow>
                  <a:outerShdw blurRad="50800" dist="39000" dir="5460000" algn="tl">
                    <a:srgbClr val="000000">
                      <a:alpha val="38000"/>
                    </a:srgbClr>
                  </a:outerShdw>
                </a:effectLst>
              </a:rPr>
            </a:br>
            <a:r>
              <a:rPr lang="ar-DZ" b="1" cap="none" dirty="0" smtClean="0">
                <a:ln w="11430">
                  <a:solidFill>
                    <a:srgbClr val="002060"/>
                  </a:solidFill>
                </a:ln>
                <a:solidFill>
                  <a:srgbClr val="002060"/>
                </a:solidFill>
                <a:effectLst>
                  <a:glow rad="228600">
                    <a:schemeClr val="accent6">
                      <a:satMod val="175000"/>
                      <a:alpha val="40000"/>
                    </a:schemeClr>
                  </a:glow>
                  <a:outerShdw blurRad="50800" dist="39000" dir="5460000" algn="tl">
                    <a:srgbClr val="000000">
                      <a:alpha val="38000"/>
                    </a:srgbClr>
                  </a:outerShdw>
                </a:effectLst>
              </a:rPr>
              <a:t>مدخل عام إلى النشاط الرياضي </a:t>
            </a:r>
            <a:endParaRPr lang="fr-FR" b="1" cap="none" dirty="0">
              <a:ln w="11430">
                <a:solidFill>
                  <a:srgbClr val="002060"/>
                </a:solidFill>
              </a:ln>
              <a:solidFill>
                <a:srgbClr val="002060"/>
              </a:solidFill>
              <a:effectLst>
                <a:glow rad="228600">
                  <a:schemeClr val="accent6">
                    <a:satMod val="175000"/>
                    <a:alpha val="40000"/>
                  </a:schemeClr>
                </a:glow>
                <a:outerShdw blurRad="50800" dist="39000" dir="5460000" algn="tl">
                  <a:srgbClr val="000000">
                    <a:alpha val="38000"/>
                  </a:srgbClr>
                </a:outerShdw>
              </a:effectLst>
            </a:endParaRPr>
          </a:p>
        </p:txBody>
      </p:sp>
      <p:sp>
        <p:nvSpPr>
          <p:cNvPr id="3" name="عنوان فرعي 2"/>
          <p:cNvSpPr>
            <a:spLocks noGrp="1"/>
          </p:cNvSpPr>
          <p:nvPr>
            <p:ph type="subTitle" idx="1"/>
          </p:nvPr>
        </p:nvSpPr>
        <p:spPr>
          <a:xfrm>
            <a:off x="428596" y="714356"/>
            <a:ext cx="8458200" cy="914400"/>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DZ" b="1" dirty="0" smtClean="0">
                <a:ln w="11430">
                  <a:solidFill>
                    <a:srgbClr val="7030A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جامعة العربي بن </a:t>
            </a:r>
            <a:r>
              <a:rPr lang="ar-DZ" b="1" dirty="0" err="1" smtClean="0">
                <a:ln w="11430">
                  <a:solidFill>
                    <a:srgbClr val="7030A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مهيدي</a:t>
            </a:r>
            <a:r>
              <a:rPr lang="ar-DZ" b="1" dirty="0" smtClean="0">
                <a:ln w="11430">
                  <a:solidFill>
                    <a:srgbClr val="7030A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أم البواقي</a:t>
            </a:r>
          </a:p>
          <a:p>
            <a:pPr algn="ctr" rtl="1"/>
            <a:r>
              <a:rPr lang="ar-DZ" b="1" dirty="0" smtClean="0">
                <a:ln w="11430">
                  <a:solidFill>
                    <a:srgbClr val="7030A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معهد علوم وتقنيات النشاطات البدنية والرياضية</a:t>
            </a:r>
            <a:endParaRPr lang="fr-FR" b="1" dirty="0">
              <a:ln w="11430">
                <a:solidFill>
                  <a:srgbClr val="7030A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6" name="صورة 5" descr="uoeb.jpg"/>
          <p:cNvPicPr>
            <a:picLocks noChangeAspect="1"/>
          </p:cNvPicPr>
          <p:nvPr/>
        </p:nvPicPr>
        <p:blipFill>
          <a:blip r:embed="rId2"/>
          <a:stretch>
            <a:fillRect/>
          </a:stretch>
        </p:blipFill>
        <p:spPr>
          <a:xfrm>
            <a:off x="250174" y="71414"/>
            <a:ext cx="964240" cy="1216404"/>
          </a:xfrm>
          <a:prstGeom prst="rect">
            <a:avLst/>
          </a:prstGeom>
        </p:spPr>
      </p:pic>
      <p:sp>
        <p:nvSpPr>
          <p:cNvPr id="7" name="عنوان 1"/>
          <p:cNvSpPr txBox="1">
            <a:spLocks/>
          </p:cNvSpPr>
          <p:nvPr/>
        </p:nvSpPr>
        <p:spPr>
          <a:xfrm>
            <a:off x="2000232" y="5421335"/>
            <a:ext cx="6338902" cy="1222375"/>
          </a:xfrm>
          <a:prstGeom prst="rect">
            <a:avLst/>
          </a:prstGeom>
        </p:spPr>
        <p:txBody>
          <a:bodyPr vert="horz" anchor="t">
            <a:normAutofit fontScale="85000"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defTabSz="914400" rtl="1" eaLnBrk="1" fontAlgn="auto" latinLnBrk="0" hangingPunct="1">
              <a:lnSpc>
                <a:spcPct val="150000"/>
              </a:lnSpc>
              <a:spcBef>
                <a:spcPct val="0"/>
              </a:spcBef>
              <a:spcAft>
                <a:spcPts val="0"/>
              </a:spcAft>
              <a:buClrTx/>
              <a:buSzTx/>
              <a:buFontTx/>
              <a:buNone/>
              <a:tabLst/>
              <a:defRPr/>
            </a:pPr>
            <a:r>
              <a:rPr kumimoji="0" lang="ar-DZ" sz="2000" b="1" i="0" u="none" strike="noStrike" kern="1200" cap="none" spc="0" normalizeH="0" baseline="0" noProof="0"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uLnTx/>
                <a:uFillTx/>
                <a:latin typeface="+mj-lt"/>
                <a:ea typeface="+mj-ea"/>
                <a:cs typeface="+mj-cs"/>
              </a:rPr>
              <a:t>الأستاذ: </a:t>
            </a:r>
            <a:r>
              <a:rPr kumimoji="0" lang="ar-DZ" sz="2000" b="1" i="0" u="none" strike="noStrike" kern="1200" cap="none" spc="0" normalizeH="0" baseline="0" noProof="0" dirty="0" err="1"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uLnTx/>
                <a:uFillTx/>
                <a:latin typeface="+mj-lt"/>
                <a:ea typeface="+mj-ea"/>
                <a:cs typeface="+mj-cs"/>
              </a:rPr>
              <a:t>قرماط</a:t>
            </a:r>
            <a:r>
              <a:rPr kumimoji="0" lang="ar-DZ" sz="2000" b="1" i="0" u="none" strike="noStrike" kern="1200" cap="none" spc="0" normalizeH="0" baseline="0" noProof="0"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uLnTx/>
                <a:uFillTx/>
                <a:latin typeface="+mj-lt"/>
                <a:ea typeface="+mj-ea"/>
                <a:cs typeface="+mj-cs"/>
              </a:rPr>
              <a:t> نوري</a:t>
            </a:r>
          </a:p>
          <a:p>
            <a:pPr marL="0" marR="0" lvl="0" indent="0" defTabSz="914400" rtl="1" eaLnBrk="1" fontAlgn="auto" latinLnBrk="0" hangingPunct="1">
              <a:lnSpc>
                <a:spcPct val="150000"/>
              </a:lnSpc>
              <a:spcBef>
                <a:spcPct val="0"/>
              </a:spcBef>
              <a:spcAft>
                <a:spcPts val="0"/>
              </a:spcAft>
              <a:buClrTx/>
              <a:buSzTx/>
              <a:buFontTx/>
              <a:buNone/>
              <a:tabLst/>
              <a:defRPr/>
            </a:pPr>
            <a:r>
              <a:rPr lang="ar-DZ" sz="2000" b="1"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latin typeface="+mj-lt"/>
                <a:ea typeface="+mj-ea"/>
                <a:cs typeface="+mj-cs"/>
              </a:rPr>
              <a:t>مقياس: </a:t>
            </a:r>
            <a:r>
              <a:rPr lang="ar-DZ" sz="2000" b="1"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latin typeface="+mj-lt"/>
                <a:ea typeface="+mj-ea"/>
                <a:cs typeface="+mj-cs"/>
              </a:rPr>
              <a:t>نظرية ومنهجية</a:t>
            </a:r>
            <a:r>
              <a:rPr lang="ar-DZ" sz="2000" b="1"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latin typeface="+mj-lt"/>
                <a:ea typeface="+mj-ea"/>
                <a:cs typeface="+mj-cs"/>
              </a:rPr>
              <a:t> </a:t>
            </a:r>
            <a:r>
              <a:rPr lang="ar-DZ" sz="2000" b="1"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latin typeface="+mj-lt"/>
                <a:ea typeface="+mj-ea"/>
                <a:cs typeface="+mj-cs"/>
              </a:rPr>
              <a:t>النشاط البدني الرياضي التربوي</a:t>
            </a:r>
          </a:p>
          <a:p>
            <a:pPr marL="0" marR="0" lvl="0" indent="0" defTabSz="914400" rtl="1" eaLnBrk="1" fontAlgn="auto" latinLnBrk="0" hangingPunct="1">
              <a:lnSpc>
                <a:spcPct val="150000"/>
              </a:lnSpc>
              <a:spcBef>
                <a:spcPct val="0"/>
              </a:spcBef>
              <a:spcAft>
                <a:spcPts val="0"/>
              </a:spcAft>
              <a:buClrTx/>
              <a:buSzTx/>
              <a:buFontTx/>
              <a:buNone/>
              <a:tabLst/>
              <a:defRPr/>
            </a:pPr>
            <a:r>
              <a:rPr kumimoji="0" lang="ar-DZ" sz="2000" b="1" i="0" u="none" strike="noStrike" kern="1200" cap="none" spc="0" normalizeH="0" baseline="0" noProof="0"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uLnTx/>
                <a:uFillTx/>
                <a:latin typeface="+mj-lt"/>
                <a:ea typeface="+mj-ea"/>
                <a:cs typeface="+mj-cs"/>
              </a:rPr>
              <a:t>المستوى: سنة</a:t>
            </a:r>
            <a:r>
              <a:rPr kumimoji="0" lang="ar-DZ" sz="2000" b="1" i="0" u="none" strike="noStrike" kern="1200" cap="none" spc="0" normalizeH="0" noProof="0"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uLnTx/>
                <a:uFillTx/>
                <a:latin typeface="+mj-lt"/>
                <a:ea typeface="+mj-ea"/>
                <a:cs typeface="+mj-cs"/>
              </a:rPr>
              <a:t> </a:t>
            </a:r>
            <a:r>
              <a:rPr lang="ar-DZ" sz="2000" b="1" dirty="0" smtClean="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latin typeface="+mj-lt"/>
                <a:ea typeface="+mj-ea"/>
                <a:cs typeface="+mj-cs"/>
              </a:rPr>
              <a:t>ثانية</a:t>
            </a:r>
            <a:endParaRPr kumimoji="0" lang="fr-FR" sz="2000" b="1" i="0" u="none" strike="noStrike" kern="1200" cap="none" spc="0" normalizeH="0" baseline="0" noProof="0" dirty="0">
              <a:ln w="11430">
                <a:solidFill>
                  <a:schemeClr val="tx1">
                    <a:lumMod val="95000"/>
                    <a:lumOff val="5000"/>
                  </a:schemeClr>
                </a:solidFill>
              </a:ln>
              <a:solidFill>
                <a:srgbClr val="FF0000"/>
              </a:solidFill>
              <a:effectLst>
                <a:glow rad="228600">
                  <a:schemeClr val="accent6">
                    <a:satMod val="175000"/>
                    <a:alpha val="40000"/>
                  </a:schemeClr>
                </a:glow>
                <a:outerShdw blurRad="50800" dist="39000" dir="5460000" algn="tl">
                  <a:srgbClr val="000000">
                    <a:alpha val="38000"/>
                  </a:srgbClr>
                </a:outerShdw>
              </a:effectLst>
              <a:uLnTx/>
              <a:uFillTx/>
              <a:latin typeface="+mj-lt"/>
              <a:ea typeface="+mj-ea"/>
              <a:cs typeface="+mj-cs"/>
            </a:endParaRPr>
          </a:p>
        </p:txBody>
      </p:sp>
      <p:pic>
        <p:nvPicPr>
          <p:cNvPr id="8" name="Image 7"/>
          <p:cNvPicPr/>
          <p:nvPr/>
        </p:nvPicPr>
        <p:blipFill>
          <a:blip r:embed="rId3" cstate="print"/>
          <a:srcRect/>
          <a:stretch>
            <a:fillRect/>
          </a:stretch>
        </p:blipFill>
        <p:spPr bwMode="auto">
          <a:xfrm>
            <a:off x="7643834" y="71414"/>
            <a:ext cx="1285884" cy="1214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457200"/>
            <a:ext cx="8686800" cy="838200"/>
          </a:xfrm>
        </p:spPr>
        <p:txBody>
          <a:bodyPr/>
          <a:lstStyle/>
          <a:p>
            <a:pPr algn="ctr" rtl="1"/>
            <a:r>
              <a:rPr lang="ar-MA" b="1" cap="none" dirty="0" smtClean="0">
                <a:ln w="10541" cmpd="sng">
                  <a:solidFill>
                    <a:schemeClr val="accent1">
                      <a:shade val="88000"/>
                      <a:satMod val="110000"/>
                    </a:schemeClr>
                  </a:solidFill>
                  <a:prstDash val="solid"/>
                </a:ln>
                <a:solidFill>
                  <a:srgbClr val="0070C0"/>
                </a:solidFill>
                <a:effectLst>
                  <a:glow rad="228600">
                    <a:schemeClr val="accent6">
                      <a:satMod val="175000"/>
                      <a:alpha val="40000"/>
                    </a:schemeClr>
                  </a:glow>
                </a:effectLst>
              </a:rPr>
              <a:t>6- </a:t>
            </a:r>
            <a:r>
              <a:rPr lang="ar-DZ" b="1" cap="none" dirty="0" smtClean="0">
                <a:ln w="10541" cmpd="sng">
                  <a:solidFill>
                    <a:schemeClr val="accent1">
                      <a:shade val="88000"/>
                      <a:satMod val="110000"/>
                    </a:schemeClr>
                  </a:solidFill>
                  <a:prstDash val="solid"/>
                </a:ln>
                <a:solidFill>
                  <a:srgbClr val="0070C0"/>
                </a:solidFill>
                <a:effectLst>
                  <a:glow rad="228600">
                    <a:schemeClr val="accent6">
                      <a:satMod val="175000"/>
                      <a:alpha val="40000"/>
                    </a:schemeClr>
                  </a:glow>
                </a:effectLst>
              </a:rPr>
              <a:t>خصائص النشاط البدني الرياضي</a:t>
            </a:r>
            <a:endParaRPr lang="fr-FR" b="1" cap="none" dirty="0">
              <a:ln w="10541" cmpd="sng">
                <a:solidFill>
                  <a:schemeClr val="accent1">
                    <a:shade val="88000"/>
                    <a:satMod val="110000"/>
                  </a:schemeClr>
                </a:solidFill>
                <a:prstDash val="solid"/>
              </a:ln>
              <a:solidFill>
                <a:srgbClr val="0070C0"/>
              </a:solidFill>
              <a:effectLst>
                <a:glow rad="228600">
                  <a:schemeClr val="accent6">
                    <a:satMod val="175000"/>
                    <a:alpha val="40000"/>
                  </a:schemeClr>
                </a:glow>
              </a:effectLst>
            </a:endParaRPr>
          </a:p>
        </p:txBody>
      </p:sp>
      <p:sp>
        <p:nvSpPr>
          <p:cNvPr id="4" name="عنوان 1"/>
          <p:cNvSpPr txBox="1">
            <a:spLocks/>
          </p:cNvSpPr>
          <p:nvPr/>
        </p:nvSpPr>
        <p:spPr>
          <a:xfrm>
            <a:off x="214282" y="1519230"/>
            <a:ext cx="8686800" cy="4695852"/>
          </a:xfrm>
          <a:prstGeom prst="rect">
            <a:avLst/>
          </a:prstGeom>
        </p:spPr>
        <p:txBody>
          <a:bodyPr vert="horz" anchor="ctr">
            <a:normAutofit fontScale="92500" lnSpcReduction="10000"/>
          </a:bodyPr>
          <a:lstStyle/>
          <a:p>
            <a:r>
              <a:rPr lang="ar-DZ" sz="3600" dirty="0" smtClean="0">
                <a:ln w="10541" cmpd="sng">
                  <a:solidFill>
                    <a:schemeClr val="tx1"/>
                  </a:solidFill>
                  <a:prstDash val="solid"/>
                </a:ln>
                <a:latin typeface="Sakkal Majalla" pitchFamily="2" charset="-78"/>
                <a:cs typeface="Sakkal Majalla" pitchFamily="2" charset="-78"/>
              </a:rPr>
              <a:t>        يتميز النشاط الرياضي بعدة خصائص متنوعة منها:</a:t>
            </a:r>
            <a:endParaRPr lang="fr-FR" sz="3600" dirty="0" smtClean="0">
              <a:ln w="10541" cmpd="sng">
                <a:solidFill>
                  <a:schemeClr val="tx1"/>
                </a:solidFill>
                <a:prstDash val="solid"/>
              </a:ln>
              <a:latin typeface="Sakkal Majalla" pitchFamily="2" charset="-78"/>
              <a:cs typeface="Sakkal Majalla" pitchFamily="2" charset="-78"/>
            </a:endParaRPr>
          </a:p>
          <a:p>
            <a:pPr lvl="0">
              <a:buFont typeface="Wingdings" pitchFamily="2" charset="2"/>
              <a:buChar char="q"/>
            </a:pPr>
            <a:r>
              <a:rPr lang="ar-DZ" sz="3600" dirty="0" smtClean="0">
                <a:ln w="10541" cmpd="sng">
                  <a:solidFill>
                    <a:schemeClr val="tx1"/>
                  </a:solidFill>
                  <a:prstDash val="solid"/>
                </a:ln>
                <a:latin typeface="Sakkal Majalla" pitchFamily="2" charset="-78"/>
                <a:cs typeface="Sakkal Majalla" pitchFamily="2" charset="-78"/>
              </a:rPr>
              <a:t>النشاط الرياضي عبارة عن نشاط اجتماعي، وتعبير عن تلاقي كل متطلبات الفرد بمتطلبات المجتمع.</a:t>
            </a:r>
            <a:endParaRPr lang="fr-FR" sz="3600" dirty="0" smtClean="0">
              <a:ln w="10541" cmpd="sng">
                <a:solidFill>
                  <a:schemeClr val="tx1"/>
                </a:solidFill>
                <a:prstDash val="solid"/>
              </a:ln>
              <a:latin typeface="Sakkal Majalla" pitchFamily="2" charset="-78"/>
              <a:cs typeface="Sakkal Majalla" pitchFamily="2" charset="-78"/>
            </a:endParaRPr>
          </a:p>
          <a:p>
            <a:pPr lvl="0">
              <a:buFont typeface="Wingdings" pitchFamily="2" charset="2"/>
              <a:buChar char="q"/>
            </a:pPr>
            <a:r>
              <a:rPr lang="ar-DZ" sz="3600" dirty="0" smtClean="0">
                <a:ln w="10541" cmpd="sng">
                  <a:solidFill>
                    <a:schemeClr val="tx1"/>
                  </a:solidFill>
                  <a:prstDash val="solid"/>
                </a:ln>
                <a:latin typeface="Sakkal Majalla" pitchFamily="2" charset="-78"/>
                <a:cs typeface="Sakkal Majalla" pitchFamily="2" charset="-78"/>
              </a:rPr>
              <a:t>خلال النشاط الرياضي يلعب البدن وحركاته الدور الرئيسي.</a:t>
            </a:r>
            <a:endParaRPr lang="fr-FR" sz="3600" dirty="0" smtClean="0">
              <a:ln w="10541" cmpd="sng">
                <a:solidFill>
                  <a:schemeClr val="tx1"/>
                </a:solidFill>
                <a:prstDash val="solid"/>
              </a:ln>
              <a:latin typeface="Sakkal Majalla" pitchFamily="2" charset="-78"/>
              <a:cs typeface="Sakkal Majalla" pitchFamily="2" charset="-78"/>
            </a:endParaRPr>
          </a:p>
          <a:p>
            <a:pPr lvl="0">
              <a:buFont typeface="Wingdings" pitchFamily="2" charset="2"/>
              <a:buChar char="q"/>
            </a:pPr>
            <a:r>
              <a:rPr lang="ar-DZ" sz="3600" dirty="0" smtClean="0">
                <a:ln w="10541" cmpd="sng">
                  <a:solidFill>
                    <a:schemeClr val="tx1"/>
                  </a:solidFill>
                  <a:prstDash val="solid"/>
                </a:ln>
                <a:latin typeface="Sakkal Majalla" pitchFamily="2" charset="-78"/>
                <a:cs typeface="Sakkal Majalla" pitchFamily="2" charset="-78"/>
              </a:rPr>
              <a:t>أصبحت الصور التي يتسم </a:t>
            </a:r>
            <a:r>
              <a:rPr lang="ar-DZ" sz="3600" dirty="0" err="1" smtClean="0">
                <a:ln w="10541" cmpd="sng">
                  <a:solidFill>
                    <a:schemeClr val="tx1"/>
                  </a:solidFill>
                  <a:prstDash val="solid"/>
                </a:ln>
                <a:latin typeface="Sakkal Majalla" pitchFamily="2" charset="-78"/>
                <a:cs typeface="Sakkal Majalla" pitchFamily="2" charset="-78"/>
              </a:rPr>
              <a:t>بها</a:t>
            </a:r>
            <a:r>
              <a:rPr lang="ar-DZ" sz="3600" dirty="0" smtClean="0">
                <a:ln w="10541" cmpd="sng">
                  <a:solidFill>
                    <a:schemeClr val="tx1"/>
                  </a:solidFill>
                  <a:prstDash val="solid"/>
                </a:ln>
                <a:latin typeface="Sakkal Majalla" pitchFamily="2" charset="-78"/>
                <a:cs typeface="Sakkal Majalla" pitchFamily="2" charset="-78"/>
              </a:rPr>
              <a:t> النشاط الرياضي هو التدريب ثم التنافس.</a:t>
            </a:r>
            <a:endParaRPr lang="fr-FR" sz="3600" dirty="0" smtClean="0">
              <a:ln w="10541" cmpd="sng">
                <a:solidFill>
                  <a:schemeClr val="tx1"/>
                </a:solidFill>
                <a:prstDash val="solid"/>
              </a:ln>
              <a:latin typeface="Sakkal Majalla" pitchFamily="2" charset="-78"/>
              <a:cs typeface="Sakkal Majalla" pitchFamily="2" charset="-78"/>
            </a:endParaRPr>
          </a:p>
          <a:p>
            <a:pPr lvl="0">
              <a:buFont typeface="Wingdings" pitchFamily="2" charset="2"/>
              <a:buChar char="q"/>
            </a:pPr>
            <a:r>
              <a:rPr lang="ar-DZ" sz="3600" dirty="0" smtClean="0">
                <a:ln w="10541" cmpd="sng">
                  <a:solidFill>
                    <a:schemeClr val="tx1"/>
                  </a:solidFill>
                  <a:prstDash val="solid"/>
                </a:ln>
                <a:latin typeface="Sakkal Majalla" pitchFamily="2" charset="-78"/>
                <a:cs typeface="Sakkal Majalla" pitchFamily="2" charset="-78"/>
              </a:rPr>
              <a:t>أصبح النشاط الرياضي يجذب له جمهور غفير من المشاهدين الأمر الذي لا يحدث في كثير من فروع الحياة.</a:t>
            </a:r>
            <a:endParaRPr lang="fr-FR" sz="3600" dirty="0" smtClean="0">
              <a:ln w="10541" cmpd="sng">
                <a:solidFill>
                  <a:schemeClr val="tx1"/>
                </a:solidFill>
                <a:prstDash val="solid"/>
              </a:ln>
              <a:latin typeface="Sakkal Majalla" pitchFamily="2" charset="-78"/>
              <a:cs typeface="Sakkal Majalla" pitchFamily="2" charset="-78"/>
            </a:endParaRPr>
          </a:p>
          <a:p>
            <a:pPr lvl="0">
              <a:buFont typeface="Wingdings" pitchFamily="2" charset="2"/>
              <a:buChar char="q"/>
            </a:pPr>
            <a:r>
              <a:rPr lang="ar-DZ" sz="3600" dirty="0" smtClean="0">
                <a:ln w="10541" cmpd="sng">
                  <a:solidFill>
                    <a:schemeClr val="tx1"/>
                  </a:solidFill>
                  <a:prstDash val="solid"/>
                </a:ln>
                <a:latin typeface="Sakkal Majalla" pitchFamily="2" charset="-78"/>
                <a:cs typeface="Sakkal Majalla" pitchFamily="2" charset="-78"/>
              </a:rPr>
              <a:t>يساعد النشاط الرياضي الفرد على التكيف مع محيطه ومجتمعه حيث يستطيع إخراج الكبت الداخلي من حالات عالقة في ذهنه.                                  </a:t>
            </a:r>
            <a:endParaRPr lang="fr-FR" sz="3600" dirty="0">
              <a:ln w="10541" cmpd="sng">
                <a:solidFill>
                  <a:schemeClr val="tx1"/>
                </a:solidFill>
                <a:prstDash val="solid"/>
              </a:ln>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r>
              <a:rPr lang="ar-MA" b="1" dirty="0" smtClean="0">
                <a:ln w="0"/>
                <a:solidFill>
                  <a:srgbClr val="00B0F0"/>
                </a:solidFill>
                <a:effectLst>
                  <a:glow rad="228600">
                    <a:schemeClr val="accent1">
                      <a:satMod val="175000"/>
                      <a:alpha val="40000"/>
                    </a:schemeClr>
                  </a:glow>
                  <a:reflection blurRad="12700" stA="50000" endPos="50000" dist="5000" dir="5400000" sy="-100000" rotWithShape="0"/>
                </a:effectLst>
              </a:rPr>
              <a:t>7- تصنيفات</a:t>
            </a:r>
            <a:r>
              <a:rPr lang="ar-DZ" b="1" dirty="0" smtClean="0">
                <a:ln w="0"/>
                <a:solidFill>
                  <a:srgbClr val="00B0F0"/>
                </a:solidFill>
                <a:effectLst>
                  <a:glow rad="228600">
                    <a:schemeClr val="accent1">
                      <a:satMod val="175000"/>
                      <a:alpha val="40000"/>
                    </a:schemeClr>
                  </a:glow>
                  <a:reflection blurRad="12700" stA="50000" endPos="50000" dist="5000" dir="5400000" sy="-100000" rotWithShape="0"/>
                </a:effectLst>
              </a:rPr>
              <a:t> الأنشطة البدنية الرياضية</a:t>
            </a:r>
            <a:endParaRPr lang="fr-FR" b="1" dirty="0">
              <a:ln w="0"/>
              <a:solidFill>
                <a:srgbClr val="00B0F0"/>
              </a:solidFill>
              <a:effectLst>
                <a:glow rad="228600">
                  <a:schemeClr val="accent1">
                    <a:satMod val="175000"/>
                    <a:alpha val="40000"/>
                  </a:schemeClr>
                </a:glow>
                <a:reflection blurRad="12700" stA="50000" endPos="50000" dist="5000" dir="5400000" sy="-100000" rotWithShape="0"/>
              </a:effectLst>
            </a:endParaRPr>
          </a:p>
        </p:txBody>
      </p:sp>
      <p:sp>
        <p:nvSpPr>
          <p:cNvPr id="4" name="عنوان 1"/>
          <p:cNvSpPr txBox="1">
            <a:spLocks/>
          </p:cNvSpPr>
          <p:nvPr/>
        </p:nvSpPr>
        <p:spPr>
          <a:xfrm>
            <a:off x="285720" y="1214422"/>
            <a:ext cx="8686800" cy="5429288"/>
          </a:xfrm>
          <a:prstGeom prst="rect">
            <a:avLst/>
          </a:prstGeom>
        </p:spPr>
        <p:txBody>
          <a:bodyPr vert="horz" anchor="ct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lnSpc>
                <a:spcPct val="170000"/>
              </a:lnSpc>
            </a:pPr>
            <a:r>
              <a:rPr lang="ar-DZ" sz="2800" b="1" dirty="0" smtClean="0">
                <a:latin typeface="Sakkal Majalla" pitchFamily="2" charset="-78"/>
                <a:cs typeface="Sakkal Majalla" pitchFamily="2" charset="-78"/>
              </a:rPr>
              <a:t>النشاط الرياضي الترويحي:</a:t>
            </a:r>
          </a:p>
          <a:p>
            <a:pPr algn="just">
              <a:lnSpc>
                <a:spcPct val="170000"/>
              </a:lnSpc>
            </a:pPr>
            <a:r>
              <a:rPr lang="ar-DZ" sz="2800" b="1" dirty="0" smtClean="0">
                <a:latin typeface="Sakkal Majalla" pitchFamily="2" charset="-78"/>
                <a:cs typeface="Sakkal Majalla" pitchFamily="2" charset="-78"/>
              </a:rPr>
              <a:t>       </a:t>
            </a:r>
            <a:r>
              <a:rPr lang="ar-DZ" sz="2800" dirty="0" smtClean="0">
                <a:latin typeface="Sakkal Majalla" pitchFamily="2" charset="-78"/>
                <a:cs typeface="Sakkal Majalla" pitchFamily="2" charset="-78"/>
              </a:rPr>
              <a:t>تحتل الممارسة الرياضية مكانة بارزة بين الوسائل الترويحية البدنية الهادفة التي تساهم في تحقيق الحياة المتوازنة ، وهو الهدف الذي يرمي إلي اكتساب المهارات الحركية والرياضية زيادة إلي المعلومات والمعارف المتصلة </a:t>
            </a:r>
            <a:r>
              <a:rPr lang="ar-DZ" sz="2800" dirty="0" err="1" smtClean="0">
                <a:latin typeface="Sakkal Majalla" pitchFamily="2" charset="-78"/>
                <a:cs typeface="Sakkal Majalla" pitchFamily="2" charset="-78"/>
              </a:rPr>
              <a:t>بها</a:t>
            </a:r>
            <a:r>
              <a:rPr lang="ar-DZ" sz="2800" dirty="0" smtClean="0">
                <a:latin typeface="Sakkal Majalla" pitchFamily="2" charset="-78"/>
                <a:cs typeface="Sakkal Majalla" pitchFamily="2" charset="-78"/>
              </a:rPr>
              <a:t> ، وكذلك إثارة الاهتمامات بالأنشطة الرياضية ويشكل اتجاهات إيجابية بحيث تصبح ممارسة الأنشطة الرياضية نشاط ترويحي يستثمره الفرد في وقت فراغه ، مما يعود عليه بالصحة الجيدة والارتياح النفسي والانسجام الاجتماعي.</a:t>
            </a:r>
            <a:endParaRPr kumimoji="0" lang="fr-FR" sz="2800" b="1" i="0" u="none" strike="noStrike" kern="1200" cap="all" spc="0" normalizeH="0" baseline="0" noProof="0" dirty="0">
              <a:ln w="0"/>
              <a:solidFill>
                <a:srgbClr val="00B0F0"/>
              </a:solidFill>
              <a:effectLst>
                <a:glow rad="228600">
                  <a:schemeClr val="accent1">
                    <a:satMod val="175000"/>
                    <a:alpha val="40000"/>
                  </a:schemeClr>
                </a:glow>
                <a:reflection blurRad="12700" stA="50000" endPos="50000" dist="5000" dir="5400000" sy="-100000" rotWithShape="0"/>
              </a:effectLst>
              <a:uLnTx/>
              <a:uFillTx/>
              <a:latin typeface="Sakkal Majalla" pitchFamily="2" charset="-78"/>
              <a:ea typeface="+mj-ea"/>
              <a:cs typeface="Sakkal Majalla"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457200"/>
            <a:ext cx="8686800" cy="6115072"/>
          </a:xfrm>
        </p:spPr>
        <p:txBody>
          <a:bodyPr>
            <a:normAutofit fontScale="90000"/>
          </a:bodyPr>
          <a:lstStyle/>
          <a:p>
            <a:pPr algn="r" rtl="1">
              <a:lnSpc>
                <a:spcPct val="170000"/>
              </a:lnSpc>
            </a:pPr>
            <a:r>
              <a:rPr lang="ar-DZ" dirty="0" smtClean="0">
                <a:latin typeface="Sakkal Majalla" pitchFamily="2" charset="-78"/>
                <a:cs typeface="Sakkal Majalla" pitchFamily="2" charset="-78"/>
              </a:rPr>
              <a:t>     وتتمثل التأثيرات الإيجابية للترويح من خلال ممارسة النشاط الرياضي فيما يلي:</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1" dirty="0" smtClean="0">
                <a:latin typeface="Sakkal Majalla" pitchFamily="2" charset="-78"/>
                <a:cs typeface="Sakkal Majalla" pitchFamily="2" charset="-78"/>
              </a:rPr>
              <a:t>** الصحة واللياقة البدنية.</a:t>
            </a:r>
            <a:r>
              <a:rPr lang="fr-FR" b="1" dirty="0" smtClean="0">
                <a:latin typeface="Sakkal Majalla" pitchFamily="2" charset="-78"/>
                <a:cs typeface="Sakkal Majalla" pitchFamily="2" charset="-78"/>
              </a:rPr>
              <a:t/>
            </a:r>
            <a:br>
              <a:rPr lang="fr-FR" b="1" dirty="0" smtClean="0">
                <a:latin typeface="Sakkal Majalla" pitchFamily="2" charset="-78"/>
                <a:cs typeface="Sakkal Majalla" pitchFamily="2" charset="-78"/>
              </a:rPr>
            </a:br>
            <a:r>
              <a:rPr lang="ar-DZ" b="1" dirty="0" smtClean="0">
                <a:latin typeface="Sakkal Majalla" pitchFamily="2" charset="-78"/>
                <a:cs typeface="Sakkal Majalla" pitchFamily="2" charset="-78"/>
              </a:rPr>
              <a:t>** البهجة والسعادة والاستقرار الانفعالي.</a:t>
            </a:r>
            <a:r>
              <a:rPr lang="fr-FR" b="1" dirty="0" smtClean="0">
                <a:latin typeface="Sakkal Majalla" pitchFamily="2" charset="-78"/>
                <a:cs typeface="Sakkal Majalla" pitchFamily="2" charset="-78"/>
              </a:rPr>
              <a:t/>
            </a:r>
            <a:br>
              <a:rPr lang="fr-FR" b="1" dirty="0" smtClean="0">
                <a:latin typeface="Sakkal Majalla" pitchFamily="2" charset="-78"/>
                <a:cs typeface="Sakkal Majalla" pitchFamily="2" charset="-78"/>
              </a:rPr>
            </a:br>
            <a:r>
              <a:rPr lang="ar-DZ" b="1" dirty="0" smtClean="0">
                <a:latin typeface="Sakkal Majalla" pitchFamily="2" charset="-78"/>
                <a:cs typeface="Sakkal Majalla" pitchFamily="2" charset="-78"/>
              </a:rPr>
              <a:t>** التوجه للحياة وأداء واجباتها بشكل أفضل.</a:t>
            </a:r>
            <a:r>
              <a:rPr lang="fr-FR" b="1" dirty="0" smtClean="0">
                <a:latin typeface="Sakkal Majalla" pitchFamily="2" charset="-78"/>
                <a:cs typeface="Sakkal Majalla" pitchFamily="2" charset="-78"/>
              </a:rPr>
              <a:t/>
            </a:r>
            <a:br>
              <a:rPr lang="fr-FR" b="1" dirty="0" smtClean="0">
                <a:latin typeface="Sakkal Majalla" pitchFamily="2" charset="-78"/>
                <a:cs typeface="Sakkal Majalla" pitchFamily="2" charset="-78"/>
              </a:rPr>
            </a:br>
            <a:r>
              <a:rPr lang="ar-DZ" b="1" dirty="0" smtClean="0">
                <a:latin typeface="Sakkal Majalla" pitchFamily="2" charset="-78"/>
                <a:cs typeface="Sakkal Majalla" pitchFamily="2" charset="-78"/>
              </a:rPr>
              <a:t>** تحقيق الذات ونمو الشخصية.</a:t>
            </a:r>
            <a:r>
              <a:rPr lang="fr-FR" b="1" dirty="0" smtClean="0">
                <a:latin typeface="Sakkal Majalla" pitchFamily="2" charset="-78"/>
                <a:cs typeface="Sakkal Majalla" pitchFamily="2" charset="-78"/>
              </a:rPr>
              <a:t/>
            </a:r>
            <a:br>
              <a:rPr lang="fr-FR" b="1" dirty="0" smtClean="0">
                <a:latin typeface="Sakkal Majalla" pitchFamily="2" charset="-78"/>
                <a:cs typeface="Sakkal Majalla" pitchFamily="2" charset="-78"/>
              </a:rPr>
            </a:br>
            <a:r>
              <a:rPr lang="ar-DZ" b="1" dirty="0" smtClean="0">
                <a:latin typeface="Sakkal Majalla" pitchFamily="2" charset="-78"/>
                <a:cs typeface="Sakkal Majalla" pitchFamily="2" charset="-78"/>
              </a:rPr>
              <a:t>** نمو العلاقات الاجتماعية السليمة ، وتوطيد العلاقات والصداقات.</a:t>
            </a:r>
            <a:r>
              <a:rPr lang="fr-FR" b="1" dirty="0" smtClean="0">
                <a:ln w="0"/>
                <a:solidFill>
                  <a:srgbClr val="00B0F0"/>
                </a:solidFill>
                <a:effectLst>
                  <a:glow rad="228600">
                    <a:schemeClr val="accent1">
                      <a:satMod val="175000"/>
                      <a:alpha val="40000"/>
                    </a:schemeClr>
                  </a:glow>
                  <a:reflection blurRad="12700" stA="50000" endPos="50000" dist="5000" dir="5400000" sy="-100000" rotWithShape="0"/>
                </a:effectLst>
                <a:latin typeface="Sakkal Majalla" pitchFamily="2" charset="-78"/>
                <a:cs typeface="Sakkal Majalla" pitchFamily="2" charset="-78"/>
              </a:rPr>
              <a:t/>
            </a:r>
            <a:br>
              <a:rPr lang="fr-FR" b="1" dirty="0" smtClean="0">
                <a:ln w="0"/>
                <a:solidFill>
                  <a:srgbClr val="00B0F0"/>
                </a:solidFill>
                <a:effectLst>
                  <a:glow rad="228600">
                    <a:schemeClr val="accent1">
                      <a:satMod val="175000"/>
                      <a:alpha val="40000"/>
                    </a:schemeClr>
                  </a:glow>
                  <a:reflection blurRad="12700" stA="50000" endPos="50000" dist="5000" dir="5400000" sy="-100000" rotWithShape="0"/>
                </a:effectLst>
                <a:latin typeface="Sakkal Majalla" pitchFamily="2" charset="-78"/>
                <a:cs typeface="Sakkal Majalla" pitchFamily="2" charset="-78"/>
              </a:rPr>
            </a:b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357166"/>
            <a:ext cx="8686800" cy="6115072"/>
          </a:xfrm>
        </p:spPr>
        <p:txBody>
          <a:bodyPr>
            <a:noAutofit/>
          </a:bodyPr>
          <a:lstStyle/>
          <a:p>
            <a:pPr algn="ctr" rtl="1"/>
            <a:r>
              <a:rPr lang="ar-DZ" sz="2800" b="1" dirty="0" smtClean="0">
                <a:solidFill>
                  <a:srgbClr val="C00000"/>
                </a:solidFill>
                <a:latin typeface="Sakkal Majalla" pitchFamily="2" charset="-78"/>
                <a:cs typeface="Sakkal Majalla" pitchFamily="2" charset="-78"/>
              </a:rPr>
              <a:t>النشاط الرياضي المكيف:</a:t>
            </a:r>
            <a:r>
              <a:rPr lang="ar-DZ" sz="2400" b="1" dirty="0" smtClean="0">
                <a:latin typeface="Sakkal Majalla" pitchFamily="2" charset="-78"/>
                <a:cs typeface="Sakkal Majalla" pitchFamily="2" charset="-78"/>
              </a:rPr>
              <a:t/>
            </a:r>
            <a:br>
              <a:rPr lang="ar-DZ"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حسب تعريف"الرابطة الأمريكية للصحة والترويح والرقص" فإن النشاط الرياضي المكيف هو عبارة عن تنوع الألعاب والأنشطة الرياضية لتتناسب مع ميول وحدود الأطفال ممن لديهم نقص في القدرات البدنية ليشتركوا بنجاح وأمان في أنشطة الترويح للبرنامج العام للتربية البدنية والرياضية.</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a:t>
            </a:r>
            <a:br>
              <a:rPr lang="ar-DZ"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ويرى </a:t>
            </a:r>
            <a:r>
              <a:rPr lang="ar-DZ" sz="2400" b="1" dirty="0" err="1" smtClean="0">
                <a:latin typeface="Sakkal Majalla" pitchFamily="2" charset="-78"/>
                <a:cs typeface="Sakkal Majalla" pitchFamily="2" charset="-78"/>
              </a:rPr>
              <a:t>أنارينو</a:t>
            </a:r>
            <a:r>
              <a:rPr lang="ar-DZ" sz="2400" b="1" dirty="0" smtClean="0">
                <a:latin typeface="Sakkal Majalla" pitchFamily="2" charset="-78"/>
                <a:cs typeface="Sakkal Majalla" pitchFamily="2" charset="-78"/>
              </a:rPr>
              <a:t> وآخرون –لندن1980- أن كل ما يحتويه البرنامج العادي ملائم للفرد المعاق حركيا غير أنه يجب زيادة أو تنقيص بعض الحركات التي نرى أنه لا يستطيع أن يقوم </a:t>
            </a:r>
            <a:r>
              <a:rPr lang="ar-DZ" sz="2400" b="1" dirty="0" err="1" smtClean="0">
                <a:latin typeface="Sakkal Majalla" pitchFamily="2" charset="-78"/>
                <a:cs typeface="Sakkal Majalla" pitchFamily="2" charset="-78"/>
              </a:rPr>
              <a:t>بها</a:t>
            </a:r>
            <a:r>
              <a:rPr lang="ar-DZ" sz="2400" b="1" dirty="0" smtClean="0">
                <a:latin typeface="Sakkal Majalla" pitchFamily="2" charset="-78"/>
                <a:cs typeface="Sakkal Majalla" pitchFamily="2" charset="-78"/>
              </a:rPr>
              <a:t> المعاق حركيا.</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a:t>
            </a:r>
            <a:br>
              <a:rPr lang="ar-DZ"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ويقول عبد السلام </a:t>
            </a:r>
            <a:r>
              <a:rPr lang="ar-DZ" sz="2400" b="1" dirty="0" err="1" smtClean="0">
                <a:latin typeface="Sakkal Majalla" pitchFamily="2" charset="-78"/>
                <a:cs typeface="Sakkal Majalla" pitchFamily="2" charset="-78"/>
              </a:rPr>
              <a:t>البواليز</a:t>
            </a:r>
            <a:r>
              <a:rPr lang="ar-DZ" sz="2400" b="1" dirty="0" smtClean="0">
                <a:latin typeface="Sakkal Majalla" pitchFamily="2" charset="-78"/>
                <a:cs typeface="Sakkal Majalla" pitchFamily="2" charset="-78"/>
              </a:rPr>
              <a:t>" إن البرامج المتنوعة من النشاطات والألعاب يجب أن تنسجم وميول وقدرات الطفل المعاق حركيا بالنظر إلي القيود التي تفرضها عليه الإعاقة ، وبصفة عامة فإن هذا التعديل في النشاط سيسمح بتصحيح الأوضاع الجسمية الغير صحيحة وتنمية القدرات الحركية وتحسين مستوى اللياقة البدنية وتوفر كذلك الفرص المناسبة لتعليم النشاطات الترويحية وممارستها".                                                  </a:t>
            </a:r>
            <a:endParaRPr lang="fr-FR" sz="2400" b="1" dirty="0">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671514"/>
            <a:ext cx="8686800" cy="6115072"/>
          </a:xfrm>
        </p:spPr>
        <p:txBody>
          <a:bodyPr>
            <a:noAutofit/>
          </a:bodyPr>
          <a:lstStyle/>
          <a:p>
            <a:pPr algn="r" rtl="1">
              <a:lnSpc>
                <a:spcPct val="150000"/>
              </a:lnSpc>
            </a:pPr>
            <a:r>
              <a:rPr lang="ar-DZ" sz="2400" dirty="0" smtClean="0">
                <a:latin typeface="Sakkal Majalla" pitchFamily="2" charset="-78"/>
                <a:cs typeface="Sakkal Majalla" pitchFamily="2" charset="-78"/>
              </a:rPr>
              <a:t>     إن العمل مع المعوقين حركيا شيء صعب فلذلك يجب الأخذ في الحسبان بعض من النقاط عند اختيار تمارين الألعاب الرياضية:</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يجب أن يتم اختيار الأنشطة والفعاليات والمهارات الرياضية بصورة متنوعة لكي تؤثر في جميع أنحاء الجسم.</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أن يراعي أسلوب التدرج في إلقاء التمارين (من السهل إلي الصعب).</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أن يكون النشاط البدني والرياضي يهدف إلي إكساب صفة اجتماعية حميدة.</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يجب أن يكون التمرين متماشيا مع قدرات </a:t>
            </a:r>
            <a:r>
              <a:rPr lang="ar-DZ" sz="2400" b="1" dirty="0" err="1" smtClean="0">
                <a:latin typeface="Sakkal Majalla" pitchFamily="2" charset="-78"/>
                <a:cs typeface="Sakkal Majalla" pitchFamily="2" charset="-78"/>
              </a:rPr>
              <a:t>وقابليات</a:t>
            </a:r>
            <a:r>
              <a:rPr lang="ar-DZ" sz="2400" b="1" dirty="0" smtClean="0">
                <a:latin typeface="Sakkal Majalla" pitchFamily="2" charset="-78"/>
                <a:cs typeface="Sakkal Majalla" pitchFamily="2" charset="-78"/>
              </a:rPr>
              <a:t> المعوق الجسمية والنفسية.</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لا يجب إشراك العضو المصاب بصفة كبيرة (ملفت للانتباه) في الحركات والنشاطات.</a:t>
            </a:r>
            <a:r>
              <a:rPr lang="fr-FR" sz="2400" b="1" dirty="0" smtClean="0">
                <a:latin typeface="Sakkal Majalla" pitchFamily="2" charset="-78"/>
                <a:cs typeface="Sakkal Majalla" pitchFamily="2" charset="-78"/>
              </a:rPr>
              <a:t/>
            </a:r>
            <a:br>
              <a:rPr lang="fr-FR" sz="2400" b="1" dirty="0" smtClean="0">
                <a:latin typeface="Sakkal Majalla" pitchFamily="2" charset="-78"/>
                <a:cs typeface="Sakkal Majalla" pitchFamily="2" charset="-78"/>
              </a:rPr>
            </a:br>
            <a:endParaRPr lang="fr-FR" sz="2400" b="1" dirty="0">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457200"/>
            <a:ext cx="8686800" cy="6115072"/>
          </a:xfrm>
        </p:spPr>
        <p:txBody>
          <a:bodyPr>
            <a:noAutofit/>
          </a:bodyPr>
          <a:lstStyle/>
          <a:p>
            <a:pPr algn="ctr" rtl="1">
              <a:lnSpc>
                <a:spcPct val="150000"/>
              </a:lnSpc>
            </a:pPr>
            <a:r>
              <a:rPr lang="ar-DZ" sz="2400" b="1" dirty="0" smtClean="0">
                <a:latin typeface="Sakkal Majalla" pitchFamily="2" charset="-78"/>
                <a:cs typeface="Sakkal Majalla" pitchFamily="2" charset="-78"/>
              </a:rPr>
              <a:t>النشاط الرياضي التنافسي: </a:t>
            </a:r>
            <a:br>
              <a:rPr lang="ar-DZ" sz="2400" b="1" dirty="0" smtClean="0">
                <a:latin typeface="Sakkal Majalla" pitchFamily="2" charset="-78"/>
                <a:cs typeface="Sakkal Majalla" pitchFamily="2" charset="-78"/>
              </a:rPr>
            </a:br>
            <a:r>
              <a:rPr lang="ar-DZ" sz="2400" b="1" dirty="0" smtClean="0">
                <a:latin typeface="Sakkal Majalla" pitchFamily="2" charset="-78"/>
                <a:cs typeface="Sakkal Majalla" pitchFamily="2" charset="-78"/>
              </a:rPr>
              <a:t>     </a:t>
            </a:r>
            <a:r>
              <a:rPr lang="ar-DZ" sz="2400" dirty="0" smtClean="0">
                <a:latin typeface="Sakkal Majalla" pitchFamily="2" charset="-78"/>
                <a:cs typeface="Sakkal Majalla" pitchFamily="2" charset="-78"/>
              </a:rPr>
              <a:t>هو موقف نزال حركي مشروط بقواعد تحدد الأداء، ومن خصائصه أنه غالبا ما يتميز بالاستثارة الانفعالية التي تدفع الرياضي إلى تعبئة وتوظيف طاقاته البدنية، من أجل تحقيق ذاته الرياضية وتأكيدها وتمييزها عن من ينافسه. وإذا ما تم التنافس الرياضي في إطار الأسس التربوية التي تؤكد ضرورة: الالتزام بقواعد الشرف الرياضي، قبول قرارات الحكام، اللعب النظيف، التواضع عند الفوز، ...وغيرها، فإنه يصبح من أهم القوى التي تدفع الأفراد إلى ممارسة النشاط الرياضي، والتي تحفز الرياضي للوصول لأعلى المستويات الرياضية.</a:t>
            </a:r>
            <a:r>
              <a:rPr lang="fr-FR" sz="2400" dirty="0" smtClean="0">
                <a:latin typeface="Sakkal Majalla" pitchFamily="2" charset="-78"/>
                <a:cs typeface="Sakkal Majalla" pitchFamily="2" charset="-78"/>
              </a:rPr>
              <a:t/>
            </a:r>
            <a:br>
              <a:rPr lang="fr-FR" sz="2400" dirty="0" smtClean="0">
                <a:latin typeface="Sakkal Majalla" pitchFamily="2" charset="-78"/>
                <a:cs typeface="Sakkal Majalla" pitchFamily="2" charset="-78"/>
              </a:rPr>
            </a:br>
            <a:r>
              <a:rPr lang="ar-DZ" sz="2400" dirty="0" smtClean="0">
                <a:latin typeface="Sakkal Majalla" pitchFamily="2" charset="-78"/>
                <a:cs typeface="Sakkal Majalla" pitchFamily="2" charset="-78"/>
              </a:rPr>
              <a:t>   تتطلب المنافسة الرياضية ضرورة استخدام الرياضي لأقصى قدراته وعملياته العقلية والبدنية، لمحاولة تسجيل أفضل مستوى ممكن، الأمر الذي يسهم في الارتقاء </a:t>
            </a:r>
            <a:r>
              <a:rPr lang="ar-DZ" sz="2400" dirty="0" err="1" smtClean="0">
                <a:latin typeface="Sakkal Majalla" pitchFamily="2" charset="-78"/>
                <a:cs typeface="Sakkal Majalla" pitchFamily="2" charset="-78"/>
              </a:rPr>
              <a:t>ب</a:t>
            </a:r>
            <a:r>
              <a:rPr lang="ar-MA" sz="2400" dirty="0" smtClean="0">
                <a:latin typeface="Sakkal Majalla" pitchFamily="2" charset="-78"/>
                <a:cs typeface="Sakkal Majalla" pitchFamily="2" charset="-78"/>
              </a:rPr>
              <a:t>ـ </a:t>
            </a:r>
            <a:r>
              <a:rPr lang="ar-DZ" sz="2400" dirty="0" smtClean="0">
                <a:latin typeface="Sakkal Majalla" pitchFamily="2" charset="-78"/>
                <a:cs typeface="Sakkal Majalla" pitchFamily="2" charset="-78"/>
              </a:rPr>
              <a:t>: الانتباه، الإدراك، التذكر، التصور والتخيل لدى الرياضي.                                                                           </a:t>
            </a:r>
            <a:r>
              <a:rPr lang="fr-FR" sz="2400" dirty="0" smtClean="0">
                <a:latin typeface="Sakkal Majalla" pitchFamily="2" charset="-78"/>
                <a:cs typeface="Sakkal Majalla" pitchFamily="2" charset="-78"/>
              </a:rPr>
              <a:t/>
            </a:r>
            <a:br>
              <a:rPr lang="fr-FR" sz="2400" dirty="0" smtClean="0">
                <a:latin typeface="Sakkal Majalla" pitchFamily="2" charset="-78"/>
                <a:cs typeface="Sakkal Majalla" pitchFamily="2" charset="-78"/>
              </a:rPr>
            </a:br>
            <a:endParaRPr lang="fr-FR" sz="2400" dirty="0">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457200"/>
            <a:ext cx="8686800" cy="6257948"/>
          </a:xfrm>
        </p:spPr>
        <p:txBody>
          <a:bodyPr>
            <a:noAutofit/>
          </a:bodyPr>
          <a:lstStyle/>
          <a:p>
            <a:pPr algn="ctr" rtl="1">
              <a:lnSpc>
                <a:spcPct val="150000"/>
              </a:lnSpc>
            </a:pPr>
            <a:r>
              <a:rPr lang="ar-DZ" sz="2800" b="1" dirty="0" smtClean="0">
                <a:latin typeface="Sakkal Majalla" pitchFamily="2" charset="-78"/>
                <a:cs typeface="Sakkal Majalla" pitchFamily="2" charset="-78"/>
              </a:rPr>
              <a:t>النشاط الرياضي التربوي (التربية البدنية والرياضية):</a:t>
            </a:r>
            <a:r>
              <a:rPr lang="ar-DZ" sz="2800" dirty="0" smtClean="0">
                <a:latin typeface="Sakkal Majalla" pitchFamily="2" charset="-78"/>
                <a:cs typeface="Sakkal Majalla" pitchFamily="2" charset="-78"/>
              </a:rPr>
              <a:t> </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
            </a:r>
            <a:br>
              <a:rPr lang="ar-DZ"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هو نشاط تربوي يعمل على تربية النشء تربية متزنة ومتكاملة من النواحي: الوجدانية والاجتماعية والبدنية والعقلية، عن طريق برامج ومجالات رياضية متعددة، تحت إشراف قيادة متخصصة تعمل على تحقيق أهداف النشاط الرياضي بما يسهم في تحقيق الأهداف العامة للتربية البدنية في مراحل التعليم العام.</a:t>
            </a:r>
            <a:r>
              <a:rPr lang="fr-FR" sz="2800" dirty="0" smtClean="0">
                <a:latin typeface="Sakkal Majalla" pitchFamily="2" charset="-78"/>
                <a:cs typeface="Sakkal Majalla" pitchFamily="2" charset="-78"/>
              </a:rPr>
              <a:t/>
            </a:r>
            <a:br>
              <a:rPr lang="fr-FR" sz="2800" dirty="0" smtClean="0">
                <a:latin typeface="Sakkal Majalla" pitchFamily="2" charset="-78"/>
                <a:cs typeface="Sakkal Majalla" pitchFamily="2" charset="-78"/>
              </a:rPr>
            </a:br>
            <a:r>
              <a:rPr lang="ar-DZ" sz="2800" dirty="0" smtClean="0">
                <a:latin typeface="Sakkal Majalla" pitchFamily="2" charset="-78"/>
                <a:cs typeface="Sakkal Majalla" pitchFamily="2" charset="-78"/>
              </a:rPr>
              <a:t>يعرف " </a:t>
            </a:r>
            <a:r>
              <a:rPr lang="ar-DZ" sz="2800" b="1" dirty="0" smtClean="0">
                <a:latin typeface="Sakkal Majalla" pitchFamily="2" charset="-78"/>
                <a:cs typeface="Sakkal Majalla" pitchFamily="2" charset="-78"/>
              </a:rPr>
              <a:t>وست</a:t>
            </a:r>
            <a:r>
              <a:rPr lang="ar-DZ" sz="2800" dirty="0" smtClean="0">
                <a:latin typeface="Sakkal Majalla" pitchFamily="2" charset="-78"/>
                <a:cs typeface="Sakkal Majalla" pitchFamily="2" charset="-78"/>
              </a:rPr>
              <a:t> </a:t>
            </a:r>
            <a:r>
              <a:rPr lang="ar-DZ" sz="2800" b="1" dirty="0" err="1" smtClean="0">
                <a:latin typeface="Sakkal Majalla" pitchFamily="2" charset="-78"/>
                <a:cs typeface="Sakkal Majalla" pitchFamily="2" charset="-78"/>
              </a:rPr>
              <a:t>بوشتر</a:t>
            </a:r>
            <a:r>
              <a:rPr lang="ar-DZ" sz="2800" dirty="0" smtClean="0">
                <a:latin typeface="Sakkal Majalla" pitchFamily="2" charset="-78"/>
                <a:cs typeface="Sakkal Majalla" pitchFamily="2" charset="-78"/>
              </a:rPr>
              <a:t>" النشاط البدني التربوي بأنه " العملية التربوية التي تهدف إلى تحسين الأداء الإنساني من خلال وسيط هو الأنشطة البدنية المختارة".</a:t>
            </a:r>
            <a:r>
              <a:rPr lang="fr-FR" sz="2800" dirty="0" smtClean="0">
                <a:latin typeface="Sakkal Majalla" pitchFamily="2" charset="-78"/>
                <a:cs typeface="Sakkal Majalla" pitchFamily="2" charset="-78"/>
              </a:rPr>
              <a:t/>
            </a:r>
            <a:br>
              <a:rPr lang="fr-FR" sz="2800" dirty="0" smtClean="0">
                <a:latin typeface="Sakkal Majalla" pitchFamily="2" charset="-78"/>
                <a:cs typeface="Sakkal Majalla" pitchFamily="2" charset="-78"/>
              </a:rPr>
            </a:br>
            <a:r>
              <a:rPr lang="fr-FR" sz="2800" dirty="0" smtClean="0">
                <a:latin typeface="Sakkal Majalla" pitchFamily="2" charset="-78"/>
                <a:cs typeface="Sakkal Majalla" pitchFamily="2" charset="-78"/>
              </a:rPr>
              <a:t/>
            </a:r>
            <a:br>
              <a:rPr lang="fr-FR" sz="2800" dirty="0" smtClean="0">
                <a:latin typeface="Sakkal Majalla" pitchFamily="2" charset="-78"/>
                <a:cs typeface="Sakkal Majalla" pitchFamily="2" charset="-78"/>
              </a:rPr>
            </a:br>
            <a:endParaRPr lang="fr-FR" sz="2800" dirty="0">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457200"/>
            <a:ext cx="8686800" cy="6186510"/>
          </a:xfrm>
        </p:spPr>
        <p:txBody>
          <a:bodyPr>
            <a:noAutofit/>
          </a:bodyPr>
          <a:lstStyle/>
          <a:p>
            <a:pPr algn="ctr">
              <a:lnSpc>
                <a:spcPct val="150000"/>
              </a:lnSpc>
            </a:pPr>
            <a:r>
              <a:rPr lang="ar-DZ" sz="2400" dirty="0" smtClean="0">
                <a:latin typeface="Sakkal Majalla" pitchFamily="2" charset="-78"/>
                <a:cs typeface="Sakkal Majalla" pitchFamily="2" charset="-78"/>
              </a:rPr>
              <a:t>      و يرى"</a:t>
            </a:r>
            <a:r>
              <a:rPr lang="ar-DZ" sz="2400" b="1" dirty="0" err="1" smtClean="0">
                <a:latin typeface="Sakkal Majalla" pitchFamily="2" charset="-78"/>
                <a:cs typeface="Sakkal Majalla" pitchFamily="2" charset="-78"/>
              </a:rPr>
              <a:t>كوبسكي</a:t>
            </a:r>
            <a:r>
              <a:rPr lang="ar-DZ" sz="2400" b="1" dirty="0" smtClean="0">
                <a:latin typeface="Sakkal Majalla" pitchFamily="2" charset="-78"/>
                <a:cs typeface="Sakkal Majalla" pitchFamily="2" charset="-78"/>
              </a:rPr>
              <a:t> و </a:t>
            </a:r>
            <a:r>
              <a:rPr lang="ar-DZ" sz="2400" b="1" dirty="0" err="1" smtClean="0">
                <a:latin typeface="Sakkal Majalla" pitchFamily="2" charset="-78"/>
                <a:cs typeface="Sakkal Majalla" pitchFamily="2" charset="-78"/>
              </a:rPr>
              <a:t>كوزليك</a:t>
            </a:r>
            <a:r>
              <a:rPr lang="ar-DZ" sz="2400" dirty="0" smtClean="0">
                <a:latin typeface="Sakkal Majalla" pitchFamily="2" charset="-78"/>
                <a:cs typeface="Sakkal Majalla" pitchFamily="2" charset="-78"/>
              </a:rPr>
              <a:t>" أن التربية البدنية جزء من التربية العامة، هدفها تكوين الفرد بدنيا، عقليا انفعاليا واجتماعيا، بواسطة عدة ألوان للنشاط البدني المختار </a:t>
            </a:r>
            <a:r>
              <a:rPr lang="ar-DZ" sz="2400" dirty="0" err="1" smtClean="0">
                <a:latin typeface="Sakkal Majalla" pitchFamily="2" charset="-78"/>
                <a:cs typeface="Sakkal Majalla" pitchFamily="2" charset="-78"/>
              </a:rPr>
              <a:t>ة</a:t>
            </a:r>
            <a:r>
              <a:rPr lang="ar-DZ" sz="2400" dirty="0" smtClean="0">
                <a:latin typeface="Sakkal Majalla" pitchFamily="2" charset="-78"/>
                <a:cs typeface="Sakkal Majalla" pitchFamily="2" charset="-78"/>
              </a:rPr>
              <a:t> لتحقيق ذلك". </a:t>
            </a:r>
            <a:r>
              <a:rPr lang="fr-FR" sz="2400" dirty="0" smtClean="0">
                <a:latin typeface="Sakkal Majalla" pitchFamily="2" charset="-78"/>
                <a:cs typeface="Sakkal Majalla" pitchFamily="2" charset="-78"/>
              </a:rPr>
              <a:t/>
            </a:r>
            <a:br>
              <a:rPr lang="fr-FR" sz="2400" dirty="0" smtClean="0">
                <a:latin typeface="Sakkal Majalla" pitchFamily="2" charset="-78"/>
                <a:cs typeface="Sakkal Majalla" pitchFamily="2" charset="-78"/>
              </a:rPr>
            </a:br>
            <a:r>
              <a:rPr lang="ar-DZ" sz="2400" dirty="0" smtClean="0">
                <a:latin typeface="Sakkal Majalla" pitchFamily="2" charset="-78"/>
                <a:cs typeface="Sakkal Majalla" pitchFamily="2" charset="-78"/>
              </a:rPr>
              <a:t/>
            </a:r>
            <a:br>
              <a:rPr lang="ar-DZ" sz="2400" dirty="0" smtClean="0">
                <a:latin typeface="Sakkal Majalla" pitchFamily="2" charset="-78"/>
                <a:cs typeface="Sakkal Majalla" pitchFamily="2" charset="-78"/>
              </a:rPr>
            </a:br>
            <a:r>
              <a:rPr lang="ar-DZ" sz="2400" dirty="0" smtClean="0">
                <a:latin typeface="Sakkal Majalla" pitchFamily="2" charset="-78"/>
                <a:cs typeface="Sakkal Majalla" pitchFamily="2" charset="-78"/>
              </a:rPr>
              <a:t> أما "</a:t>
            </a:r>
            <a:r>
              <a:rPr lang="ar-DZ" sz="2400" b="1" dirty="0" smtClean="0">
                <a:latin typeface="Sakkal Majalla" pitchFamily="2" charset="-78"/>
                <a:cs typeface="Sakkal Majalla" pitchFamily="2" charset="-78"/>
              </a:rPr>
              <a:t>بيتر </a:t>
            </a:r>
            <a:r>
              <a:rPr lang="ar-DZ" sz="2400" b="1" dirty="0" err="1" smtClean="0">
                <a:latin typeface="Sakkal Majalla" pitchFamily="2" charset="-78"/>
                <a:cs typeface="Sakkal Majalla" pitchFamily="2" charset="-78"/>
              </a:rPr>
              <a:t>أرتلود</a:t>
            </a:r>
            <a:r>
              <a:rPr lang="ar-DZ" sz="2400" dirty="0" smtClean="0">
                <a:latin typeface="Sakkal Majalla" pitchFamily="2" charset="-78"/>
                <a:cs typeface="Sakkal Majalla" pitchFamily="2" charset="-78"/>
              </a:rPr>
              <a:t>" فيرى أنها ذلك الجزء المتكامل من العملية التربوية التي تثري وتوافق الجوانب البدنية والعقلية والاجتماعية والوجدانية لشخصية الفرد بشكل رئيسي عبر النشاط البدني المباشر".</a:t>
            </a:r>
            <a:r>
              <a:rPr lang="fr-FR" sz="2400" dirty="0" smtClean="0">
                <a:latin typeface="Sakkal Majalla" pitchFamily="2" charset="-78"/>
                <a:cs typeface="Sakkal Majalla" pitchFamily="2" charset="-78"/>
              </a:rPr>
              <a:t/>
            </a:r>
            <a:br>
              <a:rPr lang="fr-FR" sz="2400" dirty="0" smtClean="0">
                <a:latin typeface="Sakkal Majalla" pitchFamily="2" charset="-78"/>
                <a:cs typeface="Sakkal Majalla" pitchFamily="2" charset="-78"/>
              </a:rPr>
            </a:br>
            <a:r>
              <a:rPr lang="ar-DZ" sz="2400" dirty="0" smtClean="0">
                <a:latin typeface="Sakkal Majalla" pitchFamily="2" charset="-78"/>
                <a:cs typeface="Sakkal Majalla" pitchFamily="2" charset="-78"/>
              </a:rPr>
              <a:t/>
            </a:r>
            <a:br>
              <a:rPr lang="ar-DZ" sz="2400" dirty="0" smtClean="0">
                <a:latin typeface="Sakkal Majalla" pitchFamily="2" charset="-78"/>
                <a:cs typeface="Sakkal Majalla" pitchFamily="2" charset="-78"/>
              </a:rPr>
            </a:br>
            <a:r>
              <a:rPr lang="ar-DZ" sz="2400" dirty="0" smtClean="0">
                <a:latin typeface="Sakkal Majalla" pitchFamily="2" charset="-78"/>
                <a:cs typeface="Sakkal Majalla" pitchFamily="2" charset="-78"/>
              </a:rPr>
              <a:t>     وعلى هذا فالنشاط البدني التربوي عبارة عن نظام متكامل وشامل لا يهدف إلى إعداد الطفل بدنيا أو تلقينه بعض المهارات الحركية، وإيجاد فرص للترويح فحسب، بل هو تعليم الفرد الخلق الحسن والتربية المثلى، في إطار اجتماعي نظيف لإعداده بذلك لمستقبل زاهر، </a:t>
            </a:r>
            <a:r>
              <a:rPr lang="ar-DZ" sz="2400" dirty="0" err="1" smtClean="0">
                <a:latin typeface="Sakkal Majalla" pitchFamily="2" charset="-78"/>
                <a:cs typeface="Sakkal Majalla" pitchFamily="2" charset="-78"/>
              </a:rPr>
              <a:t>و</a:t>
            </a:r>
            <a:r>
              <a:rPr lang="ar-DZ" sz="2400" dirty="0" smtClean="0">
                <a:latin typeface="Sakkal Majalla" pitchFamily="2" charset="-78"/>
                <a:cs typeface="Sakkal Majalla" pitchFamily="2" charset="-78"/>
              </a:rPr>
              <a:t> ناجح وفعال.</a:t>
            </a: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142984"/>
            <a:ext cx="8686800" cy="5214974"/>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MA" b="1" u="sng" cap="none" spc="50" dirty="0" smtClean="0">
                <a:ln w="11430"/>
                <a:solidFill>
                  <a:srgbClr val="FF0000"/>
                </a:solidFill>
                <a:effectLst>
                  <a:outerShdw blurRad="76200" dist="50800" dir="5400000" algn="tl" rotWithShape="0">
                    <a:srgbClr val="000000">
                      <a:alpha val="65000"/>
                    </a:srgbClr>
                  </a:outerShdw>
                </a:effectLst>
                <a:latin typeface="Sakkal Majalla" pitchFamily="2" charset="-78"/>
                <a:cs typeface="Sakkal Majalla" pitchFamily="2" charset="-78"/>
              </a:rPr>
              <a:t>عناصر المحاضرة:</a:t>
            </a: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r>
            <a:b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1</a:t>
            </a:r>
            <a:r>
              <a:rPr lang="ar-DZ"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t>
            </a: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ماهية النشاط البدني الرياضي.</a:t>
            </a: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r>
            <a:b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2</a:t>
            </a:r>
            <a:r>
              <a:rPr lang="ar-DZ"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t>
            </a: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تعريف النشاط البدني الرياضي.</a:t>
            </a: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r>
            <a:b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3</a:t>
            </a:r>
            <a:r>
              <a:rPr lang="ar-DZ"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t>
            </a: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فوائد النشاط البدني الرياضي. </a:t>
            </a:r>
            <a:b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4. أهداف النشاط البدني الرياضي. </a:t>
            </a:r>
            <a:b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5. واجبات النشاط البدني الرياضي. </a:t>
            </a: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r>
            <a:b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6</a:t>
            </a:r>
            <a:r>
              <a:rPr lang="ar-DZ"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t>
            </a: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خصائص النشاط البدني الرياضي. </a:t>
            </a:r>
            <a: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r>
            <a:br>
              <a:rPr lang="fr-FR"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7</a:t>
            </a:r>
            <a:r>
              <a:rPr lang="ar-DZ"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 </a:t>
            </a:r>
            <a: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t>تصنيف الأنشطة البدنية الرياضية.</a:t>
            </a:r>
            <a:br>
              <a:rPr lang="ar-MA" b="1" cap="none" spc="50" dirty="0" smtClean="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rPr>
            </a:br>
            <a:endParaRPr lang="fr-FR" b="1" cap="none" spc="50" dirty="0">
              <a:ln w="11430"/>
              <a:solidFill>
                <a:schemeClr val="tx1"/>
              </a:solidFill>
              <a:effectLst>
                <a:outerShdw blurRad="76200" dist="50800" dir="5400000" algn="tl" rotWithShape="0">
                  <a:srgbClr val="000000">
                    <a:alpha val="65000"/>
                  </a:srgbClr>
                </a:outerShdw>
              </a:effectLst>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214290"/>
            <a:ext cx="8686800" cy="8382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MA" b="1" cap="none" dirty="0" smtClean="0">
                <a:ln w="11430"/>
                <a:solidFill>
                  <a:srgbClr val="00B050"/>
                </a:solidFill>
                <a:effectLst>
                  <a:outerShdw blurRad="50800" dist="39000" dir="5460000" algn="tl">
                    <a:srgbClr val="000000">
                      <a:alpha val="38000"/>
                    </a:srgbClr>
                  </a:outerShdw>
                </a:effectLst>
              </a:rPr>
              <a:t>1- </a:t>
            </a:r>
            <a:r>
              <a:rPr lang="ar-DZ" b="1" cap="none" dirty="0" smtClean="0">
                <a:ln w="11430"/>
                <a:solidFill>
                  <a:srgbClr val="00B050"/>
                </a:solidFill>
                <a:effectLst>
                  <a:outerShdw blurRad="50800" dist="39000" dir="5460000" algn="tl">
                    <a:srgbClr val="000000">
                      <a:alpha val="38000"/>
                    </a:srgbClr>
                  </a:outerShdw>
                </a:effectLst>
              </a:rPr>
              <a:t>ماهية النشاط البدني الرياضي</a:t>
            </a:r>
            <a:endParaRPr lang="fr-FR" b="1" cap="none" dirty="0">
              <a:ln w="11430"/>
              <a:solidFill>
                <a:srgbClr val="00B050"/>
              </a:solidFill>
              <a:effectLst>
                <a:outerShdw blurRad="50800" dist="39000" dir="5460000" algn="tl">
                  <a:srgbClr val="000000">
                    <a:alpha val="38000"/>
                  </a:srgbClr>
                </a:outerShdw>
              </a:effectLst>
            </a:endParaRPr>
          </a:p>
        </p:txBody>
      </p:sp>
      <p:sp>
        <p:nvSpPr>
          <p:cNvPr id="4" name="عنوان 1"/>
          <p:cNvSpPr txBox="1">
            <a:spLocks/>
          </p:cNvSpPr>
          <p:nvPr/>
        </p:nvSpPr>
        <p:spPr>
          <a:xfrm>
            <a:off x="285720" y="2357430"/>
            <a:ext cx="8401048" cy="909638"/>
          </a:xfrm>
          <a:prstGeom prst="rect">
            <a:avLst/>
          </a:prstGeom>
        </p:spPr>
        <p:txBody>
          <a:bodyPr vert="horz" anchor="ctr">
            <a:normAutofit lnSpcReduction="10000"/>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ct val="0"/>
              </a:spcBef>
            </a:pPr>
            <a:r>
              <a:rPr lang="ar-DZ" b="1" dirty="0" smtClean="0">
                <a:latin typeface="Sakkal Majalla" pitchFamily="2" charset="-78"/>
                <a:cs typeface="Sakkal Majalla" pitchFamily="2" charset="-78"/>
              </a:rPr>
              <a:t>    </a:t>
            </a:r>
            <a:r>
              <a:rPr lang="ar-DZ" b="1" dirty="0" smtClean="0">
                <a:solidFill>
                  <a:srgbClr val="C00000"/>
                </a:solidFill>
                <a:latin typeface="Sakkal Majalla" pitchFamily="2" charset="-78"/>
                <a:cs typeface="Sakkal Majalla" pitchFamily="2" charset="-78"/>
              </a:rPr>
              <a:t>النشاط البدني: </a:t>
            </a:r>
            <a:r>
              <a:rPr lang="ar-DZ" b="1" dirty="0" smtClean="0">
                <a:latin typeface="Sakkal Majalla" pitchFamily="2" charset="-78"/>
                <a:cs typeface="Sakkal Majalla" pitchFamily="2" charset="-78"/>
              </a:rPr>
              <a:t> و</a:t>
            </a:r>
            <a:r>
              <a:rPr lang="ar-SA" b="1" dirty="0" smtClean="0">
                <a:latin typeface="Sakkal Majalla" pitchFamily="2" charset="-78"/>
                <a:cs typeface="Sakkal Majalla" pitchFamily="2" charset="-78"/>
              </a:rPr>
              <a:t>يشمل مصطلح النشاط البدني جميع الأنشطة والأعمال التي يقوم </a:t>
            </a:r>
            <a:r>
              <a:rPr lang="ar-SA" b="1" dirty="0" err="1" smtClean="0">
                <a:latin typeface="Sakkal Majalla" pitchFamily="2" charset="-78"/>
                <a:cs typeface="Sakkal Majalla" pitchFamily="2" charset="-78"/>
              </a:rPr>
              <a:t>بها</a:t>
            </a:r>
            <a:r>
              <a:rPr lang="ar-SA" b="1" dirty="0" smtClean="0">
                <a:latin typeface="Sakkal Majalla" pitchFamily="2" charset="-78"/>
                <a:cs typeface="Sakkal Majalla" pitchFamily="2" charset="-78"/>
              </a:rPr>
              <a:t> الشخص خلال يومه، مثل </a:t>
            </a:r>
            <a:r>
              <a:rPr lang="ar-SA" b="1" dirty="0" err="1" smtClean="0">
                <a:latin typeface="Sakkal Majalla" pitchFamily="2" charset="-78"/>
                <a:cs typeface="Sakkal Majalla" pitchFamily="2" charset="-78"/>
              </a:rPr>
              <a:t>التبضع</a:t>
            </a:r>
            <a:r>
              <a:rPr lang="ar-SA" b="1" dirty="0" smtClean="0">
                <a:latin typeface="Sakkal Majalla" pitchFamily="2" charset="-78"/>
                <a:cs typeface="Sakkal Majalla" pitchFamily="2" charset="-78"/>
              </a:rPr>
              <a:t> من </a:t>
            </a:r>
            <a:r>
              <a:rPr lang="ar-SA" b="1" dirty="0" err="1" smtClean="0">
                <a:latin typeface="Sakkal Majalla" pitchFamily="2" charset="-78"/>
                <a:cs typeface="Sakkal Majalla" pitchFamily="2" charset="-78"/>
              </a:rPr>
              <a:t>البقالة</a:t>
            </a:r>
            <a:r>
              <a:rPr lang="ar-SA" b="1" dirty="0" smtClean="0">
                <a:latin typeface="Sakkal Majalla" pitchFamily="2" charset="-78"/>
                <a:cs typeface="Sakkal Majalla" pitchFamily="2" charset="-78"/>
              </a:rPr>
              <a:t> وحمل أكياس الحاجيات، وصعود الدرج، والمشي من المكتب نحو السيارة، واللعب مع الأطفال، بالإضافة للأنشطة التقليدية مثل المشي أو الجري أو رفع الأثقال وغيرها.</a:t>
            </a:r>
            <a:r>
              <a:rPr kumimoji="0" lang="ar-DZ" b="1" i="0" u="none" strike="noStrike" kern="1200" cap="none" spc="0" normalizeH="0" baseline="0" noProof="0" dirty="0" smtClean="0">
                <a:ln w="11430"/>
                <a:solidFill>
                  <a:srgbClr val="C00000"/>
                </a:solidFill>
                <a:uLnTx/>
                <a:uFillTx/>
                <a:latin typeface="Sakkal Majalla" pitchFamily="2" charset="-78"/>
                <a:ea typeface="+mj-ea"/>
                <a:cs typeface="Sakkal Majalla" pitchFamily="2" charset="-78"/>
              </a:rPr>
              <a:t> </a:t>
            </a:r>
            <a:endParaRPr kumimoji="0" lang="fr-FR" b="1" i="0" u="none" strike="noStrike" kern="1200" cap="none" spc="0" normalizeH="0" baseline="0" noProof="0" dirty="0">
              <a:ln w="11430"/>
              <a:solidFill>
                <a:srgbClr val="C00000"/>
              </a:solidFill>
              <a:uLnTx/>
              <a:uFillTx/>
              <a:latin typeface="Sakkal Majalla" pitchFamily="2" charset="-78"/>
              <a:ea typeface="+mj-ea"/>
              <a:cs typeface="Sakkal Majalla" pitchFamily="2" charset="-78"/>
            </a:endParaRPr>
          </a:p>
        </p:txBody>
      </p:sp>
      <p:pic>
        <p:nvPicPr>
          <p:cNvPr id="7" name="صورة 6" descr="النشاط-البدني.jpg"/>
          <p:cNvPicPr>
            <a:picLocks noChangeAspect="1"/>
          </p:cNvPicPr>
          <p:nvPr/>
        </p:nvPicPr>
        <p:blipFill>
          <a:blip r:embed="rId2"/>
          <a:stretch>
            <a:fillRect/>
          </a:stretch>
        </p:blipFill>
        <p:spPr>
          <a:xfrm>
            <a:off x="2714612" y="5074933"/>
            <a:ext cx="4071966" cy="1711653"/>
          </a:xfrm>
          <a:prstGeom prst="rect">
            <a:avLst/>
          </a:prstGeom>
        </p:spPr>
      </p:pic>
      <p:sp>
        <p:nvSpPr>
          <p:cNvPr id="11" name="عنوان 1"/>
          <p:cNvSpPr txBox="1">
            <a:spLocks/>
          </p:cNvSpPr>
          <p:nvPr/>
        </p:nvSpPr>
        <p:spPr>
          <a:xfrm>
            <a:off x="285720" y="1304916"/>
            <a:ext cx="8401048" cy="909638"/>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kumimoji="0" lang="ar-DZ" b="1" i="0" u="none" strike="noStrike" kern="1200" cap="none" spc="0" normalizeH="0" baseline="0" noProof="0" dirty="0" smtClean="0">
                <a:ln w="11430"/>
                <a:solidFill>
                  <a:srgbClr val="C00000"/>
                </a:solidFill>
                <a:uLnTx/>
                <a:uFillTx/>
                <a:latin typeface="Sakkal Majalla" pitchFamily="2" charset="-78"/>
                <a:ea typeface="+mj-ea"/>
                <a:cs typeface="Sakkal Majalla" pitchFamily="2" charset="-78"/>
              </a:rPr>
              <a:t>النشاط:</a:t>
            </a:r>
            <a:r>
              <a:rPr kumimoji="0" lang="ar-DZ" b="1" i="0" u="none" strike="noStrike" kern="1200" cap="none" spc="0" normalizeH="0" noProof="0" dirty="0" smtClean="0">
                <a:ln w="11430"/>
                <a:solidFill>
                  <a:srgbClr val="C00000"/>
                </a:solidFill>
                <a:uLnTx/>
                <a:uFillTx/>
                <a:latin typeface="Sakkal Majalla" pitchFamily="2" charset="-78"/>
                <a:ea typeface="+mj-ea"/>
                <a:cs typeface="Sakkal Majalla" pitchFamily="2" charset="-78"/>
              </a:rPr>
              <a:t> </a:t>
            </a:r>
            <a:r>
              <a:rPr lang="ar-SA" b="1" dirty="0" smtClean="0">
                <a:latin typeface="Sakkal Majalla" pitchFamily="2" charset="-78"/>
                <a:cs typeface="Sakkal Majalla" pitchFamily="2" charset="-78"/>
              </a:rPr>
              <a:t>يعرف بأنه"ممارسة فعلية لعمل من الأعمال، ويطلق </a:t>
            </a:r>
            <a:r>
              <a:rPr lang="ar-DZ" b="1" dirty="0" smtClean="0">
                <a:latin typeface="Sakkal Majalla" pitchFamily="2" charset="-78"/>
                <a:cs typeface="Sakkal Majalla" pitchFamily="2" charset="-78"/>
              </a:rPr>
              <a:t>بصفة </a:t>
            </a:r>
            <a:r>
              <a:rPr lang="ar-SA" b="1" dirty="0" smtClean="0">
                <a:latin typeface="Sakkal Majalla" pitchFamily="2" charset="-78"/>
                <a:cs typeface="Sakkal Majalla" pitchFamily="2" charset="-78"/>
              </a:rPr>
              <a:t>خاصة على كل عملية عقلية أو حركية تمتاز</a:t>
            </a:r>
            <a:r>
              <a:rPr lang="ar-DZ"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بالتلقائية أكثر منها بالاستجابة، أو على كل عملية عقلية أو بيولوجية متوقفة على استخدام طاقة الكائن</a:t>
            </a:r>
            <a:r>
              <a:rPr lang="ar-DZ" b="1" dirty="0" smtClean="0">
                <a:latin typeface="Sakkal Majalla" pitchFamily="2" charset="-78"/>
                <a:cs typeface="Sakkal Majalla" pitchFamily="2" charset="-78"/>
              </a:rPr>
              <a:t> </a:t>
            </a:r>
            <a:r>
              <a:rPr lang="ar-SA" b="1" dirty="0" smtClean="0">
                <a:latin typeface="Sakkal Majalla" pitchFamily="2" charset="-78"/>
                <a:cs typeface="Sakkal Majalla" pitchFamily="2" charset="-78"/>
              </a:rPr>
              <a:t> الحي”</a:t>
            </a:r>
            <a:r>
              <a:rPr lang="ar-DZ" b="1" dirty="0" smtClean="0">
                <a:latin typeface="Sakkal Majalla" pitchFamily="2" charset="-78"/>
                <a:cs typeface="Sakkal Majalla" pitchFamily="2" charset="-78"/>
              </a:rPr>
              <a:t>.</a:t>
            </a:r>
            <a:endParaRPr kumimoji="0" lang="fr-FR" b="1" i="0" u="none" strike="noStrike" kern="1200" cap="none" spc="0" normalizeH="0" baseline="0" noProof="0" dirty="0">
              <a:ln w="11430"/>
              <a:solidFill>
                <a:srgbClr val="C00000"/>
              </a:solidFill>
              <a:uLnTx/>
              <a:uFillTx/>
              <a:latin typeface="Sakkal Majalla" pitchFamily="2" charset="-78"/>
              <a:ea typeface="+mj-ea"/>
              <a:cs typeface="Sakkal Majalla" pitchFamily="2" charset="-78"/>
            </a:endParaRPr>
          </a:p>
        </p:txBody>
      </p:sp>
      <p:sp>
        <p:nvSpPr>
          <p:cNvPr id="12" name="عنوان 1"/>
          <p:cNvSpPr txBox="1">
            <a:spLocks/>
          </p:cNvSpPr>
          <p:nvPr/>
        </p:nvSpPr>
        <p:spPr>
          <a:xfrm>
            <a:off x="285720" y="3448056"/>
            <a:ext cx="8401048" cy="1624018"/>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ct val="0"/>
              </a:spcBef>
            </a:pPr>
            <a:r>
              <a:rPr lang="ar-DZ" b="1" dirty="0" smtClean="0">
                <a:latin typeface="Sakkal Majalla" pitchFamily="2" charset="-78"/>
                <a:cs typeface="Sakkal Majalla" pitchFamily="2" charset="-78"/>
              </a:rPr>
              <a:t>ويقصد </a:t>
            </a:r>
            <a:r>
              <a:rPr lang="ar-DZ" b="1" dirty="0" err="1" smtClean="0">
                <a:latin typeface="Sakkal Majalla" pitchFamily="2" charset="-78"/>
                <a:cs typeface="Sakkal Majalla" pitchFamily="2" charset="-78"/>
              </a:rPr>
              <a:t>به</a:t>
            </a:r>
            <a:r>
              <a:rPr lang="ar-DZ" b="1" dirty="0" smtClean="0">
                <a:latin typeface="Sakkal Majalla" pitchFamily="2" charset="-78"/>
                <a:cs typeface="Sakkal Majalla" pitchFamily="2" charset="-78"/>
              </a:rPr>
              <a:t> المجال الكلي لحركة الإنسان وكذلك عملية التدريب والتنشيط في مقابل الكسل والوهن والخمول، وفي الواقع فإن النشاط البدني في مفهومه العريض هو تعبير شامل لكل النشاطات البدنية التي يقوم </a:t>
            </a:r>
            <a:r>
              <a:rPr lang="ar-DZ" b="1" dirty="0" err="1" smtClean="0">
                <a:latin typeface="Sakkal Majalla" pitchFamily="2" charset="-78"/>
                <a:cs typeface="Sakkal Majalla" pitchFamily="2" charset="-78"/>
              </a:rPr>
              <a:t>بها</a:t>
            </a:r>
            <a:r>
              <a:rPr lang="ar-DZ" b="1" dirty="0" smtClean="0">
                <a:latin typeface="Sakkal Majalla" pitchFamily="2" charset="-78"/>
                <a:cs typeface="Sakkal Majalla" pitchFamily="2" charset="-78"/>
              </a:rPr>
              <a:t>  الإنسان، والتي يستخدم فيها كامل بدنه بشكل عام، ولقد استخدم بعض العلماء تعبير النشاط البدني على أنه المجال الرئيسي المشتمل على ألوان وأشكال وأطوار الثقافة البدنية للإنسان، ومن هنا يبرز </a:t>
            </a:r>
            <a:r>
              <a:rPr lang="fr-FR" b="1" dirty="0" smtClean="0">
                <a:latin typeface="Times New Roman" pitchFamily="18" charset="0"/>
                <a:cs typeface="Times New Roman" pitchFamily="18" charset="0"/>
              </a:rPr>
              <a:t>Larsen</a:t>
            </a:r>
            <a:r>
              <a:rPr lang="ar-DZ" b="1" dirty="0" smtClean="0">
                <a:latin typeface="Times New Roman" pitchFamily="18" charset="0"/>
                <a:cs typeface="Times New Roman" pitchFamily="18" charset="0"/>
              </a:rPr>
              <a:t> </a:t>
            </a:r>
            <a:r>
              <a:rPr lang="ar-DZ" b="1" dirty="0" smtClean="0">
                <a:latin typeface="Sakkal Majalla" pitchFamily="2" charset="-78"/>
                <a:cs typeface="Sakkal Majalla" pitchFamily="2" charset="-78"/>
              </a:rPr>
              <a:t>”الذي اعتبر النشاط البدني بمنزلة نظام رئيسي تندرج ضمنه كل الأنظمة الفرعية الأخرى“</a:t>
            </a:r>
            <a:endParaRPr kumimoji="0" lang="fr-FR" b="1" i="0" u="none" strike="noStrike" kern="1200" cap="none" spc="0" normalizeH="0" baseline="0" noProof="0" dirty="0">
              <a:ln w="11430"/>
              <a:solidFill>
                <a:srgbClr val="C00000"/>
              </a:solidFill>
              <a:uLnTx/>
              <a:uFillTx/>
              <a:latin typeface="Sakkal Majalla" pitchFamily="2" charset="-78"/>
              <a:ea typeface="+mj-ea"/>
              <a:cs typeface="Sakkal Majalla"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142984"/>
            <a:ext cx="8686800" cy="1000132"/>
          </a:xfrm>
        </p:spPr>
        <p:txBody>
          <a:bodyPr>
            <a:noAutofit/>
          </a:bodyPr>
          <a:lstStyle/>
          <a:p>
            <a:pPr algn="ctr" rtl="1"/>
            <a:r>
              <a:rPr lang="ar-SA" sz="1800" b="1" cap="none" dirty="0" smtClean="0">
                <a:ln w="11430"/>
                <a:solidFill>
                  <a:srgbClr val="C00000"/>
                </a:solidFill>
                <a:latin typeface="Sakkal Majalla" pitchFamily="2" charset="-78"/>
                <a:cs typeface="Sakkal Majalla" pitchFamily="2" charset="-78"/>
              </a:rPr>
              <a:t>الرياضة</a:t>
            </a:r>
            <a:r>
              <a:rPr lang="ar-DZ" sz="1800" b="1" cap="none" dirty="0" smtClean="0">
                <a:ln w="11430"/>
                <a:solidFill>
                  <a:srgbClr val="C00000"/>
                </a:solidFill>
                <a:latin typeface="Sakkal Majalla" pitchFamily="2" charset="-78"/>
                <a:cs typeface="Sakkal Majalla" pitchFamily="2" charset="-78"/>
              </a:rPr>
              <a:t>:</a:t>
            </a:r>
            <a:r>
              <a:rPr lang="ar-SA" sz="1800" b="1" cap="none" dirty="0" smtClean="0">
                <a:ln w="11430"/>
                <a:solidFill>
                  <a:srgbClr val="C00000"/>
                </a:solidFill>
                <a:latin typeface="Sakkal Majalla" pitchFamily="2" charset="-78"/>
                <a:cs typeface="Sakkal Majalla" pitchFamily="2" charset="-78"/>
              </a:rPr>
              <a:t> </a:t>
            </a:r>
            <a:r>
              <a:rPr lang="ar-SA" sz="1800" b="1" cap="none" dirty="0" smtClean="0">
                <a:ln w="11430"/>
                <a:solidFill>
                  <a:schemeClr val="tx1"/>
                </a:solidFill>
                <a:latin typeface="Sakkal Majalla" pitchFamily="2" charset="-78"/>
                <a:cs typeface="Sakkal Majalla" pitchFamily="2" charset="-78"/>
              </a:rPr>
              <a:t>هي عبارة عن حركاتٍ منتظمةٍ يبذل فيها الفرد مجهوداً جسدياً عادياً، أو قد تكون مهارةً يُمارسها وفق قواعِد وأنظمةٍ متعارف عليها، والهدف من هذه الحركات التّرفيه أو المنافسة أو المتعة أو التميّز أو تطوير المَهارات أو تقوية الثقة بالنفس أو الحصول على اللياقة واكتساب الصحّة السليمة. </a:t>
            </a:r>
            <a:endParaRPr lang="fr-FR" sz="1800" b="1" cap="none" dirty="0" smtClean="0">
              <a:ln w="11430"/>
              <a:solidFill>
                <a:schemeClr val="tx1"/>
              </a:solidFill>
              <a:latin typeface="Sakkal Majalla" pitchFamily="2" charset="-78"/>
              <a:cs typeface="Sakkal Majalla" pitchFamily="2" charset="-78"/>
            </a:endParaRPr>
          </a:p>
        </p:txBody>
      </p:sp>
      <p:sp>
        <p:nvSpPr>
          <p:cNvPr id="4" name="عنوان 1"/>
          <p:cNvSpPr txBox="1">
            <a:spLocks/>
          </p:cNvSpPr>
          <p:nvPr/>
        </p:nvSpPr>
        <p:spPr>
          <a:xfrm>
            <a:off x="357158" y="2071678"/>
            <a:ext cx="8401048" cy="714380"/>
          </a:xfrm>
          <a:prstGeom prst="rect">
            <a:avLst/>
          </a:prstGeom>
        </p:spPr>
        <p:txBody>
          <a:bodyPr vert="horz" anchor="ct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a:spcBef>
                <a:spcPct val="0"/>
              </a:spcBef>
            </a:pPr>
            <a:r>
              <a:rPr lang="ar-DZ" b="1" dirty="0" smtClean="0">
                <a:ln w="11430"/>
                <a:solidFill>
                  <a:srgbClr val="C00000"/>
                </a:solidFill>
                <a:latin typeface="Sakkal Majalla" pitchFamily="2" charset="-78"/>
                <a:ea typeface="+mj-ea"/>
                <a:cs typeface="Sakkal Majalla" pitchFamily="2" charset="-78"/>
              </a:rPr>
              <a:t> </a:t>
            </a:r>
            <a:r>
              <a:rPr lang="ar-SA" b="1" dirty="0" smtClean="0">
                <a:ln w="11430"/>
                <a:solidFill>
                  <a:srgbClr val="C00000"/>
                </a:solidFill>
                <a:latin typeface="Sakkal Majalla" pitchFamily="2" charset="-78"/>
                <a:cs typeface="Sakkal Majalla" pitchFamily="2" charset="-78"/>
              </a:rPr>
              <a:t>الرياضة</a:t>
            </a:r>
            <a:r>
              <a:rPr lang="ar-DZ" b="1" dirty="0" smtClean="0">
                <a:ln w="11430"/>
                <a:solidFill>
                  <a:srgbClr val="C00000"/>
                </a:solidFill>
                <a:latin typeface="Sakkal Majalla" pitchFamily="2" charset="-78"/>
                <a:cs typeface="Sakkal Majalla" pitchFamily="2" charset="-78"/>
              </a:rPr>
              <a:t>:</a:t>
            </a:r>
            <a:r>
              <a:rPr lang="ar-SA" b="1" dirty="0" smtClean="0">
                <a:ln w="11430"/>
                <a:solidFill>
                  <a:srgbClr val="C00000"/>
                </a:solidFill>
                <a:latin typeface="Sakkal Majalla" pitchFamily="2" charset="-78"/>
                <a:cs typeface="Sakkal Majalla" pitchFamily="2" charset="-78"/>
              </a:rPr>
              <a:t> </a:t>
            </a:r>
            <a:r>
              <a:rPr lang="ar-DZ" b="1" dirty="0" smtClean="0">
                <a:ln w="11430"/>
                <a:latin typeface="Sakkal Majalla" pitchFamily="2" charset="-78"/>
                <a:cs typeface="Sakkal Majalla" pitchFamily="2" charset="-78"/>
              </a:rPr>
              <a:t>هي </a:t>
            </a:r>
            <a:r>
              <a:rPr kumimoji="0" lang="ar-DZ" b="1" i="0" u="none" strike="noStrike" kern="1200" cap="none" spc="0" normalizeH="0" noProof="0" dirty="0" smtClean="0">
                <a:ln w="11430"/>
                <a:uLnTx/>
                <a:uFillTx/>
                <a:latin typeface="Sakkal Majalla" pitchFamily="2" charset="-78"/>
                <a:ea typeface="+mj-ea"/>
                <a:cs typeface="Sakkal Majalla" pitchFamily="2" charset="-78"/>
              </a:rPr>
              <a:t>أنشطة متعددة يستخدمها الفرد بمعرفته حيث أنها تسهم في ترويضه وذلك تحت إشراف قيادة صالحة.</a:t>
            </a:r>
            <a:endParaRPr kumimoji="0" lang="fr-FR" b="1" i="0" u="none" strike="noStrike" kern="1200" cap="none" spc="0" normalizeH="0" baseline="0" noProof="0" dirty="0">
              <a:ln w="11430"/>
              <a:solidFill>
                <a:srgbClr val="C00000"/>
              </a:solidFill>
              <a:uLnTx/>
              <a:uFillTx/>
              <a:latin typeface="Sakkal Majalla" pitchFamily="2" charset="-78"/>
              <a:ea typeface="+mj-ea"/>
              <a:cs typeface="Sakkal Majalla" pitchFamily="2" charset="-78"/>
            </a:endParaRPr>
          </a:p>
        </p:txBody>
      </p:sp>
      <p:pic>
        <p:nvPicPr>
          <p:cNvPr id="5" name="صورة 4" descr="mawhopon.png"/>
          <p:cNvPicPr>
            <a:picLocks noChangeAspect="1"/>
          </p:cNvPicPr>
          <p:nvPr/>
        </p:nvPicPr>
        <p:blipFill>
          <a:blip r:embed="rId2"/>
          <a:stretch>
            <a:fillRect/>
          </a:stretch>
        </p:blipFill>
        <p:spPr>
          <a:xfrm>
            <a:off x="285721" y="2857496"/>
            <a:ext cx="3214709" cy="2247902"/>
          </a:xfrm>
          <a:prstGeom prst="rect">
            <a:avLst/>
          </a:prstGeom>
        </p:spPr>
      </p:pic>
      <p:pic>
        <p:nvPicPr>
          <p:cNvPr id="9" name="صورة 8" descr="images.jpg3.jpg"/>
          <p:cNvPicPr>
            <a:picLocks noChangeAspect="1"/>
          </p:cNvPicPr>
          <p:nvPr/>
        </p:nvPicPr>
        <p:blipFill>
          <a:blip r:embed="rId3"/>
          <a:stretch>
            <a:fillRect/>
          </a:stretch>
        </p:blipFill>
        <p:spPr>
          <a:xfrm>
            <a:off x="6643702" y="3000372"/>
            <a:ext cx="2105018" cy="1476375"/>
          </a:xfrm>
          <a:prstGeom prst="rect">
            <a:avLst/>
          </a:prstGeom>
        </p:spPr>
      </p:pic>
      <p:pic>
        <p:nvPicPr>
          <p:cNvPr id="10" name="صورة 9" descr="index.jpg2.jpg"/>
          <p:cNvPicPr>
            <a:picLocks noChangeAspect="1"/>
          </p:cNvPicPr>
          <p:nvPr/>
        </p:nvPicPr>
        <p:blipFill>
          <a:blip r:embed="rId4"/>
          <a:stretch>
            <a:fillRect/>
          </a:stretch>
        </p:blipFill>
        <p:spPr>
          <a:xfrm>
            <a:off x="6286512" y="5000636"/>
            <a:ext cx="2600323" cy="1581150"/>
          </a:xfrm>
          <a:prstGeom prst="rect">
            <a:avLst/>
          </a:prstGeom>
        </p:spPr>
      </p:pic>
      <p:pic>
        <p:nvPicPr>
          <p:cNvPr id="11" name="صورة 10" descr="index.jpg4.jpg"/>
          <p:cNvPicPr>
            <a:picLocks noChangeAspect="1"/>
          </p:cNvPicPr>
          <p:nvPr/>
        </p:nvPicPr>
        <p:blipFill>
          <a:blip r:embed="rId5"/>
          <a:stretch>
            <a:fillRect/>
          </a:stretch>
        </p:blipFill>
        <p:spPr>
          <a:xfrm>
            <a:off x="3786182" y="3071810"/>
            <a:ext cx="2205034" cy="1471611"/>
          </a:xfrm>
          <a:prstGeom prst="rect">
            <a:avLst/>
          </a:prstGeom>
        </p:spPr>
      </p:pic>
      <p:pic>
        <p:nvPicPr>
          <p:cNvPr id="12" name="صورة 11" descr="images.jpg5.jpg"/>
          <p:cNvPicPr>
            <a:picLocks noChangeAspect="1"/>
          </p:cNvPicPr>
          <p:nvPr/>
        </p:nvPicPr>
        <p:blipFill>
          <a:blip r:embed="rId6"/>
          <a:stretch>
            <a:fillRect/>
          </a:stretch>
        </p:blipFill>
        <p:spPr>
          <a:xfrm>
            <a:off x="4286248" y="4714884"/>
            <a:ext cx="1309581" cy="1985958"/>
          </a:xfrm>
          <a:prstGeom prst="rect">
            <a:avLst/>
          </a:prstGeom>
        </p:spPr>
      </p:pic>
      <p:pic>
        <p:nvPicPr>
          <p:cNvPr id="13" name="صورة 12" descr="images.jpg6.jpg"/>
          <p:cNvPicPr>
            <a:picLocks noChangeAspect="1"/>
          </p:cNvPicPr>
          <p:nvPr/>
        </p:nvPicPr>
        <p:blipFill>
          <a:blip r:embed="rId7"/>
          <a:stretch>
            <a:fillRect/>
          </a:stretch>
        </p:blipFill>
        <p:spPr>
          <a:xfrm>
            <a:off x="714348" y="5286388"/>
            <a:ext cx="2571768" cy="1357297"/>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85728"/>
            <a:ext cx="8686800" cy="8382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r>
              <a:rPr lang="ar-MA" b="1" dirty="0" smtClean="0">
                <a:ln w="0"/>
                <a:solidFill>
                  <a:srgbClr val="002060"/>
                </a:solidFill>
                <a:effectLst>
                  <a:glow rad="228600">
                    <a:schemeClr val="accent6">
                      <a:satMod val="175000"/>
                      <a:alpha val="40000"/>
                    </a:schemeClr>
                  </a:glow>
                  <a:reflection blurRad="12700" stA="50000" endPos="50000" dist="5000" dir="5400000" sy="-100000" rotWithShape="0"/>
                </a:effectLst>
                <a:latin typeface="Sakkal Majalla" pitchFamily="2" charset="-78"/>
                <a:cs typeface="Sakkal Majalla" pitchFamily="2" charset="-78"/>
              </a:rPr>
              <a:t>2</a:t>
            </a:r>
            <a:r>
              <a:rPr lang="ar-DZ" b="1" dirty="0" smtClean="0">
                <a:ln w="0"/>
                <a:solidFill>
                  <a:srgbClr val="002060"/>
                </a:solidFill>
                <a:effectLst>
                  <a:glow rad="228600">
                    <a:schemeClr val="accent6">
                      <a:satMod val="175000"/>
                      <a:alpha val="40000"/>
                    </a:schemeClr>
                  </a:glow>
                  <a:reflection blurRad="12700" stA="50000" endPos="50000" dist="5000" dir="5400000" sy="-100000" rotWithShape="0"/>
                </a:effectLst>
                <a:latin typeface="Sakkal Majalla" pitchFamily="2" charset="-78"/>
                <a:cs typeface="Sakkal Majalla" pitchFamily="2" charset="-78"/>
              </a:rPr>
              <a:t>- تعريف النشاط البدني  الرياضي</a:t>
            </a:r>
            <a:endParaRPr lang="fr-FR" b="1" dirty="0">
              <a:ln w="0"/>
              <a:solidFill>
                <a:srgbClr val="002060"/>
              </a:solidFill>
              <a:effectLst>
                <a:glow rad="228600">
                  <a:schemeClr val="accent6">
                    <a:satMod val="175000"/>
                    <a:alpha val="40000"/>
                  </a:schemeClr>
                </a:glow>
                <a:reflection blurRad="12700" stA="50000" endPos="50000" dist="5000" dir="5400000" sy="-100000" rotWithShape="0"/>
              </a:effectLst>
              <a:latin typeface="Sakkal Majalla" pitchFamily="2" charset="-78"/>
              <a:cs typeface="Sakkal Majalla" pitchFamily="2" charset="-78"/>
            </a:endParaRPr>
          </a:p>
        </p:txBody>
      </p:sp>
      <p:sp>
        <p:nvSpPr>
          <p:cNvPr id="6" name="عنوان 1"/>
          <p:cNvSpPr txBox="1">
            <a:spLocks/>
          </p:cNvSpPr>
          <p:nvPr/>
        </p:nvSpPr>
        <p:spPr>
          <a:xfrm>
            <a:off x="142844" y="1285860"/>
            <a:ext cx="8858280" cy="766762"/>
          </a:xfrm>
          <a:prstGeom prst="rect">
            <a:avLst/>
          </a:prstGeom>
        </p:spPr>
        <p:txBody>
          <a:bodyPr vert="horz" anchor="ctr">
            <a:normAutofit fontScale="925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a:spcBef>
                <a:spcPct val="0"/>
              </a:spcBef>
            </a:pPr>
            <a:r>
              <a:rPr kumimoji="0" lang="ar-DZ" b="1" i="0" u="none" strike="noStrike" kern="1200" cap="all" spc="0" normalizeH="0" baseline="0" noProof="0" dirty="0" smtClean="0">
                <a:ln w="0"/>
                <a:solidFill>
                  <a:srgbClr val="C00000"/>
                </a:solidFill>
                <a:effectLst>
                  <a:reflection blurRad="12700" stA="50000" endPos="50000" dist="5000" dir="5400000" sy="-100000" rotWithShape="0"/>
                </a:effectLst>
                <a:uLnTx/>
                <a:uFillTx/>
                <a:latin typeface="Sakkal Majalla" pitchFamily="2" charset="-78"/>
                <a:ea typeface="+mj-ea"/>
                <a:cs typeface="Sakkal Majalla" pitchFamily="2" charset="-78"/>
              </a:rPr>
              <a:t>ما هو النشاط البدني؟</a:t>
            </a:r>
          </a:p>
          <a:p>
            <a:pPr lvl="0" algn="ctr">
              <a:spcBef>
                <a:spcPct val="0"/>
              </a:spcBef>
            </a:pPr>
            <a:r>
              <a:rPr kumimoji="0" lang="ar-DZ" b="1" i="0" u="none" strike="noStrike" kern="1200" cap="all" spc="0" normalizeH="0" baseline="0" noProof="0" dirty="0" smtClean="0">
                <a:ln w="0"/>
                <a:solidFill>
                  <a:srgbClr val="002060"/>
                </a:solidFill>
                <a:effectLst>
                  <a:reflection blurRad="12700" stA="50000" endPos="50000" dist="5000" dir="5400000" sy="-100000" rotWithShape="0"/>
                </a:effectLst>
                <a:uLnTx/>
                <a:uFillTx/>
                <a:latin typeface="Sakkal Majalla" pitchFamily="2" charset="-78"/>
                <a:ea typeface="+mj-ea"/>
                <a:cs typeface="Sakkal Majalla" pitchFamily="2" charset="-78"/>
              </a:rPr>
              <a:t>وفقا لمنظمة الصحة</a:t>
            </a:r>
            <a:r>
              <a:rPr kumimoji="0" lang="ar-DZ" b="1" i="0" u="none" strike="noStrike" kern="1200" cap="all" spc="0" normalizeH="0" noProof="0" dirty="0" smtClean="0">
                <a:ln w="0"/>
                <a:solidFill>
                  <a:srgbClr val="002060"/>
                </a:solidFill>
                <a:effectLst>
                  <a:reflection blurRad="12700" stA="50000" endPos="50000" dist="5000" dir="5400000" sy="-100000" rotWithShape="0"/>
                </a:effectLst>
                <a:uLnTx/>
                <a:uFillTx/>
                <a:latin typeface="Sakkal Majalla" pitchFamily="2" charset="-78"/>
                <a:ea typeface="+mj-ea"/>
                <a:cs typeface="Sakkal Majalla" pitchFamily="2" charset="-78"/>
              </a:rPr>
              <a:t> العالمية هو: ”أي حركة </a:t>
            </a:r>
            <a:r>
              <a:rPr kumimoji="0" lang="ar-MA" b="1" i="0" u="none" strike="noStrike" kern="1200" cap="all" spc="0" normalizeH="0" noProof="0" dirty="0" smtClean="0">
                <a:ln w="0"/>
                <a:solidFill>
                  <a:srgbClr val="002060"/>
                </a:solidFill>
                <a:effectLst>
                  <a:reflection blurRad="12700" stA="50000" endPos="50000" dist="5000" dir="5400000" sy="-100000" rotWithShape="0"/>
                </a:effectLst>
                <a:uLnTx/>
                <a:uFillTx/>
                <a:latin typeface="Sakkal Majalla" pitchFamily="2" charset="-78"/>
                <a:ea typeface="+mj-ea"/>
                <a:cs typeface="Sakkal Majalla" pitchFamily="2" charset="-78"/>
              </a:rPr>
              <a:t>ل</a:t>
            </a:r>
            <a:r>
              <a:rPr kumimoji="0" lang="ar-DZ" b="1" i="0" u="none" strike="noStrike" kern="1200" cap="all" spc="0" normalizeH="0" noProof="0" dirty="0" smtClean="0">
                <a:ln w="0"/>
                <a:solidFill>
                  <a:srgbClr val="002060"/>
                </a:solidFill>
                <a:effectLst>
                  <a:reflection blurRad="12700" stA="50000" endPos="50000" dist="5000" dir="5400000" sy="-100000" rotWithShape="0"/>
                </a:effectLst>
                <a:uLnTx/>
                <a:uFillTx/>
                <a:latin typeface="Sakkal Majalla" pitchFamily="2" charset="-78"/>
                <a:ea typeface="+mj-ea"/>
                <a:cs typeface="Sakkal Majalla" pitchFamily="2" charset="-78"/>
              </a:rPr>
              <a:t>لجسم تنتجها العضلات والجهاز العظمي، مما يؤدي إلى استهلاك أكبر للطاقة منه في الراحة“.</a:t>
            </a:r>
            <a:endParaRPr kumimoji="0" lang="fr-FR" b="1" i="0" u="none" strike="noStrike" kern="1200" cap="all" spc="0" normalizeH="0" baseline="0" noProof="0" dirty="0">
              <a:ln w="0"/>
              <a:solidFill>
                <a:srgbClr val="002060"/>
              </a:solidFill>
              <a:effectLst>
                <a:reflection blurRad="12700" stA="50000" endPos="50000" dist="5000" dir="5400000" sy="-100000" rotWithShape="0"/>
              </a:effectLst>
              <a:uLnTx/>
              <a:uFillTx/>
              <a:latin typeface="Sakkal Majalla" pitchFamily="2" charset="-78"/>
              <a:ea typeface="+mj-ea"/>
              <a:cs typeface="Sakkal Majalla" pitchFamily="2" charset="-78"/>
            </a:endParaRPr>
          </a:p>
        </p:txBody>
      </p:sp>
      <p:sp>
        <p:nvSpPr>
          <p:cNvPr id="7" name="عنوان 1"/>
          <p:cNvSpPr txBox="1">
            <a:spLocks/>
          </p:cNvSpPr>
          <p:nvPr/>
        </p:nvSpPr>
        <p:spPr>
          <a:xfrm>
            <a:off x="314356" y="2019296"/>
            <a:ext cx="8686800" cy="766762"/>
          </a:xfrm>
          <a:prstGeom prst="rect">
            <a:avLst/>
          </a:prstGeom>
        </p:spPr>
        <p:txBody>
          <a:bodyPr vert="horz" anchor="ctr">
            <a:normAutofit fontScale="92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a:spcBef>
                <a:spcPct val="0"/>
              </a:spcBef>
            </a:pPr>
            <a:r>
              <a:rPr kumimoji="0" lang="ar-DZ" b="1" i="0" u="none" strike="noStrike" kern="1200" cap="all" spc="0" normalizeH="0" baseline="0" noProof="0" dirty="0" smtClean="0">
                <a:ln w="0"/>
                <a:solidFill>
                  <a:srgbClr val="C00000"/>
                </a:solidFill>
                <a:effectLst>
                  <a:reflection blurRad="12700" stA="50000" endPos="50000" dist="5000" dir="5400000" sy="-100000" rotWithShape="0"/>
                </a:effectLst>
                <a:uLnTx/>
                <a:uFillTx/>
                <a:latin typeface="Sakkal Majalla" pitchFamily="2" charset="-78"/>
                <a:ea typeface="+mj-ea"/>
                <a:cs typeface="Sakkal Majalla" pitchFamily="2" charset="-78"/>
              </a:rPr>
              <a:t>هل النشاط البدني مرادف للنشاط الرياضي؟</a:t>
            </a:r>
          </a:p>
          <a:p>
            <a:pPr algn="ctr"/>
            <a:r>
              <a:rPr lang="ar-SA" b="1" cap="all" dirty="0" smtClean="0">
                <a:ln w="0"/>
                <a:solidFill>
                  <a:srgbClr val="002060"/>
                </a:solidFill>
                <a:effectLst>
                  <a:reflection blurRad="12700" stA="50000" endPos="50000" dist="5000" dir="5400000" sy="-100000" rotWithShape="0"/>
                </a:effectLst>
                <a:latin typeface="Sakkal Majalla" pitchFamily="2" charset="-78"/>
                <a:ea typeface="+mj-ea"/>
                <a:cs typeface="Sakkal Majalla" pitchFamily="2" charset="-78"/>
              </a:rPr>
              <a:t>وتمثل الأنشطة البدنية والرياضية سلسلة متصلة تتراوح بين عدم النشاط والنشاط المعتدل على الأقل إلى الأنشطة عالية الكثافة</a:t>
            </a:r>
            <a:r>
              <a:rPr lang="ar-DZ" b="1" cap="all" dirty="0" smtClean="0">
                <a:ln w="0"/>
                <a:solidFill>
                  <a:srgbClr val="002060"/>
                </a:solidFill>
                <a:effectLst>
                  <a:reflection blurRad="12700" stA="50000" endPos="50000" dist="5000" dir="5400000" sy="-100000" rotWithShape="0"/>
                </a:effectLst>
                <a:latin typeface="Sakkal Majalla" pitchFamily="2" charset="-78"/>
                <a:ea typeface="+mj-ea"/>
                <a:cs typeface="Sakkal Majalla" pitchFamily="2" charset="-78"/>
              </a:rPr>
              <a:t> </a:t>
            </a:r>
            <a:r>
              <a:rPr lang="ar-SA" b="1" cap="all" dirty="0" smtClean="0">
                <a:ln w="0"/>
                <a:solidFill>
                  <a:srgbClr val="002060"/>
                </a:solidFill>
                <a:effectLst>
                  <a:reflection blurRad="12700" stA="50000" endPos="50000" dist="5000" dir="5400000" sy="-100000" rotWithShape="0"/>
                </a:effectLst>
                <a:latin typeface="Sakkal Majalla" pitchFamily="2" charset="-78"/>
                <a:cs typeface="Sakkal Majalla" pitchFamily="2" charset="-78"/>
              </a:rPr>
              <a:t>على أساس منتظم</a:t>
            </a:r>
            <a:r>
              <a:rPr lang="ar-SA" b="1" cap="all" dirty="0" smtClean="0">
                <a:ln w="0"/>
                <a:solidFill>
                  <a:srgbClr val="002060"/>
                </a:solidFill>
                <a:effectLst>
                  <a:reflection blurRad="12700" stA="50000" endPos="50000" dist="5000" dir="5400000" sy="-100000" rotWithShape="0"/>
                </a:effectLst>
                <a:latin typeface="Sakkal Majalla" pitchFamily="2" charset="-78"/>
                <a:ea typeface="+mj-ea"/>
                <a:cs typeface="Sakkal Majalla" pitchFamily="2" charset="-78"/>
              </a:rPr>
              <a:t> (مثل الرياضيين </a:t>
            </a:r>
            <a:r>
              <a:rPr lang="ar-SA" b="1" cap="all" dirty="0" err="1" smtClean="0">
                <a:ln w="0"/>
                <a:solidFill>
                  <a:srgbClr val="002060"/>
                </a:solidFill>
                <a:effectLst>
                  <a:reflection blurRad="12700" stA="50000" endPos="50000" dist="5000" dir="5400000" sy="-100000" rotWithShape="0"/>
                </a:effectLst>
                <a:latin typeface="Sakkal Majalla" pitchFamily="2" charset="-78"/>
                <a:ea typeface="+mj-ea"/>
                <a:cs typeface="Sakkal Majalla" pitchFamily="2" charset="-78"/>
              </a:rPr>
              <a:t>الرفيعي</a:t>
            </a:r>
            <a:r>
              <a:rPr lang="ar-SA" b="1" cap="all" dirty="0" smtClean="0">
                <a:ln w="0"/>
                <a:solidFill>
                  <a:srgbClr val="002060"/>
                </a:solidFill>
                <a:effectLst>
                  <a:reflection blurRad="12700" stA="50000" endPos="50000" dist="5000" dir="5400000" sy="-100000" rotWithShape="0"/>
                </a:effectLst>
                <a:latin typeface="Sakkal Majalla" pitchFamily="2" charset="-78"/>
                <a:ea typeface="+mj-ea"/>
                <a:cs typeface="Sakkal Majalla" pitchFamily="2" charset="-78"/>
              </a:rPr>
              <a:t> المستوى).</a:t>
            </a:r>
          </a:p>
        </p:txBody>
      </p:sp>
      <p:pic>
        <p:nvPicPr>
          <p:cNvPr id="8" name="صورة 7" descr="images.jpg"/>
          <p:cNvPicPr>
            <a:picLocks noChangeAspect="1"/>
          </p:cNvPicPr>
          <p:nvPr/>
        </p:nvPicPr>
        <p:blipFill>
          <a:blip r:embed="rId2"/>
          <a:stretch>
            <a:fillRect/>
          </a:stretch>
        </p:blipFill>
        <p:spPr>
          <a:xfrm>
            <a:off x="7000892" y="285728"/>
            <a:ext cx="1857373" cy="1285884"/>
          </a:xfrm>
          <a:prstGeom prst="rect">
            <a:avLst/>
          </a:prstGeom>
        </p:spPr>
      </p:pic>
      <p:pic>
        <p:nvPicPr>
          <p:cNvPr id="9" name="صورة 8" descr="index.jpg"/>
          <p:cNvPicPr>
            <a:picLocks noChangeAspect="1"/>
          </p:cNvPicPr>
          <p:nvPr/>
        </p:nvPicPr>
        <p:blipFill>
          <a:blip r:embed="rId3"/>
          <a:stretch>
            <a:fillRect/>
          </a:stretch>
        </p:blipFill>
        <p:spPr>
          <a:xfrm>
            <a:off x="6786578" y="5286388"/>
            <a:ext cx="1833554" cy="1504950"/>
          </a:xfrm>
          <a:prstGeom prst="rect">
            <a:avLst/>
          </a:prstGeom>
        </p:spPr>
      </p:pic>
      <p:pic>
        <p:nvPicPr>
          <p:cNvPr id="10" name="صورة 9" descr="index.jpg1.jpg"/>
          <p:cNvPicPr>
            <a:picLocks noChangeAspect="1"/>
          </p:cNvPicPr>
          <p:nvPr/>
        </p:nvPicPr>
        <p:blipFill>
          <a:blip r:embed="rId4"/>
          <a:stretch>
            <a:fillRect/>
          </a:stretch>
        </p:blipFill>
        <p:spPr>
          <a:xfrm>
            <a:off x="357158" y="5176861"/>
            <a:ext cx="1643074" cy="1609725"/>
          </a:xfrm>
          <a:prstGeom prst="rect">
            <a:avLst/>
          </a:prstGeom>
        </p:spPr>
      </p:pic>
      <p:pic>
        <p:nvPicPr>
          <p:cNvPr id="11" name="صورة 10" descr="4445.jpg"/>
          <p:cNvPicPr>
            <a:picLocks noChangeAspect="1"/>
          </p:cNvPicPr>
          <p:nvPr/>
        </p:nvPicPr>
        <p:blipFill>
          <a:blip r:embed="rId5"/>
          <a:stretch>
            <a:fillRect/>
          </a:stretch>
        </p:blipFill>
        <p:spPr>
          <a:xfrm>
            <a:off x="357158" y="142852"/>
            <a:ext cx="1714512" cy="1333522"/>
          </a:xfrm>
          <a:prstGeom prst="rect">
            <a:avLst/>
          </a:prstGeom>
        </p:spPr>
      </p:pic>
      <p:pic>
        <p:nvPicPr>
          <p:cNvPr id="12" name="صورة 11" descr="51245.jpg"/>
          <p:cNvPicPr>
            <a:picLocks noChangeAspect="1"/>
          </p:cNvPicPr>
          <p:nvPr/>
        </p:nvPicPr>
        <p:blipFill>
          <a:blip r:embed="rId6"/>
          <a:stretch>
            <a:fillRect/>
          </a:stretch>
        </p:blipFill>
        <p:spPr>
          <a:xfrm>
            <a:off x="3124208" y="2857496"/>
            <a:ext cx="2590800" cy="1771650"/>
          </a:xfrm>
          <a:prstGeom prst="rect">
            <a:avLst/>
          </a:prstGeom>
        </p:spPr>
      </p:pic>
      <p:sp>
        <p:nvSpPr>
          <p:cNvPr id="13" name="عنوان 1"/>
          <p:cNvSpPr txBox="1">
            <a:spLocks/>
          </p:cNvSpPr>
          <p:nvPr/>
        </p:nvSpPr>
        <p:spPr>
          <a:xfrm>
            <a:off x="2786050" y="4805378"/>
            <a:ext cx="3214710" cy="1838332"/>
          </a:xfrm>
          <a:prstGeom prst="rect">
            <a:avLst/>
          </a:prstGeom>
        </p:spPr>
        <p:txBody>
          <a:bodyPr vert="horz" anchor="ct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lvl="0" algn="ctr">
              <a:spcBef>
                <a:spcPct val="0"/>
              </a:spcBef>
            </a:pPr>
            <a:r>
              <a:rPr lang="ar-SA" b="1" cap="all" dirty="0" smtClean="0">
                <a:ln w="0"/>
                <a:solidFill>
                  <a:srgbClr val="002060"/>
                </a:solidFill>
                <a:effectLst>
                  <a:reflection blurRad="12700" stA="50000" endPos="50000" dist="5000" dir="5400000" sy="-100000" rotWithShape="0"/>
                </a:effectLst>
                <a:latin typeface="Sakkal Majalla" pitchFamily="2" charset="-78"/>
                <a:ea typeface="+mj-ea"/>
                <a:cs typeface="Sakkal Majalla" pitchFamily="2" charset="-78"/>
              </a:rPr>
              <a:t>وبعبارة أخرى، الرياضة هي الشكل الأكثر تطورا من النشاط البدني، ولكن النشاط البدني لا يقتصر على الرياضة، كما أنه يشمل النشاط البدني في الحياة اليومية، في المنزل ، في العمل، في النقل وأثناء الترفيه غير التنافسي.</a:t>
            </a:r>
          </a:p>
        </p:txBody>
      </p:sp>
      <p:sp>
        <p:nvSpPr>
          <p:cNvPr id="14" name="عنوان 1"/>
          <p:cNvSpPr txBox="1">
            <a:spLocks/>
          </p:cNvSpPr>
          <p:nvPr/>
        </p:nvSpPr>
        <p:spPr>
          <a:xfrm>
            <a:off x="6215074" y="2643182"/>
            <a:ext cx="2686008" cy="2214578"/>
          </a:xfrm>
          <a:prstGeom prst="rect">
            <a:avLst/>
          </a:prstGeom>
        </p:spPr>
        <p:txBody>
          <a:bodyPr vert="horz" anchor="ctr">
            <a:noAutofit/>
          </a:bodyPr>
          <a:lstStyle/>
          <a:p>
            <a:pPr lvl="0" algn="ctr">
              <a:spcBef>
                <a:spcPct val="0"/>
              </a:spcBef>
            </a:pPr>
            <a:r>
              <a:rPr lang="ar-DZ" b="1" dirty="0" smtClean="0">
                <a:ln w="11430"/>
                <a:effectLst>
                  <a:reflection blurRad="12700" stA="48000" endA="300" endPos="55000" dir="5400000" sy="-90000" algn="bl" rotWithShape="0"/>
                </a:effectLst>
                <a:latin typeface="Sakkal Majalla" pitchFamily="2" charset="-78"/>
                <a:ea typeface="+mj-ea"/>
                <a:cs typeface="Sakkal Majalla" pitchFamily="2" charset="-78"/>
              </a:rPr>
              <a:t>ووفقا لمنظمة الصحة العالمية فإن </a:t>
            </a:r>
            <a:r>
              <a:rPr lang="ar-SA" b="1" dirty="0" smtClean="0">
                <a:ln w="11430"/>
                <a:solidFill>
                  <a:srgbClr val="FF0000"/>
                </a:solidFill>
                <a:effectLst>
                  <a:reflection blurRad="12700" stA="48000" endA="300" endPos="55000" dir="5400000" sy="-90000" algn="bl" rotWithShape="0"/>
                </a:effectLst>
                <a:latin typeface="Sakkal Majalla" pitchFamily="2" charset="-78"/>
                <a:ea typeface="+mj-ea"/>
                <a:cs typeface="Sakkal Majalla" pitchFamily="2" charset="-78"/>
              </a:rPr>
              <a:t>الرياضة</a:t>
            </a:r>
            <a:r>
              <a:rPr lang="ar-DZ" b="1" dirty="0" smtClean="0">
                <a:ln w="11430"/>
                <a:solidFill>
                  <a:srgbClr val="FF0000"/>
                </a:solidFill>
                <a:effectLst>
                  <a:reflection blurRad="12700" stA="48000" endA="300" endPos="55000" dir="5400000" sy="-90000" algn="bl" rotWithShape="0"/>
                </a:effectLst>
                <a:latin typeface="Sakkal Majalla" pitchFamily="2" charset="-78"/>
                <a:ea typeface="+mj-ea"/>
                <a:cs typeface="Sakkal Majalla" pitchFamily="2" charset="-78"/>
              </a:rPr>
              <a:t>:</a:t>
            </a:r>
            <a:r>
              <a:rPr lang="ar-SA" b="1" dirty="0" smtClean="0">
                <a:ln w="11430"/>
                <a:effectLst>
                  <a:reflection blurRad="12700" stA="48000" endA="300" endPos="55000" dir="5400000" sy="-90000" algn="bl" rotWithShape="0"/>
                </a:effectLst>
                <a:latin typeface="Sakkal Majalla" pitchFamily="2" charset="-78"/>
                <a:ea typeface="+mj-ea"/>
                <a:cs typeface="Sakkal Majalla" pitchFamily="2" charset="-78"/>
              </a:rPr>
              <a:t> هي "مجموعة فرعية من النشاط البدني والمتخصص والمنظم”</a:t>
            </a:r>
            <a:r>
              <a:rPr lang="ar-DZ" b="1" dirty="0" smtClean="0">
                <a:ln w="11430"/>
                <a:effectLst>
                  <a:reflection blurRad="12700" stA="48000" endA="300" endPos="55000" dir="5400000" sy="-90000" algn="bl" rotWithShape="0"/>
                </a:effectLst>
                <a:latin typeface="Sakkal Majalla" pitchFamily="2" charset="-78"/>
                <a:ea typeface="+mj-ea"/>
                <a:cs typeface="Sakkal Majalla" pitchFamily="2" charset="-78"/>
              </a:rPr>
              <a:t>، </a:t>
            </a:r>
            <a:endParaRPr lang="fr-FR" b="1" dirty="0" smtClean="0">
              <a:ln w="11430"/>
              <a:effectLst>
                <a:reflection blurRad="12700" stA="48000" endA="300" endPos="55000" dir="5400000" sy="-90000" algn="bl" rotWithShape="0"/>
              </a:effectLst>
              <a:latin typeface="Sakkal Majalla" pitchFamily="2" charset="-78"/>
              <a:ea typeface="+mj-ea"/>
              <a:cs typeface="Sakkal Majalla" pitchFamily="2" charset="-78"/>
            </a:endParaRPr>
          </a:p>
        </p:txBody>
      </p:sp>
      <p:sp>
        <p:nvSpPr>
          <p:cNvPr id="15" name="عنوان 1"/>
          <p:cNvSpPr txBox="1">
            <a:spLocks/>
          </p:cNvSpPr>
          <p:nvPr/>
        </p:nvSpPr>
        <p:spPr>
          <a:xfrm>
            <a:off x="285720" y="2643182"/>
            <a:ext cx="2686008" cy="2214578"/>
          </a:xfrm>
          <a:prstGeom prst="rect">
            <a:avLst/>
          </a:prstGeom>
        </p:spPr>
        <p:txBody>
          <a:bodyPr vert="horz" anchor="ctr">
            <a:noAutofit/>
          </a:bodyPr>
          <a:lstStyle/>
          <a:p>
            <a:pPr lvl="0" algn="ctr">
              <a:spcBef>
                <a:spcPct val="0"/>
              </a:spcBef>
            </a:pPr>
            <a:r>
              <a:rPr lang="ar-DZ" b="1" dirty="0" smtClean="0">
                <a:ln w="11430"/>
                <a:effectLst>
                  <a:reflection blurRad="12700" stA="48000" endA="300" endPos="55000" dir="5400000" sy="-90000" algn="bl" rotWithShape="0"/>
                </a:effectLst>
                <a:latin typeface="Sakkal Majalla" pitchFamily="2" charset="-78"/>
                <a:ea typeface="+mj-ea"/>
                <a:cs typeface="Sakkal Majalla" pitchFamily="2" charset="-78"/>
              </a:rPr>
              <a:t>ووفقا لمنظمة الصحة العالمية فإن </a:t>
            </a:r>
            <a:r>
              <a:rPr lang="ar-SA" b="1" dirty="0" smtClean="0">
                <a:ln w="11430"/>
                <a:solidFill>
                  <a:srgbClr val="FF0000"/>
                </a:solidFill>
                <a:effectLst>
                  <a:reflection blurRad="12700" stA="48000" endA="300" endPos="55000" dir="5400000" sy="-90000" algn="bl" rotWithShape="0"/>
                </a:effectLst>
                <a:latin typeface="Sakkal Majalla" pitchFamily="2" charset="-78"/>
                <a:ea typeface="+mj-ea"/>
                <a:cs typeface="Sakkal Majalla" pitchFamily="2" charset="-78"/>
              </a:rPr>
              <a:t>الرياضة</a:t>
            </a:r>
            <a:r>
              <a:rPr lang="ar-DZ" b="1" dirty="0" smtClean="0">
                <a:ln w="11430"/>
                <a:solidFill>
                  <a:srgbClr val="FF0000"/>
                </a:solidFill>
                <a:effectLst>
                  <a:reflection blurRad="12700" stA="48000" endA="300" endPos="55000" dir="5400000" sy="-90000" algn="bl" rotWithShape="0"/>
                </a:effectLst>
                <a:latin typeface="Sakkal Majalla" pitchFamily="2" charset="-78"/>
                <a:ea typeface="+mj-ea"/>
                <a:cs typeface="Sakkal Majalla" pitchFamily="2" charset="-78"/>
              </a:rPr>
              <a:t>:</a:t>
            </a:r>
            <a:r>
              <a:rPr lang="ar-SA" b="1" dirty="0" smtClean="0">
                <a:ln w="11430"/>
                <a:effectLst>
                  <a:reflection blurRad="12700" stA="48000" endA="300" endPos="55000" dir="5400000" sy="-90000" algn="bl" rotWithShape="0"/>
                </a:effectLst>
                <a:latin typeface="Sakkal Majalla" pitchFamily="2" charset="-78"/>
                <a:ea typeface="+mj-ea"/>
                <a:cs typeface="Sakkal Majalla" pitchFamily="2" charset="-78"/>
              </a:rPr>
              <a:t> </a:t>
            </a:r>
            <a:r>
              <a:rPr lang="ar-DZ" b="1" dirty="0" smtClean="0">
                <a:ln w="11430"/>
                <a:effectLst>
                  <a:reflection blurRad="12700" stA="48000" endA="300" endPos="55000" dir="5400000" sy="-90000" algn="bl" rotWithShape="0"/>
                </a:effectLst>
                <a:latin typeface="Sakkal Majalla" pitchFamily="2" charset="-78"/>
                <a:ea typeface="+mj-ea"/>
                <a:cs typeface="Sakkal Majalla" pitchFamily="2" charset="-78"/>
              </a:rPr>
              <a:t>هي</a:t>
            </a:r>
            <a:r>
              <a:rPr lang="ar-SA" b="1" dirty="0" smtClean="0">
                <a:ln w="11430"/>
                <a:effectLst>
                  <a:reflection blurRad="12700" stA="48000" endA="300" endPos="55000" dir="5400000" sy="-90000" algn="bl" rotWithShape="0"/>
                </a:effectLst>
                <a:latin typeface="Sakkal Majalla" pitchFamily="2" charset="-78"/>
                <a:ea typeface="+mj-ea"/>
                <a:cs typeface="Sakkal Majalla" pitchFamily="2" charset="-78"/>
              </a:rPr>
              <a:t> "نشاط في شكل تمارين </a:t>
            </a:r>
            <a:r>
              <a:rPr lang="ar-SA" b="1" dirty="0" err="1" smtClean="0">
                <a:ln w="11430"/>
                <a:effectLst>
                  <a:reflection blurRad="12700" stA="48000" endA="300" endPos="55000" dir="5400000" sy="-90000" algn="bl" rotWithShape="0"/>
                </a:effectLst>
                <a:latin typeface="Sakkal Majalla" pitchFamily="2" charset="-78"/>
                <a:ea typeface="+mj-ea"/>
                <a:cs typeface="Sakkal Majalla" pitchFamily="2" charset="-78"/>
              </a:rPr>
              <a:t>و</a:t>
            </a:r>
            <a:r>
              <a:rPr lang="ar-SA" b="1" dirty="0" smtClean="0">
                <a:ln w="11430"/>
                <a:effectLst>
                  <a:reflection blurRad="12700" stA="48000" endA="300" endPos="55000" dir="5400000" sy="-90000" algn="bl" rotWithShape="0"/>
                </a:effectLst>
                <a:latin typeface="Sakkal Majalla" pitchFamily="2" charset="-78"/>
                <a:ea typeface="+mj-ea"/>
                <a:cs typeface="Sakkal Majalla" pitchFamily="2" charset="-78"/>
              </a:rPr>
              <a:t> / أو مسابقات، </a:t>
            </a:r>
            <a:r>
              <a:rPr lang="ar-DZ" b="1" dirty="0" smtClean="0">
                <a:ln w="11430"/>
                <a:effectLst>
                  <a:reflection blurRad="12700" stA="48000" endA="300" endPos="55000" dir="5400000" sy="-90000" algn="bl" rotWithShape="0"/>
                </a:effectLst>
                <a:latin typeface="Sakkal Majalla" pitchFamily="2" charset="-78"/>
                <a:ea typeface="+mj-ea"/>
                <a:cs typeface="Sakkal Majalla" pitchFamily="2" charset="-78"/>
              </a:rPr>
              <a:t>بتسيير </a:t>
            </a:r>
            <a:r>
              <a:rPr lang="ar-SA" b="1" dirty="0" smtClean="0">
                <a:ln w="11430"/>
                <a:effectLst>
                  <a:reflection blurRad="12700" stA="48000" endA="300" endPos="55000" dir="5400000" sy="-90000" algn="bl" rotWithShape="0"/>
                </a:effectLst>
                <a:latin typeface="Sakkal Majalla" pitchFamily="2" charset="-78"/>
                <a:ea typeface="+mj-ea"/>
                <a:cs typeface="Sakkal Majalla" pitchFamily="2" charset="-78"/>
              </a:rPr>
              <a:t>المنظمات الرياضية".</a:t>
            </a:r>
            <a:endParaRPr lang="fr-FR" b="1" dirty="0" smtClean="0">
              <a:ln w="11430"/>
              <a:effectLst>
                <a:reflection blurRad="12700" stA="48000" endA="300" endPos="55000" dir="5400000" sy="-90000" algn="bl" rotWithShape="0"/>
              </a:effectLst>
              <a:latin typeface="Sakkal Majalla" pitchFamily="2" charset="-78"/>
              <a:ea typeface="+mj-ea"/>
              <a:cs typeface="Sakkal Majalla"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285728"/>
            <a:ext cx="8686800" cy="8382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r>
              <a:rPr lang="ar-MA"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itchFamily="2" charset="-78"/>
                <a:cs typeface="Sakkal Majalla" pitchFamily="2" charset="-78"/>
              </a:rPr>
              <a:t>3- </a:t>
            </a:r>
            <a:r>
              <a:rPr lang="ar-DZ"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itchFamily="2" charset="-78"/>
                <a:cs typeface="Sakkal Majalla" pitchFamily="2" charset="-78"/>
              </a:rPr>
              <a:t>فوائد النشاط البدني الرياضي</a:t>
            </a:r>
            <a:endParaRPr lang="fr-FR"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itchFamily="2" charset="-78"/>
              <a:cs typeface="Sakkal Majalla" pitchFamily="2" charset="-78"/>
            </a:endParaRPr>
          </a:p>
        </p:txBody>
      </p:sp>
      <p:sp>
        <p:nvSpPr>
          <p:cNvPr id="4" name="عنوان 1"/>
          <p:cNvSpPr txBox="1">
            <a:spLocks/>
          </p:cNvSpPr>
          <p:nvPr/>
        </p:nvSpPr>
        <p:spPr>
          <a:xfrm>
            <a:off x="285720" y="1142984"/>
            <a:ext cx="8686800" cy="5500726"/>
          </a:xfrm>
          <a:prstGeom prst="rect">
            <a:avLst/>
          </a:prstGeom>
        </p:spPr>
        <p:txBody>
          <a:bodyPr vert="horz"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50000"/>
              </a:lnSpc>
            </a:pPr>
            <a:r>
              <a:rPr lang="ar-SA" sz="2400" b="1" u="sng" spc="50" dirty="0" smtClean="0">
                <a:ln w="11430"/>
                <a:solidFill>
                  <a:sysClr val="windowText" lastClr="000000"/>
                </a:solidFill>
                <a:latin typeface="Sakkal Majalla" pitchFamily="2" charset="-78"/>
                <a:cs typeface="Sakkal Majalla" pitchFamily="2" charset="-78"/>
              </a:rPr>
              <a:t>فوائد النشاط البدني </a:t>
            </a:r>
            <a:r>
              <a:rPr lang="ar-DZ" sz="2400" b="1" u="sng" spc="50" dirty="0" smtClean="0">
                <a:ln w="11430"/>
                <a:solidFill>
                  <a:sysClr val="windowText" lastClr="000000"/>
                </a:solidFill>
                <a:latin typeface="Sakkal Majalla" pitchFamily="2" charset="-78"/>
                <a:cs typeface="Sakkal Majalla" pitchFamily="2" charset="-78"/>
              </a:rPr>
              <a:t>الرياضي</a:t>
            </a:r>
            <a:r>
              <a:rPr lang="ar-SA" sz="2400" b="1" u="sng" spc="50" dirty="0" smtClean="0">
                <a:ln w="11430"/>
                <a:solidFill>
                  <a:sysClr val="windowText" lastClr="000000"/>
                </a:solidFill>
                <a:latin typeface="Sakkal Majalla" pitchFamily="2" charset="-78"/>
                <a:cs typeface="Sakkal Majalla" pitchFamily="2" charset="-78"/>
              </a:rPr>
              <a:t>:</a:t>
            </a:r>
            <a:endParaRPr lang="ar-SA" sz="2400" b="1" spc="50" dirty="0" smtClean="0">
              <a:ln w="11430"/>
              <a:solidFill>
                <a:sysClr val="windowText" lastClr="000000"/>
              </a:solidFill>
              <a:latin typeface="Sakkal Majalla" pitchFamily="2" charset="-78"/>
              <a:cs typeface="Sakkal Majalla" pitchFamily="2" charset="-78"/>
            </a:endParaRP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المساعدة في ضبط الوزن.</a:t>
            </a: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تقليل احتمالية الإصابة </a:t>
            </a:r>
            <a:r>
              <a:rPr lang="ar-SA" sz="2400" b="1" spc="50" dirty="0" smtClean="0">
                <a:ln w="11430"/>
                <a:solidFill>
                  <a:sysClr val="windowText" lastClr="000000"/>
                </a:solidFill>
                <a:latin typeface="Sakkal Majalla" pitchFamily="2" charset="-78"/>
                <a:cs typeface="Sakkal Majalla" pitchFamily="2" charset="-78"/>
                <a:hlinkClick r:id="rId2"/>
              </a:rPr>
              <a:t>بالسكري من النوع الثاني</a:t>
            </a:r>
            <a:r>
              <a:rPr lang="ar-SA" sz="2400" b="1" spc="50" dirty="0" smtClean="0">
                <a:ln w="11430"/>
                <a:solidFill>
                  <a:sysClr val="windowText" lastClr="000000"/>
                </a:solidFill>
                <a:latin typeface="Sakkal Majalla" pitchFamily="2" charset="-78"/>
                <a:cs typeface="Sakkal Majalla" pitchFamily="2" charset="-78"/>
              </a:rPr>
              <a:t>.</a:t>
            </a: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الوقاية من بعض أنواع السرطان.</a:t>
            </a: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هنالك دور محتمل للرياضة في الوقاية من </a:t>
            </a:r>
            <a:r>
              <a:rPr lang="ar-SA" sz="2400" b="1" spc="50" dirty="0" smtClean="0">
                <a:ln w="11430"/>
                <a:solidFill>
                  <a:sysClr val="windowText" lastClr="000000"/>
                </a:solidFill>
                <a:latin typeface="Sakkal Majalla" pitchFamily="2" charset="-78"/>
                <a:cs typeface="Sakkal Majalla" pitchFamily="2" charset="-78"/>
                <a:hlinkClick r:id="rId3"/>
              </a:rPr>
              <a:t>الاكتئاب</a:t>
            </a:r>
            <a:r>
              <a:rPr lang="ar-SA" sz="2400" b="1" spc="50" dirty="0" smtClean="0">
                <a:ln w="11430"/>
                <a:solidFill>
                  <a:sysClr val="windowText" lastClr="000000"/>
                </a:solidFill>
                <a:latin typeface="Sakkal Majalla" pitchFamily="2" charset="-78"/>
                <a:cs typeface="Sakkal Majalla" pitchFamily="2" charset="-78"/>
              </a:rPr>
              <a:t>.</a:t>
            </a: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الوقاية من بعض الأمراض المزمنة والتحكم فيها مثل </a:t>
            </a:r>
            <a:r>
              <a:rPr lang="ar-SA" sz="2400" b="1" spc="50" dirty="0" smtClean="0">
                <a:ln w="11430"/>
                <a:solidFill>
                  <a:sysClr val="windowText" lastClr="000000"/>
                </a:solidFill>
                <a:latin typeface="Sakkal Majalla" pitchFamily="2" charset="-78"/>
                <a:cs typeface="Sakkal Majalla" pitchFamily="2" charset="-78"/>
                <a:hlinkClick r:id="rId4"/>
              </a:rPr>
              <a:t>مرض القلب</a:t>
            </a:r>
            <a:r>
              <a:rPr lang="ar-SA" sz="2400" b="1" spc="50" dirty="0" smtClean="0">
                <a:ln w="11430"/>
                <a:solidFill>
                  <a:sysClr val="windowText" lastClr="000000"/>
                </a:solidFill>
                <a:latin typeface="Sakkal Majalla" pitchFamily="2" charset="-78"/>
                <a:cs typeface="Sakkal Majalla" pitchFamily="2" charset="-78"/>
              </a:rPr>
              <a:t> وارتفاع ضغط الدم.</a:t>
            </a: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تحسين المزاج والمساعدة في تقليل التوتر.</a:t>
            </a: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تقوية العضلات والحفاظ على الكتلة العضلية.</a:t>
            </a:r>
          </a:p>
          <a:p>
            <a:pPr>
              <a:lnSpc>
                <a:spcPct val="150000"/>
              </a:lnSpc>
              <a:buFont typeface="Wingdings" pitchFamily="2" charset="2"/>
              <a:buChar char="ü"/>
            </a:pPr>
            <a:r>
              <a:rPr lang="ar-SA" sz="2400" b="1" spc="50" dirty="0" smtClean="0">
                <a:ln w="11430"/>
                <a:solidFill>
                  <a:sysClr val="windowText" lastClr="000000"/>
                </a:solidFill>
                <a:latin typeface="Sakkal Majalla" pitchFamily="2" charset="-78"/>
                <a:cs typeface="Sakkal Majalla" pitchFamily="2" charset="-78"/>
              </a:rPr>
              <a:t>المساعدة في الحصول على نوم جيد، شرط ألا تقوم بالتمرين قبل موعد النوم مباشرة، إذ قد يؤدي هذا إلى تنشيطك. اجعل التمرين قبل عدة ساعات من وقت نومك.</a:t>
            </a:r>
            <a:endParaRPr lang="ar-SA" sz="2400" b="1" spc="50" dirty="0">
              <a:ln w="11430"/>
              <a:solidFill>
                <a:sysClr val="windowText" lastClr="000000"/>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rtl="1"/>
            <a:r>
              <a:rPr lang="ar-MA" b="1" cap="none" dirty="0" smtClean="0">
                <a:ln w="10541" cmpd="sng">
                  <a:solidFill>
                    <a:schemeClr val="accent1">
                      <a:shade val="88000"/>
                      <a:satMod val="110000"/>
                    </a:schemeClr>
                  </a:solidFill>
                  <a:prstDash val="solid"/>
                </a:ln>
                <a:solidFill>
                  <a:schemeClr val="tx1"/>
                </a:solidFill>
                <a:effectLst>
                  <a:glow rad="228600">
                    <a:schemeClr val="accent3">
                      <a:satMod val="175000"/>
                      <a:alpha val="40000"/>
                    </a:schemeClr>
                  </a:glow>
                </a:effectLst>
                <a:latin typeface="Sakkal Majalla" pitchFamily="2" charset="-78"/>
                <a:cs typeface="Sakkal Majalla" pitchFamily="2" charset="-78"/>
              </a:rPr>
              <a:t>4- </a:t>
            </a:r>
            <a:r>
              <a:rPr lang="ar-DZ" b="1" cap="none" dirty="0" smtClean="0">
                <a:ln w="10541" cmpd="sng">
                  <a:solidFill>
                    <a:schemeClr val="accent1">
                      <a:shade val="88000"/>
                      <a:satMod val="110000"/>
                    </a:schemeClr>
                  </a:solidFill>
                  <a:prstDash val="solid"/>
                </a:ln>
                <a:solidFill>
                  <a:schemeClr val="tx1"/>
                </a:solidFill>
                <a:effectLst>
                  <a:glow rad="228600">
                    <a:schemeClr val="accent3">
                      <a:satMod val="175000"/>
                      <a:alpha val="40000"/>
                    </a:schemeClr>
                  </a:glow>
                </a:effectLst>
                <a:latin typeface="Sakkal Majalla" pitchFamily="2" charset="-78"/>
                <a:cs typeface="Sakkal Majalla" pitchFamily="2" charset="-78"/>
              </a:rPr>
              <a:t>أهداف النشاط البدني الرياضي</a:t>
            </a:r>
            <a:endParaRPr lang="fr-FR" b="1" cap="none" dirty="0">
              <a:ln w="10541" cmpd="sng">
                <a:solidFill>
                  <a:schemeClr val="accent1">
                    <a:shade val="88000"/>
                    <a:satMod val="110000"/>
                  </a:schemeClr>
                </a:solidFill>
                <a:prstDash val="solid"/>
              </a:ln>
              <a:solidFill>
                <a:schemeClr val="tx1"/>
              </a:solidFill>
              <a:effectLst>
                <a:glow rad="228600">
                  <a:schemeClr val="accent3">
                    <a:satMod val="175000"/>
                    <a:alpha val="40000"/>
                  </a:schemeClr>
                </a:glow>
              </a:effectLst>
              <a:latin typeface="Sakkal Majalla" pitchFamily="2" charset="-78"/>
              <a:cs typeface="Sakkal Majalla" pitchFamily="2" charset="-78"/>
            </a:endParaRPr>
          </a:p>
        </p:txBody>
      </p:sp>
      <p:sp>
        <p:nvSpPr>
          <p:cNvPr id="4" name="عنوان 1"/>
          <p:cNvSpPr txBox="1">
            <a:spLocks/>
          </p:cNvSpPr>
          <p:nvPr/>
        </p:nvSpPr>
        <p:spPr>
          <a:xfrm>
            <a:off x="214282" y="1071546"/>
            <a:ext cx="8686800" cy="5572164"/>
          </a:xfrm>
          <a:prstGeom prst="rect">
            <a:avLst/>
          </a:prstGeom>
        </p:spPr>
        <p:txBody>
          <a:bodyPr vert="horz" anchor="ctr">
            <a:noAutofit/>
          </a:bodyPr>
          <a:lstStyle/>
          <a:p>
            <a:pPr lvl="0" algn="just">
              <a:lnSpc>
                <a:spcPct val="150000"/>
              </a:lnSpc>
            </a:pPr>
            <a:r>
              <a:rPr lang="ar-DZ" sz="2800" b="1" dirty="0" smtClean="0">
                <a:ln w="10541" cmpd="sng">
                  <a:solidFill>
                    <a:srgbClr val="0070C0"/>
                  </a:solidFill>
                  <a:prstDash val="solid"/>
                </a:ln>
                <a:solidFill>
                  <a:srgbClr val="0070C0"/>
                </a:solidFill>
                <a:latin typeface="Sakkal Majalla" pitchFamily="2" charset="-78"/>
                <a:cs typeface="Sakkal Majalla" pitchFamily="2" charset="-78"/>
              </a:rPr>
              <a:t>     </a:t>
            </a:r>
            <a:r>
              <a:rPr lang="ar-DZ" sz="2400" dirty="0" smtClean="0">
                <a:ln w="10541" cmpd="sng">
                  <a:solidFill>
                    <a:srgbClr val="0070C0"/>
                  </a:solidFill>
                  <a:prstDash val="solid"/>
                </a:ln>
                <a:solidFill>
                  <a:srgbClr val="0070C0"/>
                </a:solidFill>
                <a:latin typeface="Sakkal Majalla" pitchFamily="2" charset="-78"/>
                <a:cs typeface="Sakkal Majalla" pitchFamily="2" charset="-78"/>
              </a:rPr>
              <a:t>يسعى النشاط الرياضي إلى الإسهام في تحقيق </a:t>
            </a:r>
            <a:r>
              <a:rPr lang="ar-MA" sz="2400" dirty="0" smtClean="0">
                <a:ln w="10541" cmpd="sng">
                  <a:solidFill>
                    <a:srgbClr val="0070C0"/>
                  </a:solidFill>
                  <a:prstDash val="solid"/>
                </a:ln>
                <a:solidFill>
                  <a:srgbClr val="0070C0"/>
                </a:solidFill>
                <a:latin typeface="Sakkal Majalla" pitchFamily="2" charset="-78"/>
                <a:cs typeface="Sakkal Majalla" pitchFamily="2" charset="-78"/>
              </a:rPr>
              <a:t>مجموعة من </a:t>
            </a:r>
            <a:r>
              <a:rPr lang="ar-DZ" sz="2400" dirty="0" smtClean="0">
                <a:ln w="10541" cmpd="sng">
                  <a:solidFill>
                    <a:srgbClr val="0070C0"/>
                  </a:solidFill>
                  <a:prstDash val="solid"/>
                </a:ln>
                <a:solidFill>
                  <a:srgbClr val="0070C0"/>
                </a:solidFill>
                <a:latin typeface="Sakkal Majalla" pitchFamily="2" charset="-78"/>
                <a:cs typeface="Sakkal Majalla" pitchFamily="2" charset="-78"/>
              </a:rPr>
              <a:t>الأهداف</a:t>
            </a:r>
            <a:r>
              <a:rPr lang="ar-MA" sz="2400" dirty="0" smtClean="0">
                <a:ln w="10541" cmpd="sng">
                  <a:solidFill>
                    <a:srgbClr val="0070C0"/>
                  </a:solidFill>
                  <a:prstDash val="solid"/>
                </a:ln>
                <a:solidFill>
                  <a:srgbClr val="0070C0"/>
                </a:solidFill>
                <a:latin typeface="Sakkal Majalla" pitchFamily="2" charset="-78"/>
                <a:cs typeface="Sakkal Majalla" pitchFamily="2" charset="-78"/>
              </a:rPr>
              <a:t> </a:t>
            </a:r>
            <a:r>
              <a:rPr lang="fr-FR" sz="2400" dirty="0" smtClean="0">
                <a:ln w="10541" cmpd="sng">
                  <a:solidFill>
                    <a:srgbClr val="0070C0"/>
                  </a:solidFill>
                  <a:prstDash val="solid"/>
                </a:ln>
                <a:solidFill>
                  <a:srgbClr val="0070C0"/>
                </a:solidFill>
                <a:latin typeface="Sakkal Majalla" pitchFamily="2" charset="-78"/>
                <a:cs typeface="Sakkal Majalla" pitchFamily="2" charset="-78"/>
              </a:rPr>
              <a:t>:</a:t>
            </a:r>
          </a:p>
          <a:p>
            <a:pPr lvl="0" algn="just">
              <a:lnSpc>
                <a:spcPct val="150000"/>
              </a:lnSpc>
              <a:buFont typeface="Wingdings" pitchFamily="2" charset="2"/>
              <a:buChar char="Ø"/>
            </a:pP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نشر الوعي الرياضي الموجه الداعي إلى ممارسة الرياضة لكسب اللياقة البدنية والنشاط الدائم وتقوية الجسم</a:t>
            </a:r>
            <a:r>
              <a:rPr lang="ar-SA" sz="2400" b="1" dirty="0" smtClean="0">
                <a:ln w="10541" cmpd="sng">
                  <a:solidFill>
                    <a:srgbClr val="0070C0"/>
                  </a:solidFill>
                  <a:prstDash val="solid"/>
                </a:ln>
                <a:solidFill>
                  <a:srgbClr val="0070C0"/>
                </a:solidFill>
                <a:latin typeface="Sakkal Majalla" pitchFamily="2" charset="-78"/>
                <a:cs typeface="Sakkal Majalla" pitchFamily="2" charset="-78"/>
              </a:rPr>
              <a:t>.</a:t>
            </a:r>
            <a:endParaRPr lang="fr-FR" sz="2400" b="1" dirty="0" smtClean="0">
              <a:ln w="10541" cmpd="sng">
                <a:solidFill>
                  <a:srgbClr val="0070C0"/>
                </a:solidFill>
                <a:prstDash val="solid"/>
              </a:ln>
              <a:solidFill>
                <a:srgbClr val="0070C0"/>
              </a:solidFill>
              <a:latin typeface="Sakkal Majalla" pitchFamily="2" charset="-78"/>
              <a:cs typeface="Sakkal Majalla" pitchFamily="2" charset="-78"/>
            </a:endParaRPr>
          </a:p>
          <a:p>
            <a:pPr lvl="0" algn="just">
              <a:lnSpc>
                <a:spcPct val="150000"/>
              </a:lnSpc>
              <a:buFont typeface="Wingdings" pitchFamily="2" charset="2"/>
              <a:buChar char="Ø"/>
            </a:pP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غرس وترسيخ المفاهيم الصحيحة للتربية البدنية والنشاط الرياضي ومنها العمل بمفهوم </a:t>
            </a:r>
            <a:r>
              <a:rPr lang="ar-SA" sz="2400" b="1" dirty="0" smtClean="0">
                <a:ln w="10541" cmpd="sng">
                  <a:solidFill>
                    <a:srgbClr val="0070C0"/>
                  </a:solidFill>
                  <a:prstDash val="solid"/>
                </a:ln>
                <a:solidFill>
                  <a:srgbClr val="0070C0"/>
                </a:solidFill>
                <a:latin typeface="Sakkal Majalla" pitchFamily="2" charset="-78"/>
                <a:cs typeface="Sakkal Majalla" pitchFamily="2" charset="-78"/>
              </a:rPr>
              <a:t> </a:t>
            </a: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روح الفريق الواحد وإدراك البعد التربوي الصحيح للمنافسات الرياضية</a:t>
            </a:r>
            <a:r>
              <a:rPr lang="fr-FR" sz="2400" b="1" dirty="0" smtClean="0">
                <a:ln w="10541" cmpd="sng">
                  <a:solidFill>
                    <a:srgbClr val="0070C0"/>
                  </a:solidFill>
                  <a:prstDash val="solid"/>
                </a:ln>
                <a:solidFill>
                  <a:srgbClr val="0070C0"/>
                </a:solidFill>
                <a:latin typeface="Sakkal Majalla" pitchFamily="2" charset="-78"/>
                <a:cs typeface="Sakkal Majalla" pitchFamily="2" charset="-78"/>
              </a:rPr>
              <a:t>.</a:t>
            </a:r>
          </a:p>
          <a:p>
            <a:pPr lvl="0" algn="just">
              <a:lnSpc>
                <a:spcPct val="150000"/>
              </a:lnSpc>
              <a:buFont typeface="Wingdings" pitchFamily="2" charset="2"/>
              <a:buChar char="Ø"/>
            </a:pP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تنمية الاتجاهات الاجتماعية السليمة والسلوك القويم عن طريق بعض المواقف في الألعاب الجماعية والفردية وإكسابهم الثقة بالنفس وتنمية الروح الرياضية</a:t>
            </a:r>
            <a:r>
              <a:rPr lang="fr-FR" sz="2400" b="1" dirty="0" smtClean="0">
                <a:ln w="10541" cmpd="sng">
                  <a:solidFill>
                    <a:srgbClr val="0070C0"/>
                  </a:solidFill>
                  <a:prstDash val="solid"/>
                </a:ln>
                <a:solidFill>
                  <a:srgbClr val="0070C0"/>
                </a:solidFill>
                <a:latin typeface="Sakkal Majalla" pitchFamily="2" charset="-78"/>
                <a:cs typeface="Sakkal Majalla" pitchFamily="2" charset="-78"/>
              </a:rPr>
              <a:t>.</a:t>
            </a:r>
          </a:p>
          <a:p>
            <a:pPr lvl="0" algn="just">
              <a:lnSpc>
                <a:spcPct val="150000"/>
              </a:lnSpc>
              <a:buFont typeface="Wingdings" pitchFamily="2" charset="2"/>
              <a:buChar char="Ø"/>
            </a:pP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المساهمة في التخلص من التوتـر النفسي وتفريغ الانفعالات واستنفاذ الطاقة الزائدة وإشباع الحاجات النفسية والتكيف الاجتماعي وتحقيق الذات</a:t>
            </a:r>
            <a:r>
              <a:rPr lang="fr-FR" sz="2400" b="1" dirty="0" smtClean="0">
                <a:ln w="10541" cmpd="sng">
                  <a:solidFill>
                    <a:srgbClr val="0070C0"/>
                  </a:solidFill>
                  <a:prstDash val="solid"/>
                </a:ln>
                <a:solidFill>
                  <a:srgbClr val="0070C0"/>
                </a:solidFill>
                <a:latin typeface="Sakkal Majalla" pitchFamily="2" charset="-78"/>
                <a:cs typeface="Sakkal Majalla" pitchFamily="2" charset="-78"/>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214282" y="1214422"/>
            <a:ext cx="8686800" cy="5500726"/>
          </a:xfrm>
          <a:prstGeom prst="rect">
            <a:avLst/>
          </a:prstGeom>
        </p:spPr>
        <p:txBody>
          <a:bodyPr vert="horz" anchor="ctr">
            <a:normAutofit/>
          </a:bodyPr>
          <a:lstStyle/>
          <a:p>
            <a:pPr lvl="0">
              <a:lnSpc>
                <a:spcPct val="200000"/>
              </a:lnSpc>
              <a:spcBef>
                <a:spcPct val="0"/>
              </a:spcBef>
              <a:buFont typeface="Wingdings" pitchFamily="2" charset="2"/>
              <a:buChar char="Ø"/>
            </a:pPr>
            <a:r>
              <a:rPr lang="ar-DZ" sz="2800" b="1" dirty="0" smtClean="0">
                <a:ln w="10541" cmpd="sng">
                  <a:solidFill>
                    <a:srgbClr val="0070C0"/>
                  </a:solidFill>
                  <a:prstDash val="solid"/>
                </a:ln>
                <a:solidFill>
                  <a:srgbClr val="0070C0"/>
                </a:solidFill>
                <a:latin typeface="Sakkal Majalla" pitchFamily="2" charset="-78"/>
                <a:cs typeface="Sakkal Majalla" pitchFamily="2" charset="-78"/>
              </a:rPr>
              <a:t>تقدير </a:t>
            </a: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أهمية استثمار وقت الفراغ ببعض النشاطات الرياضية المفيدة</a:t>
            </a:r>
            <a:r>
              <a:rPr lang="fr-FR" sz="2400" b="1" dirty="0" smtClean="0">
                <a:ln w="10541" cmpd="sng">
                  <a:solidFill>
                    <a:srgbClr val="0070C0"/>
                  </a:solidFill>
                  <a:prstDash val="solid"/>
                </a:ln>
                <a:solidFill>
                  <a:srgbClr val="0070C0"/>
                </a:solidFill>
                <a:latin typeface="Sakkal Majalla" pitchFamily="2" charset="-78"/>
                <a:cs typeface="Sakkal Majalla" pitchFamily="2" charset="-78"/>
              </a:rPr>
              <a:t>.</a:t>
            </a:r>
            <a:endParaRPr lang="ar-DZ" sz="2400" b="1" dirty="0" smtClean="0">
              <a:ln w="10541" cmpd="sng">
                <a:solidFill>
                  <a:srgbClr val="0070C0"/>
                </a:solidFill>
                <a:prstDash val="solid"/>
              </a:ln>
              <a:solidFill>
                <a:srgbClr val="0070C0"/>
              </a:solidFill>
              <a:latin typeface="Sakkal Majalla" pitchFamily="2" charset="-78"/>
              <a:cs typeface="Sakkal Majalla" pitchFamily="2" charset="-78"/>
            </a:endParaRPr>
          </a:p>
          <a:p>
            <a:pPr lvl="0">
              <a:lnSpc>
                <a:spcPct val="200000"/>
              </a:lnSpc>
              <a:spcBef>
                <a:spcPct val="0"/>
              </a:spcBef>
              <a:buFont typeface="Wingdings" pitchFamily="2" charset="2"/>
              <a:buChar char="Ø"/>
            </a:pP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إتاحة فرص المتعة والبهجة وتخفيف الضغوطات بفتح أجواء التعبير عن النفس والمكنونات الداخلية للطفل.</a:t>
            </a:r>
          </a:p>
          <a:p>
            <a:pPr lvl="0">
              <a:lnSpc>
                <a:spcPct val="200000"/>
              </a:lnSpc>
              <a:spcBef>
                <a:spcPct val="0"/>
              </a:spcBef>
              <a:buFont typeface="Wingdings" pitchFamily="2" charset="2"/>
              <a:buChar char="Ø"/>
            </a:pP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اكتساب مستوى رفيع من الكفاية النفسية المرغوبة، مثل الثقة بالنفس الاتزان الانفعالي للتحكم في النفس والتوتر وخفض التغيرات العدوانية.</a:t>
            </a:r>
          </a:p>
          <a:p>
            <a:pPr lvl="0">
              <a:lnSpc>
                <a:spcPct val="200000"/>
              </a:lnSpc>
              <a:spcBef>
                <a:spcPct val="0"/>
              </a:spcBef>
              <a:buFont typeface="Wingdings" pitchFamily="2" charset="2"/>
              <a:buChar char="Ø"/>
            </a:pPr>
            <a:r>
              <a:rPr lang="ar-DZ" sz="2400" b="1" dirty="0" smtClean="0">
                <a:ln w="10541" cmpd="sng">
                  <a:solidFill>
                    <a:srgbClr val="0070C0"/>
                  </a:solidFill>
                  <a:prstDash val="solid"/>
                </a:ln>
                <a:solidFill>
                  <a:srgbClr val="0070C0"/>
                </a:solidFill>
                <a:latin typeface="Sakkal Majalla" pitchFamily="2" charset="-78"/>
                <a:cs typeface="Sakkal Majalla" pitchFamily="2" charset="-78"/>
              </a:rPr>
              <a:t>تنمية الجوانب الاجتماعية في الشخصية بمساعدة الفرد على التطبيع والتكيف مع مقتضيات المجتمع وإكسابه روح التعاون والروح الرياضية.</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14290"/>
            <a:ext cx="8686800" cy="838200"/>
          </a:xfrm>
        </p:spPr>
        <p:txBody>
          <a:bodyPr/>
          <a:lstStyle/>
          <a:p>
            <a:pPr algn="ctr" rtl="1"/>
            <a:r>
              <a:rPr lang="ar-MA" b="1" cap="none" dirty="0" smtClean="0">
                <a:ln w="10541" cmpd="sng">
                  <a:solidFill>
                    <a:schemeClr val="accent6">
                      <a:lumMod val="50000"/>
                    </a:scheme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2">
                      <a:satMod val="175000"/>
                      <a:alpha val="40000"/>
                    </a:schemeClr>
                  </a:glow>
                </a:effectLst>
              </a:rPr>
              <a:t>5- </a:t>
            </a:r>
            <a:r>
              <a:rPr lang="ar-DZ" b="1" cap="none" dirty="0" smtClean="0">
                <a:ln w="10541" cmpd="sng">
                  <a:solidFill>
                    <a:schemeClr val="accent6">
                      <a:lumMod val="50000"/>
                    </a:scheme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2">
                      <a:satMod val="175000"/>
                      <a:alpha val="40000"/>
                    </a:schemeClr>
                  </a:glow>
                </a:effectLst>
              </a:rPr>
              <a:t>واجبات النشاط البدني الرياضي</a:t>
            </a:r>
            <a:endParaRPr lang="fr-FR" b="1" cap="none" dirty="0">
              <a:ln w="10541" cmpd="sng">
                <a:solidFill>
                  <a:schemeClr val="accent6">
                    <a:lumMod val="50000"/>
                  </a:scheme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glow rad="228600">
                  <a:schemeClr val="accent2">
                    <a:satMod val="175000"/>
                    <a:alpha val="40000"/>
                  </a:schemeClr>
                </a:glow>
              </a:effectLst>
            </a:endParaRPr>
          </a:p>
        </p:txBody>
      </p:sp>
      <p:sp>
        <p:nvSpPr>
          <p:cNvPr id="4" name="عنوان 1"/>
          <p:cNvSpPr txBox="1">
            <a:spLocks/>
          </p:cNvSpPr>
          <p:nvPr/>
        </p:nvSpPr>
        <p:spPr>
          <a:xfrm>
            <a:off x="214282" y="1233478"/>
            <a:ext cx="8686800" cy="5410232"/>
          </a:xfrm>
          <a:prstGeom prst="rect">
            <a:avLst/>
          </a:prstGeom>
        </p:spPr>
        <p:txBody>
          <a:bodyPr vert="horz" anchor="ctr">
            <a:normAutofit lnSpcReduction="10000"/>
          </a:bodyPr>
          <a:lstStyle/>
          <a:p>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     </a:t>
            </a:r>
            <a:r>
              <a:rPr lang="ar-DZ" sz="3600"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من أهم الواجبات التي يتميز </a:t>
            </a:r>
            <a:r>
              <a:rPr lang="ar-DZ" sz="3600" dirty="0" err="1"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بها</a:t>
            </a:r>
            <a:r>
              <a:rPr lang="ar-DZ" sz="3600"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 النشاط الرياضي نلخص ما يلي:</a:t>
            </a:r>
            <a:endParaRPr lang="fr-FR" sz="3600"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تنمية الكفاءة البدنية.</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تنمية المهارات الرياضية.</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تنمية الكفاءة الذهنية والعقلية.</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النمو الاجتماعي.</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التمتع بالنشاط البدني الترويحي واستثمار أوقات الفراغ.</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ممارسة الأنشطة المختلفة.</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تنمية صفات القيادة الصالحة.</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تحسين الحالة الصحية للأفراد.</a:t>
            </a:r>
            <a:endParaRPr lang="fr-FR"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a:p>
            <a:pPr lvl="0">
              <a:buFont typeface="Courier New" pitchFamily="49" charset="0"/>
              <a:buChar char="o"/>
            </a:pPr>
            <a:r>
              <a:rPr lang="ar-DZ" sz="3600" b="1" dirty="0" smtClean="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rPr>
              <a:t>النمو الكامل للناحية البدنية وكأساس لزيادة الإنتاج.</a:t>
            </a:r>
            <a:endParaRPr lang="fr-FR" sz="3600" b="1" dirty="0">
              <a:ln w="10541" cmpd="sng">
                <a:solidFill>
                  <a:srgbClr val="7D7D7D">
                    <a:tint val="100000"/>
                    <a:shade val="100000"/>
                    <a:satMod val="110000"/>
                  </a:srgbClr>
                </a:solidFill>
                <a:prstDash val="solid"/>
              </a:ln>
              <a:solidFill>
                <a:srgbClr val="C00000"/>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553</TotalTime>
  <Words>980</Words>
  <Application>Microsoft Office PowerPoint</Application>
  <PresentationFormat>Affichage à l'écran (4:3)</PresentationFormat>
  <Paragraphs>68</Paragraphs>
  <Slides>17</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17</vt:i4>
      </vt:variant>
    </vt:vector>
  </HeadingPairs>
  <TitlesOfParts>
    <vt:vector size="26" baseType="lpstr">
      <vt:lpstr>Courier New</vt:lpstr>
      <vt:lpstr>Franklin Gothic Book</vt:lpstr>
      <vt:lpstr>Franklin Gothic Medium</vt:lpstr>
      <vt:lpstr>Sakkal Majalla</vt:lpstr>
      <vt:lpstr>Tahoma</vt:lpstr>
      <vt:lpstr>Times New Roman</vt:lpstr>
      <vt:lpstr>Wingdings</vt:lpstr>
      <vt:lpstr>Wingdings 2</vt:lpstr>
      <vt:lpstr>رحلة</vt:lpstr>
      <vt:lpstr>المحاضرة الأولى:   مدخل عام إلى النشاط الرياضي </vt:lpstr>
      <vt:lpstr>عناصر المحاضرة: 1. ماهية النشاط البدني الرياضي. 2. تعريف النشاط البدني الرياضي. 3. فوائد النشاط البدني الرياضي.  4. أهداف النشاط البدني الرياضي.  5. واجبات النشاط البدني الرياضي.  6. خصائص النشاط البدني الرياضي.  7. تصنيف الأنشطة البدنية الرياضية. </vt:lpstr>
      <vt:lpstr>1- ماهية النشاط البدني الرياضي</vt:lpstr>
      <vt:lpstr>الرياضة: هي عبارة عن حركاتٍ منتظمةٍ يبذل فيها الفرد مجهوداً جسدياً عادياً، أو قد تكون مهارةً يُمارسها وفق قواعِد وأنظمةٍ متعارف عليها، والهدف من هذه الحركات التّرفيه أو المنافسة أو المتعة أو التميّز أو تطوير المَهارات أو تقوية الثقة بالنفس أو الحصول على اللياقة واكتساب الصحّة السليمة. </vt:lpstr>
      <vt:lpstr>2- تعريف النشاط البدني  الرياضي</vt:lpstr>
      <vt:lpstr>3- فوائد النشاط البدني الرياضي</vt:lpstr>
      <vt:lpstr>4- أهداف النشاط البدني الرياضي</vt:lpstr>
      <vt:lpstr>Présentation PowerPoint</vt:lpstr>
      <vt:lpstr>5- واجبات النشاط البدني الرياضي</vt:lpstr>
      <vt:lpstr>6- خصائص النشاط البدني الرياضي</vt:lpstr>
      <vt:lpstr>7- تصنيفات الأنشطة البدنية الرياضية</vt:lpstr>
      <vt:lpstr>     وتتمثل التأثيرات الإيجابية للترويح من خلال ممارسة النشاط الرياضي فيما يلي: ** الصحة واللياقة البدنية. ** البهجة والسعادة والاستقرار الانفعالي. ** التوجه للحياة وأداء واجباتها بشكل أفضل. ** تحقيق الذات ونمو الشخصية. ** نمو العلاقات الاجتماعية السليمة ، وتوطيد العلاقات والصداقات. </vt:lpstr>
      <vt:lpstr>النشاط الرياضي المكيف:      حسب تعريف"الرابطة الأمريكية للصحة والترويح والرقص" فإن النشاط الرياضي المكيف هو عبارة عن تنوع الألعاب والأنشطة الرياضية لتتناسب مع ميول وحدود الأطفال ممن لديهم نقص في القدرات البدنية ليشتركوا بنجاح وأمان في أنشطة الترويح للبرنامج العام للتربية البدنية والرياضية.              ويرى أنارينو وآخرون –لندن1980- أن كل ما يحتويه البرنامج العادي ملائم للفرد المعاق حركيا غير أنه يجب زيادة أو تنقيص بعض الحركات التي نرى أنه لا يستطيع أن يقوم بها المعاق حركيا.          ويقول عبد السلام البواليز" إن البرامج المتنوعة من النشاطات والألعاب يجب أن تنسجم وميول وقدرات الطفل المعاق حركيا بالنظر إلي القيود التي تفرضها عليه الإعاقة ، وبصفة عامة فإن هذا التعديل في النشاط سيسمح بتصحيح الأوضاع الجسمية الغير صحيحة وتنمية القدرات الحركية وتحسين مستوى اللياقة البدنية وتوفر كذلك الفرص المناسبة لتعليم النشاطات الترويحية وممارستها".                                                  </vt:lpstr>
      <vt:lpstr>     إن العمل مع المعوقين حركيا شيء صعب فلذلك يجب الأخذ في الحسبان بعض من النقاط عند اختيار تمارين الألعاب الرياضية: ++ يجب أن يتم اختيار الأنشطة والفعاليات والمهارات الرياضية بصورة متنوعة لكي تؤثر في جميع أنحاء الجسم. ++ أن يراعي أسلوب التدرج في إلقاء التمارين (من السهل إلي الصعب). ++ أن يكون النشاط البدني والرياضي يهدف إلي إكساب صفة اجتماعية حميدة. ++ يجب أن يكون التمرين متماشيا مع قدرات وقابليات المعوق الجسمية والنفسية. ++ لا يجب إشراك العضو المصاب بصفة كبيرة (ملفت للانتباه) في الحركات والنشاطات. </vt:lpstr>
      <vt:lpstr>النشاط الرياضي التنافسي:       هو موقف نزال حركي مشروط بقواعد تحدد الأداء، ومن خصائصه أنه غالبا ما يتميز بالاستثارة الانفعالية التي تدفع الرياضي إلى تعبئة وتوظيف طاقاته البدنية، من أجل تحقيق ذاته الرياضية وتأكيدها وتمييزها عن من ينافسه. وإذا ما تم التنافس الرياضي في إطار الأسس التربوية التي تؤكد ضرورة: الالتزام بقواعد الشرف الرياضي، قبول قرارات الحكام، اللعب النظيف، التواضع عند الفوز، ...وغيرها، فإنه يصبح من أهم القوى التي تدفع الأفراد إلى ممارسة النشاط الرياضي، والتي تحفز الرياضي للوصول لأعلى المستويات الرياضية.    تتطلب المنافسة الرياضية ضرورة استخدام الرياضي لأقصى قدراته وعملياته العقلية والبدنية، لمحاولة تسجيل أفضل مستوى ممكن، الأمر الذي يسهم في الارتقاء بـ : الانتباه، الإدراك، التذكر، التصور والتخيل لدى الرياضي.                                                                            </vt:lpstr>
      <vt:lpstr>النشاط الرياضي التربوي (التربية البدنية والرياضية):   هو نشاط تربوي يعمل على تربية النشء تربية متزنة ومتكاملة من النواحي: الوجدانية والاجتماعية والبدنية والعقلية، عن طريق برامج ومجالات رياضية متعددة، تحت إشراف قيادة متخصصة تعمل على تحقيق أهداف النشاط الرياضي بما يسهم في تحقيق الأهداف العامة للتربية البدنية في مراحل التعليم العام. يعرف " وست بوشتر" النشاط البدني التربوي بأنه " العملية التربوية التي تهدف إلى تحسين الأداء الإنساني من خلال وسيط هو الأنشطة البدنية المختارة".  </vt:lpstr>
      <vt:lpstr>      و يرى"كوبسكي و كوزليك" أن التربية البدنية جزء من التربية العامة، هدفها تكوين الفرد بدنيا، عقليا انفعاليا واجتماعيا، بواسطة عدة ألوان للنشاط البدني المختار ة لتحقيق ذلك".    أما "بيتر أرتلود" فيرى أنها ذلك الجزء المتكامل من العملية التربوية التي تثري وتوافق الجوانب البدنية والعقلية والاجتماعية والوجدانية لشخصية الفرد بشكل رئيسي عبر النشاط البدني المباشر".       وعلى هذا فالنشاط البدني التربوي عبارة عن نظام متكامل وشامل لا يهدف إلى إعداد الطفل بدنيا أو تلقينه بعض المهارات الحركية، وإيجاد فرص للترويح فحسب، بل هو تعليم الفرد الخلق الحسن والتربية المثلى، في إطار اجتماعي نظيف لإعداده بذلك لمستقبل زاهر، و ناجح وفعال.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مدخل عام إلى النشاط الرياضي</dc:title>
  <dc:creator>home</dc:creator>
  <cp:lastModifiedBy>pc 2023</cp:lastModifiedBy>
  <cp:revision>53</cp:revision>
  <dcterms:created xsi:type="dcterms:W3CDTF">2017-07-09T21:50:43Z</dcterms:created>
  <dcterms:modified xsi:type="dcterms:W3CDTF">2024-05-07T00:26:13Z</dcterms:modified>
</cp:coreProperties>
</file>