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7" r:id="rId3"/>
    <p:sldId id="261" r:id="rId4"/>
    <p:sldId id="264" r:id="rId5"/>
    <p:sldId id="265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93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B5300-2373-48E1-9EBB-9CA98FFE04D4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65168-1967-4C7C-B17D-1B182ED280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431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98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57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44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74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69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80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3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86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2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28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C337B-FB14-45BB-8B72-1DC62C5945D6}" type="datetimeFigureOut">
              <a:rPr lang="fr-FR" smtClean="0"/>
              <a:t>25/02/2023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B8CB0-C799-4D0C-9178-55274FF53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47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tele-ens.univ-oeb.dz/moodle/course/view.php?id=607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18" Type="http://schemas.openxmlformats.org/officeDocument/2006/relationships/image" Target="../media/image60.png"/><Relationship Id="rId3" Type="http://schemas.openxmlformats.org/officeDocument/2006/relationships/image" Target="../media/image45.png"/><Relationship Id="rId21" Type="http://schemas.openxmlformats.org/officeDocument/2006/relationships/image" Target="../media/image63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17" Type="http://schemas.openxmlformats.org/officeDocument/2006/relationships/image" Target="../media/image59.png"/><Relationship Id="rId2" Type="http://schemas.openxmlformats.org/officeDocument/2006/relationships/image" Target="../media/image2.png"/><Relationship Id="rId16" Type="http://schemas.openxmlformats.org/officeDocument/2006/relationships/image" Target="../media/image58.png"/><Relationship Id="rId20" Type="http://schemas.openxmlformats.org/officeDocument/2006/relationships/image" Target="../media/image6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5" Type="http://schemas.openxmlformats.org/officeDocument/2006/relationships/image" Target="../media/image57.png"/><Relationship Id="rId10" Type="http://schemas.openxmlformats.org/officeDocument/2006/relationships/image" Target="../media/image52.png"/><Relationship Id="rId19" Type="http://schemas.openxmlformats.org/officeDocument/2006/relationships/image" Target="../media/image61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Relationship Id="rId22" Type="http://schemas.openxmlformats.org/officeDocument/2006/relationships/image" Target="../media/image6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2.png"/><Relationship Id="rId12" Type="http://schemas.openxmlformats.org/officeDocument/2006/relationships/image" Target="../media/image81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53.png"/><Relationship Id="rId15" Type="http://schemas.openxmlformats.org/officeDocument/2006/relationships/image" Target="../media/image84.png"/><Relationship Id="rId10" Type="http://schemas.openxmlformats.org/officeDocument/2006/relationships/image" Target="../media/image52.png"/><Relationship Id="rId9" Type="http://schemas.openxmlformats.org/officeDocument/2006/relationships/image" Target="../media/image51.png"/><Relationship Id="rId14" Type="http://schemas.openxmlformats.org/officeDocument/2006/relationships/image" Target="../media/image8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66032" y="4968170"/>
            <a:ext cx="457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Monotype Corsiva" pitchFamily="66" charset="0"/>
                <a:cs typeface="Arial" charset="0"/>
              </a:rPr>
              <a:t>Dr. </a:t>
            </a:r>
            <a:r>
              <a:rPr lang="en-US" sz="2800" b="1" dirty="0" err="1">
                <a:latin typeface="Monotype Corsiva" pitchFamily="66" charset="0"/>
                <a:cs typeface="Arial" charset="0"/>
              </a:rPr>
              <a:t>Souheyla</a:t>
            </a:r>
            <a:r>
              <a:rPr lang="en-US" sz="2800" b="1" dirty="0">
                <a:latin typeface="Monotype Corsiva" pitchFamily="66" charset="0"/>
                <a:cs typeface="Arial" charset="0"/>
              </a:rPr>
              <a:t> </a:t>
            </a:r>
            <a:r>
              <a:rPr lang="en-US" sz="2800" b="1" dirty="0" err="1">
                <a:latin typeface="Monotype Corsiva" pitchFamily="66" charset="0"/>
                <a:cs typeface="Arial" charset="0"/>
              </a:rPr>
              <a:t>Gagui</a:t>
            </a:r>
            <a:r>
              <a:rPr lang="en-US" sz="2800" b="1" dirty="0">
                <a:latin typeface="Monotype Corsiva" pitchFamily="66" charset="0"/>
                <a:cs typeface="Arial" charset="0"/>
              </a:rPr>
              <a:t/>
            </a:r>
            <a:br>
              <a:rPr lang="en-US" sz="2800" b="1" dirty="0">
                <a:latin typeface="Monotype Corsiva" pitchFamily="66" charset="0"/>
                <a:cs typeface="Arial" charset="0"/>
              </a:rPr>
            </a:br>
            <a:r>
              <a:rPr lang="en-US" sz="2800" b="1" dirty="0">
                <a:latin typeface="Monotype Corsiva" pitchFamily="66" charset="0"/>
                <a:cs typeface="Arial" charset="0"/>
              </a:rPr>
              <a:t>souheyla_gagui@yahoo.fr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431540" y="935722"/>
            <a:ext cx="8280919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b="1" dirty="0">
                <a:latin typeface="Monotype Corsiva" pitchFamily="66" charset="0"/>
                <a:cs typeface="Arial" charset="0"/>
              </a:rPr>
              <a:t>Faculté: Sciences Exactes et des Sciences de la Nature et la Vie </a:t>
            </a:r>
          </a:p>
          <a:p>
            <a:pPr algn="ctr"/>
            <a:r>
              <a:rPr lang="fr-FR" sz="2800" b="1" dirty="0">
                <a:latin typeface="Monotype Corsiva" pitchFamily="66" charset="0"/>
                <a:cs typeface="Arial" charset="0"/>
              </a:rPr>
              <a:t>Département: Maths et Informatique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66032" y="3167970"/>
            <a:ext cx="5793574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>
                <a:latin typeface="Monotype Corsiva" pitchFamily="66" charset="0"/>
                <a:cs typeface="Arial" charset="0"/>
                <a:hlinkClick r:id="rId2"/>
              </a:rPr>
              <a:t>Physique 2 (électricité générale)</a:t>
            </a:r>
            <a:endParaRPr lang="fr-FR" sz="4000" b="1" dirty="0">
              <a:latin typeface="Monotype Corsiva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47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6" t="20161" r="16323" b="54032"/>
          <a:stretch/>
        </p:blipFill>
        <p:spPr bwMode="auto">
          <a:xfrm>
            <a:off x="422465" y="-27384"/>
            <a:ext cx="8660376" cy="188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1" t="32459" r="43551" b="25404"/>
          <a:stretch/>
        </p:blipFill>
        <p:spPr bwMode="auto">
          <a:xfrm>
            <a:off x="2195736" y="2132856"/>
            <a:ext cx="4874494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5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1" t="32459" r="43551" b="25404"/>
          <a:stretch/>
        </p:blipFill>
        <p:spPr bwMode="auto">
          <a:xfrm>
            <a:off x="2843808" y="3140968"/>
            <a:ext cx="3888432" cy="3101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Connecteur droit avec flèche 3"/>
          <p:cNvCxnSpPr/>
          <p:nvPr/>
        </p:nvCxnSpPr>
        <p:spPr>
          <a:xfrm flipH="1" flipV="1">
            <a:off x="3347864" y="2210308"/>
            <a:ext cx="1260040" cy="1290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e 8"/>
          <p:cNvGrpSpPr/>
          <p:nvPr/>
        </p:nvGrpSpPr>
        <p:grpSpPr>
          <a:xfrm>
            <a:off x="4644008" y="2343436"/>
            <a:ext cx="1008112" cy="1157572"/>
            <a:chOff x="4572000" y="2343436"/>
            <a:chExt cx="1008112" cy="1157572"/>
          </a:xfrm>
        </p:grpSpPr>
        <p:cxnSp>
          <p:nvCxnSpPr>
            <p:cNvPr id="6" name="Connecteur droit avec flèche 5"/>
            <p:cNvCxnSpPr/>
            <p:nvPr/>
          </p:nvCxnSpPr>
          <p:spPr>
            <a:xfrm flipV="1">
              <a:off x="4572000" y="2752222"/>
              <a:ext cx="504056" cy="748786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ZoneTexte 6"/>
                <p:cNvSpPr txBox="1"/>
                <p:nvPr/>
              </p:nvSpPr>
              <p:spPr>
                <a:xfrm>
                  <a:off x="5046568" y="2343436"/>
                  <a:ext cx="533544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0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2000" b="1" i="1" smtClean="0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fr-FR" sz="2000" b="1" i="0" smtClean="0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  <m:t>𝐄</m:t>
                                </m:r>
                              </m:e>
                            </m:acc>
                          </m:e>
                          <m:sub>
                            <m:r>
                              <a:rPr lang="fr-FR" sz="20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fr-FR" sz="20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ZoneTexte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46568" y="2343436"/>
                  <a:ext cx="533544" cy="43749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2958336" y="1767372"/>
                <a:ext cx="533544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fr-FR" sz="20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𝐄</m:t>
                              </m:r>
                            </m:e>
                          </m:acc>
                        </m:e>
                        <m:sub>
                          <m:r>
                            <a:rPr lang="fr-FR" sz="20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336" y="1767372"/>
                <a:ext cx="533544" cy="4374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necteur droit avec flèche 11"/>
          <p:cNvCxnSpPr/>
          <p:nvPr/>
        </p:nvCxnSpPr>
        <p:spPr>
          <a:xfrm>
            <a:off x="4644008" y="3501008"/>
            <a:ext cx="42484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16200000" flipV="1">
            <a:off x="2916008" y="1808608"/>
            <a:ext cx="3456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683568" y="3501008"/>
            <a:ext cx="39604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5118576" y="2752222"/>
            <a:ext cx="0" cy="74878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e 28"/>
          <p:cNvGrpSpPr/>
          <p:nvPr/>
        </p:nvGrpSpPr>
        <p:grpSpPr>
          <a:xfrm>
            <a:off x="4644008" y="3495564"/>
            <a:ext cx="903329" cy="437492"/>
            <a:chOff x="4644008" y="3495564"/>
            <a:chExt cx="903329" cy="437492"/>
          </a:xfrm>
        </p:grpSpPr>
        <p:cxnSp>
          <p:nvCxnSpPr>
            <p:cNvPr id="18" name="Connecteur droit avec flèche 17"/>
            <p:cNvCxnSpPr/>
            <p:nvPr/>
          </p:nvCxnSpPr>
          <p:spPr>
            <a:xfrm>
              <a:off x="4644008" y="3501008"/>
              <a:ext cx="504056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ZoneTexte 24"/>
                <p:cNvSpPr txBox="1"/>
                <p:nvPr/>
              </p:nvSpPr>
              <p:spPr>
                <a:xfrm>
                  <a:off x="4932040" y="3495564"/>
                  <a:ext cx="615297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0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2000" b="1" i="1" smtClean="0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fr-FR" sz="2000" b="1" i="0" smtClean="0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  <m:t>𝐄</m:t>
                                </m:r>
                              </m:e>
                            </m:acc>
                          </m:e>
                          <m:sub>
                            <m:r>
                              <a:rPr lang="fr-FR" sz="20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𝟏𝐱</m:t>
                            </m:r>
                          </m:sub>
                        </m:sSub>
                      </m:oMath>
                    </m:oMathPara>
                  </a14:m>
                  <a:endParaRPr lang="fr-FR" sz="20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ZoneTexte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2040" y="3495564"/>
                  <a:ext cx="615297" cy="43749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e 29"/>
          <p:cNvGrpSpPr/>
          <p:nvPr/>
        </p:nvGrpSpPr>
        <p:grpSpPr>
          <a:xfrm>
            <a:off x="3995936" y="2631468"/>
            <a:ext cx="655372" cy="905140"/>
            <a:chOff x="3995936" y="2631468"/>
            <a:chExt cx="655372" cy="905140"/>
          </a:xfrm>
        </p:grpSpPr>
        <p:cxnSp>
          <p:nvCxnSpPr>
            <p:cNvPr id="21" name="Connecteur droit avec flèche 20"/>
            <p:cNvCxnSpPr/>
            <p:nvPr/>
          </p:nvCxnSpPr>
          <p:spPr>
            <a:xfrm rot="16200000">
              <a:off x="4212008" y="3104608"/>
              <a:ext cx="8640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ZoneTexte 25"/>
                <p:cNvSpPr txBox="1"/>
                <p:nvPr/>
              </p:nvSpPr>
              <p:spPr>
                <a:xfrm>
                  <a:off x="3995936" y="2631468"/>
                  <a:ext cx="655372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0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2000" b="1" i="1" smtClean="0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fr-FR" sz="2000" b="1" i="0" smtClean="0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  <m:t>𝐄</m:t>
                                </m:r>
                              </m:e>
                            </m:acc>
                          </m:e>
                          <m:sub>
                            <m:r>
                              <a:rPr lang="fr-FR" sz="20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fr-FR" sz="20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𝐲</m:t>
                        </m:r>
                      </m:oMath>
                    </m:oMathPara>
                  </a14:m>
                  <a:endParaRPr lang="fr-FR" sz="20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ZoneTexte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95936" y="2631468"/>
                  <a:ext cx="655372" cy="43749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84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7" name="Connecteur droit 26"/>
          <p:cNvCxnSpPr/>
          <p:nvPr/>
        </p:nvCxnSpPr>
        <p:spPr>
          <a:xfrm rot="16200000" flipV="1">
            <a:off x="4860000" y="2492928"/>
            <a:ext cx="0" cy="5760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383868" y="2210308"/>
            <a:ext cx="36004" cy="12852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>
            <a:off x="4053787" y="1544234"/>
            <a:ext cx="36004" cy="12852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 flipH="1">
            <a:off x="3131837" y="3495564"/>
            <a:ext cx="1512173" cy="442936"/>
            <a:chOff x="4869838" y="3490120"/>
            <a:chExt cx="677499" cy="442936"/>
          </a:xfrm>
        </p:grpSpPr>
        <p:cxnSp>
          <p:nvCxnSpPr>
            <p:cNvPr id="40" name="Connecteur droit avec flèche 39"/>
            <p:cNvCxnSpPr/>
            <p:nvPr/>
          </p:nvCxnSpPr>
          <p:spPr>
            <a:xfrm flipV="1">
              <a:off x="4869838" y="3490120"/>
              <a:ext cx="564518" cy="108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ZoneTexte 40"/>
                <p:cNvSpPr txBox="1"/>
                <p:nvPr/>
              </p:nvSpPr>
              <p:spPr>
                <a:xfrm>
                  <a:off x="5271665" y="3495564"/>
                  <a:ext cx="275672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fr-FR" sz="2000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𝐄</m:t>
                                </m:r>
                              </m:e>
                            </m:acc>
                          </m:e>
                          <m:sub>
                            <m:r>
                              <a:rPr lang="fr-FR" sz="20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𝟐𝐱</m:t>
                            </m:r>
                          </m:sub>
                        </m:sSub>
                      </m:oMath>
                    </m:oMathPara>
                  </a14:m>
                  <a:endParaRPr lang="fr-FR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ZoneTexte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1665" y="3495564"/>
                  <a:ext cx="275672" cy="43749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Groupe 42"/>
          <p:cNvGrpSpPr/>
          <p:nvPr/>
        </p:nvGrpSpPr>
        <p:grpSpPr>
          <a:xfrm>
            <a:off x="4587916" y="1923614"/>
            <a:ext cx="655372" cy="1577392"/>
            <a:chOff x="4603946" y="2569133"/>
            <a:chExt cx="553372" cy="967475"/>
          </a:xfrm>
        </p:grpSpPr>
        <p:cxnSp>
          <p:nvCxnSpPr>
            <p:cNvPr id="44" name="Connecteur droit avec flèche 43"/>
            <p:cNvCxnSpPr/>
            <p:nvPr/>
          </p:nvCxnSpPr>
          <p:spPr>
            <a:xfrm rot="16200000">
              <a:off x="4212008" y="3104608"/>
              <a:ext cx="864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ZoneTexte 44"/>
                <p:cNvSpPr txBox="1"/>
                <p:nvPr/>
              </p:nvSpPr>
              <p:spPr>
                <a:xfrm>
                  <a:off x="4603946" y="2569133"/>
                  <a:ext cx="553372" cy="268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fr-FR" sz="2000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𝐄</m:t>
                                </m:r>
                              </m:e>
                            </m:acc>
                          </m:e>
                          <m:sub>
                            <m:r>
                              <a:rPr lang="fr-FR" sz="20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fr-FR" sz="20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𝐲</m:t>
                        </m:r>
                      </m:oMath>
                    </m:oMathPara>
                  </a14:m>
                  <a:endParaRPr lang="fr-FR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ZoneTexte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3946" y="2569133"/>
                  <a:ext cx="553372" cy="26833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84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Rectangle 4"/>
          <p:cNvSpPr/>
          <p:nvPr/>
        </p:nvSpPr>
        <p:spPr>
          <a:xfrm>
            <a:off x="4379064" y="3131676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Ɵ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3059668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Ɵ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4283968" y="3635732"/>
            <a:ext cx="576064" cy="441340"/>
            <a:chOff x="4283968" y="3635732"/>
            <a:chExt cx="576064" cy="441340"/>
          </a:xfrm>
        </p:grpSpPr>
        <p:sp>
          <p:nvSpPr>
            <p:cNvPr id="3" name="Rectangle 2"/>
            <p:cNvSpPr/>
            <p:nvPr/>
          </p:nvSpPr>
          <p:spPr>
            <a:xfrm>
              <a:off x="4283968" y="3707740"/>
              <a:ext cx="3369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/>
                <a:t>Ɵ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23080" y="3635732"/>
              <a:ext cx="3369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/>
                <a:t>Ɵ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4860032" y="2843644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Ɵ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370952" y="2348880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Ɵ</a:t>
            </a:r>
          </a:p>
        </p:txBody>
      </p:sp>
      <p:grpSp>
        <p:nvGrpSpPr>
          <p:cNvPr id="38" name="Groupe 37"/>
          <p:cNvGrpSpPr/>
          <p:nvPr/>
        </p:nvGrpSpPr>
        <p:grpSpPr>
          <a:xfrm>
            <a:off x="2772064" y="3495564"/>
            <a:ext cx="1872000" cy="595336"/>
            <a:chOff x="1907704" y="3495564"/>
            <a:chExt cx="2639836" cy="595336"/>
          </a:xfrm>
        </p:grpSpPr>
        <p:cxnSp>
          <p:nvCxnSpPr>
            <p:cNvPr id="34" name="Connecteur droit avec flèche 33"/>
            <p:cNvCxnSpPr/>
            <p:nvPr/>
          </p:nvCxnSpPr>
          <p:spPr>
            <a:xfrm flipH="1" flipV="1">
              <a:off x="1979712" y="3495564"/>
              <a:ext cx="2567828" cy="5332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ZoneTexte 49"/>
                <p:cNvSpPr txBox="1"/>
                <p:nvPr/>
              </p:nvSpPr>
              <p:spPr>
                <a:xfrm flipH="1">
                  <a:off x="1907704" y="3653408"/>
                  <a:ext cx="509050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20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fr-FR" sz="2000" b="1" i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𝐄</m:t>
                                </m:r>
                              </m:e>
                            </m:acc>
                          </m:e>
                          <m:sub>
                            <m:r>
                              <a:rPr lang="fr-FR" sz="2000" b="1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𝐱</m:t>
                            </m:r>
                          </m:sub>
                        </m:sSub>
                      </m:oMath>
                    </m:oMathPara>
                  </a14:m>
                  <a:endParaRPr lang="fr-FR" sz="20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ZoneTexte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907704" y="3653408"/>
                  <a:ext cx="509050" cy="43749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r="-10169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2" name="Groupe 51"/>
          <p:cNvGrpSpPr/>
          <p:nvPr/>
        </p:nvGrpSpPr>
        <p:grpSpPr>
          <a:xfrm rot="5400000">
            <a:off x="3838814" y="2068625"/>
            <a:ext cx="2196000" cy="596271"/>
            <a:chOff x="1943488" y="2904625"/>
            <a:chExt cx="2604052" cy="596271"/>
          </a:xfrm>
        </p:grpSpPr>
        <p:cxnSp>
          <p:nvCxnSpPr>
            <p:cNvPr id="53" name="Connecteur droit avec flèche 52"/>
            <p:cNvCxnSpPr/>
            <p:nvPr/>
          </p:nvCxnSpPr>
          <p:spPr>
            <a:xfrm flipH="1" flipV="1">
              <a:off x="1979712" y="3495564"/>
              <a:ext cx="2567828" cy="5332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ZoneTexte 53"/>
                <p:cNvSpPr txBox="1"/>
                <p:nvPr/>
              </p:nvSpPr>
              <p:spPr>
                <a:xfrm rot="16200000" flipH="1">
                  <a:off x="1900271" y="2947842"/>
                  <a:ext cx="523926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20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fr-FR" sz="2000" b="1" i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𝐄</m:t>
                                </m:r>
                              </m:e>
                            </m:acc>
                          </m:e>
                          <m:sub>
                            <m:r>
                              <a:rPr lang="fr-FR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𝒀</m:t>
                            </m:r>
                          </m:sub>
                        </m:sSub>
                      </m:oMath>
                    </m:oMathPara>
                  </a14:m>
                  <a:endParaRPr lang="fr-FR" sz="20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ZoneTexte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 flipH="1">
                  <a:off x="1900271" y="2947842"/>
                  <a:ext cx="523926" cy="43749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80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55" name="Connecteur droit 54"/>
          <p:cNvCxnSpPr/>
          <p:nvPr/>
        </p:nvCxnSpPr>
        <p:spPr>
          <a:xfrm flipH="1">
            <a:off x="2988064" y="1340768"/>
            <a:ext cx="1692000" cy="0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rot="5400000" flipH="1">
            <a:off x="1871823" y="2421032"/>
            <a:ext cx="2232000" cy="0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e 63"/>
          <p:cNvGrpSpPr/>
          <p:nvPr/>
        </p:nvGrpSpPr>
        <p:grpSpPr>
          <a:xfrm>
            <a:off x="2982796" y="836712"/>
            <a:ext cx="1661212" cy="2664296"/>
            <a:chOff x="2982796" y="836712"/>
            <a:chExt cx="1661212" cy="2664296"/>
          </a:xfrm>
        </p:grpSpPr>
        <p:cxnSp>
          <p:nvCxnSpPr>
            <p:cNvPr id="59" name="Connecteur droit avec flèche 58"/>
            <p:cNvCxnSpPr/>
            <p:nvPr/>
          </p:nvCxnSpPr>
          <p:spPr>
            <a:xfrm flipH="1" flipV="1">
              <a:off x="2982796" y="1340768"/>
              <a:ext cx="1661212" cy="2160240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ZoneTexte 62"/>
                <p:cNvSpPr txBox="1"/>
                <p:nvPr/>
              </p:nvSpPr>
              <p:spPr>
                <a:xfrm>
                  <a:off x="3036307" y="836712"/>
                  <a:ext cx="45557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fr-FR" sz="24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ZoneTexte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6307" y="836712"/>
                  <a:ext cx="455573" cy="506421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5" name="ZoneTexte 64"/>
          <p:cNvSpPr txBox="1"/>
          <p:nvPr/>
        </p:nvSpPr>
        <p:spPr>
          <a:xfrm>
            <a:off x="7917533" y="110473"/>
            <a:ext cx="97494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 ????</a:t>
            </a:r>
            <a:endParaRPr lang="fr-FR" sz="2400" b="1" dirty="0">
              <a:solidFill>
                <a:srgbClr val="FF0000"/>
              </a:solidFill>
            </a:endParaRPr>
          </a:p>
        </p:txBody>
      </p:sp>
      <p:grpSp>
        <p:nvGrpSpPr>
          <p:cNvPr id="68" name="Groupe 67"/>
          <p:cNvGrpSpPr/>
          <p:nvPr/>
        </p:nvGrpSpPr>
        <p:grpSpPr>
          <a:xfrm>
            <a:off x="352756" y="202806"/>
            <a:ext cx="3049114" cy="843885"/>
            <a:chOff x="352756" y="202806"/>
            <a:chExt cx="3049114" cy="843885"/>
          </a:xfrm>
          <a:solidFill>
            <a:schemeClr val="accent6">
              <a:lumMod val="20000"/>
              <a:lumOff val="80000"/>
            </a:schemeClr>
          </a:solidFill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ZoneTexte 65"/>
                <p:cNvSpPr txBox="1"/>
                <p:nvPr/>
              </p:nvSpPr>
              <p:spPr>
                <a:xfrm>
                  <a:off x="352756" y="202806"/>
                  <a:ext cx="2408032" cy="843885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400" b="1" i="1" smtClean="0">
                            <a:latin typeface="Cambria Math"/>
                          </a:rPr>
                          <m:t>𝑬</m:t>
                        </m:r>
                        <m:r>
                          <a:rPr lang="fr-FR" sz="2400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fr-FR" sz="24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fr-FR" sz="24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nor/>
                                  </m:rPr>
                                  <a:rPr lang="fr-FR" sz="2400" b="1"/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fr-FR" sz="2400" b="1" baseline="-25000"/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fr-FR" sz="2400" b="1"/>
                                  <m:t> </m:t>
                                </m:r>
                              </m:e>
                              <m:sub/>
                              <m:sup>
                                <m:r>
                                  <a:rPr lang="fr-FR" sz="2400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bSup>
                            <m:r>
                              <a:rPr lang="fr-FR" sz="2400" b="1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nor/>
                                  </m:rPr>
                                  <a:rPr lang="fr-FR" sz="2400" b="1"/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fr-FR" sz="2400" b="1" i="0" baseline="-25000" smtClean="0"/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fr-FR" sz="2400" b="1"/>
                                  <m:t> </m:t>
                                </m:r>
                              </m:e>
                              <m:sub/>
                              <m:sup>
                                <m:r>
                                  <a:rPr lang="fr-FR" sz="2400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bSup>
                          </m:e>
                        </m:rad>
                      </m:oMath>
                    </m:oMathPara>
                  </a14:m>
                  <a:endParaRPr lang="fr-FR" sz="2000" b="1" dirty="0"/>
                </a:p>
              </p:txBody>
            </p:sp>
          </mc:Choice>
          <mc:Fallback xmlns="">
            <p:sp>
              <p:nvSpPr>
                <p:cNvPr id="66" name="ZoneTexte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756" y="202806"/>
                  <a:ext cx="2408032" cy="84388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Étoile à 5 branches 66"/>
            <p:cNvSpPr/>
            <p:nvPr/>
          </p:nvSpPr>
          <p:spPr>
            <a:xfrm>
              <a:off x="2969822" y="441906"/>
              <a:ext cx="432048" cy="288032"/>
            </a:xfrm>
            <a:prstGeom prst="star5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ZoneTexte 68"/>
              <p:cNvSpPr txBox="1"/>
              <p:nvPr/>
            </p:nvSpPr>
            <p:spPr>
              <a:xfrm>
                <a:off x="143000" y="1268760"/>
                <a:ext cx="2797945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fr-FR" sz="2000" b="1" i="1" smtClean="0">
                          <a:ln>
                            <a:solidFill>
                              <a:srgbClr val="FF0000"/>
                            </a:solidFill>
                          </a:ln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r>
                        <a:rPr lang="fr-FR" sz="2000" b="1" i="1" smtClean="0">
                          <a:ln>
                            <a:solidFill>
                              <a:srgbClr val="FF0000"/>
                            </a:solidFill>
                          </a:ln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fr-FR" sz="2000" b="1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r>
                        <a:rPr lang="fr-FR" sz="2000" b="1" i="1" smtClean="0">
                          <a:ln>
                            <a:solidFill>
                              <a:srgbClr val="FF0000"/>
                            </a:solidFill>
                          </a:ln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fr-FR" sz="2000" b="1" i="1" smtClean="0">
                          <a:ln>
                            <a:solidFill>
                              <a:srgbClr val="FF0000"/>
                            </a:solidFill>
                          </a:ln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fr-FR" sz="2000" b="1" i="1" smtClean="0">
                          <a:ln>
                            <a:solidFill>
                              <a:srgbClr val="FF0000"/>
                            </a:solidFill>
                          </a:ln>
                          <a:latin typeface="Cambria Math"/>
                          <a:ea typeface="Cambria Math"/>
                        </a:rPr>
                        <m:t>≫</m:t>
                      </m:r>
                    </m:oMath>
                  </m:oMathPara>
                </a14:m>
                <a:endParaRPr lang="fr-FR" sz="2000" b="1" dirty="0">
                  <a:ln>
                    <a:solidFill>
                      <a:srgbClr val="FF0000"/>
                    </a:solidFill>
                  </a:ln>
                </a:endParaRPr>
              </a:p>
            </p:txBody>
          </p:sp>
        </mc:Choice>
        <mc:Fallback xmlns="">
          <p:sp>
            <p:nvSpPr>
              <p:cNvPr id="69" name="ZoneText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00" y="1268760"/>
                <a:ext cx="2797945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ZoneTexte 69"/>
              <p:cNvSpPr txBox="1"/>
              <p:nvPr/>
            </p:nvSpPr>
            <p:spPr>
              <a:xfrm>
                <a:off x="142999" y="2092322"/>
                <a:ext cx="2797945" cy="4282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</a:rPr>
                            <m:t>𝒚</m:t>
                          </m:r>
                        </m:sub>
                      </m:sSub>
                      <m:r>
                        <a:rPr lang="fr-FR" sz="2000" b="1" i="1" smtClean="0">
                          <a:ln>
                            <a:solidFill>
                              <a:srgbClr val="92D050"/>
                            </a:solidFill>
                          </a:ln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fr-FR" sz="2000" b="1" i="1" smtClean="0">
                          <a:ln>
                            <a:solidFill>
                              <a:srgbClr val="92D050"/>
                            </a:solidFill>
                          </a:ln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fr-FR" sz="2000" b="1" i="1" smtClean="0">
                              <a:ln>
                                <a:solidFill>
                                  <a:srgbClr val="92D050"/>
                                </a:solidFill>
                              </a:ln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fr-FR" sz="2000" b="1" i="1" smtClean="0">
                          <a:ln>
                            <a:solidFill>
                              <a:srgbClr val="92D050"/>
                            </a:solidFill>
                          </a:ln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fr-FR" sz="2000" b="1" i="1" smtClean="0">
                          <a:ln>
                            <a:solidFill>
                              <a:srgbClr val="92D050"/>
                            </a:solidFill>
                          </a:ln>
                          <a:latin typeface="Cambria Math"/>
                          <a:ea typeface="Cambria Math"/>
                        </a:rPr>
                        <m:t>𝒃</m:t>
                      </m:r>
                      <m:r>
                        <a:rPr lang="fr-FR" sz="2000" b="1" i="1" smtClean="0">
                          <a:ln>
                            <a:solidFill>
                              <a:srgbClr val="92D050"/>
                            </a:solidFill>
                          </a:ln>
                          <a:latin typeface="Cambria Math"/>
                          <a:ea typeface="Cambria Math"/>
                        </a:rPr>
                        <m:t>≫</m:t>
                      </m:r>
                    </m:oMath>
                  </m:oMathPara>
                </a14:m>
                <a:endParaRPr lang="fr-FR" sz="2000" b="1" dirty="0">
                  <a:ln>
                    <a:solidFill>
                      <a:srgbClr val="92D050"/>
                    </a:solidFill>
                  </a:ln>
                </a:endParaRPr>
              </a:p>
            </p:txBody>
          </p:sp>
        </mc:Choice>
        <mc:Fallback xmlns="">
          <p:sp>
            <p:nvSpPr>
              <p:cNvPr id="70" name="ZoneText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99" y="2092322"/>
                <a:ext cx="2797945" cy="428259"/>
              </a:xfrm>
              <a:prstGeom prst="rect">
                <a:avLst/>
              </a:prstGeom>
              <a:blipFill rotWithShape="1">
                <a:blip r:embed="rId14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ZoneTexte 70"/>
              <p:cNvSpPr txBox="1"/>
              <p:nvPr/>
            </p:nvSpPr>
            <p:spPr>
              <a:xfrm>
                <a:off x="5990771" y="899428"/>
                <a:ext cx="181677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ZoneText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771" y="899428"/>
                <a:ext cx="1816779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ZoneTexte 71"/>
              <p:cNvSpPr txBox="1"/>
              <p:nvPr/>
            </p:nvSpPr>
            <p:spPr>
              <a:xfrm>
                <a:off x="6029907" y="1385253"/>
                <a:ext cx="181677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ZoneTexte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907" y="1385253"/>
                <a:ext cx="1816779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ZoneTexte 72"/>
              <p:cNvSpPr txBox="1"/>
              <p:nvPr/>
            </p:nvSpPr>
            <p:spPr>
              <a:xfrm>
                <a:off x="6026459" y="1835532"/>
                <a:ext cx="2120902" cy="713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rgbClr val="FF0000"/>
                    </a:solidFill>
                  </a:rPr>
                  <a:t> sin</a:t>
                </a:r>
                <a14:m>
                  <m:oMath xmlns:m="http://schemas.openxmlformats.org/officeDocument/2006/math">
                    <m:r>
                      <a:rPr lang="fr-FR" sz="2000" b="1">
                        <a:solidFill>
                          <a:srgbClr val="FF0000"/>
                        </a:solidFill>
                        <a:latin typeface="Cambria Math"/>
                      </a:rPr>
                      <m:t>𝜽</m:t>
                    </m:r>
                    <m:r>
                      <a:rPr lang="fr-FR" sz="2000" b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fr-FR" sz="20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fr-FR" sz="20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fr-FR" sz="20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𝒓</m:t>
                        </m:r>
                      </m:num>
                      <m:den>
                        <m:f>
                          <m:fPr>
                            <m:ctrlPr>
                              <a:rPr lang="fr-FR" sz="20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fr-FR" sz="20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fr-FR" sz="2000" b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𝟓</m:t>
                                </m:r>
                              </m:e>
                            </m:rad>
                          </m:num>
                          <m:den>
                            <m:r>
                              <a:rPr lang="fr-FR" sz="2000" b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fr-FR" sz="20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𝒓</m:t>
                        </m:r>
                      </m:den>
                    </m:f>
                  </m:oMath>
                </a14:m>
                <a:r>
                  <a:rPr lang="fr-FR" sz="2000" b="1" dirty="0">
                    <a:solidFill>
                      <a:srgbClr val="FF0000"/>
                    </a:solidFill>
                  </a:rPr>
                  <a:t>=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0.447</a:t>
                </a:r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ZoneText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459" y="1835532"/>
                <a:ext cx="2120902" cy="713850"/>
              </a:xfrm>
              <a:prstGeom prst="rect">
                <a:avLst/>
              </a:prstGeom>
              <a:blipFill rotWithShape="1">
                <a:blip r:embed="rId17"/>
                <a:stretch>
                  <a:fillRect l="-575" r="-20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ZoneTexte 73"/>
              <p:cNvSpPr txBox="1"/>
              <p:nvPr/>
            </p:nvSpPr>
            <p:spPr>
              <a:xfrm>
                <a:off x="6228184" y="3653408"/>
                <a:ext cx="1837619" cy="428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r>
                        <a:rPr lang="fr-FR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fr-FR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fr-FR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fr-FR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4" name="ZoneTexte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653408"/>
                <a:ext cx="1837619" cy="428259"/>
              </a:xfrm>
              <a:prstGeom prst="rect">
                <a:avLst/>
              </a:prstGeom>
              <a:blipFill rotWithShape="1">
                <a:blip r:embed="rId18"/>
                <a:stretch>
                  <a:fillRect b="-98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/>
              <p:cNvSpPr txBox="1"/>
              <p:nvPr/>
            </p:nvSpPr>
            <p:spPr>
              <a:xfrm>
                <a:off x="6355977" y="4234067"/>
                <a:ext cx="1837619" cy="428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r>
                        <a:rPr lang="fr-FR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fr-FR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fr-FR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5" name="ZoneText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77" y="4234067"/>
                <a:ext cx="1837619" cy="428259"/>
              </a:xfrm>
              <a:prstGeom prst="rect">
                <a:avLst/>
              </a:prstGeom>
              <a:blipFill rotWithShape="1">
                <a:blip r:embed="rId19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6233625" y="4869160"/>
                <a:ext cx="2036327" cy="6751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rgbClr val="7030A0"/>
                    </a:solidFill>
                    <a:ea typeface="Cambria Math"/>
                  </a:rPr>
                  <a:t>cos</a:t>
                </a:r>
                <a14:m>
                  <m:oMath xmlns:m="http://schemas.openxmlformats.org/officeDocument/2006/math">
                    <m:r>
                      <a:rPr lang="fr-FR" sz="2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𝜽</m:t>
                    </m:r>
                    <m:r>
                      <a:rPr lang="fr-FR" sz="2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fr-FR" sz="2000" b="1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fr-FR" sz="2000" b="1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num>
                      <m:den>
                        <m:f>
                          <m:fPr>
                            <m:ctrlPr>
                              <a:rPr lang="fr-FR" sz="2000" b="1" i="1" smtClean="0">
                                <a:solidFill>
                                  <a:srgbClr val="7030A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fr-FR" sz="2000" b="1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fr-FR" sz="2000" b="1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𝟓</m:t>
                                </m:r>
                              </m:e>
                            </m:rad>
                          </m:num>
                          <m:den>
                            <m:r>
                              <a:rPr lang="fr-FR" sz="2000" b="1" i="1" smtClean="0">
                                <a:solidFill>
                                  <a:srgbClr val="7030A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fr-FR" sz="2000" b="1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den>
                    </m:f>
                  </m:oMath>
                </a14:m>
                <a:r>
                  <a:rPr lang="fr-FR" sz="2000" b="1" dirty="0" smtClean="0">
                    <a:solidFill>
                      <a:srgbClr val="7030A0"/>
                    </a:solidFill>
                  </a:rPr>
                  <a:t>=0.894</a:t>
                </a:r>
                <a:endParaRPr lang="fr-FR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25" y="4869160"/>
                <a:ext cx="2036327" cy="675185"/>
              </a:xfrm>
              <a:prstGeom prst="rect">
                <a:avLst/>
              </a:prstGeom>
              <a:blipFill rotWithShape="1">
                <a:blip r:embed="rId20"/>
                <a:stretch>
                  <a:fillRect l="-3293" r="-23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9" name="Groupe 78"/>
          <p:cNvGrpSpPr/>
          <p:nvPr/>
        </p:nvGrpSpPr>
        <p:grpSpPr>
          <a:xfrm>
            <a:off x="5723999" y="729938"/>
            <a:ext cx="3226051" cy="1942670"/>
            <a:chOff x="5723999" y="729938"/>
            <a:chExt cx="3226051" cy="1942670"/>
          </a:xfrm>
        </p:grpSpPr>
        <p:sp>
          <p:nvSpPr>
            <p:cNvPr id="77" name="Rectangle 76"/>
            <p:cNvSpPr/>
            <p:nvPr/>
          </p:nvSpPr>
          <p:spPr>
            <a:xfrm>
              <a:off x="5723999" y="729938"/>
              <a:ext cx="2469597" cy="194267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8244408" y="1585308"/>
              <a:ext cx="7056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/>
                <a:t>« 1 »</a:t>
              </a:r>
              <a:endParaRPr lang="fr-FR" sz="20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ZoneTexte 79"/>
              <p:cNvSpPr txBox="1"/>
              <p:nvPr/>
            </p:nvSpPr>
            <p:spPr>
              <a:xfrm>
                <a:off x="352756" y="4164103"/>
                <a:ext cx="2401235" cy="4001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fr-FR" sz="2000" b="1" i="0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≫→→→≪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≫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80" name="ZoneTexte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56" y="4164103"/>
                <a:ext cx="2401235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" name="Groupe 80"/>
          <p:cNvGrpSpPr/>
          <p:nvPr/>
        </p:nvGrpSpPr>
        <p:grpSpPr>
          <a:xfrm>
            <a:off x="6012161" y="3645024"/>
            <a:ext cx="3081905" cy="1942670"/>
            <a:chOff x="5724000" y="729938"/>
            <a:chExt cx="3081905" cy="1942670"/>
          </a:xfrm>
        </p:grpSpPr>
        <p:sp>
          <p:nvSpPr>
            <p:cNvPr id="82" name="Rectangle 81"/>
            <p:cNvSpPr/>
            <p:nvPr/>
          </p:nvSpPr>
          <p:spPr>
            <a:xfrm>
              <a:off x="5724000" y="729938"/>
              <a:ext cx="2392845" cy="1942670"/>
            </a:xfrm>
            <a:prstGeom prst="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8100263" y="1585308"/>
              <a:ext cx="7056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/>
                <a:t>« 2 »</a:t>
              </a:r>
              <a:endParaRPr lang="fr-FR" sz="20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ZoneTexte 83"/>
              <p:cNvSpPr txBox="1"/>
              <p:nvPr/>
            </p:nvSpPr>
            <p:spPr>
              <a:xfrm>
                <a:off x="352755" y="4806642"/>
                <a:ext cx="2398029" cy="40011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fr-FR" sz="20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≫→→→≪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𝒃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≫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84" name="ZoneTexte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55" y="4806642"/>
                <a:ext cx="2398029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786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 tmFilter="0,0; .5, 1; 1, 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8" grpId="0"/>
      <p:bldP spid="35" grpId="0"/>
      <p:bldP spid="37" grpId="0"/>
      <p:bldP spid="65" grpId="0" animBg="1"/>
      <p:bldP spid="69" grpId="0" animBg="1"/>
      <p:bldP spid="70" grpId="0" animBg="1"/>
      <p:bldP spid="71" grpId="0"/>
      <p:bldP spid="72" grpId="0"/>
      <p:bldP spid="73" grpId="0"/>
      <p:bldP spid="74" grpId="0"/>
      <p:bldP spid="75" grpId="0"/>
      <p:bldP spid="76" grpId="0"/>
      <p:bldP spid="80" grpId="0" animBg="1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" name="ZoneTexte 48"/>
              <p:cNvSpPr txBox="1"/>
              <p:nvPr/>
            </p:nvSpPr>
            <p:spPr>
              <a:xfrm>
                <a:off x="2483768" y="788888"/>
                <a:ext cx="1486176" cy="56887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𝑲</m:t>
                      </m:r>
                      <m:f>
                        <m:f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𝒒</m:t>
                          </m:r>
                        </m:num>
                        <m:den>
                          <m:sSup>
                            <m:sSup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788888"/>
                <a:ext cx="1486176" cy="5688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923928" y="805766"/>
                <a:ext cx="1242391" cy="9192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>
                          <a:latin typeface="Cambria Math"/>
                          <a:ea typeface="Cambria Math"/>
                        </a:rPr>
                        <m:t>𝑲</m:t>
                      </m:r>
                      <m:f>
                        <m:fPr>
                          <m:ctrlPr>
                            <a:rPr lang="fr-FR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b="1" i="1">
                              <a:latin typeface="Cambria Math"/>
                              <a:ea typeface="Cambria Math"/>
                            </a:rPr>
                            <m:t>𝒒</m:t>
                          </m:r>
                        </m:num>
                        <m:den>
                          <m:sSup>
                            <m:sSupPr>
                              <m:ctrlPr>
                                <a:rPr lang="fr-FR" b="1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b="1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b="1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fr-FR" b="1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fr-FR" b="1" i="1">
                                              <a:latin typeface="Cambria Math"/>
                                              <a:ea typeface="Cambria Math"/>
                                            </a:rPr>
                                            <m:t>𝟓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fr-FR" b="1" i="1">
                                          <a:latin typeface="Cambria Math"/>
                                          <a:ea typeface="Cambria Math"/>
                                        </a:rPr>
                                        <m:t>𝟐</m:t>
                                      </m:r>
                                    </m:den>
                                  </m:f>
                                  <m:r>
                                    <a:rPr lang="fr-FR" b="1" i="1">
                                      <a:latin typeface="Cambria Math"/>
                                      <a:ea typeface="Cambria Math"/>
                                    </a:rPr>
                                    <m:t>𝒓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805766"/>
                <a:ext cx="1242391" cy="9192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ZoneTexte 50"/>
              <p:cNvSpPr txBox="1"/>
              <p:nvPr/>
            </p:nvSpPr>
            <p:spPr>
              <a:xfrm>
                <a:off x="5076056" y="716880"/>
                <a:ext cx="2349105" cy="995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𝟗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</m:sup>
                      </m:sSup>
                      <m:f>
                        <m:f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b="1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b="1" i="1" smtClean="0">
                                          <a:latin typeface="Cambria Math"/>
                                          <a:ea typeface="Cambria Math"/>
                                        </a:rPr>
                                        <m:t>√</m:t>
                                      </m:r>
                                      <m:r>
                                        <a:rPr lang="fr-FR" b="1" i="1" smtClean="0">
                                          <a:latin typeface="Cambria Math"/>
                                          <a:ea typeface="Cambria Math"/>
                                        </a:rPr>
                                        <m:t>𝟓</m:t>
                                      </m:r>
                                    </m:num>
                                    <m:den>
                                      <m:r>
                                        <a:rPr lang="fr-FR" b="1" i="1" smtClean="0">
                                          <a:latin typeface="Cambria Math"/>
                                          <a:ea typeface="Cambria Math"/>
                                        </a:rPr>
                                        <m:t>𝟐</m:t>
                                      </m:r>
                                    </m:den>
                                  </m:f>
                                  <m: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  <m:t>𝟎</m:t>
                                  </m:r>
                                  <m: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  <m:t>.</m:t>
                                  </m:r>
                                  <m: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716880"/>
                <a:ext cx="2349105" cy="9955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ZoneTexte 51"/>
              <p:cNvSpPr txBox="1"/>
              <p:nvPr/>
            </p:nvSpPr>
            <p:spPr>
              <a:xfrm>
                <a:off x="7452320" y="881293"/>
                <a:ext cx="1675010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fr-FR" b="1" i="1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fr-FR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fr-FR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b="1" i="1" smtClean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fr-FR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fr-FR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1" i="1" dirty="0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fr-FR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b="1" i="1" dirty="0" smtClean="0">
                                <a:latin typeface="Cambria Math"/>
                              </a:rPr>
                              <m:t>𝑵</m:t>
                            </m:r>
                          </m:num>
                          <m:den>
                            <m:r>
                              <a:rPr lang="fr-FR" b="1" i="1" dirty="0" smtClean="0">
                                <a:latin typeface="Cambria Math"/>
                              </a:rPr>
                              <m:t>𝑪</m:t>
                            </m:r>
                          </m:den>
                        </m:f>
                      </m:e>
                    </m:d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52" name="ZoneText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881293"/>
                <a:ext cx="1675010" cy="379656"/>
              </a:xfrm>
              <a:prstGeom prst="rect">
                <a:avLst/>
              </a:prstGeom>
              <a:blipFill rotWithShape="1">
                <a:blip r:embed="rId5"/>
                <a:stretch>
                  <a:fillRect t="-111290" r="-26909" b="-1741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ZoneTexte 52"/>
          <p:cNvSpPr txBox="1"/>
          <p:nvPr/>
        </p:nvSpPr>
        <p:spPr>
          <a:xfrm>
            <a:off x="7917533" y="110473"/>
            <a:ext cx="97494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 ????</a:t>
            </a:r>
            <a:endParaRPr lang="fr-FR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oneTexte 53"/>
              <p:cNvSpPr txBox="1"/>
              <p:nvPr/>
            </p:nvSpPr>
            <p:spPr>
              <a:xfrm>
                <a:off x="2483768" y="1832891"/>
                <a:ext cx="1486176" cy="56887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𝑲</m:t>
                      </m:r>
                      <m:f>
                        <m:f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𝒒</m:t>
                          </m:r>
                        </m:num>
                        <m:den>
                          <m:sSup>
                            <m:sSup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54" name="ZoneText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832891"/>
                <a:ext cx="1486176" cy="56887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3995936" y="1760883"/>
                <a:ext cx="1242391" cy="961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𝑲</m:t>
                      </m:r>
                      <m:f>
                        <m:fPr>
                          <m:ctrlPr>
                            <a:rPr lang="fr-FR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fr-FR" b="1" i="1">
                              <a:latin typeface="Cambria Math"/>
                              <a:ea typeface="Cambria Math"/>
                            </a:rPr>
                            <m:t>𝒒</m:t>
                          </m:r>
                        </m:num>
                        <m:den>
                          <m:sSup>
                            <m:sSupPr>
                              <m:ctrlPr>
                                <a:rPr lang="fr-FR" b="1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b="1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b="1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fr-FR" b="1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fr-FR" b="1" i="1">
                                              <a:latin typeface="Cambria Math"/>
                                              <a:ea typeface="Cambria Math"/>
                                            </a:rPr>
                                            <m:t>𝟓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fr-FR" b="1" i="1">
                                          <a:latin typeface="Cambria Math"/>
                                          <a:ea typeface="Cambria Math"/>
                                        </a:rPr>
                                        <m:t>𝟐</m:t>
                                      </m:r>
                                    </m:den>
                                  </m:f>
                                  <m:r>
                                    <a:rPr lang="fr-FR" b="1" i="1">
                                      <a:latin typeface="Cambria Math"/>
                                      <a:ea typeface="Cambria Math"/>
                                    </a:rPr>
                                    <m:t>𝒓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760883"/>
                <a:ext cx="1242391" cy="96128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ZoneTexte 55"/>
              <p:cNvSpPr txBox="1"/>
              <p:nvPr/>
            </p:nvSpPr>
            <p:spPr>
              <a:xfrm>
                <a:off x="5228456" y="1744997"/>
                <a:ext cx="2349105" cy="995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𝟗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</m:sup>
                      </m:sSup>
                      <m:f>
                        <m:f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b="1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b="1" i="1" smtClean="0">
                                          <a:latin typeface="Cambria Math"/>
                                          <a:ea typeface="Cambria Math"/>
                                        </a:rPr>
                                        <m:t>√</m:t>
                                      </m:r>
                                      <m:r>
                                        <a:rPr lang="fr-FR" b="1" i="1" smtClean="0">
                                          <a:latin typeface="Cambria Math"/>
                                          <a:ea typeface="Cambria Math"/>
                                        </a:rPr>
                                        <m:t>𝟓</m:t>
                                      </m:r>
                                    </m:num>
                                    <m:den>
                                      <m:r>
                                        <a:rPr lang="fr-FR" b="1" i="1" smtClean="0">
                                          <a:latin typeface="Cambria Math"/>
                                          <a:ea typeface="Cambria Math"/>
                                        </a:rPr>
                                        <m:t>𝟐</m:t>
                                      </m:r>
                                    </m:den>
                                  </m:f>
                                  <m: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  <m:t>𝟎</m:t>
                                  </m:r>
                                  <m: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  <m:t>.</m:t>
                                  </m:r>
                                  <m: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56" name="ZoneText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456" y="1744997"/>
                <a:ext cx="2349105" cy="99552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ZoneTexte 56"/>
              <p:cNvSpPr txBox="1"/>
              <p:nvPr/>
            </p:nvSpPr>
            <p:spPr>
              <a:xfrm>
                <a:off x="7452320" y="1981418"/>
                <a:ext cx="1675010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fr-FR" b="1" i="1" smtClean="0">
                        <a:latin typeface="Cambria Math"/>
                        <a:ea typeface="Cambria Math"/>
                      </a:rPr>
                      <m:t>𝟖</m:t>
                    </m:r>
                    <m:r>
                      <a:rPr lang="fr-FR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fr-FR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b="1" i="1" smtClean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fr-FR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fr-FR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1" i="1" dirty="0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fr-FR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b="1" i="1" dirty="0" smtClean="0">
                                <a:latin typeface="Cambria Math"/>
                              </a:rPr>
                              <m:t>𝑵</m:t>
                            </m:r>
                          </m:num>
                          <m:den>
                            <m:r>
                              <a:rPr lang="fr-FR" b="1" i="1" dirty="0" smtClean="0">
                                <a:latin typeface="Cambria Math"/>
                              </a:rPr>
                              <m:t>𝑪</m:t>
                            </m:r>
                          </m:den>
                        </m:f>
                      </m:e>
                    </m:d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57" name="ZoneText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981418"/>
                <a:ext cx="1675010" cy="379656"/>
              </a:xfrm>
              <a:prstGeom prst="rect">
                <a:avLst/>
              </a:prstGeom>
              <a:blipFill rotWithShape="1">
                <a:blip r:embed="rId9"/>
                <a:stretch>
                  <a:fillRect t="-111290" r="-26909" b="-1741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ZoneTexte 68"/>
              <p:cNvSpPr txBox="1"/>
              <p:nvPr/>
            </p:nvSpPr>
            <p:spPr>
              <a:xfrm>
                <a:off x="107504" y="110473"/>
                <a:ext cx="2401235" cy="4001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fr-FR" sz="2000" b="1" i="0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≫→→→≪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≫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69" name="ZoneText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0473"/>
                <a:ext cx="2401235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oneTexte 32"/>
              <p:cNvSpPr txBox="1"/>
              <p:nvPr/>
            </p:nvSpPr>
            <p:spPr>
              <a:xfrm>
                <a:off x="-110725" y="1412776"/>
                <a:ext cx="252248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fr-FR" sz="2000" b="1" i="1" smtClean="0"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fr-FR" sz="20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𝟒𝟒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33" name="ZoneText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0725" y="1412776"/>
                <a:ext cx="2522485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ccolade ouvrante 33"/>
          <p:cNvSpPr/>
          <p:nvPr/>
        </p:nvSpPr>
        <p:spPr>
          <a:xfrm>
            <a:off x="2339752" y="764704"/>
            <a:ext cx="360040" cy="15840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ZoneTexte 69"/>
              <p:cNvSpPr txBox="1"/>
              <p:nvPr/>
            </p:nvSpPr>
            <p:spPr>
              <a:xfrm>
                <a:off x="77206" y="3604954"/>
                <a:ext cx="2398029" cy="40011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fr-FR" sz="20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≫→→→≪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𝒃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≫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70" name="ZoneText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06" y="3604954"/>
                <a:ext cx="2398029" cy="4001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ZoneTexte 70"/>
              <p:cNvSpPr txBox="1"/>
              <p:nvPr/>
            </p:nvSpPr>
            <p:spPr>
              <a:xfrm>
                <a:off x="41675" y="4296885"/>
                <a:ext cx="8966622" cy="4503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000" b="1" i="1" smtClean="0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fr-FR" sz="2000" b="1" i="1" smtClean="0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</a:rPr>
                          <m:t>𝒚</m:t>
                        </m:r>
                      </m:sub>
                    </m:sSub>
                    <m:r>
                      <a:rPr lang="fr-FR" sz="2000" b="1" i="1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fr-FR" sz="2000" b="1" i="1" smtClean="0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2000" b="1" i="1" smtClean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sz="2000" b="1" i="1" smtClean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fr-FR" sz="2000" b="1" i="1" smtClean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fr-FR" sz="2000" b="1" i="1" smtClean="0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fr-FR" sz="2000" b="1" i="1" smtClean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sz="2000" b="1" i="1" smtClean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fr-FR" sz="2000" b="1" i="1" smtClean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fr-FR" sz="2000" b="1" i="1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𝟎</m:t>
                    </m:r>
                    <m:r>
                      <a:rPr lang="fr-FR" sz="2000" b="1" i="1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.</m:t>
                    </m:r>
                    <m:r>
                      <a:rPr lang="fr-FR" sz="2000" b="1" i="1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𝟖𝟗</m:t>
                    </m:r>
                    <m:r>
                      <a:rPr lang="fr-FR" sz="2000" b="1" i="1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fr-FR" sz="2000" b="1" i="1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sz="2000" b="1" i="1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𝟖</m:t>
                        </m:r>
                        <m:r>
                          <a:rPr lang="fr-FR" sz="2000" b="1" i="1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fr-FR" sz="2000" b="1" i="1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fr-FR" sz="2000" b="1" i="1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fr-FR" sz="2000" b="1" i="1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  <m:r>
                          <a:rPr lang="fr-FR" sz="2000" b="1" i="1" smtClean="0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fr-FR" sz="2000" b="1" i="1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fr-FR" sz="2000" b="1" i="1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fr-FR" sz="2000" b="1" i="1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fr-FR" sz="2000" b="1" i="1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fr-FR" sz="2000" b="1" i="1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</m:e>
                    </m:d>
                    <m:r>
                      <a:rPr lang="fr-FR" sz="2000" b="1" i="1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𝟎</m:t>
                    </m:r>
                    <m:r>
                      <a:rPr lang="fr-FR" sz="2000" b="1" i="1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.</m:t>
                    </m:r>
                    <m:r>
                      <a:rPr lang="fr-FR" sz="2000" b="1" i="1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𝟖𝟗</m:t>
                    </m:r>
                    <m:r>
                      <a:rPr lang="fr-FR" sz="2000" b="1" i="1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fr-FR" sz="2000" b="1" dirty="0">
                    <a:ln>
                      <a:solidFill>
                        <a:srgbClr val="00B050"/>
                      </a:solidFill>
                    </a:ln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fr-FR" sz="2000" b="1" i="1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𝟏</m:t>
                    </m:r>
                    <m:r>
                      <a:rPr lang="fr-FR" sz="2000" b="1" i="1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.</m:t>
                    </m:r>
                    <m:r>
                      <a:rPr lang="fr-FR" sz="2000" b="1" i="1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𝟎</m:t>
                    </m:r>
                    <m:r>
                      <a:rPr lang="fr-FR" sz="2000" b="1" i="1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𝟔</m:t>
                    </m:r>
                    <m:r>
                      <a:rPr lang="fr-FR" sz="2000" b="1" i="1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fr-FR" sz="2000" b="1" i="1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sz="2000" b="1" i="1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fr-FR" sz="2000" b="1" i="1" smtClean="0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𝟔</m:t>
                        </m:r>
                        <m:r>
                          <a:rPr lang="fr-FR" sz="2000" b="1" i="1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  <a:ea typeface="Cambria Math"/>
                          </a:rPr>
                          <m:t> </m:t>
                        </m:r>
                      </m:sup>
                    </m:sSup>
                    <m:d>
                      <m:dPr>
                        <m:ctrlPr>
                          <a:rPr lang="fr-FR" sz="2000" b="1" i="1" dirty="0">
                            <a:ln>
                              <a:solidFill>
                                <a:srgbClr val="00B050"/>
                              </a:solidFill>
                            </a:ln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fr-FR" sz="2000" b="1" i="1" dirty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2000" b="1" i="1" dirty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</a:rPr>
                              <m:t>𝑵</m:t>
                            </m:r>
                          </m:num>
                          <m:den>
                            <m:r>
                              <a:rPr lang="fr-FR" sz="2000" b="1" i="1" dirty="0">
                                <a:ln>
                                  <a:solidFill>
                                    <a:srgbClr val="00B050"/>
                                  </a:solidFill>
                                </a:ln>
                                <a:latin typeface="Cambria Math"/>
                              </a:rPr>
                              <m:t>𝑪</m:t>
                            </m:r>
                          </m:den>
                        </m:f>
                      </m:e>
                    </m:d>
                  </m:oMath>
                </a14:m>
                <a:r>
                  <a:rPr lang="fr-FR" sz="2000" b="1" dirty="0">
                    <a:ln>
                      <a:solidFill>
                        <a:srgbClr val="00B050"/>
                      </a:solidFill>
                    </a:ln>
                  </a:rPr>
                  <a:t> </a:t>
                </a:r>
                <a14:m>
                  <m:oMath xmlns:m="http://schemas.openxmlformats.org/officeDocument/2006/math">
                    <m:r>
                      <a:rPr lang="fr-FR" sz="2000" b="1" dirty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           </m:t>
                    </m:r>
                    <m:r>
                      <a:rPr lang="fr-FR" sz="2000" b="1" i="1" dirty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≪</m:t>
                    </m:r>
                    <m:r>
                      <a:rPr lang="fr-FR" sz="2000" b="1" i="1" dirty="0" smtClean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𝒅</m:t>
                    </m:r>
                    <m:r>
                      <a:rPr lang="fr-FR" sz="2000" b="1" i="1" dirty="0">
                        <a:ln>
                          <a:solidFill>
                            <a:srgbClr val="00B050"/>
                          </a:solidFill>
                        </a:ln>
                        <a:latin typeface="Cambria Math"/>
                        <a:ea typeface="Cambria Math"/>
                      </a:rPr>
                      <m:t>≫</m:t>
                    </m:r>
                  </m:oMath>
                </a14:m>
                <a:endParaRPr lang="fr-FR" sz="2000" b="1" dirty="0">
                  <a:ln>
                    <a:solidFill>
                      <a:srgbClr val="00B050"/>
                    </a:solidFill>
                  </a:ln>
                </a:endParaRPr>
              </a:p>
            </p:txBody>
          </p:sp>
        </mc:Choice>
        <mc:Fallback xmlns="">
          <p:sp>
            <p:nvSpPr>
              <p:cNvPr id="71" name="ZoneText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5" y="4296885"/>
                <a:ext cx="8966622" cy="450380"/>
              </a:xfrm>
              <a:prstGeom prst="rect">
                <a:avLst/>
              </a:prstGeom>
              <a:blipFill rotWithShape="1">
                <a:blip r:embed="rId13"/>
                <a:stretch>
                  <a:fillRect t="-97297" b="-1540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ZoneTexte 71"/>
              <p:cNvSpPr txBox="1"/>
              <p:nvPr/>
            </p:nvSpPr>
            <p:spPr>
              <a:xfrm>
                <a:off x="115039" y="2833898"/>
                <a:ext cx="6890220" cy="747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</a:rPr>
                          <m:t>𝒙</m:t>
                        </m:r>
                      </m:sub>
                    </m:sSub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  <m:t>𝟖</m:t>
                        </m:r>
                        <m:r>
                          <a:rPr lang="fr-FR" sz="2000" b="1" i="1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fr-FR" sz="2000" b="1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fr-FR" sz="2000" b="1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fr-FR" sz="2000" b="1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fr-FR" sz="2000" b="1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fr-FR" sz="2000" b="1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fr-FR" sz="2000" b="1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</m:e>
                    </m:d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𝟎</m:t>
                    </m:r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.</m:t>
                    </m:r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𝟒𝟒</m:t>
                    </m:r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=</m:t>
                    </m:r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𝟏</m:t>
                    </m:r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.</m:t>
                    </m:r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𝟕𝟔</m:t>
                    </m:r>
                    <m:r>
                      <a:rPr lang="fr-FR" sz="2000" b="1" i="1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fr-FR" sz="2000" b="1" i="1" smtClean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  <a:ea typeface="Cambria Math"/>
                          </a:rPr>
                          <m:t> </m:t>
                        </m:r>
                      </m:sup>
                    </m:sSup>
                    <m:d>
                      <m:dPr>
                        <m:ctrlPr>
                          <a:rPr lang="fr-FR" sz="2000" b="1" i="1" dirty="0">
                            <a:ln>
                              <a:solidFill>
                                <a:srgbClr val="FF0000"/>
                              </a:solidFill>
                            </a:ln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fr-FR" sz="2000" b="1" i="1" dirty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2000" b="1" i="1" dirty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</a:rPr>
                              <m:t>𝑵</m:t>
                            </m:r>
                          </m:num>
                          <m:den>
                            <m:r>
                              <a:rPr lang="fr-FR" sz="2000" b="1" i="1" dirty="0">
                                <a:ln>
                                  <a:solidFill>
                                    <a:srgbClr val="FF0000"/>
                                  </a:solidFill>
                                </a:ln>
                                <a:latin typeface="Cambria Math"/>
                              </a:rPr>
                              <m:t>𝑪</m:t>
                            </m:r>
                          </m:den>
                        </m:f>
                      </m:e>
                    </m:d>
                  </m:oMath>
                </a14:m>
                <a:r>
                  <a:rPr lang="fr-FR" sz="2000" b="1" dirty="0" smtClean="0">
                    <a:ln>
                      <a:solidFill>
                        <a:srgbClr val="FF0000"/>
                      </a:solidFill>
                    </a:ln>
                  </a:rPr>
                  <a:t> </a:t>
                </a:r>
                <a14:m>
                  <m:oMath xmlns:m="http://schemas.openxmlformats.org/officeDocument/2006/math">
                    <m:r>
                      <a:rPr lang="fr-FR" sz="2000" b="1" i="0" dirty="0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           </m:t>
                    </m:r>
                    <m:r>
                      <a:rPr lang="fr-FR" sz="2000" b="1" i="1" dirty="0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≪</m:t>
                    </m:r>
                    <m:r>
                      <a:rPr lang="fr-FR" sz="2000" b="1" i="1" dirty="0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𝒄</m:t>
                    </m:r>
                    <m:r>
                      <a:rPr lang="fr-FR" sz="2000" b="1" i="1" dirty="0" smtClean="0">
                        <a:ln>
                          <a:solidFill>
                            <a:srgbClr val="FF0000"/>
                          </a:solidFill>
                        </a:ln>
                        <a:latin typeface="Cambria Math"/>
                        <a:ea typeface="Cambria Math"/>
                      </a:rPr>
                      <m:t>≫</m:t>
                    </m:r>
                  </m:oMath>
                </a14:m>
                <a:endParaRPr lang="fr-FR" sz="2000" b="1" dirty="0">
                  <a:ln>
                    <a:solidFill>
                      <a:srgbClr val="FF0000"/>
                    </a:solidFill>
                  </a:ln>
                </a:endParaRPr>
              </a:p>
              <a:p>
                <a:endParaRPr lang="fr-FR" sz="2000" b="1" dirty="0">
                  <a:ln>
                    <a:solidFill>
                      <a:srgbClr val="FF0000"/>
                    </a:solidFill>
                  </a:ln>
                </a:endParaRPr>
              </a:p>
            </p:txBody>
          </p:sp>
        </mc:Choice>
        <mc:Fallback xmlns="">
          <p:sp>
            <p:nvSpPr>
              <p:cNvPr id="72" name="ZoneTexte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39" y="2833898"/>
                <a:ext cx="6890220" cy="747512"/>
              </a:xfrm>
              <a:prstGeom prst="rect">
                <a:avLst/>
              </a:prstGeom>
              <a:blipFill rotWithShape="1">
                <a:blip r:embed="rId14"/>
                <a:stretch>
                  <a:fillRect t="-58537" b="-52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ZoneTexte 72"/>
              <p:cNvSpPr txBox="1"/>
              <p:nvPr/>
            </p:nvSpPr>
            <p:spPr>
              <a:xfrm>
                <a:off x="107504" y="4941168"/>
                <a:ext cx="2346540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fr-FR" sz="2400" b="1" i="0" smtClean="0">
                          <a:latin typeface="Cambria Math"/>
                          <a:ea typeface="Cambria Math"/>
                        </a:rPr>
                        <m:t>𝐜</m:t>
                      </m:r>
                      <m:r>
                        <a:rPr lang="fr-FR" sz="2400" b="1" i="0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fr-FR" sz="2400" b="1" i="0" smtClean="0">
                          <a:latin typeface="Cambria Math"/>
                          <a:ea typeface="Cambria Math"/>
                        </a:rPr>
                        <m:t>𝐝</m:t>
                      </m:r>
                      <m:r>
                        <a:rPr lang="fr-FR" sz="2400" b="1" i="1" smtClean="0">
                          <a:latin typeface="Cambria Math"/>
                          <a:ea typeface="Cambria Math"/>
                        </a:rPr>
                        <m:t>≫→→→∗</m:t>
                      </m:r>
                    </m:oMath>
                  </m:oMathPara>
                </a14:m>
                <a:endParaRPr lang="fr-FR" sz="2400" b="1" dirty="0"/>
              </a:p>
            </p:txBody>
          </p:sp>
        </mc:Choice>
        <mc:Fallback xmlns="">
          <p:sp>
            <p:nvSpPr>
              <p:cNvPr id="73" name="ZoneText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941168"/>
                <a:ext cx="2346540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Flèche droite 73"/>
          <p:cNvSpPr/>
          <p:nvPr/>
        </p:nvSpPr>
        <p:spPr>
          <a:xfrm>
            <a:off x="2578784" y="5101603"/>
            <a:ext cx="648072" cy="23083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ZoneTexte 76"/>
              <p:cNvSpPr txBox="1"/>
              <p:nvPr/>
            </p:nvSpPr>
            <p:spPr>
              <a:xfrm>
                <a:off x="65115" y="5608876"/>
                <a:ext cx="4246034" cy="471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smtClean="0">
                          <a:latin typeface="Cambria Math"/>
                        </a:rPr>
                        <m:t>𝑬</m:t>
                      </m:r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000" b="1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  <m:t>𝟏</m:t>
                                  </m:r>
                                  <m: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  <m:t>.</m:t>
                                  </m:r>
                                  <m: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  <m:t>𝟕𝟔</m:t>
                                  </m:r>
                                  <m: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fr-FR" sz="2000" b="1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2000" b="1" i="1" smtClean="0">
                                          <a:latin typeface="Cambria Math"/>
                                          <a:ea typeface="Cambria Math"/>
                                        </a:rPr>
                                        <m:t>𝟏𝟎</m:t>
                                      </m:r>
                                    </m:e>
                                    <m:sup>
                                      <m:r>
                                        <a:rPr lang="fr-FR" sz="2000" b="1" i="1" smtClean="0">
                                          <a:latin typeface="Cambria Math"/>
                                          <a:ea typeface="Cambria Math"/>
                                        </a:rPr>
                                        <m:t>𝟓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  <m:t>𝟏</m:t>
                                  </m:r>
                                  <m: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  <m:t>.</m:t>
                                  </m:r>
                                  <m: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  <m:t>𝟎𝟔</m:t>
                                  </m:r>
                                  <m:r>
                                    <a:rPr lang="fr-FR" sz="2000" b="1" i="1" smtClean="0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fr-FR" sz="2000" b="1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2000" b="1" i="1" smtClean="0">
                                          <a:latin typeface="Cambria Math"/>
                                          <a:ea typeface="Cambria Math"/>
                                        </a:rPr>
                                        <m:t>𝟏𝟎</m:t>
                                      </m:r>
                                    </m:e>
                                    <m:sup>
                                      <m:r>
                                        <a:rPr lang="fr-FR" sz="2000" b="1" i="1" smtClean="0">
                                          <a:latin typeface="Cambria Math"/>
                                          <a:ea typeface="Cambria Math"/>
                                        </a:rPr>
                                        <m:t>𝟔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77" name="ZoneText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" y="5608876"/>
                <a:ext cx="4246034" cy="47128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4292272" y="5636934"/>
                <a:ext cx="2406493" cy="411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000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fr-FR" sz="2000" b="1" i="1" smtClean="0">
                        <a:latin typeface="Cambria Math"/>
                        <a:ea typeface="Cambria Math"/>
                      </a:rPr>
                      <m:t>𝟏𝟎</m:t>
                    </m:r>
                    <m:r>
                      <a:rPr lang="fr-FR" sz="2000" b="1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fr-FR" sz="2000" b="1" i="1" smtClean="0">
                        <a:latin typeface="Cambria Math"/>
                        <a:ea typeface="Cambria Math"/>
                      </a:rPr>
                      <m:t>𝟕𝟒</m:t>
                    </m:r>
                    <m:r>
                      <a:rPr lang="fr-FR" sz="2000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fr-FR" sz="20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sz="2000" b="1" i="1" smtClean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fr-FR" sz="2000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fr-FR" sz="2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000" i="1" dirty="0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fr-FR" sz="20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2000" b="0" i="1" dirty="0" smtClean="0">
                                <a:latin typeface="Cambria Math"/>
                              </a:rPr>
                              <m:t>𝑁</m:t>
                            </m:r>
                          </m:num>
                          <m:den>
                            <m:r>
                              <a:rPr lang="fr-FR" sz="2000" b="0" i="1" dirty="0" smtClean="0">
                                <a:latin typeface="Cambria Math"/>
                              </a:rPr>
                              <m:t>𝐶</m:t>
                            </m:r>
                          </m:den>
                        </m:f>
                      </m:e>
                    </m:d>
                  </m:oMath>
                </a14:m>
                <a:endParaRPr lang="fr-FR" sz="2000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272" y="5636934"/>
                <a:ext cx="2406493" cy="411651"/>
              </a:xfrm>
              <a:prstGeom prst="rect">
                <a:avLst/>
              </a:prstGeom>
              <a:blipFill rotWithShape="1">
                <a:blip r:embed="rId17"/>
                <a:stretch>
                  <a:fillRect t="-110448" r="-20000" b="-17761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1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/>
      <p:bldP spid="53" grpId="0" animBg="1"/>
      <p:bldP spid="54" grpId="0" animBg="1"/>
      <p:bldP spid="55" grpId="0"/>
      <p:bldP spid="56" grpId="0"/>
      <p:bldP spid="57" grpId="0"/>
      <p:bldP spid="69" grpId="0" animBg="1"/>
      <p:bldP spid="33" grpId="0"/>
      <p:bldP spid="34" grpId="0" animBg="1"/>
      <p:bldP spid="70" grpId="0" animBg="1"/>
      <p:bldP spid="71" grpId="0"/>
      <p:bldP spid="72" grpId="0"/>
      <p:bldP spid="73" grpId="0" animBg="1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24128" y="188640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000" b="1" dirty="0"/>
              <a:t>أما </a:t>
            </a:r>
            <a:r>
              <a:rPr lang="ar-AE" sz="2000" b="1" dirty="0" smtClean="0"/>
              <a:t>الاتجاه </a:t>
            </a:r>
            <a:r>
              <a:rPr lang="ar-AE" sz="2000" b="1" dirty="0"/>
              <a:t>فيعطى من المعادلة التالية</a:t>
            </a:r>
            <a:endParaRPr lang="fr-FR" sz="2000" b="1" dirty="0"/>
          </a:p>
        </p:txBody>
      </p:sp>
      <p:grpSp>
        <p:nvGrpSpPr>
          <p:cNvPr id="20" name="Groupe 19"/>
          <p:cNvGrpSpPr/>
          <p:nvPr/>
        </p:nvGrpSpPr>
        <p:grpSpPr>
          <a:xfrm>
            <a:off x="107504" y="189040"/>
            <a:ext cx="3211450" cy="4155070"/>
            <a:chOff x="107504" y="189040"/>
            <a:chExt cx="3211450" cy="4155070"/>
          </a:xfrm>
        </p:grpSpPr>
        <p:grpSp>
          <p:nvGrpSpPr>
            <p:cNvPr id="14" name="Groupe 13"/>
            <p:cNvGrpSpPr/>
            <p:nvPr/>
          </p:nvGrpSpPr>
          <p:grpSpPr>
            <a:xfrm>
              <a:off x="856069" y="1089922"/>
              <a:ext cx="2462885" cy="3254188"/>
              <a:chOff x="179512" y="836712"/>
              <a:chExt cx="2462885" cy="3254188"/>
            </a:xfrm>
          </p:grpSpPr>
          <p:grpSp>
            <p:nvGrpSpPr>
              <p:cNvPr id="3" name="Groupe 2"/>
              <p:cNvGrpSpPr/>
              <p:nvPr/>
            </p:nvGrpSpPr>
            <p:grpSpPr>
              <a:xfrm>
                <a:off x="179512" y="3495564"/>
                <a:ext cx="1872000" cy="595336"/>
                <a:chOff x="1907704" y="3495564"/>
                <a:chExt cx="2639836" cy="595336"/>
              </a:xfrm>
            </p:grpSpPr>
            <p:cxnSp>
              <p:nvCxnSpPr>
                <p:cNvPr id="4" name="Connecteur droit avec flèche 3"/>
                <p:cNvCxnSpPr/>
                <p:nvPr/>
              </p:nvCxnSpPr>
              <p:spPr>
                <a:xfrm flipH="1" flipV="1">
                  <a:off x="1979712" y="3495564"/>
                  <a:ext cx="2567828" cy="5332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" name="ZoneTexte 4"/>
                    <p:cNvSpPr txBox="1"/>
                    <p:nvPr/>
                  </p:nvSpPr>
                  <p:spPr>
                    <a:xfrm flipH="1">
                      <a:off x="1907704" y="3653408"/>
                      <a:ext cx="509050" cy="43749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fr-FR" sz="20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000" b="1" i="0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𝐄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fr-FR" sz="2000" b="1" i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</m:sub>
                            </m:sSub>
                          </m:oMath>
                        </m:oMathPara>
                      </a14:m>
                      <a:endParaRPr lang="fr-FR" sz="20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0" name="ZoneTexte 4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flipH="1">
                      <a:off x="1907704" y="3653408"/>
                      <a:ext cx="509050" cy="437492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 r="-1016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" name="Groupe 5"/>
              <p:cNvGrpSpPr/>
              <p:nvPr/>
            </p:nvGrpSpPr>
            <p:grpSpPr>
              <a:xfrm rot="5400000">
                <a:off x="1246262" y="2068625"/>
                <a:ext cx="2196000" cy="596271"/>
                <a:chOff x="1943488" y="2904625"/>
                <a:chExt cx="2604052" cy="596271"/>
              </a:xfrm>
            </p:grpSpPr>
            <p:cxnSp>
              <p:nvCxnSpPr>
                <p:cNvPr id="7" name="Connecteur droit avec flèche 6"/>
                <p:cNvCxnSpPr/>
                <p:nvPr/>
              </p:nvCxnSpPr>
              <p:spPr>
                <a:xfrm flipH="1" flipV="1">
                  <a:off x="1979712" y="3495564"/>
                  <a:ext cx="2567828" cy="5332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" name="ZoneTexte 7"/>
                    <p:cNvSpPr txBox="1"/>
                    <p:nvPr/>
                  </p:nvSpPr>
                  <p:spPr>
                    <a:xfrm rot="16200000" flipH="1">
                      <a:off x="1900271" y="2947842"/>
                      <a:ext cx="523926" cy="43749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fr-FR" sz="20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000" b="1" i="0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𝐄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fr-FR" sz="20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𝒀</m:t>
                                </m:r>
                              </m:sub>
                            </m:sSub>
                          </m:oMath>
                        </m:oMathPara>
                      </a14:m>
                      <a:endParaRPr lang="fr-FR" sz="20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4" name="ZoneTexte 5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16200000" flipH="1">
                      <a:off x="1900271" y="2947842"/>
                      <a:ext cx="523926" cy="437492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 b="-180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9" name="Connecteur droit 8"/>
              <p:cNvCxnSpPr/>
              <p:nvPr/>
            </p:nvCxnSpPr>
            <p:spPr>
              <a:xfrm flipH="1">
                <a:off x="395512" y="1340768"/>
                <a:ext cx="1692000" cy="0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e 9"/>
              <p:cNvGrpSpPr/>
              <p:nvPr/>
            </p:nvGrpSpPr>
            <p:grpSpPr>
              <a:xfrm>
                <a:off x="390244" y="836712"/>
                <a:ext cx="1661212" cy="2664296"/>
                <a:chOff x="2982796" y="836712"/>
                <a:chExt cx="1661212" cy="2664296"/>
              </a:xfrm>
            </p:grpSpPr>
            <p:cxnSp>
              <p:nvCxnSpPr>
                <p:cNvPr id="11" name="Connecteur droit avec flèche 10"/>
                <p:cNvCxnSpPr/>
                <p:nvPr/>
              </p:nvCxnSpPr>
              <p:spPr>
                <a:xfrm flipH="1" flipV="1">
                  <a:off x="2982796" y="1340768"/>
                  <a:ext cx="1661212" cy="216024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ZoneTexte 11"/>
                    <p:cNvSpPr txBox="1"/>
                    <p:nvPr/>
                  </p:nvSpPr>
                  <p:spPr>
                    <a:xfrm>
                      <a:off x="3036307" y="836712"/>
                      <a:ext cx="455573" cy="50642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fr-FR" sz="24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fr-FR" sz="24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𝑬</m:t>
                                </m:r>
                              </m:e>
                            </m:acc>
                          </m:oMath>
                        </m:oMathPara>
                      </a14:m>
                      <a:endParaRPr lang="fr-FR" sz="24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3" name="ZoneTexte 6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36307" y="836712"/>
                      <a:ext cx="455573" cy="506421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3" name="Connecteur droit 12"/>
              <p:cNvCxnSpPr/>
              <p:nvPr/>
            </p:nvCxnSpPr>
            <p:spPr>
              <a:xfrm rot="5400000" flipH="1">
                <a:off x="-720729" y="2421032"/>
                <a:ext cx="2232000" cy="0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ZoneTexte 15"/>
            <p:cNvSpPr txBox="1"/>
            <p:nvPr/>
          </p:nvSpPr>
          <p:spPr>
            <a:xfrm>
              <a:off x="2771800" y="388695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/>
                <a:t>Y</a:t>
              </a:r>
              <a:endParaRPr lang="fr-FR" sz="2000" b="1" dirty="0"/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 rot="5400000" flipH="1" flipV="1">
              <a:off x="899792" y="1989040"/>
              <a:ext cx="3600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flipH="1" flipV="1">
              <a:off x="179512" y="3717032"/>
              <a:ext cx="2520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ZoneTexte 18"/>
            <p:cNvSpPr txBox="1"/>
            <p:nvPr/>
          </p:nvSpPr>
          <p:spPr>
            <a:xfrm>
              <a:off x="107504" y="3861048"/>
              <a:ext cx="3818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/>
                <a:t>-x</a:t>
              </a:r>
              <a:endParaRPr lang="fr-FR" sz="20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ZoneTexte 20"/>
              <p:cNvSpPr txBox="1"/>
              <p:nvPr/>
            </p:nvSpPr>
            <p:spPr>
              <a:xfrm>
                <a:off x="4499992" y="836712"/>
                <a:ext cx="1309076" cy="668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b="1" dirty="0" smtClean="0"/>
                  <a:t>t</a:t>
                </a:r>
                <a14:m>
                  <m:oMath xmlns:m="http://schemas.openxmlformats.org/officeDocument/2006/math">
                    <m:r>
                      <a:rPr lang="fr-FR" sz="2400" b="1" i="0" smtClean="0">
                        <a:latin typeface="Cambria Math"/>
                      </a:rPr>
                      <m:t>𝐠</m:t>
                    </m:r>
                    <m:r>
                      <a:rPr lang="fr-FR" sz="2400" b="1" i="0" smtClean="0">
                        <a:latin typeface="Cambria Math"/>
                        <a:ea typeface="Cambria Math"/>
                      </a:rPr>
                      <m:t>∅=</m:t>
                    </m:r>
                    <m:f>
                      <m:fPr>
                        <m:ctrlPr>
                          <a:rPr lang="fr-FR" sz="2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sz="2400" b="1" i="0" smtClean="0">
                                <a:latin typeface="Cambria Math"/>
                                <a:ea typeface="Cambria Math"/>
                              </a:rPr>
                              <m:t>𝐄</m:t>
                            </m:r>
                          </m:e>
                          <m:sub>
                            <m:r>
                              <a:rPr lang="fr-FR" sz="2400" b="1" i="0" smtClean="0">
                                <a:latin typeface="Cambria Math"/>
                                <a:ea typeface="Cambria Math"/>
                              </a:rPr>
                              <m:t>𝐘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sz="2400" b="1" i="0" smtClean="0">
                                <a:latin typeface="Cambria Math"/>
                                <a:ea typeface="Cambria Math"/>
                              </a:rPr>
                              <m:t>𝐄</m:t>
                            </m:r>
                          </m:e>
                          <m:sub>
                            <m:r>
                              <a:rPr lang="fr-FR" sz="2400" b="1" i="0" smtClean="0">
                                <a:latin typeface="Cambria Math"/>
                                <a:ea typeface="Cambria Math"/>
                              </a:rPr>
                              <m:t>𝐗</m:t>
                            </m:r>
                          </m:sub>
                        </m:sSub>
                      </m:den>
                    </m:f>
                  </m:oMath>
                </a14:m>
                <a:endParaRPr lang="fr-FR" sz="2400" b="1" dirty="0"/>
              </a:p>
            </p:txBody>
          </p:sp>
        </mc:Choice>
        <mc:Fallback xmlns=""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836712"/>
                <a:ext cx="1309076" cy="668068"/>
              </a:xfrm>
              <a:prstGeom prst="rect">
                <a:avLst/>
              </a:prstGeom>
              <a:blipFill rotWithShape="1">
                <a:blip r:embed="rId12"/>
                <a:stretch>
                  <a:fillRect l="-6977" b="-18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 rot="16200000">
            <a:off x="2272926" y="3506190"/>
            <a:ext cx="421683" cy="288032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1775301" y="3121804"/>
                <a:ext cx="4924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/>
                          <a:ea typeface="Cambria Math"/>
                        </a:rPr>
                        <m:t>∅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301" y="3121804"/>
                <a:ext cx="492443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5618760" y="764704"/>
                <a:ext cx="2564228" cy="721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fr-FR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𝟎𝟔</m:t>
                          </m:r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𝟕𝟔</m:t>
                          </m:r>
                          <m:r>
                            <a:rPr lang="fr-FR" sz="20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fr-FR" sz="2000" b="1" i="1" smtClean="0">
                                  <a:latin typeface="Cambria Math"/>
                                  <a:ea typeface="Cambria Math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  <m:r>
                        <a:rPr lang="fr-FR" sz="2000" b="1" dirty="0">
                          <a:latin typeface="Cambria Math"/>
                        </a:rPr>
                        <m:t>=</m:t>
                      </m:r>
                      <m:r>
                        <a:rPr lang="fr-FR" sz="2000" b="1" i="0" dirty="0" smtClean="0">
                          <a:latin typeface="Cambria Math"/>
                        </a:rPr>
                        <m:t>𝟔</m:t>
                      </m:r>
                      <m:r>
                        <a:rPr lang="fr-FR" sz="2000" b="1" i="0" dirty="0" smtClean="0">
                          <a:latin typeface="Cambria Math"/>
                        </a:rPr>
                        <m:t>.</m:t>
                      </m:r>
                      <m:r>
                        <a:rPr lang="fr-FR" sz="2000" b="1" i="0" dirty="0" smtClean="0">
                          <a:latin typeface="Cambria Math"/>
                        </a:rPr>
                        <m:t>𝟎𝟐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760" y="764704"/>
                <a:ext cx="2564228" cy="72167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lèche droite 24"/>
          <p:cNvSpPr/>
          <p:nvPr/>
        </p:nvSpPr>
        <p:spPr>
          <a:xfrm>
            <a:off x="4499992" y="2132856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5427842" y="2092206"/>
                <a:ext cx="1330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/>
                          <a:ea typeface="Cambria Math"/>
                        </a:rPr>
                        <m:t>∅=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80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57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842" y="2092206"/>
                <a:ext cx="1330814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31" t="36557" r="14166" b="55242"/>
          <a:stretch/>
        </p:blipFill>
        <p:spPr bwMode="auto">
          <a:xfrm>
            <a:off x="5310396" y="2839464"/>
            <a:ext cx="3383309" cy="59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193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24" grpId="0"/>
      <p:bldP spid="25" grpId="0" animBg="1"/>
      <p:bldP spid="2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2790</TotalTime>
  <Words>564</Words>
  <Application>Microsoft Office PowerPoint</Application>
  <PresentationFormat>Affichage à l'écran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65</cp:revision>
  <dcterms:created xsi:type="dcterms:W3CDTF">2023-02-16T13:50:09Z</dcterms:created>
  <dcterms:modified xsi:type="dcterms:W3CDTF">2023-02-25T06:43:01Z</dcterms:modified>
</cp:coreProperties>
</file>