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5" r:id="rId2"/>
    <p:sldId id="306" r:id="rId3"/>
    <p:sldId id="307" r:id="rId4"/>
    <p:sldId id="308"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D6A0"/>
    <a:srgbClr val="FFD166"/>
    <a:srgbClr val="073B4C"/>
    <a:srgbClr val="05314A"/>
    <a:srgbClr val="4B696D"/>
    <a:srgbClr val="F77C00"/>
    <a:srgbClr val="EAE2B7"/>
    <a:srgbClr val="5ECDF0"/>
    <a:srgbClr val="FFE6AF"/>
    <a:srgbClr val="5CFAD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3" autoAdjust="0"/>
    <p:restoredTop sz="94660"/>
  </p:normalViewPr>
  <p:slideViewPr>
    <p:cSldViewPr snapToGrid="0">
      <p:cViewPr varScale="1">
        <p:scale>
          <a:sx n="62" d="100"/>
          <a:sy n="62" d="100"/>
        </p:scale>
        <p:origin x="96" y="2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94494C-D456-484E-ACB1-B212D404099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5F2C18F-735D-49A9-B762-16C8CD561C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3D2C9C9-9A29-4DF8-92FC-7C58ECDDA47D}"/>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1CC7B821-3D86-4142-A078-A39C261CE23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1AE61BF-3468-4A92-A0E1-760EE3F2C493}"/>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914069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6986E1-1D1C-4948-ABDE-8DDF31B158A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A3B05211-9D1D-45B0-AA98-0B406115E6A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E800C4E-15EF-4A75-BDAF-09EE20E8FD6B}"/>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1F99DA28-CC87-42CD-AAB6-A677329ADC4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45C6618-B11D-4499-8A2F-74921DE022EB}"/>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3004778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D533B65-41BB-43D4-B3D4-6811220F4812}"/>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F3AA518-9702-4C1C-8B9D-B4EE66AB3EC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847BD55-B236-4CC3-9310-C9CA8B3F1BC2}"/>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49E117BE-F10B-42BC-923D-4C94E079A8B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FE7CB9E-6D56-41C0-B5AF-B5497A1C51A0}"/>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3825190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2E389E-CC84-4CBB-A396-814EB385A8B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78B3F54-CF22-4898-BD83-1CCA644DAE6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D2B8151-C34C-4020-ACB9-FAAFD7B4B5B7}"/>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C21E1778-330A-4F80-8E74-ACDF7E6FF1D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DB256C7-2033-4EA0-A250-2BC5E787D772}"/>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2195037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2A376E-A707-4833-89A8-B048A80A1FCA}"/>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03F7E3B-8AD9-41D6-BE8B-83C8CCC992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6720049-B1E8-42F1-A391-A453E9102AB6}"/>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7A8B1F56-AC84-4228-A15E-4A40A0D81E0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F66EFEE-2C92-4832-A4D8-26C2D688DA2C}"/>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278624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F70FFD-AA61-4B2A-BDB3-506E03A7FF0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8845833-57F8-42B1-9B25-6364D760EC5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E1A0AD6-1385-41AB-B920-50DD87D278FB}"/>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CA401534-F598-4D01-83B3-91B74F3DE0B6}"/>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6" name="Espace réservé du pied de page 5">
            <a:extLst>
              <a:ext uri="{FF2B5EF4-FFF2-40B4-BE49-F238E27FC236}">
                <a16:creationId xmlns:a16="http://schemas.microsoft.com/office/drawing/2014/main" id="{9F0E404F-BADC-41B3-A153-AD2B5003CD5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CF70FB4-DB06-4A5B-8331-F06808209169}"/>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159014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EDA7DD-EE43-4A47-B9DE-4F68D2A2CD8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7C662EA-0726-4CA2-8A07-37CC816223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F41A50F-01AE-45F0-A86D-AE93AC1036B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8271A247-3752-4E07-BAB8-4B8037ABA1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4A081C1-552B-4BD0-BB1A-CEC4ED7A5E9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834675BB-9871-4430-AFFE-3AFC723AADCD}"/>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8" name="Espace réservé du pied de page 7">
            <a:extLst>
              <a:ext uri="{FF2B5EF4-FFF2-40B4-BE49-F238E27FC236}">
                <a16:creationId xmlns:a16="http://schemas.microsoft.com/office/drawing/2014/main" id="{511C221D-97FF-44EE-84DE-B041E6CB4D30}"/>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C070495-C2EF-4D91-B61C-B3A956B7DFB2}"/>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3102869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8A0A83-B44A-459A-A996-B208F382A16A}"/>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B0A2990E-76E5-4A01-8453-6C13F4297A5F}"/>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4" name="Espace réservé du pied de page 3">
            <a:extLst>
              <a:ext uri="{FF2B5EF4-FFF2-40B4-BE49-F238E27FC236}">
                <a16:creationId xmlns:a16="http://schemas.microsoft.com/office/drawing/2014/main" id="{0FC2A8D2-9D2B-4C43-B1A4-C3D5452B4780}"/>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D037CEB4-C9C0-4D74-8BBB-18E3586F8790}"/>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2615880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6" name="Espace réservé pour une image  5">
            <a:extLst>
              <a:ext uri="{FF2B5EF4-FFF2-40B4-BE49-F238E27FC236}">
                <a16:creationId xmlns:a16="http://schemas.microsoft.com/office/drawing/2014/main" id="{E7DE2A82-47D1-43D5-BC8C-8A6B0AB6C4EE}"/>
              </a:ext>
            </a:extLst>
          </p:cNvPr>
          <p:cNvSpPr>
            <a:spLocks noGrp="1"/>
          </p:cNvSpPr>
          <p:nvPr>
            <p:ph type="pic" sz="quarter" idx="10"/>
          </p:nvPr>
        </p:nvSpPr>
        <p:spPr>
          <a:xfrm>
            <a:off x="4710000" y="1485000"/>
            <a:ext cx="2772000" cy="3888000"/>
          </a:xfrm>
        </p:spPr>
        <p:txBody>
          <a:bodyPr/>
          <a:lstStyle/>
          <a:p>
            <a:endParaRPr lang="fr-FR"/>
          </a:p>
        </p:txBody>
      </p:sp>
      <p:sp>
        <p:nvSpPr>
          <p:cNvPr id="7" name="Espace réservé pour une image  5">
            <a:extLst>
              <a:ext uri="{FF2B5EF4-FFF2-40B4-BE49-F238E27FC236}">
                <a16:creationId xmlns:a16="http://schemas.microsoft.com/office/drawing/2014/main" id="{ABEBF760-2D52-4A35-BA56-D1B031C0C086}"/>
              </a:ext>
            </a:extLst>
          </p:cNvPr>
          <p:cNvSpPr>
            <a:spLocks noGrp="1"/>
          </p:cNvSpPr>
          <p:nvPr>
            <p:ph type="pic" sz="quarter" idx="11"/>
          </p:nvPr>
        </p:nvSpPr>
        <p:spPr>
          <a:xfrm>
            <a:off x="7710703" y="1485000"/>
            <a:ext cx="2772000" cy="3888000"/>
          </a:xfrm>
        </p:spPr>
        <p:txBody>
          <a:bodyPr/>
          <a:lstStyle/>
          <a:p>
            <a:endParaRPr lang="fr-FR"/>
          </a:p>
        </p:txBody>
      </p:sp>
      <p:sp>
        <p:nvSpPr>
          <p:cNvPr id="8" name="Espace réservé pour une image  5">
            <a:extLst>
              <a:ext uri="{FF2B5EF4-FFF2-40B4-BE49-F238E27FC236}">
                <a16:creationId xmlns:a16="http://schemas.microsoft.com/office/drawing/2014/main" id="{49A751B6-D8E3-456C-B82D-4CFF8C9344CD}"/>
              </a:ext>
            </a:extLst>
          </p:cNvPr>
          <p:cNvSpPr>
            <a:spLocks noGrp="1"/>
          </p:cNvSpPr>
          <p:nvPr>
            <p:ph type="pic" sz="quarter" idx="12"/>
          </p:nvPr>
        </p:nvSpPr>
        <p:spPr>
          <a:xfrm>
            <a:off x="10711406" y="1485000"/>
            <a:ext cx="2772000" cy="3888000"/>
          </a:xfrm>
        </p:spPr>
        <p:txBody>
          <a:bodyPr/>
          <a:lstStyle/>
          <a:p>
            <a:endParaRPr lang="fr-FR"/>
          </a:p>
        </p:txBody>
      </p:sp>
      <p:sp>
        <p:nvSpPr>
          <p:cNvPr id="9" name="Espace réservé pour une image  5">
            <a:extLst>
              <a:ext uri="{FF2B5EF4-FFF2-40B4-BE49-F238E27FC236}">
                <a16:creationId xmlns:a16="http://schemas.microsoft.com/office/drawing/2014/main" id="{B4783E5A-1690-40AD-BB86-3EC7D1BF8578}"/>
              </a:ext>
            </a:extLst>
          </p:cNvPr>
          <p:cNvSpPr>
            <a:spLocks noGrp="1"/>
          </p:cNvSpPr>
          <p:nvPr>
            <p:ph type="pic" sz="quarter" idx="13"/>
          </p:nvPr>
        </p:nvSpPr>
        <p:spPr>
          <a:xfrm>
            <a:off x="13712109" y="1485000"/>
            <a:ext cx="2772000" cy="3888000"/>
          </a:xfrm>
        </p:spPr>
        <p:txBody>
          <a:bodyPr/>
          <a:lstStyle/>
          <a:p>
            <a:endParaRPr lang="fr-FR"/>
          </a:p>
        </p:txBody>
      </p:sp>
      <p:sp>
        <p:nvSpPr>
          <p:cNvPr id="11" name="Espace réservé pour une image  5">
            <a:extLst>
              <a:ext uri="{FF2B5EF4-FFF2-40B4-BE49-F238E27FC236}">
                <a16:creationId xmlns:a16="http://schemas.microsoft.com/office/drawing/2014/main" id="{DDBB7854-CCE4-4A3F-BF9F-802BEB0234F7}"/>
              </a:ext>
            </a:extLst>
          </p:cNvPr>
          <p:cNvSpPr>
            <a:spLocks noGrp="1"/>
          </p:cNvSpPr>
          <p:nvPr>
            <p:ph type="pic" sz="quarter" idx="15"/>
          </p:nvPr>
        </p:nvSpPr>
        <p:spPr>
          <a:xfrm>
            <a:off x="-1291406" y="1485000"/>
            <a:ext cx="2772000" cy="3888000"/>
          </a:xfrm>
        </p:spPr>
        <p:txBody>
          <a:bodyPr/>
          <a:lstStyle/>
          <a:p>
            <a:endParaRPr lang="fr-FR"/>
          </a:p>
        </p:txBody>
      </p:sp>
      <p:sp>
        <p:nvSpPr>
          <p:cNvPr id="12" name="Espace réservé pour une image  5">
            <a:extLst>
              <a:ext uri="{FF2B5EF4-FFF2-40B4-BE49-F238E27FC236}">
                <a16:creationId xmlns:a16="http://schemas.microsoft.com/office/drawing/2014/main" id="{C4B23E80-2FA0-48E7-A5EA-994E0E8B5DC7}"/>
              </a:ext>
            </a:extLst>
          </p:cNvPr>
          <p:cNvSpPr>
            <a:spLocks noGrp="1"/>
          </p:cNvSpPr>
          <p:nvPr>
            <p:ph type="pic" sz="quarter" idx="16"/>
          </p:nvPr>
        </p:nvSpPr>
        <p:spPr>
          <a:xfrm>
            <a:off x="1709297" y="1485000"/>
            <a:ext cx="2772000" cy="3888000"/>
          </a:xfrm>
        </p:spPr>
        <p:txBody>
          <a:bodyPr/>
          <a:lstStyle/>
          <a:p>
            <a:endParaRPr lang="fr-FR"/>
          </a:p>
        </p:txBody>
      </p:sp>
    </p:spTree>
    <p:extLst>
      <p:ext uri="{BB962C8B-B14F-4D97-AF65-F5344CB8AC3E}">
        <p14:creationId xmlns:p14="http://schemas.microsoft.com/office/powerpoint/2010/main" val="1616930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3528CB-C19F-44F5-AFFE-0084B28379E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B54D11C-24C0-473F-A604-E65C65081B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3E19FBC8-0B1A-4C99-B88B-C04381D62A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2AA996B-5F95-416D-AB3D-068D3FF8AF1F}"/>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6" name="Espace réservé du pied de page 5">
            <a:extLst>
              <a:ext uri="{FF2B5EF4-FFF2-40B4-BE49-F238E27FC236}">
                <a16:creationId xmlns:a16="http://schemas.microsoft.com/office/drawing/2014/main" id="{669E8E93-976E-4594-A603-D97E24F3019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0EE52AC-7F1C-42B2-8927-077EDD9ECD1C}"/>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275516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DE7FA7-901B-441A-87E5-CF9B9119B5A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FC6D5C3-070F-4A77-862A-24FF8CCD0C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12FFB76-3650-45B4-BA9E-584A1E6E98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9D85EF9-D412-457C-94A5-90B0DEEC1DEB}"/>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6" name="Espace réservé du pied de page 5">
            <a:extLst>
              <a:ext uri="{FF2B5EF4-FFF2-40B4-BE49-F238E27FC236}">
                <a16:creationId xmlns:a16="http://schemas.microsoft.com/office/drawing/2014/main" id="{8847390A-841A-455D-B9C2-691D926FD06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4F9045E-3646-42A1-A105-A4500D5F29B5}"/>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3139754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8B151DF-2393-4FD4-B5EC-13E8C30790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D11316C-1B32-4EF2-BB12-FAA5C66935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1861192-B5AC-4E06-8004-768BE71B80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6EF08-D330-4786-9D68-1D7D19824D4E}"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0B277A46-A513-42BC-92CC-B2411D6EC6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66EE00D-1AE5-4AEC-9E30-AD0A73B654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39607D-ACFE-494E-9716-EE22EADBA29C}" type="slidenum">
              <a:rPr lang="fr-FR" smtClean="0"/>
              <a:t>‹N°›</a:t>
            </a:fld>
            <a:endParaRPr lang="fr-FR"/>
          </a:p>
        </p:txBody>
      </p:sp>
    </p:spTree>
    <p:extLst>
      <p:ext uri="{BB962C8B-B14F-4D97-AF65-F5344CB8AC3E}">
        <p14:creationId xmlns:p14="http://schemas.microsoft.com/office/powerpoint/2010/main" val="8195014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5CF66C-F22B-E9EB-CE71-048B2587A139}"/>
              </a:ext>
            </a:extLst>
          </p:cNvPr>
          <p:cNvSpPr>
            <a:spLocks noGrp="1"/>
          </p:cNvSpPr>
          <p:nvPr>
            <p:ph type="title"/>
          </p:nvPr>
        </p:nvSpPr>
        <p:spPr/>
        <p:txBody>
          <a:bodyPr>
            <a:normAutofit/>
          </a:bodyPr>
          <a:lstStyle/>
          <a:p>
            <a:pPr algn="ctr"/>
            <a:r>
              <a:rPr lang="ar-DZ" sz="6000" b="1" dirty="0"/>
              <a:t>المسؤولية الجنائية للشخص المعنوي</a:t>
            </a:r>
            <a:endParaRPr lang="fr-FR" sz="6000" b="1" dirty="0"/>
          </a:p>
        </p:txBody>
      </p:sp>
      <p:sp>
        <p:nvSpPr>
          <p:cNvPr id="3" name="Espace réservé du contenu 2">
            <a:extLst>
              <a:ext uri="{FF2B5EF4-FFF2-40B4-BE49-F238E27FC236}">
                <a16:creationId xmlns:a16="http://schemas.microsoft.com/office/drawing/2014/main" id="{756C2263-BD2C-3A1E-39A4-6FEF02875036}"/>
              </a:ext>
            </a:extLst>
          </p:cNvPr>
          <p:cNvSpPr>
            <a:spLocks noGrp="1"/>
          </p:cNvSpPr>
          <p:nvPr>
            <p:ph idx="1"/>
          </p:nvPr>
        </p:nvSpPr>
        <p:spPr/>
        <p:txBody>
          <a:bodyPr>
            <a:normAutofit/>
          </a:bodyPr>
          <a:lstStyle/>
          <a:p>
            <a:pPr marL="0" indent="0" algn="r">
              <a:buNone/>
            </a:pPr>
            <a:r>
              <a:rPr lang="ar-DZ" sz="4400" dirty="0"/>
              <a:t>المادة 51 مكرر من قانون العقوبات الجزائري تنص على شروط قيام المسؤولية الجزائية للشخص المعنوي. فهي تشترط أن يكون هناك نص قانوني يقرر هذه المسؤولية، وأن تُرتكب الجريمة من قبل شخص طبيعي له سلطة التعبير عن إرادة الشخص المعنوي، وأن تكون الجريمة قد ارتُكبت لحساب هذا الشخص المعنوي. </a:t>
            </a:r>
          </a:p>
        </p:txBody>
      </p:sp>
    </p:spTree>
    <p:extLst>
      <p:ext uri="{BB962C8B-B14F-4D97-AF65-F5344CB8AC3E}">
        <p14:creationId xmlns:p14="http://schemas.microsoft.com/office/powerpoint/2010/main" val="3233510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CAC6A1-5C51-0045-C9DF-869C9DC6B644}"/>
              </a:ext>
            </a:extLst>
          </p:cNvPr>
          <p:cNvSpPr>
            <a:spLocks noGrp="1"/>
          </p:cNvSpPr>
          <p:nvPr>
            <p:ph type="title"/>
          </p:nvPr>
        </p:nvSpPr>
        <p:spPr/>
        <p:txBody>
          <a:bodyPr/>
          <a:lstStyle/>
          <a:p>
            <a:pPr algn="ctr"/>
            <a:r>
              <a:rPr lang="ar-DZ" dirty="0"/>
              <a:t>الفرع الاول شروط قيام </a:t>
            </a:r>
            <a:r>
              <a:rPr lang="ar-DZ" dirty="0" err="1"/>
              <a:t>المسؤوليه</a:t>
            </a:r>
            <a:r>
              <a:rPr lang="ar-DZ" dirty="0"/>
              <a:t> </a:t>
            </a:r>
            <a:r>
              <a:rPr lang="ar-DZ" dirty="0" err="1"/>
              <a:t>الجنائيه</a:t>
            </a:r>
            <a:r>
              <a:rPr lang="ar-DZ" dirty="0"/>
              <a:t> للشخص المعنوي</a:t>
            </a:r>
            <a:endParaRPr lang="fr-FR" dirty="0"/>
          </a:p>
        </p:txBody>
      </p:sp>
      <p:sp>
        <p:nvSpPr>
          <p:cNvPr id="3" name="Espace réservé du contenu 2">
            <a:extLst>
              <a:ext uri="{FF2B5EF4-FFF2-40B4-BE49-F238E27FC236}">
                <a16:creationId xmlns:a16="http://schemas.microsoft.com/office/drawing/2014/main" id="{70D9E8EF-B542-D6AB-3886-9493A5D654B7}"/>
              </a:ext>
            </a:extLst>
          </p:cNvPr>
          <p:cNvSpPr>
            <a:spLocks noGrp="1"/>
          </p:cNvSpPr>
          <p:nvPr>
            <p:ph idx="1"/>
          </p:nvPr>
        </p:nvSpPr>
        <p:spPr/>
        <p:txBody>
          <a:bodyPr>
            <a:normAutofit/>
          </a:bodyPr>
          <a:lstStyle/>
          <a:p>
            <a:pPr marL="0" indent="0" algn="r">
              <a:buNone/>
            </a:pPr>
            <a:r>
              <a:rPr lang="ar-DZ" sz="3600" b="1" dirty="0"/>
              <a:t>أولا: ان يكون الشخص المعنوي خاص: </a:t>
            </a:r>
            <a:r>
              <a:rPr lang="ar-DZ" sz="3600" dirty="0"/>
              <a:t>واستبعد الشخص المعنوي العام.</a:t>
            </a:r>
          </a:p>
          <a:p>
            <a:pPr marL="0" indent="0" algn="r">
              <a:buNone/>
            </a:pPr>
            <a:r>
              <a:rPr lang="ar-DZ" sz="3600" dirty="0"/>
              <a:t> ثانيا: ان ترتكب </a:t>
            </a:r>
            <a:r>
              <a:rPr lang="ar-DZ" sz="3600" dirty="0" err="1"/>
              <a:t>الجريمه</a:t>
            </a:r>
            <a:r>
              <a:rPr lang="ar-DZ" sz="3600" dirty="0"/>
              <a:t> من طرف </a:t>
            </a:r>
            <a:r>
              <a:rPr lang="ar-DZ" sz="3600" dirty="0" err="1"/>
              <a:t>الاجهزه</a:t>
            </a:r>
            <a:r>
              <a:rPr lang="ar-DZ" sz="3600" dirty="0"/>
              <a:t> او الممثلين الشرعيين للشخص المعنوي ولحسابه: اي لمصلحته الشخص المعنوي وليس لحساب الممثلين </a:t>
            </a:r>
            <a:r>
              <a:rPr lang="ar-DZ" sz="3600" dirty="0" err="1"/>
              <a:t>الشخصيه</a:t>
            </a:r>
            <a:r>
              <a:rPr lang="ar-DZ" sz="3600" dirty="0"/>
              <a:t>.</a:t>
            </a:r>
          </a:p>
          <a:p>
            <a:pPr marL="0" indent="0" algn="r">
              <a:buNone/>
            </a:pPr>
            <a:r>
              <a:rPr lang="ar-DZ" sz="3600" dirty="0"/>
              <a:t> ثالثا وجود نص خاص يقر بمعاقبه الشخص المعنوي عن كل </a:t>
            </a:r>
            <a:r>
              <a:rPr lang="ar-DZ" sz="3600" dirty="0" err="1"/>
              <a:t>جريمه</a:t>
            </a:r>
            <a:r>
              <a:rPr lang="ar-DZ" sz="3600" dirty="0"/>
              <a:t> عن حدة. </a:t>
            </a:r>
            <a:r>
              <a:rPr lang="ar-DZ" sz="3600" dirty="0" err="1"/>
              <a:t>الماده</a:t>
            </a:r>
            <a:r>
              <a:rPr lang="ar-DZ" sz="3600" dirty="0"/>
              <a:t> 53 من القانون 01/06 المؤرخ في 20 فيفري 2006، المتعلق بالوقاية من الفساد ومكافحته .</a:t>
            </a:r>
            <a:endParaRPr lang="fr-FR" sz="3600" dirty="0"/>
          </a:p>
        </p:txBody>
      </p:sp>
    </p:spTree>
    <p:extLst>
      <p:ext uri="{BB962C8B-B14F-4D97-AF65-F5344CB8AC3E}">
        <p14:creationId xmlns:p14="http://schemas.microsoft.com/office/powerpoint/2010/main" val="498214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E9101-3851-4DDA-A7A1-22725C11F704}"/>
              </a:ext>
            </a:extLst>
          </p:cNvPr>
          <p:cNvSpPr>
            <a:spLocks noGrp="1"/>
          </p:cNvSpPr>
          <p:nvPr>
            <p:ph type="title"/>
          </p:nvPr>
        </p:nvSpPr>
        <p:spPr/>
        <p:txBody>
          <a:bodyPr/>
          <a:lstStyle/>
          <a:p>
            <a:pPr algn="ctr"/>
            <a:r>
              <a:rPr lang="ar-DZ" b="1" dirty="0"/>
              <a:t>الفرع الثاني: العقوبات المطبقة على الاشخاص المعنوية</a:t>
            </a:r>
            <a:endParaRPr lang="fr-FR" b="1" dirty="0"/>
          </a:p>
        </p:txBody>
      </p:sp>
      <p:sp>
        <p:nvSpPr>
          <p:cNvPr id="3" name="Espace réservé du contenu 2">
            <a:extLst>
              <a:ext uri="{FF2B5EF4-FFF2-40B4-BE49-F238E27FC236}">
                <a16:creationId xmlns:a16="http://schemas.microsoft.com/office/drawing/2014/main" id="{22C98C28-8A1F-CD84-D202-EA9B57144076}"/>
              </a:ext>
            </a:extLst>
          </p:cNvPr>
          <p:cNvSpPr>
            <a:spLocks noGrp="1"/>
          </p:cNvSpPr>
          <p:nvPr>
            <p:ph idx="1"/>
          </p:nvPr>
        </p:nvSpPr>
        <p:spPr/>
        <p:txBody>
          <a:bodyPr>
            <a:normAutofit fontScale="92500" lnSpcReduction="10000"/>
          </a:bodyPr>
          <a:lstStyle/>
          <a:p>
            <a:pPr marL="0" indent="0" algn="r">
              <a:buNone/>
            </a:pPr>
            <a:r>
              <a:rPr lang="ar-DZ" sz="4000" b="1" dirty="0"/>
              <a:t>اولا العقوبات </a:t>
            </a:r>
            <a:r>
              <a:rPr lang="ar-DZ" sz="4000" b="1" dirty="0" err="1"/>
              <a:t>الاصليه</a:t>
            </a:r>
            <a:r>
              <a:rPr lang="ar-DZ" sz="4000" b="1" dirty="0"/>
              <a:t>:(</a:t>
            </a:r>
            <a:r>
              <a:rPr lang="ar-DZ" sz="4000" dirty="0"/>
              <a:t>المقررة بموجب المادة 18مكرر من قانون العقوبات)</a:t>
            </a:r>
          </a:p>
          <a:p>
            <a:pPr marL="0" indent="0" algn="r">
              <a:buNone/>
            </a:pPr>
            <a:r>
              <a:rPr lang="ar-DZ" sz="4000" dirty="0"/>
              <a:t> </a:t>
            </a:r>
            <a:r>
              <a:rPr lang="ar-DZ" sz="4000" dirty="0" err="1"/>
              <a:t>الغرامه</a:t>
            </a:r>
            <a:r>
              <a:rPr lang="ar-DZ" sz="4000" dirty="0"/>
              <a:t> من مره الى 5 مرات الحد الاقصى </a:t>
            </a:r>
            <a:r>
              <a:rPr lang="ar-DZ" sz="4000" dirty="0" err="1"/>
              <a:t>للعقوبه</a:t>
            </a:r>
            <a:r>
              <a:rPr lang="ar-DZ" sz="4000" dirty="0"/>
              <a:t> </a:t>
            </a:r>
            <a:r>
              <a:rPr lang="ar-DZ" sz="4000" dirty="0" err="1"/>
              <a:t>المقرره</a:t>
            </a:r>
            <a:r>
              <a:rPr lang="ar-DZ" sz="4000" dirty="0"/>
              <a:t> للشخص الطبيعي وعندما لا يقر القانون غرامه لشخص طبيعي تكون كالتالي:</a:t>
            </a:r>
          </a:p>
          <a:p>
            <a:pPr marL="0" indent="0" algn="r">
              <a:buNone/>
            </a:pPr>
            <a:r>
              <a:rPr lang="ar-DZ" sz="4000" dirty="0"/>
              <a:t> 2 مليون للجناية المعاقب عليها بالسجن المؤبد.</a:t>
            </a:r>
          </a:p>
          <a:p>
            <a:pPr marL="0" indent="0" algn="r">
              <a:buNone/>
            </a:pPr>
            <a:r>
              <a:rPr lang="ar-DZ" sz="4000" dirty="0"/>
              <a:t>واحد مليون </a:t>
            </a:r>
            <a:r>
              <a:rPr lang="ar-DZ" sz="4000" dirty="0" err="1"/>
              <a:t>للجنايه</a:t>
            </a:r>
            <a:r>
              <a:rPr lang="ar-DZ" sz="4000" dirty="0"/>
              <a:t> المعاقب عليها  بالحبس المؤقت .</a:t>
            </a:r>
          </a:p>
          <a:p>
            <a:pPr marL="0" indent="0" algn="r">
              <a:buNone/>
            </a:pPr>
            <a:r>
              <a:rPr lang="ar-DZ" sz="4000" dirty="0"/>
              <a:t>50ألف دج </a:t>
            </a:r>
            <a:r>
              <a:rPr lang="ar-DZ" sz="4000" dirty="0" err="1"/>
              <a:t>بالنسبه</a:t>
            </a:r>
            <a:r>
              <a:rPr lang="ar-DZ" sz="4000" dirty="0"/>
              <a:t> للجنحة.</a:t>
            </a:r>
          </a:p>
          <a:p>
            <a:pPr marL="0" indent="0" algn="r">
              <a:buNone/>
            </a:pPr>
            <a:r>
              <a:rPr lang="ar-DZ" dirty="0"/>
              <a:t> </a:t>
            </a:r>
            <a:endParaRPr lang="fr-FR" dirty="0"/>
          </a:p>
        </p:txBody>
      </p:sp>
    </p:spTree>
    <p:extLst>
      <p:ext uri="{BB962C8B-B14F-4D97-AF65-F5344CB8AC3E}">
        <p14:creationId xmlns:p14="http://schemas.microsoft.com/office/powerpoint/2010/main" val="2506454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A7BFB29-9AC5-957E-DDA4-73613BF6EB95}"/>
              </a:ext>
            </a:extLst>
          </p:cNvPr>
          <p:cNvSpPr>
            <a:spLocks noGrp="1"/>
          </p:cNvSpPr>
          <p:nvPr>
            <p:ph idx="1"/>
          </p:nvPr>
        </p:nvSpPr>
        <p:spPr>
          <a:xfrm>
            <a:off x="838200" y="511444"/>
            <a:ext cx="10491061" cy="5665519"/>
          </a:xfrm>
        </p:spPr>
        <p:txBody>
          <a:bodyPr>
            <a:normAutofit fontScale="92500"/>
          </a:bodyPr>
          <a:lstStyle/>
          <a:p>
            <a:pPr marL="0" indent="0" algn="r">
              <a:buNone/>
            </a:pPr>
            <a:r>
              <a:rPr lang="ar-DZ" sz="3600" dirty="0"/>
              <a:t>ثانيا العقوبات التكميلية ماده 18 مكرر: </a:t>
            </a:r>
          </a:p>
          <a:p>
            <a:pPr marL="0" indent="0" algn="r">
              <a:buNone/>
            </a:pPr>
            <a:r>
              <a:rPr lang="ar-DZ" sz="3600" dirty="0"/>
              <a:t> حل الشخص المعنوي .</a:t>
            </a:r>
          </a:p>
          <a:p>
            <a:pPr marL="0" indent="0" algn="r">
              <a:buNone/>
            </a:pPr>
            <a:r>
              <a:rPr lang="ar-DZ" sz="3600" dirty="0"/>
              <a:t>غلق </a:t>
            </a:r>
            <a:r>
              <a:rPr lang="ar-DZ" sz="3600" dirty="0" err="1"/>
              <a:t>المؤسسةاو</a:t>
            </a:r>
            <a:r>
              <a:rPr lang="ar-DZ" sz="3600" dirty="0"/>
              <a:t> فرع من او فرع من فروعها لمدة لا تتجاوز خمس سنوات.</a:t>
            </a:r>
          </a:p>
          <a:p>
            <a:pPr marL="0" indent="0" algn="r">
              <a:buNone/>
            </a:pPr>
            <a:r>
              <a:rPr lang="ar-DZ" sz="3600" dirty="0"/>
              <a:t>الاقصاء من الصفقات العمومية لمده خمس لمده لا </a:t>
            </a:r>
            <a:r>
              <a:rPr lang="ar-DZ" sz="3600" dirty="0" err="1"/>
              <a:t>تتجاوزخمس</a:t>
            </a:r>
            <a:r>
              <a:rPr lang="ar-DZ" sz="3600" dirty="0"/>
              <a:t> سنوات.</a:t>
            </a:r>
          </a:p>
          <a:p>
            <a:pPr marL="0" indent="0" algn="r">
              <a:buNone/>
            </a:pPr>
            <a:r>
              <a:rPr lang="ar-DZ" sz="3600" dirty="0"/>
              <a:t> المنع من مزاوله نشاط او عده انشطه مهنيه او اجتماعيه بشكل مباشر او غير مباشر نهائيا او لمده لا تتجاوز خمس سنوات.</a:t>
            </a:r>
          </a:p>
          <a:p>
            <a:pPr marL="0" indent="0" algn="r">
              <a:buNone/>
            </a:pPr>
            <a:r>
              <a:rPr lang="ar-DZ" sz="3600" dirty="0"/>
              <a:t>مصادره الشيء الذي استعمل في ارتكاب </a:t>
            </a:r>
            <a:r>
              <a:rPr lang="ar-DZ" sz="3600" dirty="0" err="1"/>
              <a:t>الجريمه</a:t>
            </a:r>
            <a:r>
              <a:rPr lang="ar-DZ" sz="3600" dirty="0"/>
              <a:t> او نتج عنها.</a:t>
            </a:r>
          </a:p>
          <a:p>
            <a:pPr marL="0" indent="0" algn="r">
              <a:buNone/>
            </a:pPr>
            <a:r>
              <a:rPr lang="ar-DZ" sz="3600" dirty="0"/>
              <a:t> نشر وتعليق حكم الإدانة.</a:t>
            </a:r>
          </a:p>
          <a:p>
            <a:pPr marL="0" indent="0" algn="r">
              <a:buNone/>
            </a:pPr>
            <a:r>
              <a:rPr lang="ar-DZ" sz="3600" dirty="0"/>
              <a:t>الوضع تحت </a:t>
            </a:r>
            <a:r>
              <a:rPr lang="ar-DZ" sz="3600" dirty="0" err="1"/>
              <a:t>الحراسه</a:t>
            </a:r>
            <a:r>
              <a:rPr lang="ar-DZ" sz="3600" dirty="0"/>
              <a:t> </a:t>
            </a:r>
            <a:r>
              <a:rPr lang="ar-DZ" sz="3600" dirty="0" err="1"/>
              <a:t>القضائيه</a:t>
            </a:r>
            <a:r>
              <a:rPr lang="ar-DZ" sz="3600" dirty="0"/>
              <a:t> لمدة لا تتجاوز خمس سنوات وتنصب </a:t>
            </a:r>
            <a:r>
              <a:rPr lang="ar-DZ" sz="3600" dirty="0" err="1"/>
              <a:t>الحراسه</a:t>
            </a:r>
            <a:r>
              <a:rPr lang="ar-DZ" sz="3600" dirty="0"/>
              <a:t> على ممارسه النشاط التي ادى الى </a:t>
            </a:r>
            <a:r>
              <a:rPr lang="ar-DZ" sz="3600" dirty="0" err="1"/>
              <a:t>الجريمه</a:t>
            </a:r>
            <a:r>
              <a:rPr lang="ar-DZ" sz="3600" dirty="0"/>
              <a:t> او الذي ارتكبت </a:t>
            </a:r>
            <a:r>
              <a:rPr lang="ar-DZ" sz="3600" dirty="0" err="1"/>
              <a:t>الجريمه</a:t>
            </a:r>
            <a:r>
              <a:rPr lang="ar-DZ" sz="3600" dirty="0"/>
              <a:t> بمناسبته .</a:t>
            </a:r>
            <a:endParaRPr lang="fr-FR" sz="3600" dirty="0"/>
          </a:p>
        </p:txBody>
      </p:sp>
    </p:spTree>
    <p:extLst>
      <p:ext uri="{BB962C8B-B14F-4D97-AF65-F5344CB8AC3E}">
        <p14:creationId xmlns:p14="http://schemas.microsoft.com/office/powerpoint/2010/main" val="353127358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1138</TotalTime>
  <Words>302</Words>
  <Application>Microsoft Office PowerPoint</Application>
  <PresentationFormat>Grand écran</PresentationFormat>
  <Paragraphs>21</Paragraphs>
  <Slides>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vt:i4>
      </vt:variant>
    </vt:vector>
  </HeadingPairs>
  <TitlesOfParts>
    <vt:vector size="8" baseType="lpstr">
      <vt:lpstr>Arial</vt:lpstr>
      <vt:lpstr>Calibri</vt:lpstr>
      <vt:lpstr>Calibri Light</vt:lpstr>
      <vt:lpstr>Thème Office</vt:lpstr>
      <vt:lpstr>المسؤولية الجنائية للشخص المعنوي</vt:lpstr>
      <vt:lpstr>الفرع الاول شروط قيام المسؤوليه الجنائيه للشخص المعنوي</vt:lpstr>
      <vt:lpstr>الفرع الثاني: العقوبات المطبقة على الاشخاص المعنوية</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zaki</dc:creator>
  <cp:lastModifiedBy>DELL</cp:lastModifiedBy>
  <cp:revision>30</cp:revision>
  <dcterms:created xsi:type="dcterms:W3CDTF">2023-10-28T21:02:18Z</dcterms:created>
  <dcterms:modified xsi:type="dcterms:W3CDTF">2025-12-01T18:23:34Z</dcterms:modified>
</cp:coreProperties>
</file>