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Plan </a:t>
            </a:r>
            <a:r>
              <a:t>général</a:t>
            </a:r>
            <a:r>
              <a:rPr dirty="0"/>
              <a:t> </a:t>
            </a:r>
            <a:r>
              <a:rPr dirty="0" err="1"/>
              <a:t>d’implantation</a:t>
            </a:r>
            <a:r>
              <a:rPr dirty="0"/>
              <a:t> des </a:t>
            </a:r>
            <a:r>
              <a:rPr dirty="0" err="1"/>
              <a:t>ouvrages</a:t>
            </a:r>
            <a:endParaRPr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915" y="3070633"/>
            <a:ext cx="6200169" cy="1585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Erreurs fréquentes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Mauvaise lecture du plan ou échelle inadaptée.</a:t>
            </a:r>
          </a:p>
          <a:p>
            <a:pPr algn="l">
              <a:defRPr sz="1800"/>
            </a:pPr>
            <a:r>
              <a:t>• Mauvaise prise de repères.</a:t>
            </a:r>
          </a:p>
          <a:p>
            <a:pPr algn="l">
              <a:defRPr sz="1800"/>
            </a:pPr>
            <a:r>
              <a:t>• Déformation du terrain non compensée.</a:t>
            </a:r>
          </a:p>
          <a:p>
            <a:pPr algn="l">
              <a:defRPr sz="1800"/>
            </a:pPr>
            <a:r>
              <a:t>• Absence de contrôle topographique périodique.</a:t>
            </a:r>
          </a:p>
          <a:p>
            <a:pPr algn="l">
              <a:defRPr sz="1800"/>
            </a:pPr>
            <a:r>
              <a:t>• Manque de coordination entre les corps d'état.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Bonnes pratiques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Toujours vérifier la cohérence entre plan et terrain.</a:t>
            </a:r>
          </a:p>
          <a:p>
            <a:pPr algn="l">
              <a:defRPr sz="1800"/>
            </a:pPr>
            <a:r>
              <a:t>• Utiliser un système de repères permanent.</a:t>
            </a:r>
          </a:p>
          <a:p>
            <a:pPr algn="l">
              <a:defRPr sz="1800"/>
            </a:pPr>
            <a:r>
              <a:t>• Travailler avec des instruments régulièrement étalonnés.</a:t>
            </a:r>
          </a:p>
          <a:p>
            <a:pPr algn="l">
              <a:defRPr sz="1800"/>
            </a:pPr>
            <a:r>
              <a:t>• Tenir à jour les plans à chaque phase d’exécution.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 illustratif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Plan d’implantation d’un immeuble R+5 : zones bâties, accès, stockage, bureaux.</a:t>
            </a:r>
          </a:p>
          <a:p>
            <a:pPr algn="l">
              <a:defRPr sz="1800"/>
            </a:pPr>
            <a:r>
              <a:t>• Plan d’un chantier routier : profil en long, accotements, zones d’emprunt.</a:t>
            </a:r>
          </a:p>
          <a:p>
            <a:pPr algn="l">
              <a:defRPr sz="1800"/>
            </a:pPr>
            <a:r>
              <a:t>(Images à insérer ultérieurement)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Synthèse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Le plan d’implantation est un outil de pilotage du chantier.</a:t>
            </a:r>
          </a:p>
          <a:p>
            <a:pPr algn="l">
              <a:defRPr sz="1800"/>
            </a:pPr>
            <a:r>
              <a:t>• Il assure la cohérence spatiale et technique des ouvrages.</a:t>
            </a:r>
          </a:p>
          <a:p>
            <a:pPr algn="l">
              <a:defRPr sz="1800"/>
            </a:pPr>
            <a:r>
              <a:t>• Sa précision conditionne la qualité et la sécurité du projet.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Document clé dans la phase préparatoire des travaux.</a:t>
            </a:r>
          </a:p>
          <a:p>
            <a:pPr algn="l">
              <a:defRPr sz="1800"/>
            </a:pPr>
            <a:r>
              <a:t>• Permet la maîtrise de l’espace, du temps et des coûts.</a:t>
            </a:r>
          </a:p>
          <a:p>
            <a:pPr algn="l">
              <a:defRPr sz="1800"/>
            </a:pPr>
            <a:r>
              <a:t>• Doit être actualisé à chaque modification de conception ou de site.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/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Quels sont les principaux risques liés à une mauvaise implantation ?</a:t>
            </a:r>
          </a:p>
          <a:p>
            <a:pPr algn="l">
              <a:defRPr sz="1800"/>
            </a:pPr>
            <a:r>
              <a:t>• Quels outils utilisez-vous pour l’implantation topographique ?</a:t>
            </a:r>
          </a:p>
          <a:p>
            <a:pPr algn="l">
              <a:defRPr sz="1800"/>
            </a:pPr>
            <a:r>
              <a:t>• Quelle est la différence entre plan d’implantation et plan d’exécution 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Le plan général d’implantation (PGI) est un document essentiel à la phase de préparation du chantier.</a:t>
            </a:r>
          </a:p>
          <a:p>
            <a:pPr algn="l">
              <a:defRPr sz="1800"/>
            </a:pPr>
            <a:r>
              <a:t>Il représente de manière précise la position de l’ensemble des ouvrages à construire.</a:t>
            </a:r>
          </a:p>
          <a:p>
            <a:pPr algn="l">
              <a:defRPr sz="1800"/>
            </a:pPr>
            <a:r>
              <a:t>Objectif : garantir la conformité de l’implantation des bâtiments et infrastructures selon les plans d’exécution.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Objectifs du plan d’implantation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Définir avec exactitude la position des ouvrages dans le terrain.</a:t>
            </a:r>
          </a:p>
          <a:p>
            <a:pPr algn="l">
              <a:defRPr sz="1800"/>
            </a:pPr>
            <a:r>
              <a:t>• Assurer la coordination entre les différents corps d’état.</a:t>
            </a:r>
          </a:p>
          <a:p>
            <a:pPr algn="l">
              <a:defRPr sz="1800"/>
            </a:pPr>
            <a:r>
              <a:t>• Faciliter l’organisation du chantier et le contrôle topographique.</a:t>
            </a:r>
          </a:p>
          <a:p>
            <a:pPr algn="l">
              <a:defRPr sz="1800"/>
            </a:pPr>
            <a:r>
              <a:t>• Servir de base pour les implantations détaillées.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Rôle du plan général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Support de référence pour tous les intervenants du chantier.</a:t>
            </a:r>
          </a:p>
          <a:p>
            <a:pPr algn="l">
              <a:defRPr sz="1800"/>
            </a:pPr>
            <a:r>
              <a:t>• Contrôle du respect des limites foncières.</a:t>
            </a:r>
          </a:p>
          <a:p>
            <a:pPr algn="l">
              <a:defRPr sz="1800"/>
            </a:pPr>
            <a:r>
              <a:t>• Optimisation de l’espace et de la circulation.</a:t>
            </a:r>
          </a:p>
          <a:p>
            <a:pPr algn="l">
              <a:defRPr sz="1800"/>
            </a:pPr>
            <a:r>
              <a:t>• Aide à la prévention des risques et au respect des normes de sécurité.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Contenu du plan d’implantation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Limites du terrain et orientation (Nord, axes).</a:t>
            </a:r>
          </a:p>
          <a:p>
            <a:pPr algn="l">
              <a:defRPr sz="1800"/>
            </a:pPr>
            <a:r>
              <a:t>• Position des ouvrages principaux et secondaires.</a:t>
            </a:r>
          </a:p>
          <a:p>
            <a:pPr algn="l">
              <a:defRPr sz="1800"/>
            </a:pPr>
            <a:r>
              <a:t>• Cotes planimétriques et altimétriques.</a:t>
            </a:r>
          </a:p>
          <a:p>
            <a:pPr algn="l">
              <a:defRPr sz="1800"/>
            </a:pPr>
            <a:r>
              <a:t>• Axes de référence et points de repère.</a:t>
            </a:r>
          </a:p>
          <a:p>
            <a:pPr algn="l">
              <a:defRPr sz="1800"/>
            </a:pPr>
            <a:r>
              <a:t>• Accès, voies de circulation, zones de stockage.</a:t>
            </a:r>
          </a:p>
          <a:p>
            <a:pPr algn="l">
              <a:defRPr sz="1800"/>
            </a:pPr>
            <a:r>
              <a:t>• Bureaux de chantier, ateliers, installations temporaires.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Éléments complémentaires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Réseaux existants : eau, électricité, assainissement.</a:t>
            </a:r>
          </a:p>
          <a:p>
            <a:pPr algn="l">
              <a:defRPr sz="1800"/>
            </a:pPr>
            <a:r>
              <a:t>• Zones sensibles : environnement, voisinage, servitudes.</a:t>
            </a:r>
          </a:p>
          <a:p>
            <a:pPr algn="l">
              <a:defRPr sz="1800"/>
            </a:pPr>
            <a:r>
              <a:t>• Courbes de niveau et contraintes topographiques.</a:t>
            </a:r>
          </a:p>
          <a:p>
            <a:pPr algn="l">
              <a:defRPr sz="1800"/>
            </a:pPr>
            <a:r>
              <a:t>• Orientations par rapport au Nord géographique.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Étapes d'élaboration du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1. Relevé topographique préalable.</a:t>
            </a:r>
          </a:p>
          <a:p>
            <a:pPr algn="l">
              <a:defRPr sz="1800"/>
            </a:pPr>
            <a:r>
              <a:t>2. Définition des axes principaux et secondaires.</a:t>
            </a:r>
          </a:p>
          <a:p>
            <a:pPr algn="l">
              <a:defRPr sz="1800"/>
            </a:pPr>
            <a:r>
              <a:t>3. Implantation sur le terrain à l’aide d’instruments (théodolite, niveau, GPS).</a:t>
            </a:r>
          </a:p>
          <a:p>
            <a:pPr algn="l">
              <a:defRPr sz="1800"/>
            </a:pPr>
            <a:r>
              <a:t>4. Contrôle des cotes et ajustements.</a:t>
            </a:r>
          </a:p>
          <a:p>
            <a:pPr algn="l">
              <a:defRPr sz="1800"/>
            </a:pPr>
            <a:r>
              <a:t>5. Mise à jour en cas de modification du projet.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Lecture du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Légendes et symboles normalisés.</a:t>
            </a:r>
          </a:p>
          <a:p>
            <a:pPr algn="l">
              <a:defRPr sz="1800"/>
            </a:pPr>
            <a:r>
              <a:t>• Cotes horizontales et verticales.</a:t>
            </a:r>
          </a:p>
          <a:p>
            <a:pPr algn="l">
              <a:defRPr sz="1800"/>
            </a:pPr>
            <a:r>
              <a:t>• Axes et repères d’implantation.</a:t>
            </a:r>
          </a:p>
          <a:p>
            <a:pPr algn="l">
              <a:defRPr sz="1800"/>
            </a:pPr>
            <a:r>
              <a:t>• Repérage des ouvrages à partir de points fixes.</a:t>
            </a:r>
          </a:p>
          <a:p>
            <a:pPr algn="l">
              <a:defRPr sz="1800"/>
            </a:pPr>
            <a:r>
              <a:t>Exemple : lecture d’un plan d’implantation d’un bâtiment collectif.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Outils et instruments d’implantation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• Théodolite ou station totale.</a:t>
            </a:r>
          </a:p>
          <a:p>
            <a:pPr algn="l">
              <a:defRPr sz="1800"/>
            </a:pPr>
            <a:r>
              <a:t>• Niveau optique ou électronique.</a:t>
            </a:r>
          </a:p>
          <a:p>
            <a:pPr algn="l">
              <a:defRPr sz="1800"/>
            </a:pPr>
            <a:r>
              <a:t>• GPS topographique.</a:t>
            </a:r>
          </a:p>
          <a:p>
            <a:pPr algn="l">
              <a:defRPr sz="1800"/>
            </a:pPr>
            <a:r>
              <a:t>• Fils, piquets, jalons et rubans de mesure.</a:t>
            </a:r>
          </a:p>
          <a:p>
            <a:pPr algn="l">
              <a:defRPr sz="1800"/>
            </a:pPr>
            <a:r>
              <a:t>• Logiciels de DAO et SIG (AutoCAD, Covadis, QGIS).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610</Words>
  <Application>Microsoft Office PowerPoint</Application>
  <PresentationFormat>On-screen Show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Plan général d’implantation des ouvrages</vt:lpstr>
      <vt:lpstr>Introduction</vt:lpstr>
      <vt:lpstr>Objectifs du plan d’implantation</vt:lpstr>
      <vt:lpstr>Rôle du plan général</vt:lpstr>
      <vt:lpstr>Contenu du plan d’implantation</vt:lpstr>
      <vt:lpstr>Éléments complémentaires</vt:lpstr>
      <vt:lpstr>Étapes d'élaboration du plan</vt:lpstr>
      <vt:lpstr>Lecture du plan</vt:lpstr>
      <vt:lpstr>Outils et instruments d’implantation</vt:lpstr>
      <vt:lpstr>Erreurs fréquentes</vt:lpstr>
      <vt:lpstr>Bonnes pratiques</vt:lpstr>
      <vt:lpstr>Exemple illustratif</vt:lpstr>
      <vt:lpstr>Synthèse</vt:lpstr>
      <vt:lpstr>Conclusion</vt:lpstr>
      <vt:lpstr>Questions / Discussion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général d’implantation des ouvrages</dc:title>
  <dc:subject/>
  <dc:creator/>
  <cp:keywords/>
  <dc:description>generated using python-pptx</dc:description>
  <cp:lastModifiedBy>HP</cp:lastModifiedBy>
  <cp:revision>3</cp:revision>
  <dcterms:created xsi:type="dcterms:W3CDTF">2013-01-27T09:14:16Z</dcterms:created>
  <dcterms:modified xsi:type="dcterms:W3CDTF">2025-10-19T08:37:23Z</dcterms:modified>
  <cp:category/>
</cp:coreProperties>
</file>