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540" y="2154238"/>
            <a:ext cx="8229600" cy="1143000"/>
          </a:xfrm>
        </p:spPr>
        <p:txBody>
          <a:bodyPr/>
          <a:lstStyle/>
          <a:p>
            <a:r>
              <a:rPr i="1">
                <a:ln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International Law</a:t>
            </a:r>
            <a:endParaRPr i="1">
              <a:ln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Zone de texte 3"/>
          <p:cNvSpPr txBox="1"/>
          <p:nvPr/>
        </p:nvSpPr>
        <p:spPr>
          <a:xfrm>
            <a:off x="4669155" y="4320540"/>
            <a:ext cx="3673475" cy="7226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fr-FR" altLang="en-US" sz="2400" b="1" i="1"/>
              <a:t>Supervised By </a:t>
            </a:r>
            <a:endParaRPr lang="fr-FR" altLang="en-US" sz="2400" b="1" i="1"/>
          </a:p>
          <a:p>
            <a:r>
              <a:rPr lang="fr-FR" altLang="en-US" sz="2400" b="1" i="1"/>
              <a:t>Ms. Bellil Souraya</a:t>
            </a:r>
            <a:endParaRPr lang="fr-FR" altLang="en-US" sz="2400" b="1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Jurisdiction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Territorial jurisdiction</a:t>
            </a:r>
          </a:p>
          <a:p>
            <a:pPr lvl="1"/>
            <a:r>
              <a:t>Nationality principle</a:t>
            </a:r>
          </a:p>
          <a:p>
            <a:pPr lvl="1"/>
            <a:r>
              <a:t>Universal jurisdiction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Use of Force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Prohibited under UN Charter</a:t>
            </a:r>
          </a:p>
          <a:p>
            <a:pPr lvl="1"/>
            <a:r>
              <a:t>Exceptions: self-defense</a:t>
            </a:r>
          </a:p>
          <a:p>
            <a:pPr lvl="1"/>
            <a:r>
              <a:t>Security Council authorization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Human Rights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Protects fundamental rights</a:t>
            </a:r>
          </a:p>
          <a:p>
            <a:pPr lvl="1"/>
            <a:r>
              <a:t>Universal Declaration of Human Rights</a:t>
            </a:r>
          </a:p>
          <a:p>
            <a:pPr lvl="1"/>
            <a:r>
              <a:t>International treaties and courts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International Humanitarian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Law of armed conflict</a:t>
            </a:r>
          </a:p>
          <a:p>
            <a:pPr lvl="1"/>
            <a:r>
              <a:t>Protects civilians and prisoners</a:t>
            </a:r>
          </a:p>
          <a:p>
            <a:pPr lvl="1"/>
            <a:r>
              <a:t>Geneva Conventions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Dispute Settlement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Negotiation</a:t>
            </a:r>
          </a:p>
          <a:p>
            <a:pPr lvl="1"/>
            <a:r>
              <a:t>Mediation and arbitration</a:t>
            </a:r>
          </a:p>
          <a:p>
            <a:pPr lvl="1"/>
            <a:r>
              <a:t>Judicial settlement (ICJ)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Challenges in International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Enforcement difficulties</a:t>
            </a:r>
          </a:p>
          <a:p>
            <a:pPr lvl="1"/>
            <a:r>
              <a:t>State sovereignty limits</a:t>
            </a:r>
          </a:p>
          <a:p>
            <a:pPr lvl="1"/>
            <a:r>
              <a:t>Political influence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Essential for global order</a:t>
            </a:r>
          </a:p>
          <a:p>
            <a:pPr lvl="1"/>
            <a:r>
              <a:t>Promotes cooperation and peace</a:t>
            </a:r>
          </a:p>
          <a:p>
            <a:pPr lvl="1"/>
            <a:r>
              <a:t>Evolving field of law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 of International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Set of rules governing relations between states</a:t>
            </a:r>
          </a:p>
          <a:p>
            <a:pPr lvl="1"/>
            <a:r>
              <a:t>Regulates international organizations and individuals</a:t>
            </a:r>
          </a:p>
          <a:p>
            <a:pPr lvl="1"/>
            <a:r>
              <a:t>Aims to maintain peace and cooperation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Subjects of International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States</a:t>
            </a:r>
          </a:p>
          <a:p>
            <a:pPr lvl="1"/>
            <a:r>
              <a:t>International organizations</a:t>
            </a:r>
          </a:p>
          <a:p>
            <a:pPr lvl="1"/>
            <a:r>
              <a:t>Individuals (in some cases)</a:t>
            </a:r>
          </a:p>
          <a:p>
            <a:pPr lvl="1"/>
            <a:r>
              <a:t>Non-state actors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Sources of International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Treaties and conventions</a:t>
            </a:r>
          </a:p>
          <a:p>
            <a:pPr lvl="1"/>
            <a:r>
              <a:t>Customary international law</a:t>
            </a:r>
          </a:p>
          <a:p>
            <a:pPr lvl="1"/>
            <a:r>
              <a:t>General principles of law</a:t>
            </a:r>
          </a:p>
          <a:p>
            <a:pPr lvl="1"/>
            <a:r>
              <a:t>Judicial decisions and doctrine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Formal agreements between states</a:t>
            </a:r>
          </a:p>
          <a:p>
            <a:pPr lvl="1"/>
            <a:r>
              <a:t>Binding under international law</a:t>
            </a:r>
          </a:p>
          <a:p>
            <a:pPr lvl="1"/>
            <a:r>
              <a:t>Example: United Nations Charter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Customary International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Practices accepted as law</a:t>
            </a:r>
          </a:p>
          <a:p>
            <a:pPr lvl="1"/>
            <a:r>
              <a:t>Requires state practice and opinio juris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General Principles of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Common principles recognized by nations</a:t>
            </a:r>
          </a:p>
          <a:p>
            <a:pPr lvl="1"/>
            <a:r>
              <a:t>Used to fill gaps in law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International Organizations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United Nations (UN)</a:t>
            </a:r>
          </a:p>
          <a:p>
            <a:pPr lvl="1"/>
            <a:r>
              <a:t>International Court of Justice (ICJ)</a:t>
            </a:r>
          </a:p>
          <a:p>
            <a:pPr lvl="1"/>
            <a:r>
              <a:t>World Trade Organization (WTO)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State Sovereignty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States have supreme authority within their territory</a:t>
            </a:r>
          </a:p>
          <a:p>
            <a:pPr lvl="1"/>
            <a:r>
              <a:t>Equality of states</a:t>
            </a:r>
          </a:p>
          <a:p>
            <a:pPr lvl="1"/>
            <a:r>
              <a:t>Non-interference principle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1615</Words>
  <Application>WPS Presentation</Application>
  <PresentationFormat>On-screen Show (4:3)</PresentationFormat>
  <Paragraphs>95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International Law</vt:lpstr>
      <vt:lpstr>Definition of International Law</vt:lpstr>
      <vt:lpstr>Subjects of International Law</vt:lpstr>
      <vt:lpstr>Sources of International Law</vt:lpstr>
      <vt:lpstr>Treaties</vt:lpstr>
      <vt:lpstr>Customary International Law</vt:lpstr>
      <vt:lpstr>General Principles of Law</vt:lpstr>
      <vt:lpstr>International Organizations</vt:lpstr>
      <vt:lpstr>State Sovereignty</vt:lpstr>
      <vt:lpstr>Jurisdiction</vt:lpstr>
      <vt:lpstr>Use of Force</vt:lpstr>
      <vt:lpstr>Human Rights Law</vt:lpstr>
      <vt:lpstr>International Humanitarian Law</vt:lpstr>
      <vt:lpstr>Dispute Settlement</vt:lpstr>
      <vt:lpstr>Challenges in International Law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2</cp:revision>
  <dcterms:created xsi:type="dcterms:W3CDTF">2013-01-27T09:14:00Z</dcterms:created>
  <dcterms:modified xsi:type="dcterms:W3CDTF">2026-04-14T18:52:14Z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9C6F5AECABEA442B956CE4FF7572D47E_12</vt:lpwstr>
  </property>
  <property fmtid="{D5CDD505-2E9C-101B-9397-08002B2CF9AE}" pid="3" name="KSOProductBuildVer">
    <vt:lpwstr>1036-12.2.0.23196</vt:lpwstr>
  </property>
</Properties>
</file>