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smtClean="0"/>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5/10/2023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5/10/2023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smtClean="0"/>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5/10/2023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5/10/2023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5/10/2023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smtClean="0"/>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5/10/2023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5/10/2023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smtClean="0"/>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5/10/2023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5/10/2023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5/10/2023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smtClean="0"/>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5/10/2023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5/10/2023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5/10/2023</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fr.ryte.com/wiki/Pop-up"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fr.ryte.com/wiki/Interstitiel#cite_note-2" TargetMode="External"/><Relationship Id="rId2" Type="http://schemas.openxmlformats.org/officeDocument/2006/relationships/hyperlink" Target="https://fr.ryte.com/wiki/Exp%C3%A9rience_utilisateur"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a:t>Chapitre  03</a:t>
            </a:r>
          </a:p>
        </p:txBody>
      </p:sp>
      <p:sp>
        <p:nvSpPr>
          <p:cNvPr id="3" name="Sous-titre 2"/>
          <p:cNvSpPr>
            <a:spLocks noGrp="1"/>
          </p:cNvSpPr>
          <p:nvPr>
            <p:ph type="subTitle" idx="1"/>
          </p:nvPr>
        </p:nvSpPr>
        <p:spPr/>
        <p:txBody>
          <a:bodyPr/>
          <a:lstStyle/>
          <a:p>
            <a:r>
              <a:rPr lang="fr-FR" dirty="0"/>
              <a:t>LA PUBLICITÉ EFFICACE</a:t>
            </a:r>
            <a:br>
              <a:rPr lang="fr-FR" dirty="0"/>
            </a:br>
            <a:r>
              <a:rPr lang="fr-FR" dirty="0"/>
              <a:t>SUR INTERNET</a:t>
            </a:r>
          </a:p>
          <a:p>
            <a:endParaRPr lang="fr-FR" dirty="0"/>
          </a:p>
        </p:txBody>
      </p:sp>
    </p:spTree>
    <p:extLst>
      <p:ext uri="{BB962C8B-B14F-4D97-AF65-F5344CB8AC3E}">
        <p14:creationId xmlns:p14="http://schemas.microsoft.com/office/powerpoint/2010/main" val="3416034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Qu’est-ce que la publicité sur Internet?</a:t>
            </a:r>
          </a:p>
        </p:txBody>
      </p:sp>
      <p:sp>
        <p:nvSpPr>
          <p:cNvPr id="3" name="Espace réservé du contenu 2"/>
          <p:cNvSpPr>
            <a:spLocks noGrp="1"/>
          </p:cNvSpPr>
          <p:nvPr>
            <p:ph idx="1"/>
          </p:nvPr>
        </p:nvSpPr>
        <p:spPr/>
        <p:txBody>
          <a:bodyPr/>
          <a:lstStyle/>
          <a:p>
            <a:r>
              <a:rPr lang="fr-FR" dirty="0">
                <a:latin typeface="Times New Roman" panose="02020603050405020304" pitchFamily="18" charset="0"/>
                <a:cs typeface="Times New Roman" panose="02020603050405020304" pitchFamily="18" charset="0"/>
              </a:rPr>
              <a:t>La publicité en ligne s’entend de l’utilisation d’Internet comme moyen</a:t>
            </a:r>
            <a:br>
              <a:rPr lang="fr-FR" dirty="0">
                <a:latin typeface="Times New Roman" panose="02020603050405020304" pitchFamily="18" charset="0"/>
                <a:cs typeface="Times New Roman" panose="02020603050405020304" pitchFamily="18" charset="0"/>
              </a:rPr>
            </a:br>
            <a:r>
              <a:rPr lang="fr-FR" dirty="0">
                <a:latin typeface="Times New Roman" panose="02020603050405020304" pitchFamily="18" charset="0"/>
                <a:cs typeface="Times New Roman" panose="02020603050405020304" pitchFamily="18" charset="0"/>
              </a:rPr>
              <a:t>publicitaire pour publier vos annonces sur différents sites et dans les pages</a:t>
            </a:r>
            <a:br>
              <a:rPr lang="fr-FR" dirty="0">
                <a:latin typeface="Times New Roman" panose="02020603050405020304" pitchFamily="18" charset="0"/>
                <a:cs typeface="Times New Roman" panose="02020603050405020304" pitchFamily="18" charset="0"/>
              </a:rPr>
            </a:br>
            <a:r>
              <a:rPr lang="fr-FR" dirty="0">
                <a:latin typeface="Times New Roman" panose="02020603050405020304" pitchFamily="18" charset="0"/>
                <a:cs typeface="Times New Roman" panose="02020603050405020304" pitchFamily="18" charset="0"/>
              </a:rPr>
              <a:t>de résultats des moteurs de recherche. Les publicités ciblées en ligne vous</a:t>
            </a:r>
            <a:br>
              <a:rPr lang="fr-FR" dirty="0">
                <a:latin typeface="Times New Roman" panose="02020603050405020304" pitchFamily="18" charset="0"/>
                <a:cs typeface="Times New Roman" panose="02020603050405020304" pitchFamily="18" charset="0"/>
              </a:rPr>
            </a:br>
            <a:r>
              <a:rPr lang="fr-FR" dirty="0">
                <a:latin typeface="Times New Roman" panose="02020603050405020304" pitchFamily="18" charset="0"/>
                <a:cs typeface="Times New Roman" panose="02020603050405020304" pitchFamily="18" charset="0"/>
              </a:rPr>
              <a:t>permettent de diffuser un message à peu de frais à l’intention d’un segment</a:t>
            </a:r>
            <a:br>
              <a:rPr lang="fr-FR" dirty="0">
                <a:latin typeface="Times New Roman" panose="02020603050405020304" pitchFamily="18" charset="0"/>
                <a:cs typeface="Times New Roman" panose="02020603050405020304" pitchFamily="18" charset="0"/>
              </a:rPr>
            </a:br>
            <a:r>
              <a:rPr lang="fr-FR" dirty="0">
                <a:latin typeface="Times New Roman" panose="02020603050405020304" pitchFamily="18" charset="0"/>
                <a:cs typeface="Times New Roman" panose="02020603050405020304" pitchFamily="18" charset="0"/>
              </a:rPr>
              <a:t>bien précis du marché. Il s’agit en outre d’un savant mélange de précision,</a:t>
            </a:r>
            <a:br>
              <a:rPr lang="fr-FR" dirty="0">
                <a:latin typeface="Times New Roman" panose="02020603050405020304" pitchFamily="18" charset="0"/>
                <a:cs typeface="Times New Roman" panose="02020603050405020304" pitchFamily="18" charset="0"/>
              </a:rPr>
            </a:br>
            <a:r>
              <a:rPr lang="fr-FR" dirty="0">
                <a:latin typeface="Times New Roman" panose="02020603050405020304" pitchFamily="18" charset="0"/>
                <a:cs typeface="Times New Roman" panose="02020603050405020304" pitchFamily="18" charset="0"/>
              </a:rPr>
              <a:t>en vue de rejoindre un public bien ciblé, et de portée, en vue de toucher</a:t>
            </a:r>
            <a:br>
              <a:rPr lang="fr-FR" dirty="0">
                <a:latin typeface="Times New Roman" panose="02020603050405020304" pitchFamily="18" charset="0"/>
                <a:cs typeface="Times New Roman" panose="02020603050405020304" pitchFamily="18" charset="0"/>
              </a:rPr>
            </a:br>
            <a:r>
              <a:rPr lang="fr-FR" dirty="0">
                <a:latin typeface="Times New Roman" panose="02020603050405020304" pitchFamily="18" charset="0"/>
                <a:cs typeface="Times New Roman" panose="02020603050405020304" pitchFamily="18" charset="0"/>
              </a:rPr>
              <a:t>un segment plus large du marché</a:t>
            </a:r>
            <a:r>
              <a:rPr lang="fr-FR" dirty="0" smtClean="0">
                <a:latin typeface="Times New Roman" panose="02020603050405020304" pitchFamily="18" charset="0"/>
                <a:cs typeface="Times New Roman" panose="02020603050405020304" pitchFamily="18" charset="0"/>
              </a:rPr>
              <a:t>.</a:t>
            </a:r>
            <a:endParaRPr lang="fr-F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697170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Les types de publicité sur </a:t>
            </a:r>
            <a:r>
              <a:rPr lang="fr-FR" dirty="0" smtClean="0"/>
              <a:t>Internet</a:t>
            </a:r>
            <a:br>
              <a:rPr lang="fr-FR" dirty="0" smtClean="0"/>
            </a:br>
            <a:endParaRPr lang="fr-FR" dirty="0"/>
          </a:p>
        </p:txBody>
      </p:sp>
      <p:sp>
        <p:nvSpPr>
          <p:cNvPr id="3" name="Espace réservé du contenu 2"/>
          <p:cNvSpPr>
            <a:spLocks noGrp="1"/>
          </p:cNvSpPr>
          <p:nvPr>
            <p:ph idx="1"/>
          </p:nvPr>
        </p:nvSpPr>
        <p:spPr/>
        <p:txBody>
          <a:bodyPr/>
          <a:lstStyle/>
          <a:p>
            <a:r>
              <a:rPr lang="fr-FR" dirty="0"/>
              <a:t>La publicité sur Internet peut prendre diverses formes.</a:t>
            </a:r>
            <a:br>
              <a:rPr lang="fr-FR" dirty="0"/>
            </a:br>
            <a:r>
              <a:rPr lang="fr-FR" dirty="0"/>
              <a:t>En voici quelques exemples </a:t>
            </a:r>
            <a:r>
              <a:rPr lang="fr-FR" dirty="0" smtClean="0"/>
              <a:t>:</a:t>
            </a:r>
          </a:p>
        </p:txBody>
      </p:sp>
    </p:spTree>
    <p:extLst>
      <p:ext uri="{BB962C8B-B14F-4D97-AF65-F5344CB8AC3E}">
        <p14:creationId xmlns:p14="http://schemas.microsoft.com/office/powerpoint/2010/main" val="71747040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b="1" dirty="0"/>
              <a:t>Une bannière </a:t>
            </a:r>
            <a:r>
              <a:rPr lang="fr-FR" b="1" dirty="0" smtClean="0"/>
              <a:t>web ?</a:t>
            </a:r>
            <a:r>
              <a:rPr lang="fr-FR" b="1" dirty="0"/>
              <a:t/>
            </a:r>
            <a:br>
              <a:rPr lang="fr-FR" b="1" dirty="0"/>
            </a:br>
            <a:endParaRPr lang="fr-FR" dirty="0"/>
          </a:p>
        </p:txBody>
      </p:sp>
      <p:sp>
        <p:nvSpPr>
          <p:cNvPr id="3" name="Espace réservé du contenu 2"/>
          <p:cNvSpPr>
            <a:spLocks noGrp="1"/>
          </p:cNvSpPr>
          <p:nvPr>
            <p:ph idx="1"/>
          </p:nvPr>
        </p:nvSpPr>
        <p:spPr/>
        <p:txBody>
          <a:bodyPr/>
          <a:lstStyle/>
          <a:p>
            <a:r>
              <a:rPr lang="fr-FR" dirty="0" smtClean="0"/>
              <a:t>Une </a:t>
            </a:r>
            <a:r>
              <a:rPr lang="fr-FR" dirty="0"/>
              <a:t>bannière web ou publicité Internet est une image souvent animée que l'on </a:t>
            </a:r>
            <a:r>
              <a:rPr lang="fr-FR" dirty="0" smtClean="0"/>
              <a:t>insère </a:t>
            </a:r>
            <a:r>
              <a:rPr lang="fr-FR" dirty="0"/>
              <a:t>dans un site Internet pour promouvoir une marque, un produit ou une offre lors d'une campagne publicitaire en ligne. Elle sont en général en haut de page, bas de page ou sur le côté d'un site Internet, bref un peu partout sauf au centre!</a:t>
            </a:r>
          </a:p>
          <a:p>
            <a:r>
              <a:rPr lang="fr-FR" dirty="0"/>
              <a:t>Son but est simple : donner envie à l'internaute de cliquer dessus afin d'</a:t>
            </a:r>
            <a:r>
              <a:rPr lang="fr-FR" dirty="0" err="1"/>
              <a:t>etre</a:t>
            </a:r>
            <a:r>
              <a:rPr lang="fr-FR" dirty="0"/>
              <a:t> redirigé vers une autre page de votre choix donnant plus de détail sur la campagne publicitaire associée.</a:t>
            </a:r>
          </a:p>
          <a:p>
            <a:endParaRPr lang="fr-FR" dirty="0"/>
          </a:p>
        </p:txBody>
      </p:sp>
    </p:spTree>
    <p:extLst>
      <p:ext uri="{BB962C8B-B14F-4D97-AF65-F5344CB8AC3E}">
        <p14:creationId xmlns:p14="http://schemas.microsoft.com/office/powerpoint/2010/main" val="317487786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a:t>Quelles sont les dimensions des bannières Internet?</a:t>
            </a:r>
            <a:br>
              <a:rPr lang="fr-FR" b="1" dirty="0"/>
            </a:br>
            <a:endParaRPr lang="fr-FR" dirty="0"/>
          </a:p>
        </p:txBody>
      </p:sp>
      <p:sp>
        <p:nvSpPr>
          <p:cNvPr id="3" name="Espace réservé du contenu 2"/>
          <p:cNvSpPr>
            <a:spLocks noGrp="1"/>
          </p:cNvSpPr>
          <p:nvPr>
            <p:ph idx="1"/>
          </p:nvPr>
        </p:nvSpPr>
        <p:spPr/>
        <p:txBody>
          <a:bodyPr/>
          <a:lstStyle/>
          <a:p>
            <a:r>
              <a:rPr lang="fr-FR" dirty="0"/>
              <a:t>Les dimensions des bannières (publicités Internet) sont définies en pixels (px) et varient en fonction des terminaux des internautes (ordinateurs, mobiles ou tablettes). Il existe un certain nombre de formats standards de bannières, les plus connus étant : </a:t>
            </a:r>
          </a:p>
          <a:p>
            <a:r>
              <a:rPr lang="fr-FR" dirty="0"/>
              <a:t>les bannières </a:t>
            </a:r>
            <a:r>
              <a:rPr lang="fr-FR" b="1" dirty="0"/>
              <a:t>verticales</a:t>
            </a:r>
            <a:r>
              <a:rPr lang="fr-FR" dirty="0"/>
              <a:t> (ex : 160 x 600px)</a:t>
            </a:r>
          </a:p>
          <a:p>
            <a:r>
              <a:rPr lang="fr-FR" dirty="0"/>
              <a:t>les bannières </a:t>
            </a:r>
            <a:r>
              <a:rPr lang="fr-FR" b="1" dirty="0"/>
              <a:t>horizontales</a:t>
            </a:r>
            <a:r>
              <a:rPr lang="fr-FR" dirty="0"/>
              <a:t> (ex : 1000 x 90 px)</a:t>
            </a:r>
          </a:p>
          <a:p>
            <a:r>
              <a:rPr lang="fr-FR" dirty="0"/>
              <a:t>Les bannières </a:t>
            </a:r>
            <a:r>
              <a:rPr lang="fr-FR" b="1" dirty="0"/>
              <a:t>carrées</a:t>
            </a:r>
            <a:r>
              <a:rPr lang="fr-FR" dirty="0"/>
              <a:t> (ex : 250 x 250 px</a:t>
            </a:r>
            <a:r>
              <a:rPr lang="fr-FR" dirty="0" smtClean="0"/>
              <a:t>)</a:t>
            </a:r>
            <a:endParaRPr lang="fr-FR" dirty="0"/>
          </a:p>
        </p:txBody>
      </p:sp>
    </p:spTree>
    <p:extLst>
      <p:ext uri="{BB962C8B-B14F-4D97-AF65-F5344CB8AC3E}">
        <p14:creationId xmlns:p14="http://schemas.microsoft.com/office/powerpoint/2010/main" val="309605107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a:t>Comment diffuse-</a:t>
            </a:r>
            <a:r>
              <a:rPr lang="fr-FR" b="1" dirty="0" err="1"/>
              <a:t>t'on</a:t>
            </a:r>
            <a:r>
              <a:rPr lang="fr-FR" b="1" dirty="0"/>
              <a:t> des bannières web ?</a:t>
            </a:r>
            <a:br>
              <a:rPr lang="fr-FR" b="1" dirty="0"/>
            </a:br>
            <a:endParaRPr lang="fr-FR" dirty="0"/>
          </a:p>
        </p:txBody>
      </p:sp>
      <p:sp>
        <p:nvSpPr>
          <p:cNvPr id="3" name="Espace réservé du contenu 2"/>
          <p:cNvSpPr>
            <a:spLocks noGrp="1"/>
          </p:cNvSpPr>
          <p:nvPr>
            <p:ph idx="1"/>
          </p:nvPr>
        </p:nvSpPr>
        <p:spPr/>
        <p:txBody>
          <a:bodyPr/>
          <a:lstStyle/>
          <a:p>
            <a:r>
              <a:rPr lang="fr-FR" dirty="0" smtClean="0"/>
              <a:t>Une </a:t>
            </a:r>
            <a:r>
              <a:rPr lang="fr-FR" dirty="0"/>
              <a:t>fois ces </a:t>
            </a:r>
            <a:r>
              <a:rPr lang="fr-FR" dirty="0" smtClean="0"/>
              <a:t>bannières </a:t>
            </a:r>
            <a:r>
              <a:rPr lang="fr-FR" dirty="0"/>
              <a:t>créées </a:t>
            </a:r>
            <a:r>
              <a:rPr lang="fr-FR" dirty="0" smtClean="0"/>
              <a:t>, </a:t>
            </a:r>
            <a:r>
              <a:rPr lang="fr-FR" dirty="0"/>
              <a:t>elles pourront </a:t>
            </a:r>
            <a:r>
              <a:rPr lang="fr-FR" dirty="0" smtClean="0"/>
              <a:t>être </a:t>
            </a:r>
            <a:r>
              <a:rPr lang="fr-FR" dirty="0"/>
              <a:t>diffusées de 2 manières différentes :</a:t>
            </a:r>
          </a:p>
          <a:p>
            <a:r>
              <a:rPr lang="fr-FR" dirty="0"/>
              <a:t>1- </a:t>
            </a:r>
            <a:r>
              <a:rPr lang="fr-FR" b="1" dirty="0" smtClean="0"/>
              <a:t>Autopromotion</a:t>
            </a:r>
            <a:r>
              <a:rPr lang="fr-FR" dirty="0" smtClean="0"/>
              <a:t> </a:t>
            </a:r>
            <a:r>
              <a:rPr lang="fr-FR" dirty="0"/>
              <a:t>: Les bannières seront intégrées directement par votre prestataire sur </a:t>
            </a:r>
            <a:r>
              <a:rPr lang="fr-FR" b="1" dirty="0"/>
              <a:t>votre site </a:t>
            </a:r>
            <a:r>
              <a:rPr lang="fr-FR" b="1" dirty="0" smtClean="0"/>
              <a:t>Internet.</a:t>
            </a:r>
            <a:r>
              <a:rPr lang="fr-FR" b="1" dirty="0"/>
              <a:t> </a:t>
            </a:r>
            <a:r>
              <a:rPr lang="fr-FR" dirty="0"/>
              <a:t>En général, l'</a:t>
            </a:r>
            <a:r>
              <a:rPr lang="fr-FR" dirty="0" err="1"/>
              <a:t>auto-promotion</a:t>
            </a:r>
            <a:r>
              <a:rPr lang="fr-FR" dirty="0"/>
              <a:t> est utilisée pour des offres promotionnelles ou la mise en avant d'un nouveau produit,</a:t>
            </a:r>
          </a:p>
          <a:p>
            <a:r>
              <a:rPr lang="fr-FR" dirty="0"/>
              <a:t>2- </a:t>
            </a:r>
            <a:r>
              <a:rPr lang="fr-FR" b="1" dirty="0"/>
              <a:t>Promotion Externe</a:t>
            </a:r>
            <a:r>
              <a:rPr lang="fr-FR" dirty="0"/>
              <a:t> : L'objectif ici différent. Vous souhaitez que vos </a:t>
            </a:r>
            <a:r>
              <a:rPr lang="fr-FR" dirty="0" err="1"/>
              <a:t>bannieres</a:t>
            </a:r>
            <a:r>
              <a:rPr lang="fr-FR" dirty="0"/>
              <a:t> soient diffusées sur </a:t>
            </a:r>
            <a:r>
              <a:rPr lang="fr-FR" b="1" dirty="0"/>
              <a:t>d'autres sites Internet que le votre</a:t>
            </a:r>
            <a:r>
              <a:rPr lang="fr-FR" dirty="0"/>
              <a:t>. Il </a:t>
            </a:r>
            <a:r>
              <a:rPr lang="fr-FR" dirty="0" err="1"/>
              <a:t>necessite</a:t>
            </a:r>
            <a:r>
              <a:rPr lang="fr-FR" dirty="0"/>
              <a:t> l'appel à des entreprises spécialisées dans la diffusion des campagnes publicitaires en ligne.</a:t>
            </a:r>
          </a:p>
          <a:p>
            <a:endParaRPr lang="fr-FR" dirty="0"/>
          </a:p>
        </p:txBody>
      </p:sp>
    </p:spTree>
    <p:extLst>
      <p:ext uri="{BB962C8B-B14F-4D97-AF65-F5344CB8AC3E}">
        <p14:creationId xmlns:p14="http://schemas.microsoft.com/office/powerpoint/2010/main" val="84897539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t>Interstitiel</a:t>
            </a:r>
            <a:br>
              <a:rPr lang="fr-FR" b="1" dirty="0"/>
            </a:br>
            <a:endParaRPr lang="fr-FR" dirty="0"/>
          </a:p>
        </p:txBody>
      </p:sp>
      <p:sp>
        <p:nvSpPr>
          <p:cNvPr id="3" name="Espace réservé du contenu 2"/>
          <p:cNvSpPr>
            <a:spLocks noGrp="1"/>
          </p:cNvSpPr>
          <p:nvPr>
            <p:ph idx="1"/>
          </p:nvPr>
        </p:nvSpPr>
        <p:spPr/>
        <p:txBody>
          <a:bodyPr/>
          <a:lstStyle/>
          <a:p>
            <a:r>
              <a:rPr lang="fr-FR" dirty="0"/>
              <a:t>Les interstitiels ou publicités interstitielles sont des bannières web qui interrompent la visite d’un utilisateur sur un site web et utilisent leur attention à des fins publicitaires. Les interstitiels peuvent être réalisés de différentes manière et sont aussi pratiques pour la publicité mobile. Une forme courante des interstitiels est ladite </a:t>
            </a:r>
            <a:r>
              <a:rPr lang="fr-FR" dirty="0">
                <a:hlinkClick r:id="rId2" tooltip="Pop-up"/>
              </a:rPr>
              <a:t>pop-up</a:t>
            </a:r>
            <a:r>
              <a:rPr lang="fr-FR" dirty="0"/>
              <a:t>. Le mot interstitiel est un dérivé de l’interstice, qui signifie un espace intermédiaire. Cette forme de publicité crée un espace intermédiaire entre l’utilisateur et le site web en cours de visualisation. Dans la plupart des cas, on parle aussi de “pauses commerciales”. L'utilisation excessive des interstitiels sur les sites web mobiles peut entraîner une pénalité par Google depuis janvier 2017.</a:t>
            </a:r>
            <a:endParaRPr lang="fr-FR" b="1" dirty="0"/>
          </a:p>
          <a:p>
            <a:endParaRPr lang="fr-FR" dirty="0"/>
          </a:p>
        </p:txBody>
      </p:sp>
    </p:spTree>
    <p:extLst>
      <p:ext uri="{BB962C8B-B14F-4D97-AF65-F5344CB8AC3E}">
        <p14:creationId xmlns:p14="http://schemas.microsoft.com/office/powerpoint/2010/main" val="358526878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t>Avantages et inconvénients</a:t>
            </a:r>
            <a:br>
              <a:rPr lang="fr-FR" b="1" dirty="0"/>
            </a:br>
            <a:endParaRPr lang="fr-FR" dirty="0"/>
          </a:p>
        </p:txBody>
      </p:sp>
      <p:sp>
        <p:nvSpPr>
          <p:cNvPr id="3" name="Espace réservé du contenu 2"/>
          <p:cNvSpPr>
            <a:spLocks noGrp="1"/>
          </p:cNvSpPr>
          <p:nvPr>
            <p:ph idx="1"/>
          </p:nvPr>
        </p:nvSpPr>
        <p:spPr/>
        <p:txBody>
          <a:bodyPr>
            <a:normAutofit fontScale="85000" lnSpcReduction="10000"/>
          </a:bodyPr>
          <a:lstStyle/>
          <a:p>
            <a:r>
              <a:rPr lang="fr-FR" dirty="0"/>
              <a:t>Les interstitiels sont souvent associés à une efficacité élevée, car ils apparaissent la plupart de temps de manière inopinée pour les utilisateurs. Les interstitiels sont donc un moyen de publicité efficace. Ils sont parfaits pour attirer l’attention sur des offres spéciales dans le cadre de campagnes et de promotion de l’image de la marque. </a:t>
            </a:r>
            <a:endParaRPr lang="fr-FR" dirty="0" smtClean="0"/>
          </a:p>
          <a:p>
            <a:r>
              <a:rPr lang="fr-FR" dirty="0" smtClean="0"/>
              <a:t>Si </a:t>
            </a:r>
            <a:r>
              <a:rPr lang="fr-FR" dirty="0"/>
              <a:t>leur utilisation n’est pas envisagée correctement, les interstitiels peuvent conduire à l’incertitude de la part des utilisateurs, comme par exemple “sur quoi je viens de cliquer ?”, “je voulais seulement rechercher une nouvelle recette pour un gâteau, pourquoi on me montre une voiture ?” ; ils peuvent même empêcher l’utilisateur de retourner sur la page visitée. Par conséquent, interstitiels et </a:t>
            </a:r>
            <a:r>
              <a:rPr lang="fr-FR" dirty="0" err="1"/>
              <a:t>superstitiels</a:t>
            </a:r>
            <a:r>
              <a:rPr lang="fr-FR" dirty="0"/>
              <a:t> doivent être conçus avec soin et adaptés au public ciblé. </a:t>
            </a:r>
          </a:p>
          <a:p>
            <a:r>
              <a:rPr lang="fr-FR" dirty="0"/>
              <a:t>Un autre inconvénient des interstitiels est qu'ils peuvent causer des pertes de classement lorsqu'ils sont utilisés sur des sites web mobiles. En août, Google a introduit un nouvel algorithme qui pénalise les sites web mobiles en cas de superposition d'une certaine forme d'interstitiels. Google voit ces interruptions comme un signe d'une </a:t>
            </a:r>
            <a:r>
              <a:rPr lang="fr-FR" dirty="0">
                <a:hlinkClick r:id="rId2" tooltip="Expérience utilisateur"/>
              </a:rPr>
              <a:t>expérience utilisateur</a:t>
            </a:r>
            <a:r>
              <a:rPr lang="fr-FR" dirty="0"/>
              <a:t> endommagée</a:t>
            </a:r>
            <a:r>
              <a:rPr lang="fr-FR" baseline="30000" dirty="0">
                <a:hlinkClick r:id="rId3"/>
              </a:rPr>
              <a:t>[</a:t>
            </a:r>
            <a:endParaRPr lang="fr-FR" dirty="0"/>
          </a:p>
          <a:p>
            <a:endParaRPr lang="fr-FR" dirty="0"/>
          </a:p>
        </p:txBody>
      </p:sp>
    </p:spTree>
    <p:extLst>
      <p:ext uri="{BB962C8B-B14F-4D97-AF65-F5344CB8AC3E}">
        <p14:creationId xmlns:p14="http://schemas.microsoft.com/office/powerpoint/2010/main" val="406889211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a:t>cryptographie</a:t>
            </a:r>
            <a:endParaRPr lang="fr-FR" dirty="0"/>
          </a:p>
        </p:txBody>
      </p:sp>
      <p:sp>
        <p:nvSpPr>
          <p:cNvPr id="3" name="Espace réservé du contenu 2"/>
          <p:cNvSpPr>
            <a:spLocks noGrp="1"/>
          </p:cNvSpPr>
          <p:nvPr>
            <p:ph idx="1"/>
          </p:nvPr>
        </p:nvSpPr>
        <p:spPr/>
        <p:txBody>
          <a:bodyPr/>
          <a:lstStyle/>
          <a:p>
            <a:r>
              <a:rPr lang="fr-FR" dirty="0"/>
              <a:t>En général, la cryptographie est une technique d'écriture où un message chiffré est écrit à l'aide de codes secrets ou de clés de chiffrement. La cryptographie est principalement utilisée pour protéger un message considéré comme confidentiel</a:t>
            </a:r>
            <a:r>
              <a:rPr lang="fr-FR" dirty="0" smtClean="0"/>
              <a:t>.</a:t>
            </a:r>
          </a:p>
          <a:p>
            <a:r>
              <a:rPr lang="fr-FR" dirty="0"/>
              <a:t>Pour assurer ces usages, la cryptologie regroupe quatre principales fonctions : </a:t>
            </a:r>
            <a:r>
              <a:rPr lang="fr-FR" b="1" dirty="0"/>
              <a:t>le hachage avec ou sans clé</a:t>
            </a:r>
            <a:r>
              <a:rPr lang="fr-FR" dirty="0"/>
              <a:t>, </a:t>
            </a:r>
            <a:r>
              <a:rPr lang="fr-FR" b="1" dirty="0"/>
              <a:t>la signature numérique</a:t>
            </a:r>
            <a:r>
              <a:rPr lang="fr-FR" dirty="0"/>
              <a:t> et </a:t>
            </a:r>
            <a:r>
              <a:rPr lang="fr-FR" b="1" dirty="0"/>
              <a:t>le chiffrement. </a:t>
            </a:r>
            <a:endParaRPr lang="fr-FR" b="1" dirty="0"/>
          </a:p>
        </p:txBody>
      </p:sp>
    </p:spTree>
    <p:extLst>
      <p:ext uri="{BB962C8B-B14F-4D97-AF65-F5344CB8AC3E}">
        <p14:creationId xmlns:p14="http://schemas.microsoft.com/office/powerpoint/2010/main" val="2466473090"/>
      </p:ext>
    </p:extLst>
  </p:cSld>
  <p:clrMapOvr>
    <a:masterClrMapping/>
  </p:clrMapOvr>
  <p:timing>
    <p:tnLst>
      <p:par>
        <p:cTn id="1" dur="indefinite" restart="never" nodeType="tmRoot"/>
      </p:par>
    </p:tnLst>
  </p:timing>
</p:sld>
</file>

<file path=ppt/theme/theme1.xml><?xml version="1.0" encoding="utf-8"?>
<a:theme xmlns:a="http://schemas.openxmlformats.org/drawingml/2006/main" name="Brin">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51</TotalTime>
  <Words>406</Words>
  <Application>Microsoft Office PowerPoint</Application>
  <PresentationFormat>Grand écran</PresentationFormat>
  <Paragraphs>27</Paragraphs>
  <Slides>9</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9</vt:i4>
      </vt:variant>
    </vt:vector>
  </HeadingPairs>
  <TitlesOfParts>
    <vt:vector size="14" baseType="lpstr">
      <vt:lpstr>Arial</vt:lpstr>
      <vt:lpstr>Century Gothic</vt:lpstr>
      <vt:lpstr>Times New Roman</vt:lpstr>
      <vt:lpstr>Wingdings 3</vt:lpstr>
      <vt:lpstr>Brin</vt:lpstr>
      <vt:lpstr>Chapitre  03</vt:lpstr>
      <vt:lpstr>Qu’est-ce que la publicité sur Internet?</vt:lpstr>
      <vt:lpstr>Les types de publicité sur Internet </vt:lpstr>
      <vt:lpstr>Une bannière web ? </vt:lpstr>
      <vt:lpstr>Quelles sont les dimensions des bannières Internet? </vt:lpstr>
      <vt:lpstr>Comment diffuse-t'on des bannières web ? </vt:lpstr>
      <vt:lpstr>Interstitiel </vt:lpstr>
      <vt:lpstr>Avantages et inconvénients </vt:lpstr>
      <vt:lpstr>cryptographie</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Chapitre  03</dc:title>
  <dc:creator>test</dc:creator>
  <cp:lastModifiedBy>test</cp:lastModifiedBy>
  <cp:revision>5</cp:revision>
  <dcterms:created xsi:type="dcterms:W3CDTF">2023-04-17T14:39:45Z</dcterms:created>
  <dcterms:modified xsi:type="dcterms:W3CDTF">2023-05-10T18:26:06Z</dcterms:modified>
</cp:coreProperties>
</file>