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7" r:id="rId25"/>
    <p:sldId id="286" r:id="rId26"/>
    <p:sldId id="279" r:id="rId27"/>
    <p:sldId id="280" r:id="rId28"/>
    <p:sldId id="281" r:id="rId29"/>
    <p:sldId id="282" r:id="rId30"/>
    <p:sldId id="283" r:id="rId31"/>
    <p:sldId id="284" r:id="rId32"/>
    <p:sldId id="285" r:id="rId33"/>
    <p:sldId id="288" r:id="rId34"/>
    <p:sldId id="289"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F3B6F66-69E4-4020-8A82-17279F0F4EEE}" type="datetimeFigureOut">
              <a:rPr lang="fr-FR" smtClean="0"/>
              <a:pPr/>
              <a:t>18/04/2021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9577EA-E597-4276-B0D1-12BF864745F5}" type="slidenum">
              <a:rPr lang="fr-FR" smtClean="0"/>
              <a:pPr/>
              <a:t>‹N°›</a:t>
            </a:fld>
            <a:endParaRPr lang="fr-FR"/>
          </a:p>
        </p:txBody>
      </p:sp>
    </p:spTree>
  </p:cSld>
  <p:clrMapOvr>
    <a:masterClrMapping/>
  </p:clrMapOvr>
  <p:transition>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B6F66-69E4-4020-8A82-17279F0F4EEE}" type="datetimeFigureOut">
              <a:rPr lang="fr-FR" smtClean="0"/>
              <a:pPr/>
              <a:t>18/04/2021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577EA-E597-4276-B0D1-12BF864745F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amon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0" y="71462"/>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lstStyle/>
          <a:p>
            <a:pPr rtl="1"/>
            <a:r>
              <a:rPr lang="ar-DZ" sz="3600" dirty="0" smtClean="0">
                <a:solidFill>
                  <a:schemeClr val="tx1"/>
                </a:solidFill>
                <a:effectLst>
                  <a:outerShdw blurRad="38100" dist="38100" dir="2700000" algn="tl">
                    <a:srgbClr val="000000">
                      <a:alpha val="43137"/>
                    </a:srgbClr>
                  </a:outerShdw>
                </a:effectLst>
              </a:rPr>
              <a:t>وزارة التعليم العالي والبحث العلمي</a:t>
            </a:r>
          </a:p>
          <a:p>
            <a:pPr rtl="1"/>
            <a:r>
              <a:rPr lang="ar-DZ" sz="3600" dirty="0" smtClean="0">
                <a:solidFill>
                  <a:schemeClr val="tx1"/>
                </a:solidFill>
                <a:effectLst>
                  <a:outerShdw blurRad="38100" dist="38100" dir="2700000" algn="tl">
                    <a:srgbClr val="000000">
                      <a:alpha val="43137"/>
                    </a:srgbClr>
                  </a:outerShdw>
                </a:effectLst>
              </a:rPr>
              <a:t>جامعة العربي بن </a:t>
            </a:r>
            <a:r>
              <a:rPr lang="ar-DZ" sz="3600" dirty="0" err="1" smtClean="0">
                <a:solidFill>
                  <a:schemeClr val="tx1"/>
                </a:solidFill>
                <a:effectLst>
                  <a:outerShdw blurRad="38100" dist="38100" dir="2700000" algn="tl">
                    <a:srgbClr val="000000">
                      <a:alpha val="43137"/>
                    </a:srgbClr>
                  </a:outerShdw>
                </a:effectLst>
              </a:rPr>
              <a:t>مهيدي</a:t>
            </a:r>
            <a:r>
              <a:rPr lang="ar-DZ" sz="3600" dirty="0" smtClean="0">
                <a:solidFill>
                  <a:schemeClr val="tx1"/>
                </a:solidFill>
                <a:effectLst>
                  <a:outerShdw blurRad="38100" dist="38100" dir="2700000" algn="tl">
                    <a:srgbClr val="000000">
                      <a:alpha val="43137"/>
                    </a:srgbClr>
                  </a:outerShdw>
                </a:effectLst>
              </a:rPr>
              <a:t> -أم البواقي-</a:t>
            </a:r>
          </a:p>
          <a:p>
            <a:pPr rtl="1"/>
            <a:r>
              <a:rPr lang="ar-DZ" sz="3600" dirty="0" smtClean="0">
                <a:solidFill>
                  <a:schemeClr val="tx1"/>
                </a:solidFill>
                <a:effectLst>
                  <a:outerShdw blurRad="38100" dist="38100" dir="2700000" algn="tl">
                    <a:srgbClr val="000000">
                      <a:alpha val="43137"/>
                    </a:srgbClr>
                  </a:outerShdw>
                </a:effectLst>
              </a:rPr>
              <a:t>معهد العلوم والتقنيات التطبيقية -عين </a:t>
            </a:r>
            <a:r>
              <a:rPr lang="ar-DZ" sz="3600" dirty="0" err="1" smtClean="0">
                <a:solidFill>
                  <a:schemeClr val="tx1"/>
                </a:solidFill>
                <a:effectLst>
                  <a:outerShdw blurRad="38100" dist="38100" dir="2700000" algn="tl">
                    <a:srgbClr val="000000">
                      <a:alpha val="43137"/>
                    </a:srgbClr>
                  </a:outerShdw>
                </a:effectLst>
              </a:rPr>
              <a:t>مليلة</a:t>
            </a:r>
            <a:r>
              <a:rPr lang="ar-DZ" sz="3600" dirty="0" smtClean="0">
                <a:solidFill>
                  <a:schemeClr val="tx1"/>
                </a:solidFill>
                <a:effectLst>
                  <a:outerShdw blurRad="38100" dist="38100" dir="2700000" algn="tl">
                    <a:srgbClr val="000000">
                      <a:alpha val="43137"/>
                    </a:srgbClr>
                  </a:outerShdw>
                </a:effectLst>
              </a:rPr>
              <a:t>-</a:t>
            </a:r>
          </a:p>
          <a:p>
            <a:pPr rtl="1"/>
            <a:r>
              <a:rPr lang="ar-DZ" sz="3600" dirty="0" smtClean="0">
                <a:solidFill>
                  <a:schemeClr val="tx1"/>
                </a:solidFill>
                <a:effectLst>
                  <a:outerShdw blurRad="38100" dist="38100" dir="2700000" algn="tl">
                    <a:srgbClr val="000000">
                      <a:alpha val="43137"/>
                    </a:srgbClr>
                  </a:outerShdw>
                </a:effectLst>
              </a:rPr>
              <a:t>قسم تسيير المؤسسات والإدارات </a:t>
            </a:r>
          </a:p>
          <a:p>
            <a:pPr rtl="1"/>
            <a:endParaRPr lang="ar-DZ" sz="3600" dirty="0" smtClean="0">
              <a:solidFill>
                <a:schemeClr val="tx1"/>
              </a:solidFill>
              <a:effectLst>
                <a:outerShdw blurRad="38100" dist="38100" dir="2700000" algn="tl">
                  <a:srgbClr val="000000">
                    <a:alpha val="43137"/>
                  </a:srgbClr>
                </a:outerShdw>
              </a:effectLst>
            </a:endParaRPr>
          </a:p>
          <a:p>
            <a:pPr rtl="1"/>
            <a:r>
              <a:rPr lang="ar-DZ" sz="3600" dirty="0" smtClean="0">
                <a:solidFill>
                  <a:schemeClr val="tx1"/>
                </a:solidFill>
                <a:effectLst>
                  <a:outerShdw blurRad="38100" dist="38100" dir="2700000" algn="tl">
                    <a:srgbClr val="000000">
                      <a:alpha val="43137"/>
                    </a:srgbClr>
                  </a:outerShdw>
                </a:effectLst>
              </a:rPr>
              <a:t>مقياس </a:t>
            </a:r>
            <a:r>
              <a:rPr lang="ar-DZ" sz="3600" dirty="0" err="1" smtClean="0">
                <a:solidFill>
                  <a:schemeClr val="tx1"/>
                </a:solidFill>
                <a:effectLst>
                  <a:outerShdw blurRad="38100" dist="38100" dir="2700000" algn="tl">
                    <a:srgbClr val="000000">
                      <a:alpha val="43137"/>
                    </a:srgbClr>
                  </a:outerShdw>
                </a:effectLst>
              </a:rPr>
              <a:t>الإقتصاد</a:t>
            </a:r>
            <a:endParaRPr lang="ar-DZ" sz="3600" dirty="0">
              <a:solidFill>
                <a:schemeClr val="tx1"/>
              </a:solidFill>
              <a:effectLst>
                <a:outerShdw blurRad="38100" dist="38100" dir="2700000" algn="tl">
                  <a:srgbClr val="000000">
                    <a:alpha val="43137"/>
                  </a:srgbClr>
                </a:outerShdw>
              </a:effectLst>
            </a:endParaRPr>
          </a:p>
          <a:p>
            <a:pPr rtl="1"/>
            <a:endParaRPr lang="ar-DZ" dirty="0">
              <a:solidFill>
                <a:schemeClr val="tx1"/>
              </a:solidFill>
            </a:endParaRPr>
          </a:p>
          <a:p>
            <a:pPr rtl="1"/>
            <a:r>
              <a:rPr lang="ar-DZ" sz="5400" b="1" u="sng" dirty="0" smtClean="0">
                <a:solidFill>
                  <a:srgbClr val="FF0000"/>
                </a:solidFill>
                <a:effectLst>
                  <a:outerShdw blurRad="38100" dist="38100" dir="2700000" algn="tl">
                    <a:srgbClr val="000000">
                      <a:alpha val="43137"/>
                    </a:srgbClr>
                  </a:outerShdw>
                </a:effectLst>
              </a:rPr>
              <a:t>بحث حول: ألوان </a:t>
            </a:r>
            <a:r>
              <a:rPr lang="ar-DZ" sz="5400" b="1" u="sng" dirty="0" err="1" smtClean="0">
                <a:solidFill>
                  <a:srgbClr val="FF0000"/>
                </a:solidFill>
                <a:effectLst>
                  <a:outerShdw blurRad="38100" dist="38100" dir="2700000" algn="tl">
                    <a:srgbClr val="000000">
                      <a:alpha val="43137"/>
                    </a:srgbClr>
                  </a:outerShdw>
                </a:effectLst>
              </a:rPr>
              <a:t>الإقتصاد</a:t>
            </a:r>
            <a:endParaRPr lang="ar-DZ" sz="5400" b="1" u="sng" dirty="0" smtClean="0">
              <a:solidFill>
                <a:srgbClr val="FF0000"/>
              </a:solidFill>
              <a:effectLst>
                <a:outerShdw blurRad="38100" dist="38100" dir="2700000" algn="tl">
                  <a:srgbClr val="000000">
                    <a:alpha val="43137"/>
                  </a:srgbClr>
                </a:outerShdw>
              </a:effectLst>
            </a:endParaRPr>
          </a:p>
          <a:p>
            <a:pPr rtl="1"/>
            <a:endParaRPr lang="ar-DZ" dirty="0" smtClean="0">
              <a:solidFill>
                <a:schemeClr val="tx1"/>
              </a:solidFill>
            </a:endParaRPr>
          </a:p>
          <a:p>
            <a:pPr rtl="1"/>
            <a:endParaRPr lang="fr-FR" dirty="0" smtClean="0"/>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85000" lnSpcReduction="10000"/>
          </a:bodyPr>
          <a:lstStyle/>
          <a:p>
            <a:pPr algn="r" rtl="1"/>
            <a:r>
              <a:rPr lang="ar-DZ" sz="4400" b="1" u="sng" dirty="0" smtClean="0">
                <a:solidFill>
                  <a:schemeClr val="tx1"/>
                </a:solidFill>
                <a:effectLst>
                  <a:outerShdw blurRad="38100" dist="38100" dir="2700000" algn="tl">
                    <a:srgbClr val="000000">
                      <a:alpha val="43137"/>
                    </a:srgbClr>
                  </a:outerShdw>
                </a:effectLst>
              </a:rPr>
              <a:t>تعريف </a:t>
            </a:r>
            <a:r>
              <a:rPr lang="ar-DZ" sz="4400" b="1" u="sng" dirty="0" err="1" smtClean="0">
                <a:solidFill>
                  <a:srgbClr val="FFFF00"/>
                </a:solidFill>
                <a:effectLst>
                  <a:outerShdw blurRad="38100" dist="38100" dir="2700000" algn="tl">
                    <a:srgbClr val="000000">
                      <a:alpha val="43137"/>
                    </a:srgbClr>
                  </a:outerShdw>
                </a:effectLst>
              </a:rPr>
              <a:t>الإقتصاد</a:t>
            </a:r>
            <a:r>
              <a:rPr lang="ar-DZ" sz="4400" b="1" u="sng" dirty="0" smtClean="0">
                <a:solidFill>
                  <a:srgbClr val="FFFF00"/>
                </a:solidFill>
                <a:effectLst>
                  <a:outerShdw blurRad="38100" dist="38100" dir="2700000" algn="tl">
                    <a:srgbClr val="000000">
                      <a:alpha val="43137"/>
                    </a:srgbClr>
                  </a:outerShdw>
                </a:effectLst>
              </a:rPr>
              <a:t> الأصفر:</a:t>
            </a:r>
          </a:p>
          <a:p>
            <a:pPr algn="just" rtl="1"/>
            <a:r>
              <a:rPr lang="ar-DZ" sz="4400" dirty="0" smtClean="0">
                <a:solidFill>
                  <a:schemeClr val="tx1"/>
                </a:solidFill>
              </a:rPr>
              <a:t>يمكن تعريف «الاقتصاد الأصفر» بأنه (الاقتصاد الذي يهتم بدراسة الطاقة الشمسية وكيفية الاستفادة منها لتحقيق التنمية المستدامة) لكونها تمثل «</a:t>
            </a:r>
            <a:r>
              <a:rPr lang="ar-DZ" sz="4400" dirty="0" err="1" smtClean="0">
                <a:solidFill>
                  <a:schemeClr val="tx1"/>
                </a:solidFill>
              </a:rPr>
              <a:t>المصدرالرئيسي</a:t>
            </a:r>
            <a:r>
              <a:rPr lang="ar-DZ" sz="4400" dirty="0" smtClean="0">
                <a:solidFill>
                  <a:schemeClr val="tx1"/>
                </a:solidFill>
              </a:rPr>
              <a:t> لمعظم مصادر الطاقة»، كما أنها مصدر مجاني وغير محدود للطاقة، </a:t>
            </a:r>
            <a:r>
              <a:rPr lang="ar-DZ" sz="4400" dirty="0" err="1" smtClean="0">
                <a:solidFill>
                  <a:schemeClr val="tx1"/>
                </a:solidFill>
              </a:rPr>
              <a:t>علاوةًعلى</a:t>
            </a:r>
            <a:r>
              <a:rPr lang="ar-DZ" sz="4400" dirty="0" smtClean="0">
                <a:solidFill>
                  <a:schemeClr val="tx1"/>
                </a:solidFill>
              </a:rPr>
              <a:t> أنها طاقة مأمونة المصدر ويمكن وصولها إلى المناطق النائية التي لا يمكن لأي مصدر آخر من مصادر الطاقة الأخرى الوصول إليه. ولا يمكن احتكارها والسيطرة عليها كالوقود </a:t>
            </a:r>
            <a:r>
              <a:rPr lang="ar-DZ" sz="4400" dirty="0" err="1" smtClean="0">
                <a:solidFill>
                  <a:schemeClr val="tx1"/>
                </a:solidFill>
              </a:rPr>
              <a:t>الأحفوري</a:t>
            </a:r>
            <a:r>
              <a:rPr lang="ar-DZ" sz="4400" dirty="0" smtClean="0">
                <a:solidFill>
                  <a:schemeClr val="tx1"/>
                </a:solidFill>
              </a:rPr>
              <a:t> وعدم مساهمتها بأي شكل من الأشكال في حدوث التلوث البيئي، وذلك بهدف الحفاظ على حق الأجيال الحالية والقادمة في مجالات الطاقة غير المتجددة كالفحم، والبترول، والغاز الطبيعي، وجعل فترة الاستفادة من هذه الثروات طويلة الأمد وبطريقة مستدامة.</a:t>
            </a:r>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rgbClr val="92D050"/>
                </a:solidFill>
                <a:effectLst>
                  <a:outerShdw blurRad="38100" dist="38100" dir="2700000" algn="tl">
                    <a:srgbClr val="000000">
                      <a:alpha val="43137"/>
                    </a:srgbClr>
                  </a:outerShdw>
                </a:effectLst>
              </a:rPr>
              <a:t>4- </a:t>
            </a:r>
            <a:r>
              <a:rPr lang="ar-DZ" sz="4400" b="1" u="sng" dirty="0" err="1" smtClean="0">
                <a:solidFill>
                  <a:srgbClr val="92D050"/>
                </a:solidFill>
                <a:effectLst>
                  <a:outerShdw blurRad="38100" dist="38100" dir="2700000" algn="tl">
                    <a:srgbClr val="000000">
                      <a:alpha val="43137"/>
                    </a:srgbClr>
                  </a:outerShdw>
                </a:effectLst>
              </a:rPr>
              <a:t>الإقتصاد</a:t>
            </a:r>
            <a:r>
              <a:rPr lang="ar-DZ" sz="4400" b="1" u="sng" dirty="0" smtClean="0">
                <a:solidFill>
                  <a:srgbClr val="92D050"/>
                </a:solidFill>
                <a:effectLst>
                  <a:outerShdw blurRad="38100" dist="38100" dir="2700000" algn="tl">
                    <a:srgbClr val="000000">
                      <a:alpha val="43137"/>
                    </a:srgbClr>
                  </a:outerShdw>
                </a:effectLst>
              </a:rPr>
              <a:t> الأخضر: </a:t>
            </a:r>
          </a:p>
          <a:p>
            <a:pPr rtl="1"/>
            <a:endParaRPr lang="fr-FR" sz="4400" b="1" u="sng" dirty="0" smtClean="0">
              <a:solidFill>
                <a:srgbClr val="92D050"/>
              </a:solidFill>
              <a:effectLst>
                <a:outerShdw blurRad="38100" dist="38100" dir="2700000" algn="tl">
                  <a:srgbClr val="000000">
                    <a:alpha val="43137"/>
                  </a:srgbClr>
                </a:outerShdw>
              </a:effectLst>
            </a:endParaRPr>
          </a:p>
        </p:txBody>
      </p:sp>
      <p:pic>
        <p:nvPicPr>
          <p:cNvPr id="4" name="Image 3" descr="download (3).jpg"/>
          <p:cNvPicPr>
            <a:picLocks noChangeAspect="1"/>
          </p:cNvPicPr>
          <p:nvPr/>
        </p:nvPicPr>
        <p:blipFill>
          <a:blip r:embed="rId3"/>
          <a:stretch>
            <a:fillRect/>
          </a:stretch>
        </p:blipFill>
        <p:spPr>
          <a:xfrm>
            <a:off x="428596" y="1428736"/>
            <a:ext cx="8286808" cy="4643470"/>
          </a:xfrm>
          <a:prstGeom prst="rect">
            <a:avLst/>
          </a:prstGeom>
        </p:spPr>
      </p:pic>
    </p:spTree>
  </p:cSld>
  <p:clrMapOvr>
    <a:masterClrMapping/>
  </p:clrMapOvr>
  <p:transition>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rtl="1"/>
            <a:r>
              <a:rPr lang="ar-DZ" sz="4400" b="1" u="sng" dirty="0" smtClean="0">
                <a:solidFill>
                  <a:srgbClr val="92D050"/>
                </a:solidFill>
                <a:effectLst>
                  <a:outerShdw blurRad="38100" dist="38100" dir="2700000" algn="tl">
                    <a:srgbClr val="000000">
                      <a:alpha val="43137"/>
                    </a:srgbClr>
                  </a:outerShdw>
                </a:effectLst>
              </a:rPr>
              <a:t>( الاقتصاد الصديق للبيئة ) :</a:t>
            </a:r>
            <a:r>
              <a:rPr lang="ar-DZ" sz="4400" dirty="0" smtClean="0"/>
              <a:t> </a:t>
            </a:r>
          </a:p>
          <a:p>
            <a:pPr algn="just" rtl="1"/>
            <a:r>
              <a:rPr lang="ar-DZ" sz="4400" dirty="0" smtClean="0">
                <a:solidFill>
                  <a:schemeClr val="tx1"/>
                </a:solidFill>
              </a:rPr>
              <a:t>هو ذلك الاقتصاد الذي يتم فيه استخدام الموارد البيئية بكفاءة في ظل حماية البيئة ، وتحقيقه يؤدي بشكل ملحوظ إلى التقليل من المخاطر </a:t>
            </a:r>
            <a:r>
              <a:rPr lang="ar-DZ" sz="4400" dirty="0" err="1" smtClean="0">
                <a:solidFill>
                  <a:schemeClr val="tx1"/>
                </a:solidFill>
              </a:rPr>
              <a:t>و</a:t>
            </a:r>
            <a:r>
              <a:rPr lang="ar-DZ" sz="4400" dirty="0" smtClean="0">
                <a:solidFill>
                  <a:schemeClr val="tx1"/>
                </a:solidFill>
              </a:rPr>
              <a:t> الندرة البيئية . ظهر أثناء </a:t>
            </a:r>
            <a:r>
              <a:rPr lang="ar-DZ" sz="4400" dirty="0" err="1" smtClean="0">
                <a:solidFill>
                  <a:schemeClr val="tx1"/>
                </a:solidFill>
              </a:rPr>
              <a:t>إنعقاد</a:t>
            </a:r>
            <a:r>
              <a:rPr lang="ar-DZ" sz="4400" dirty="0" smtClean="0">
                <a:solidFill>
                  <a:schemeClr val="tx1"/>
                </a:solidFill>
              </a:rPr>
              <a:t> قمة الأرض في مدينة "</a:t>
            </a:r>
            <a:r>
              <a:rPr lang="ar-DZ" sz="4400" dirty="0" err="1" smtClean="0">
                <a:solidFill>
                  <a:schemeClr val="tx1"/>
                </a:solidFill>
              </a:rPr>
              <a:t>ريو</a:t>
            </a:r>
            <a:r>
              <a:rPr lang="ar-DZ" sz="4400" dirty="0" smtClean="0">
                <a:solidFill>
                  <a:schemeClr val="tx1"/>
                </a:solidFill>
              </a:rPr>
              <a:t> </a:t>
            </a:r>
            <a:r>
              <a:rPr lang="ar-DZ" sz="4400" dirty="0" err="1" smtClean="0">
                <a:solidFill>
                  <a:schemeClr val="tx1"/>
                </a:solidFill>
              </a:rPr>
              <a:t>دي</a:t>
            </a:r>
            <a:r>
              <a:rPr lang="ar-DZ" sz="4400" dirty="0" smtClean="0">
                <a:solidFill>
                  <a:schemeClr val="tx1"/>
                </a:solidFill>
              </a:rPr>
              <a:t> </a:t>
            </a:r>
            <a:r>
              <a:rPr lang="ar-DZ" sz="4400" dirty="0" err="1" smtClean="0">
                <a:solidFill>
                  <a:schemeClr val="tx1"/>
                </a:solidFill>
              </a:rPr>
              <a:t>جانيرو</a:t>
            </a:r>
            <a:r>
              <a:rPr lang="ar-DZ" sz="4400" dirty="0" smtClean="0">
                <a:solidFill>
                  <a:schemeClr val="tx1"/>
                </a:solidFill>
              </a:rPr>
              <a:t>" بالبرازيل عام 1992 . جاء من أجل الحفاظ على النظم البيئية </a:t>
            </a:r>
            <a:r>
              <a:rPr lang="ar-DZ" sz="4400" dirty="0" err="1" smtClean="0">
                <a:solidFill>
                  <a:schemeClr val="tx1"/>
                </a:solidFill>
              </a:rPr>
              <a:t>و</a:t>
            </a:r>
            <a:r>
              <a:rPr lang="ar-DZ" sz="4400" dirty="0" smtClean="0">
                <a:solidFill>
                  <a:schemeClr val="tx1"/>
                </a:solidFill>
              </a:rPr>
              <a:t> عدم </a:t>
            </a:r>
            <a:r>
              <a:rPr lang="ar-DZ" sz="4400" dirty="0" err="1" smtClean="0">
                <a:solidFill>
                  <a:schemeClr val="tx1"/>
                </a:solidFill>
              </a:rPr>
              <a:t>اهدار</a:t>
            </a:r>
            <a:r>
              <a:rPr lang="ar-DZ" sz="4400" dirty="0" smtClean="0">
                <a:solidFill>
                  <a:schemeClr val="tx1"/>
                </a:solidFill>
              </a:rPr>
              <a:t> الموارد الطبيعية ( وخاصة غير المتجددة) </a:t>
            </a:r>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chemeClr val="bg1"/>
                </a:solidFill>
                <a:effectLst>
                  <a:outerShdw blurRad="38100" dist="38100" dir="2700000" algn="tl">
                    <a:srgbClr val="000000">
                      <a:alpha val="43137"/>
                    </a:srgbClr>
                  </a:outerShdw>
                </a:effectLst>
              </a:rPr>
              <a:t>5- </a:t>
            </a:r>
            <a:r>
              <a:rPr lang="ar-DZ" sz="4400" b="1" u="sng" dirty="0" err="1" smtClean="0">
                <a:solidFill>
                  <a:schemeClr val="bg1"/>
                </a:solidFill>
                <a:effectLst>
                  <a:outerShdw blurRad="38100" dist="38100" dir="2700000" algn="tl">
                    <a:srgbClr val="000000">
                      <a:alpha val="43137"/>
                    </a:srgbClr>
                  </a:outerShdw>
                </a:effectLst>
              </a:rPr>
              <a:t>الإقتصاد</a:t>
            </a:r>
            <a:r>
              <a:rPr lang="ar-DZ" sz="4400" b="1" u="sng" dirty="0" smtClean="0">
                <a:solidFill>
                  <a:schemeClr val="bg1"/>
                </a:solidFill>
                <a:effectLst>
                  <a:outerShdw blurRad="38100" dist="38100" dir="2700000" algn="tl">
                    <a:srgbClr val="000000">
                      <a:alpha val="43137"/>
                    </a:srgbClr>
                  </a:outerShdw>
                </a:effectLst>
              </a:rPr>
              <a:t> الأبيض:</a:t>
            </a:r>
            <a:endParaRPr lang="fr-FR" sz="4400" b="1" u="sng" dirty="0" smtClean="0">
              <a:solidFill>
                <a:schemeClr val="bg1"/>
              </a:solidFill>
              <a:effectLst>
                <a:outerShdw blurRad="38100" dist="38100" dir="2700000" algn="tl">
                  <a:srgbClr val="000000">
                    <a:alpha val="43137"/>
                  </a:srgbClr>
                </a:outerShdw>
              </a:effectLst>
            </a:endParaRPr>
          </a:p>
        </p:txBody>
      </p:sp>
      <p:pic>
        <p:nvPicPr>
          <p:cNvPr id="4" name="Image 3" descr="بين-التجارة-الالكترونية-والتسويق-عبر-الانترنت-e1565039430834.jpg"/>
          <p:cNvPicPr>
            <a:picLocks noChangeAspect="1"/>
          </p:cNvPicPr>
          <p:nvPr/>
        </p:nvPicPr>
        <p:blipFill>
          <a:blip r:embed="rId3"/>
          <a:stretch>
            <a:fillRect/>
          </a:stretch>
        </p:blipFill>
        <p:spPr>
          <a:xfrm>
            <a:off x="762000" y="1285860"/>
            <a:ext cx="7620000" cy="4929222"/>
          </a:xfrm>
          <a:prstGeom prst="rect">
            <a:avLst/>
          </a:prstGeom>
        </p:spPr>
      </p:pic>
    </p:spTree>
  </p:cSld>
  <p:clrMapOvr>
    <a:masterClrMapping/>
  </p:clrMapOvr>
  <p:transition>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62500" lnSpcReduction="20000"/>
          </a:bodyPr>
          <a:lstStyle/>
          <a:p>
            <a:endParaRPr lang="fr-FR" sz="4400" dirty="0" smtClean="0"/>
          </a:p>
          <a:p>
            <a:pPr algn="just" rtl="1"/>
            <a:r>
              <a:rPr lang="ar-DZ" sz="4400" dirty="0" smtClean="0">
                <a:solidFill>
                  <a:schemeClr val="tx1"/>
                </a:solidFill>
              </a:rPr>
              <a:t>ظهر مفهوم ” الاقتصاد الأبيض ” في لندن؛ عام 2015، أوضح فيه كيف يغير الاقتصاد الرقمي، لندن ومدن المستقبل؛ حيث ضاعف الاقتصاد الأبيض فرص العمل في لندن، وزاد من نموها بسرعة كبيرة، وخاصةً من خلال البيع والتسوق عبر الإنترنت، فالاقتصاد الأبيض هو النظام الإيكولوجي الذي يحيط بصناعة تكنولوجيا المعلومات بمعناها الواسع.</a:t>
            </a:r>
          </a:p>
          <a:p>
            <a:pPr algn="just" rtl="1"/>
            <a:r>
              <a:rPr lang="ar-DZ" sz="4400" dirty="0" smtClean="0">
                <a:solidFill>
                  <a:schemeClr val="tx1"/>
                </a:solidFill>
              </a:rPr>
              <a:t> </a:t>
            </a:r>
          </a:p>
          <a:p>
            <a:pPr algn="just" rtl="1"/>
            <a:r>
              <a:rPr lang="ar-DZ" sz="4400" dirty="0" smtClean="0">
                <a:solidFill>
                  <a:schemeClr val="tx1"/>
                </a:solidFill>
              </a:rPr>
              <a:t>وفي إيطاليا، يُطلق ” الاقتصاد الأبيض ” على قطاع الخدمات الصحية، والعناية بالمرضى، سواء كانوا أشخاصًا عاديين، أو معاقين، أو مسنين، كما يشمل الصناعات الدوائية والطبية والحيوية.</a:t>
            </a:r>
          </a:p>
          <a:p>
            <a:pPr algn="just" rtl="1"/>
            <a:r>
              <a:rPr lang="ar-DZ" sz="4400" dirty="0" smtClean="0">
                <a:solidFill>
                  <a:schemeClr val="tx1"/>
                </a:solidFill>
              </a:rPr>
              <a:t> </a:t>
            </a:r>
          </a:p>
          <a:p>
            <a:pPr algn="just" rtl="1"/>
            <a:r>
              <a:rPr lang="ar-DZ" sz="4400" dirty="0" smtClean="0">
                <a:solidFill>
                  <a:schemeClr val="tx1"/>
                </a:solidFill>
              </a:rPr>
              <a:t>ويُعد هذا القطاع، أحد الأصول المهمة للاقتصاد الإيطالي؛ إذ يقابل كل 100 وظيفة جديدة في الاقتصاد الأبيض، 133 وظيفة أخرى، كما يُعد الاقتصاد الأبيض- إلى جانب القطاعين الرقمي والتكنولوجي- أحد أهم الأسواق التي يمكن لشباب الخريجين البحث عنها، خاصةً في ظل استمرار ارتفاع معدل البطالة بين الشباب في إيطاليا.</a:t>
            </a:r>
          </a:p>
          <a:p>
            <a:r>
              <a:rPr lang="ar-DZ" sz="4400" dirty="0" smtClean="0">
                <a:solidFill>
                  <a:schemeClr val="tx1"/>
                </a:solidFill>
              </a:rPr>
              <a:t> </a:t>
            </a:r>
          </a:p>
          <a:p>
            <a:pPr algn="r" rtl="1"/>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a:r>
              <a:rPr lang="ar-DZ" sz="4400" dirty="0" smtClean="0">
                <a:solidFill>
                  <a:schemeClr val="tx1"/>
                </a:solidFill>
                <a:effectLst>
                  <a:outerShdw blurRad="38100" dist="38100" dir="2700000" algn="tl">
                    <a:srgbClr val="000000">
                      <a:alpha val="43137"/>
                    </a:srgbClr>
                  </a:outerShdw>
                </a:effectLst>
              </a:rPr>
              <a:t>المطلب2: ألوان </a:t>
            </a:r>
            <a:r>
              <a:rPr lang="ar-DZ" sz="4400" dirty="0" err="1" smtClean="0">
                <a:solidFill>
                  <a:schemeClr val="tx1"/>
                </a:solidFill>
                <a:effectLst>
                  <a:outerShdw blurRad="38100" dist="38100" dir="2700000" algn="tl">
                    <a:srgbClr val="000000">
                      <a:alpha val="43137"/>
                    </a:srgbClr>
                  </a:outerShdw>
                </a:effectLst>
              </a:rPr>
              <a:t>الإقتصاد</a:t>
            </a:r>
            <a:r>
              <a:rPr lang="ar-DZ" sz="4400" dirty="0" smtClean="0">
                <a:solidFill>
                  <a:schemeClr val="tx1"/>
                </a:solidFill>
                <a:effectLst>
                  <a:outerShdw blurRad="38100" dist="38100" dir="2700000" algn="tl">
                    <a:srgbClr val="000000">
                      <a:alpha val="43137"/>
                    </a:srgbClr>
                  </a:outerShdw>
                </a:effectLst>
              </a:rPr>
              <a:t> الفرعية</a:t>
            </a:r>
            <a:r>
              <a:rPr lang="ar-DZ" sz="4400" dirty="0" smtClean="0">
                <a:solidFill>
                  <a:schemeClr val="tx1"/>
                </a:solidFill>
              </a:rPr>
              <a:t> </a:t>
            </a:r>
          </a:p>
          <a:p>
            <a:pPr rtl="1"/>
            <a:r>
              <a:rPr lang="ar-DZ" sz="4400" b="1" u="sng" dirty="0" smtClean="0">
                <a:solidFill>
                  <a:schemeClr val="bg1">
                    <a:lumMod val="50000"/>
                  </a:schemeClr>
                </a:solidFill>
                <a:effectLst>
                  <a:outerShdw blurRad="38100" dist="38100" dir="2700000" algn="tl">
                    <a:srgbClr val="000000">
                      <a:alpha val="43137"/>
                    </a:srgbClr>
                  </a:outerShdw>
                </a:effectLst>
              </a:rPr>
              <a:t>1- </a:t>
            </a:r>
            <a:r>
              <a:rPr lang="ar-DZ" sz="4400" b="1" u="sng" dirty="0" err="1" smtClean="0">
                <a:solidFill>
                  <a:schemeClr val="bg1">
                    <a:lumMod val="50000"/>
                  </a:schemeClr>
                </a:solidFill>
                <a:effectLst>
                  <a:outerShdw blurRad="38100" dist="38100" dir="2700000" algn="tl">
                    <a:srgbClr val="000000">
                      <a:alpha val="43137"/>
                    </a:srgbClr>
                  </a:outerShdw>
                </a:effectLst>
              </a:rPr>
              <a:t>الإقتصاد</a:t>
            </a:r>
            <a:r>
              <a:rPr lang="ar-DZ" sz="4400" b="1" u="sng" dirty="0" smtClean="0">
                <a:solidFill>
                  <a:schemeClr val="bg1">
                    <a:lumMod val="50000"/>
                  </a:schemeClr>
                </a:solidFill>
                <a:effectLst>
                  <a:outerShdw blurRad="38100" dist="38100" dir="2700000" algn="tl">
                    <a:srgbClr val="000000">
                      <a:alpha val="43137"/>
                    </a:srgbClr>
                  </a:outerShdw>
                </a:effectLst>
              </a:rPr>
              <a:t> الرمادي:</a:t>
            </a:r>
            <a:endParaRPr lang="fr-FR" sz="4400" b="1" u="sng" dirty="0" smtClean="0">
              <a:solidFill>
                <a:schemeClr val="bg1">
                  <a:lumMod val="50000"/>
                </a:schemeClr>
              </a:solidFill>
              <a:effectLst>
                <a:outerShdw blurRad="38100" dist="38100" dir="2700000" algn="tl">
                  <a:srgbClr val="000000">
                    <a:alpha val="43137"/>
                  </a:srgbClr>
                </a:outerShdw>
              </a:effectLst>
            </a:endParaRPr>
          </a:p>
        </p:txBody>
      </p:sp>
      <p:pic>
        <p:nvPicPr>
          <p:cNvPr id="4" name="Image 3" descr="10-1.jpg"/>
          <p:cNvPicPr>
            <a:picLocks noChangeAspect="1"/>
          </p:cNvPicPr>
          <p:nvPr/>
        </p:nvPicPr>
        <p:blipFill>
          <a:blip r:embed="rId3"/>
          <a:stretch>
            <a:fillRect/>
          </a:stretch>
        </p:blipFill>
        <p:spPr>
          <a:xfrm>
            <a:off x="4572000" y="2071678"/>
            <a:ext cx="4071940" cy="3929091"/>
          </a:xfrm>
          <a:prstGeom prst="rect">
            <a:avLst/>
          </a:prstGeom>
        </p:spPr>
      </p:pic>
      <p:pic>
        <p:nvPicPr>
          <p:cNvPr id="5" name="Image 4" descr="الاقتصاد-غير-الرسمي-في-مصر-المشكلات-والحلول-780x405.jpg"/>
          <p:cNvPicPr>
            <a:picLocks noChangeAspect="1"/>
          </p:cNvPicPr>
          <p:nvPr/>
        </p:nvPicPr>
        <p:blipFill>
          <a:blip r:embed="rId4"/>
          <a:stretch>
            <a:fillRect/>
          </a:stretch>
        </p:blipFill>
        <p:spPr>
          <a:xfrm>
            <a:off x="357158" y="2071679"/>
            <a:ext cx="4000528" cy="3857652"/>
          </a:xfrm>
          <a:prstGeom prst="rect">
            <a:avLst/>
          </a:prstGeom>
        </p:spPr>
      </p:pic>
    </p:spTree>
  </p:cSld>
  <p:clrMapOvr>
    <a:masterClrMapping/>
  </p:clrMapOvr>
  <p:transition>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55000" lnSpcReduction="20000"/>
          </a:bodyPr>
          <a:lstStyle/>
          <a:p>
            <a:pPr algn="just" rtl="1"/>
            <a:endParaRPr lang="ar-DZ" sz="5800" u="sng" dirty="0" smtClean="0">
              <a:solidFill>
                <a:schemeClr val="bg1">
                  <a:lumMod val="50000"/>
                </a:schemeClr>
              </a:solidFill>
              <a:effectLst>
                <a:outerShdw blurRad="38100" dist="38100" dir="2700000" algn="tl">
                  <a:srgbClr val="000000">
                    <a:alpha val="43137"/>
                  </a:srgbClr>
                </a:outerShdw>
              </a:effectLst>
            </a:endParaRPr>
          </a:p>
          <a:p>
            <a:pPr algn="just" rtl="1"/>
            <a:r>
              <a:rPr lang="ar-DZ" sz="5800" b="1" u="sng" dirty="0" smtClean="0">
                <a:solidFill>
                  <a:schemeClr val="bg2">
                    <a:lumMod val="90000"/>
                  </a:schemeClr>
                </a:solidFill>
                <a:effectLst>
                  <a:outerShdw blurRad="38100" dist="38100" dir="2700000" algn="tl">
                    <a:srgbClr val="000000">
                      <a:alpha val="43137"/>
                    </a:srgbClr>
                  </a:outerShdw>
                </a:effectLst>
              </a:rPr>
              <a:t>1- الاقتصاد الرمادي: </a:t>
            </a:r>
            <a:r>
              <a:rPr lang="fr-FR" sz="5800" b="1" u="sng" dirty="0" smtClean="0">
                <a:solidFill>
                  <a:schemeClr val="bg2">
                    <a:lumMod val="90000"/>
                  </a:schemeClr>
                </a:solidFill>
                <a:effectLst>
                  <a:outerShdw blurRad="38100" dist="38100" dir="2700000" algn="tl">
                    <a:srgbClr val="000000">
                      <a:alpha val="43137"/>
                    </a:srgbClr>
                  </a:outerShdw>
                </a:effectLst>
              </a:rPr>
              <a:t>Gray </a:t>
            </a:r>
            <a:r>
              <a:rPr lang="fr-FR" sz="5800" b="1" u="sng" dirty="0" err="1" smtClean="0">
                <a:solidFill>
                  <a:schemeClr val="bg2">
                    <a:lumMod val="90000"/>
                  </a:schemeClr>
                </a:solidFill>
                <a:effectLst>
                  <a:outerShdw blurRad="38100" dist="38100" dir="2700000" algn="tl">
                    <a:srgbClr val="000000">
                      <a:alpha val="43137"/>
                    </a:srgbClr>
                  </a:outerShdw>
                </a:effectLst>
              </a:rPr>
              <a:t>Economy</a:t>
            </a:r>
            <a:endParaRPr lang="fr-FR" sz="5800" b="1" u="sng" dirty="0" smtClean="0">
              <a:solidFill>
                <a:schemeClr val="bg2">
                  <a:lumMod val="90000"/>
                </a:schemeClr>
              </a:solidFill>
              <a:effectLst>
                <a:outerShdw blurRad="38100" dist="38100" dir="2700000" algn="tl">
                  <a:srgbClr val="000000">
                    <a:alpha val="43137"/>
                  </a:srgbClr>
                </a:outerShdw>
              </a:effectLst>
            </a:endParaRPr>
          </a:p>
          <a:p>
            <a:pPr algn="just" rtl="1"/>
            <a:r>
              <a:rPr lang="ar-DZ" sz="5800" dirty="0" smtClean="0">
                <a:solidFill>
                  <a:schemeClr val="tx1"/>
                </a:solidFill>
              </a:rPr>
              <a:t>يعتبر الاقتصاد الرمادي هو ” الاقتصاد غير الرسمي ” ، الذي يُعرف بأنه (جميع الأنشطة الاقتصادية التي يمارسها الأفراد أو المؤسسات والتي لا تُدرج في الإحصائيات الرسمية </a:t>
            </a:r>
            <a:r>
              <a:rPr lang="ar-DZ" sz="5800" b="1" dirty="0" smtClean="0">
                <a:solidFill>
                  <a:schemeClr val="tx1"/>
                </a:solidFill>
              </a:rPr>
              <a:t>“</a:t>
            </a:r>
            <a:r>
              <a:rPr lang="ar-DZ" sz="5800" dirty="0" smtClean="0">
                <a:solidFill>
                  <a:schemeClr val="tx1"/>
                </a:solidFill>
              </a:rPr>
              <a:t> ؛ أي لا تعرف الأجهزة الحكومية قيمتها الفعلية ، ولا تدخل في حسابات الناتج القومي ، ولا يتم تحصيل ضرائب عنها ، ولا يخضع العاملون فيها لأي نظام ضمان اجتماعي).</a:t>
            </a:r>
          </a:p>
          <a:p>
            <a:pPr algn="just" rtl="1"/>
            <a:r>
              <a:rPr lang="ar-DZ" sz="5800" dirty="0" smtClean="0">
                <a:solidFill>
                  <a:schemeClr val="tx1"/>
                </a:solidFill>
              </a:rPr>
              <a:t>ويرجع مفهوم الاقتصاد الرمادي إلى العالم البريطاني آرثر لويس، الذي وضعه في نموذج التنمية الاقتصادية ؛ والذي يستخدم لوصف فرص العمل أو توليد سبل العيش داخل العالم النامي أساسًا ، وتم استخدامه لوصف نوع من العمل الذي كان ينظر إليه على أنه يقع خارج القطاع الصناعي الحديث</a:t>
            </a:r>
          </a:p>
          <a:p>
            <a:pPr algn="just" rtl="1"/>
            <a:endParaRPr lang="fr-FR" sz="4400" dirty="0" smtClean="0">
              <a:solidFill>
                <a:schemeClr val="tx1"/>
              </a:solidFill>
            </a:endParaRPr>
          </a:p>
          <a:p>
            <a:pPr algn="just" rtl="1"/>
            <a:r>
              <a:rPr lang="ar-DZ" sz="4400" dirty="0" smtClean="0">
                <a:solidFill>
                  <a:schemeClr val="tx1"/>
                </a:solidFill>
              </a:rPr>
              <a:t> </a:t>
            </a:r>
          </a:p>
          <a:p>
            <a:pPr algn="r" rtl="1"/>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62500" lnSpcReduction="20000"/>
          </a:bodyPr>
          <a:lstStyle/>
          <a:p>
            <a:pPr algn="just" rtl="1"/>
            <a:endParaRPr lang="ar-DZ" sz="5800" dirty="0" smtClean="0">
              <a:solidFill>
                <a:schemeClr val="tx1"/>
              </a:solidFill>
            </a:endParaRPr>
          </a:p>
          <a:p>
            <a:pPr algn="just" rtl="1"/>
            <a:r>
              <a:rPr lang="ar-DZ" sz="5800" dirty="0" smtClean="0">
                <a:solidFill>
                  <a:schemeClr val="tx1"/>
                </a:solidFill>
              </a:rPr>
              <a:t>إن الاقتصاد غير الرسمي ، أو القطاع غير الرسمي للاقتصاد أو الاقتصاد الرمادي هو جزء من اقتصاد لا يخضع للضريبة ، ولا يخضع لمراقبة أي جهاز من أجهزة الدولة ، وعلى الرغم من أن القطاع غير الرسمي يشكل جزءًا كبيرًا من </a:t>
            </a:r>
            <a:r>
              <a:rPr lang="ar-DZ" sz="5800" dirty="0" err="1" smtClean="0">
                <a:solidFill>
                  <a:schemeClr val="tx1"/>
                </a:solidFill>
              </a:rPr>
              <a:t>الاقتصادات</a:t>
            </a:r>
            <a:r>
              <a:rPr lang="ar-DZ" sz="5800" dirty="0" smtClean="0">
                <a:solidFill>
                  <a:schemeClr val="tx1"/>
                </a:solidFill>
              </a:rPr>
              <a:t> في البلدان النامية ، فإنه غالبًا ما يتم وصمه باعتباره مزعجًا ولا يمكن إدارته.</a:t>
            </a:r>
          </a:p>
          <a:p>
            <a:pPr algn="just" rtl="1"/>
            <a:r>
              <a:rPr lang="ar-DZ" sz="5800" dirty="0" smtClean="0">
                <a:solidFill>
                  <a:schemeClr val="tx1"/>
                </a:solidFill>
              </a:rPr>
              <a:t>ويتنوع الاقتصاد الرمادي- الذي يشكل من 40%-60% من الاقتصاد الكلي في الدول النامية – من حيث رأس المال المُستثمر، والدخل الناتج، والتكنولوجيا المستخدمة، وترجع مشاركة البعض فيه، إلى قدرتهم على التهرب من الضرائب، والتحايل على القانون.</a:t>
            </a:r>
          </a:p>
          <a:p>
            <a:pPr algn="just" rtl="1"/>
            <a:endParaRPr lang="fr-FR" sz="4400" dirty="0" smtClean="0">
              <a:solidFill>
                <a:schemeClr val="tx1"/>
              </a:solidFill>
            </a:endParaRPr>
          </a:p>
          <a:p>
            <a:pPr algn="just" rtl="1"/>
            <a:r>
              <a:rPr lang="ar-DZ" sz="4400" dirty="0" smtClean="0">
                <a:solidFill>
                  <a:schemeClr val="tx1"/>
                </a:solidFill>
              </a:rPr>
              <a:t> </a:t>
            </a:r>
          </a:p>
          <a:p>
            <a:pPr algn="r" rtl="1"/>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chemeClr val="tx1"/>
                </a:solidFill>
                <a:effectLst>
                  <a:outerShdw blurRad="38100" dist="38100" dir="2700000" algn="tl">
                    <a:srgbClr val="000000">
                      <a:alpha val="43137"/>
                    </a:srgbClr>
                  </a:outerShdw>
                </a:effectLst>
              </a:rPr>
              <a:t>2- </a:t>
            </a:r>
            <a:r>
              <a:rPr lang="ar-DZ" sz="4400" b="1" u="sng" dirty="0" err="1" smtClean="0">
                <a:solidFill>
                  <a:schemeClr val="tx1"/>
                </a:solidFill>
                <a:effectLst>
                  <a:outerShdw blurRad="38100" dist="38100" dir="2700000" algn="tl">
                    <a:srgbClr val="000000">
                      <a:alpha val="43137"/>
                    </a:srgbClr>
                  </a:outerShdw>
                </a:effectLst>
              </a:rPr>
              <a:t>الإقتصاد</a:t>
            </a:r>
            <a:r>
              <a:rPr lang="ar-DZ" sz="4400" b="1" u="sng" dirty="0" smtClean="0">
                <a:solidFill>
                  <a:schemeClr val="tx1"/>
                </a:solidFill>
                <a:effectLst>
                  <a:outerShdw blurRad="38100" dist="38100" dir="2700000" algn="tl">
                    <a:srgbClr val="000000">
                      <a:alpha val="43137"/>
                    </a:srgbClr>
                  </a:outerShdw>
                </a:effectLst>
              </a:rPr>
              <a:t> الأسود:</a:t>
            </a:r>
            <a:endParaRPr lang="fr-FR" sz="4400" b="1" u="sng" dirty="0" smtClean="0">
              <a:solidFill>
                <a:schemeClr val="tx1"/>
              </a:solidFill>
              <a:effectLst>
                <a:outerShdw blurRad="38100" dist="38100" dir="2700000" algn="tl">
                  <a:srgbClr val="000000">
                    <a:alpha val="43137"/>
                  </a:srgbClr>
                </a:outerShdw>
              </a:effectLst>
            </a:endParaRPr>
          </a:p>
          <a:p>
            <a:pPr algn="just" rtl="1"/>
            <a:r>
              <a:rPr lang="ar-DZ" sz="4400" dirty="0" smtClean="0">
                <a:solidFill>
                  <a:schemeClr val="tx1"/>
                </a:solidFill>
              </a:rPr>
              <a:t> </a:t>
            </a:r>
          </a:p>
          <a:p>
            <a:pPr algn="r" rtl="1"/>
            <a:endParaRPr lang="fr-FR" sz="4400" b="1" u="sng" dirty="0" smtClean="0">
              <a:solidFill>
                <a:schemeClr val="tx1"/>
              </a:solidFill>
              <a:effectLst>
                <a:outerShdw blurRad="38100" dist="38100" dir="2700000" algn="tl">
                  <a:srgbClr val="000000">
                    <a:alpha val="43137"/>
                  </a:srgbClr>
                </a:outerShdw>
              </a:effectLst>
            </a:endParaRPr>
          </a:p>
        </p:txBody>
      </p:sp>
      <p:pic>
        <p:nvPicPr>
          <p:cNvPr id="4" name="Image 3" descr="download (6).jpg"/>
          <p:cNvPicPr>
            <a:picLocks noChangeAspect="1"/>
          </p:cNvPicPr>
          <p:nvPr/>
        </p:nvPicPr>
        <p:blipFill>
          <a:blip r:embed="rId3"/>
          <a:stretch>
            <a:fillRect/>
          </a:stretch>
        </p:blipFill>
        <p:spPr>
          <a:xfrm>
            <a:off x="928662" y="1214422"/>
            <a:ext cx="7143800" cy="4929222"/>
          </a:xfrm>
          <a:prstGeom prst="rect">
            <a:avLst/>
          </a:prstGeom>
        </p:spPr>
      </p:pic>
    </p:spTree>
  </p:cSld>
  <p:clrMapOvr>
    <a:masterClrMapping/>
  </p:clrMapOvr>
  <p:transition>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55000" lnSpcReduction="20000"/>
          </a:bodyPr>
          <a:lstStyle/>
          <a:p>
            <a:pPr algn="r" rtl="1"/>
            <a:r>
              <a:rPr lang="ar-DZ" sz="4400" b="1" u="sng" dirty="0" smtClean="0">
                <a:solidFill>
                  <a:schemeClr val="tx1"/>
                </a:solidFill>
                <a:effectLst>
                  <a:outerShdw blurRad="38100" dist="38100" dir="2700000" algn="tl">
                    <a:srgbClr val="000000">
                      <a:alpha val="43137"/>
                    </a:srgbClr>
                  </a:outerShdw>
                </a:effectLst>
              </a:rPr>
              <a:t>2- </a:t>
            </a:r>
            <a:r>
              <a:rPr lang="ar-DZ" sz="4400" b="1" u="sng" dirty="0" err="1" smtClean="0">
                <a:solidFill>
                  <a:schemeClr val="tx1"/>
                </a:solidFill>
                <a:effectLst>
                  <a:outerShdw blurRad="38100" dist="38100" dir="2700000" algn="tl">
                    <a:srgbClr val="000000">
                      <a:alpha val="43137"/>
                    </a:srgbClr>
                  </a:outerShdw>
                </a:effectLst>
              </a:rPr>
              <a:t>الإقتصاد</a:t>
            </a:r>
            <a:r>
              <a:rPr lang="ar-DZ" sz="4400" b="1" u="sng" dirty="0" smtClean="0">
                <a:solidFill>
                  <a:schemeClr val="tx1"/>
                </a:solidFill>
                <a:effectLst>
                  <a:outerShdw blurRad="38100" dist="38100" dir="2700000" algn="tl">
                    <a:srgbClr val="000000">
                      <a:alpha val="43137"/>
                    </a:srgbClr>
                  </a:outerShdw>
                </a:effectLst>
              </a:rPr>
              <a:t> الأسود:</a:t>
            </a:r>
          </a:p>
          <a:p>
            <a:pPr algn="r" rtl="1"/>
            <a:r>
              <a:rPr lang="ar-DZ" sz="4400" b="1" dirty="0" smtClean="0"/>
              <a:t> </a:t>
            </a:r>
            <a:r>
              <a:rPr lang="ar-DZ" sz="5100" dirty="0" smtClean="0">
                <a:solidFill>
                  <a:schemeClr val="tx1"/>
                </a:solidFill>
              </a:rPr>
              <a:t>يُعد كل نشاط تجاري يتم خارج نطاق القوانين واللوائح وبعيدًا عن دفع الضرائب، جزءًا لا يتجزأ من الاقتصاد الأسود، أو ما يطلق عليه: اقتصاد الظل، أو الاقتصاد السري، أو الاقتصاد الخفي. وينتشر هذا النوع في معظم بلدان العالم، ولكن بنسب متفاوتة، وينشط كثيرًا في الدول ذات الأنظمة الضعيفة، والتي ينتشر فيها الفساد، وغياب العدالة الاجتماعية، وارتفاع معدلات البطالة، والتفاوت الكبير بين دخول المواطنين.</a:t>
            </a:r>
          </a:p>
          <a:p>
            <a:pPr algn="r" rtl="1"/>
            <a:r>
              <a:rPr lang="ar-DZ" sz="5100" dirty="0" smtClean="0">
                <a:solidFill>
                  <a:schemeClr val="tx1"/>
                </a:solidFill>
              </a:rPr>
              <a:t>ويتميز الاقتصاد الأسود بثلاث خصائص رئيسة، وهي جوانبه غير القانونية، واستخدام غسيل الأموال لإكساب الأموال شكلًا قانونيًا، </a:t>
            </a:r>
            <a:r>
              <a:rPr lang="ar-DZ" sz="5100" dirty="0" err="1" smtClean="0">
                <a:solidFill>
                  <a:schemeClr val="tx1"/>
                </a:solidFill>
              </a:rPr>
              <a:t>واتباع</a:t>
            </a:r>
            <a:r>
              <a:rPr lang="ar-DZ" sz="5100" dirty="0" smtClean="0">
                <a:solidFill>
                  <a:schemeClr val="tx1"/>
                </a:solidFill>
              </a:rPr>
              <a:t> طرق ملتوية لتجنب كشف سلطات إنفاذ القانون عن المدفوعات والمعاملات المالية التي تتم. وعلى سبيل المثال، كشفت أستراليا في عام 2018 عن نحو 72 مليار دولار من الأنشطة غير القانونية التي استخدمت عملة “بتكوين” الرقمية؛ لتكون بمنأى عن أعين </a:t>
            </a:r>
            <a:r>
              <a:rPr lang="ar-DZ" sz="5100" dirty="0" err="1" smtClean="0">
                <a:solidFill>
                  <a:schemeClr val="tx1"/>
                </a:solidFill>
              </a:rPr>
              <a:t>المسؤولين</a:t>
            </a:r>
            <a:r>
              <a:rPr lang="ar-DZ" sz="5100" dirty="0" smtClean="0">
                <a:solidFill>
                  <a:schemeClr val="tx1"/>
                </a:solidFill>
              </a:rPr>
              <a:t>.</a:t>
            </a:r>
          </a:p>
          <a:p>
            <a:pPr algn="r" rtl="1"/>
            <a:r>
              <a:rPr lang="ar-DZ" sz="5100" dirty="0" smtClean="0">
                <a:solidFill>
                  <a:schemeClr val="tx1"/>
                </a:solidFill>
              </a:rPr>
              <a:t>ومن أبرز أمثلة الاقتصاد الأسود: الاتجار بالبشر، وسرقة المعلومات الشخصية والمالية ( للوصول إلى الحسابات المصرفية وبطاقات الائتمان)، والمخدرات، والأسلحة، والأموال المزورة، والبرمجيات </a:t>
            </a:r>
            <a:r>
              <a:rPr lang="ar-DZ" sz="5100" dirty="0" err="1" smtClean="0">
                <a:solidFill>
                  <a:schemeClr val="tx1"/>
                </a:solidFill>
              </a:rPr>
              <a:t>المقرصنة</a:t>
            </a:r>
            <a:r>
              <a:rPr lang="ar-DZ" sz="5100" dirty="0" smtClean="0">
                <a:solidFill>
                  <a:schemeClr val="tx1"/>
                </a:solidFill>
              </a:rPr>
              <a:t> والمنسوخة بشكل غير</a:t>
            </a:r>
            <a:r>
              <a:rPr lang="ar-DZ" sz="4400" dirty="0" smtClean="0"/>
              <a:t> </a:t>
            </a:r>
            <a:r>
              <a:rPr lang="ar-DZ" sz="4400" dirty="0" smtClean="0">
                <a:solidFill>
                  <a:schemeClr val="tx1"/>
                </a:solidFill>
              </a:rPr>
              <a:t>مشروع.</a:t>
            </a:r>
          </a:p>
          <a:p>
            <a:pPr algn="r" rtl="1"/>
            <a:endParaRPr lang="fr-FR" sz="4400" b="1" u="sng" dirty="0" smtClean="0">
              <a:solidFill>
                <a:schemeClr val="tx1"/>
              </a:solidFill>
              <a:effectLst>
                <a:outerShdw blurRad="38100" dist="38100" dir="2700000" algn="tl">
                  <a:srgbClr val="000000">
                    <a:alpha val="43137"/>
                  </a:srgbClr>
                </a:outerShdw>
              </a:effectLst>
            </a:endParaRPr>
          </a:p>
          <a:p>
            <a:pPr algn="r" rtl="1"/>
            <a:r>
              <a:rPr lang="ar-DZ" sz="4400" dirty="0" smtClean="0">
                <a:solidFill>
                  <a:schemeClr val="tx1"/>
                </a:solidFill>
              </a:rPr>
              <a:t> </a:t>
            </a:r>
          </a:p>
          <a:p>
            <a:pPr algn="r" rtl="1"/>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lstStyle/>
          <a:p>
            <a:pPr rtl="1"/>
            <a:r>
              <a:rPr lang="ar-DZ" b="1" u="sng" dirty="0" smtClean="0">
                <a:solidFill>
                  <a:schemeClr val="tx1"/>
                </a:solidFill>
                <a:effectLst>
                  <a:outerShdw blurRad="38100" dist="38100" dir="2700000" algn="tl">
                    <a:srgbClr val="000000">
                      <a:alpha val="43137"/>
                    </a:srgbClr>
                  </a:outerShdw>
                </a:effectLst>
              </a:rPr>
              <a:t>خطة البحث:</a:t>
            </a:r>
          </a:p>
          <a:p>
            <a:pPr algn="just" rtl="1"/>
            <a:endParaRPr lang="ar-DZ" dirty="0" smtClean="0">
              <a:solidFill>
                <a:schemeClr val="tx1"/>
              </a:solidFill>
            </a:endParaRPr>
          </a:p>
          <a:p>
            <a:pPr algn="just" rtl="1">
              <a:buFont typeface="Arial" pitchFamily="34" charset="0"/>
              <a:buChar char="•"/>
            </a:pPr>
            <a:r>
              <a:rPr lang="ar-DZ" dirty="0" smtClean="0">
                <a:solidFill>
                  <a:schemeClr val="tx1"/>
                </a:solidFill>
              </a:rPr>
              <a:t>المقدمة</a:t>
            </a:r>
          </a:p>
          <a:p>
            <a:pPr algn="just" rtl="1">
              <a:buFont typeface="Wingdings" pitchFamily="2" charset="2"/>
              <a:buChar char="q"/>
            </a:pPr>
            <a:r>
              <a:rPr lang="ar-DZ" dirty="0" smtClean="0">
                <a:solidFill>
                  <a:schemeClr val="tx1"/>
                </a:solidFill>
              </a:rPr>
              <a:t>المبحث الأول: ألوان </a:t>
            </a:r>
            <a:r>
              <a:rPr lang="ar-DZ" dirty="0" err="1" smtClean="0">
                <a:solidFill>
                  <a:schemeClr val="tx1"/>
                </a:solidFill>
              </a:rPr>
              <a:t>الإقتصاد</a:t>
            </a:r>
            <a:endParaRPr lang="ar-DZ" dirty="0" smtClean="0">
              <a:solidFill>
                <a:schemeClr val="tx1"/>
              </a:solidFill>
            </a:endParaRPr>
          </a:p>
          <a:p>
            <a:pPr lvl="1" algn="just" rtl="1">
              <a:buFont typeface="Wingdings" pitchFamily="2" charset="2"/>
              <a:buChar char="ü"/>
            </a:pPr>
            <a:r>
              <a:rPr lang="ar-DZ" dirty="0" smtClean="0">
                <a:solidFill>
                  <a:schemeClr val="tx1"/>
                </a:solidFill>
              </a:rPr>
              <a:t>المطلب1: ألأوان </a:t>
            </a:r>
            <a:r>
              <a:rPr lang="ar-DZ" dirty="0" err="1" smtClean="0">
                <a:solidFill>
                  <a:schemeClr val="tx1"/>
                </a:solidFill>
              </a:rPr>
              <a:t>الإقتصاد</a:t>
            </a:r>
            <a:r>
              <a:rPr lang="ar-DZ" dirty="0" smtClean="0">
                <a:solidFill>
                  <a:schemeClr val="tx1"/>
                </a:solidFill>
              </a:rPr>
              <a:t> الأساسية (الأزرق،الأحمر،الأصفر،الأخضر، الأبيض)</a:t>
            </a:r>
          </a:p>
          <a:p>
            <a:pPr lvl="1" algn="just" rtl="1">
              <a:buFont typeface="Wingdings" pitchFamily="2" charset="2"/>
              <a:buChar char="ü"/>
            </a:pPr>
            <a:r>
              <a:rPr lang="ar-DZ" dirty="0" smtClean="0">
                <a:solidFill>
                  <a:schemeClr val="tx1"/>
                </a:solidFill>
              </a:rPr>
              <a:t>المطلب2: ألوان </a:t>
            </a:r>
            <a:r>
              <a:rPr lang="ar-DZ" dirty="0" err="1" smtClean="0">
                <a:solidFill>
                  <a:schemeClr val="tx1"/>
                </a:solidFill>
              </a:rPr>
              <a:t>الإقتصاد</a:t>
            </a:r>
            <a:r>
              <a:rPr lang="ar-DZ" dirty="0" smtClean="0">
                <a:solidFill>
                  <a:schemeClr val="tx1"/>
                </a:solidFill>
              </a:rPr>
              <a:t> الفرعية (رمادي، بنفسجي، أسود، فضي،البني)</a:t>
            </a:r>
          </a:p>
          <a:p>
            <a:pPr algn="just" rtl="1">
              <a:buFont typeface="Wingdings" pitchFamily="2" charset="2"/>
              <a:buChar char="q"/>
            </a:pPr>
            <a:r>
              <a:rPr lang="ar-DZ" dirty="0" smtClean="0">
                <a:solidFill>
                  <a:schemeClr val="tx1"/>
                </a:solidFill>
              </a:rPr>
              <a:t>المبحث الثاني: تأثير ألوان </a:t>
            </a:r>
            <a:r>
              <a:rPr lang="ar-DZ" dirty="0" err="1" smtClean="0">
                <a:solidFill>
                  <a:schemeClr val="tx1"/>
                </a:solidFill>
              </a:rPr>
              <a:t>الإقتصاد</a:t>
            </a:r>
            <a:r>
              <a:rPr lang="ar-DZ" dirty="0" smtClean="0">
                <a:solidFill>
                  <a:schemeClr val="tx1"/>
                </a:solidFill>
              </a:rPr>
              <a:t> في التنمية المستدامة</a:t>
            </a:r>
          </a:p>
          <a:p>
            <a:pPr lvl="1" algn="just" rtl="1">
              <a:buFont typeface="Wingdings" pitchFamily="2" charset="2"/>
              <a:buChar char="ü"/>
            </a:pPr>
            <a:r>
              <a:rPr lang="ar-DZ" dirty="0" smtClean="0">
                <a:solidFill>
                  <a:schemeClr val="tx1"/>
                </a:solidFill>
              </a:rPr>
              <a:t>المطلب1: الألوان المؤثرة بالإيجاب</a:t>
            </a:r>
          </a:p>
          <a:p>
            <a:pPr lvl="1" algn="just" rtl="1">
              <a:buFont typeface="Wingdings" pitchFamily="2" charset="2"/>
              <a:buChar char="ü"/>
            </a:pPr>
            <a:r>
              <a:rPr lang="ar-DZ" dirty="0" smtClean="0">
                <a:solidFill>
                  <a:schemeClr val="tx1"/>
                </a:solidFill>
              </a:rPr>
              <a:t>المطلب2: الألوان المؤثرة بالسلب</a:t>
            </a:r>
          </a:p>
          <a:p>
            <a:pPr algn="just" rtl="1">
              <a:buFont typeface="Arial" pitchFamily="34" charset="0"/>
              <a:buChar char="•"/>
            </a:pPr>
            <a:r>
              <a:rPr lang="ar-DZ" dirty="0" smtClean="0">
                <a:solidFill>
                  <a:schemeClr val="tx1"/>
                </a:solidFill>
              </a:rPr>
              <a:t>الخاتمة</a:t>
            </a:r>
          </a:p>
          <a:p>
            <a:endParaRPr lang="fr-FR" dirty="0" smtClean="0"/>
          </a:p>
        </p:txBody>
      </p:sp>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chemeClr val="bg1">
                    <a:lumMod val="65000"/>
                  </a:schemeClr>
                </a:solidFill>
                <a:effectLst>
                  <a:outerShdw blurRad="38100" dist="38100" dir="2700000" algn="tl">
                    <a:srgbClr val="000000">
                      <a:alpha val="43137"/>
                    </a:srgbClr>
                  </a:outerShdw>
                </a:effectLst>
              </a:rPr>
              <a:t>3- </a:t>
            </a:r>
            <a:r>
              <a:rPr lang="ar-DZ" sz="4400" b="1" u="sng" dirty="0" err="1" smtClean="0">
                <a:solidFill>
                  <a:schemeClr val="bg1">
                    <a:lumMod val="65000"/>
                  </a:schemeClr>
                </a:solidFill>
                <a:effectLst>
                  <a:outerShdw blurRad="38100" dist="38100" dir="2700000" algn="tl">
                    <a:srgbClr val="000000">
                      <a:alpha val="43137"/>
                    </a:srgbClr>
                  </a:outerShdw>
                </a:effectLst>
              </a:rPr>
              <a:t>الإقتصاد</a:t>
            </a:r>
            <a:r>
              <a:rPr lang="ar-DZ" sz="4400" b="1" u="sng" dirty="0" smtClean="0">
                <a:solidFill>
                  <a:schemeClr val="bg1">
                    <a:lumMod val="65000"/>
                  </a:schemeClr>
                </a:solidFill>
                <a:effectLst>
                  <a:outerShdw blurRad="38100" dist="38100" dir="2700000" algn="tl">
                    <a:srgbClr val="000000">
                      <a:alpha val="43137"/>
                    </a:srgbClr>
                  </a:outerShdw>
                </a:effectLst>
              </a:rPr>
              <a:t> الفضي:</a:t>
            </a:r>
          </a:p>
          <a:p>
            <a:pPr rtl="1"/>
            <a:endParaRPr lang="fr-FR" sz="4400" b="1" u="sng" dirty="0" smtClean="0">
              <a:solidFill>
                <a:schemeClr val="bg1">
                  <a:lumMod val="65000"/>
                </a:schemeClr>
              </a:solidFill>
              <a:effectLst>
                <a:outerShdw blurRad="38100" dist="38100" dir="2700000" algn="tl">
                  <a:srgbClr val="000000">
                    <a:alpha val="43137"/>
                  </a:srgbClr>
                </a:outerShdw>
              </a:effectLst>
            </a:endParaRPr>
          </a:p>
        </p:txBody>
      </p:sp>
      <p:pic>
        <p:nvPicPr>
          <p:cNvPr id="4" name="Image 3" descr="pension-fund.png"/>
          <p:cNvPicPr>
            <a:picLocks noChangeAspect="1"/>
          </p:cNvPicPr>
          <p:nvPr/>
        </p:nvPicPr>
        <p:blipFill>
          <a:blip r:embed="rId3"/>
          <a:stretch>
            <a:fillRect/>
          </a:stretch>
        </p:blipFill>
        <p:spPr>
          <a:xfrm>
            <a:off x="928662" y="1071546"/>
            <a:ext cx="7286676" cy="5214974"/>
          </a:xfrm>
          <a:prstGeom prst="rect">
            <a:avLst/>
          </a:prstGeom>
        </p:spPr>
      </p:pic>
    </p:spTree>
  </p:cSld>
  <p:clrMapOvr>
    <a:masterClrMapping/>
  </p:clrMapOvr>
  <p:transition>
    <p:diamon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77500" lnSpcReduction="20000"/>
          </a:bodyPr>
          <a:lstStyle/>
          <a:p>
            <a:pPr algn="r" rtl="1"/>
            <a:endParaRPr lang="ar-DZ" sz="4400" b="1" u="sng" dirty="0" smtClean="0">
              <a:solidFill>
                <a:schemeClr val="bg1">
                  <a:lumMod val="65000"/>
                </a:schemeClr>
              </a:solidFill>
              <a:effectLst>
                <a:outerShdw blurRad="38100" dist="38100" dir="2700000" algn="tl">
                  <a:srgbClr val="000000">
                    <a:alpha val="43137"/>
                  </a:srgbClr>
                </a:outerShdw>
              </a:effectLst>
            </a:endParaRPr>
          </a:p>
          <a:p>
            <a:pPr algn="r" rtl="1"/>
            <a:r>
              <a:rPr lang="ar-DZ" sz="4400" b="1" u="sng" dirty="0" smtClean="0">
                <a:solidFill>
                  <a:schemeClr val="bg1">
                    <a:lumMod val="65000"/>
                  </a:schemeClr>
                </a:solidFill>
                <a:effectLst>
                  <a:outerShdw blurRad="38100" dist="38100" dir="2700000" algn="tl">
                    <a:srgbClr val="000000">
                      <a:alpha val="43137"/>
                    </a:srgbClr>
                  </a:outerShdw>
                </a:effectLst>
              </a:rPr>
              <a:t>3- </a:t>
            </a:r>
            <a:r>
              <a:rPr lang="ar-DZ" sz="4400" b="1" u="sng" dirty="0" err="1" smtClean="0">
                <a:solidFill>
                  <a:schemeClr val="bg1">
                    <a:lumMod val="65000"/>
                  </a:schemeClr>
                </a:solidFill>
                <a:effectLst>
                  <a:outerShdw blurRad="38100" dist="38100" dir="2700000" algn="tl">
                    <a:srgbClr val="000000">
                      <a:alpha val="43137"/>
                    </a:srgbClr>
                  </a:outerShdw>
                </a:effectLst>
              </a:rPr>
              <a:t>الإقتصاد</a:t>
            </a:r>
            <a:r>
              <a:rPr lang="ar-DZ" sz="4400" b="1" u="sng" dirty="0" smtClean="0">
                <a:solidFill>
                  <a:schemeClr val="bg1">
                    <a:lumMod val="65000"/>
                  </a:schemeClr>
                </a:solidFill>
                <a:effectLst>
                  <a:outerShdw blurRad="38100" dist="38100" dir="2700000" algn="tl">
                    <a:srgbClr val="000000">
                      <a:alpha val="43137"/>
                    </a:srgbClr>
                  </a:outerShdw>
                </a:effectLst>
              </a:rPr>
              <a:t> الفضي:</a:t>
            </a:r>
          </a:p>
          <a:p>
            <a:pPr algn="just" rtl="1"/>
            <a:r>
              <a:rPr lang="ar-DZ" sz="4400" b="1" dirty="0" smtClean="0"/>
              <a:t>  </a:t>
            </a:r>
            <a:r>
              <a:rPr lang="ar-DZ" sz="4400" dirty="0" smtClean="0">
                <a:solidFill>
                  <a:schemeClr val="tx1"/>
                </a:solidFill>
              </a:rPr>
              <a:t>الاقتصاد الفضي هو” الاقتصاد الذي يهتم بفئة عمرية معينة (كبار السن 50 سنة فما فوق ) ، ويشمل جميع الأنشطة الاقتصادية ذات الصلة باحتياجات كبار السن ، وتأثير ذلك على العديد من القطاعات فهو ليس قطاعًا واحدًا بل نظام إنتاج وتوزيع الاستهلاك السلع والخدمات التي تهدف إلى استخدام إمكانات شراء كبار السن وتلبية احتياجاتهم الاستهلاكية والمعيشية والصحية. </a:t>
            </a:r>
          </a:p>
          <a:p>
            <a:pPr algn="just" rtl="1"/>
            <a:r>
              <a:rPr lang="ar-DZ" sz="4400" dirty="0" smtClean="0">
                <a:solidFill>
                  <a:schemeClr val="tx1"/>
                </a:solidFill>
              </a:rPr>
              <a:t>كما أنه من المتوقع أن يتزايد الاهتمام بهذا اللون من الاقتصاد على مدار الثلاثين عامًا القادمة خاصةً وأن كبار السن يمثلون شريحة كبيرة ومتنامية في العديد من الأسواق وخاصةً أيضًا أنه قطاع مليء بالفرص الواعدة والتي تلبي رغبات الشركات الناشئة سواء من الناحية المادية أو </a:t>
            </a:r>
            <a:r>
              <a:rPr lang="ar-DZ" sz="4400" dirty="0" err="1" smtClean="0">
                <a:solidFill>
                  <a:schemeClr val="tx1"/>
                </a:solidFill>
              </a:rPr>
              <a:t>اللوجيستية</a:t>
            </a:r>
            <a:r>
              <a:rPr lang="ar-DZ" sz="4400" dirty="0" smtClean="0">
                <a:solidFill>
                  <a:schemeClr val="tx1"/>
                </a:solidFill>
              </a:rPr>
              <a:t> ولذلك يمكن للشباب الاستفادة من ذلك بعمل مشروعات تجتذب هذه الفئة العمرية.</a:t>
            </a:r>
          </a:p>
          <a:p>
            <a:pPr rtl="1"/>
            <a:endParaRPr lang="fr-FR" sz="4400" b="1" u="sng" dirty="0" smtClean="0">
              <a:solidFill>
                <a:schemeClr val="bg1">
                  <a:lumMod val="65000"/>
                </a:schemeClr>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rgbClr val="7030A0"/>
                </a:solidFill>
                <a:effectLst>
                  <a:outerShdw blurRad="38100" dist="38100" dir="2700000" algn="tl">
                    <a:srgbClr val="000000">
                      <a:alpha val="43137"/>
                    </a:srgbClr>
                  </a:outerShdw>
                </a:effectLst>
              </a:rPr>
              <a:t>4- </a:t>
            </a:r>
            <a:r>
              <a:rPr lang="ar-DZ" sz="4400" b="1" u="sng" dirty="0" err="1" smtClean="0">
                <a:solidFill>
                  <a:srgbClr val="7030A0"/>
                </a:solidFill>
                <a:effectLst>
                  <a:outerShdw blurRad="38100" dist="38100" dir="2700000" algn="tl">
                    <a:srgbClr val="000000">
                      <a:alpha val="43137"/>
                    </a:srgbClr>
                  </a:outerShdw>
                </a:effectLst>
              </a:rPr>
              <a:t>الإقتصاد</a:t>
            </a:r>
            <a:r>
              <a:rPr lang="ar-DZ" sz="4400" b="1" u="sng" dirty="0" smtClean="0">
                <a:solidFill>
                  <a:srgbClr val="7030A0"/>
                </a:solidFill>
                <a:effectLst>
                  <a:outerShdw blurRad="38100" dist="38100" dir="2700000" algn="tl">
                    <a:srgbClr val="000000">
                      <a:alpha val="43137"/>
                    </a:srgbClr>
                  </a:outerShdw>
                </a:effectLst>
              </a:rPr>
              <a:t> البنفسجي:</a:t>
            </a:r>
          </a:p>
          <a:p>
            <a:pPr rtl="1"/>
            <a:endParaRPr lang="ar-DZ" sz="4400" b="1" u="sng" dirty="0" smtClean="0">
              <a:solidFill>
                <a:srgbClr val="7030A0"/>
              </a:solidFill>
              <a:effectLst>
                <a:outerShdw blurRad="38100" dist="38100" dir="2700000" algn="tl">
                  <a:srgbClr val="000000">
                    <a:alpha val="43137"/>
                  </a:srgbClr>
                </a:outerShdw>
              </a:effectLst>
            </a:endParaRPr>
          </a:p>
          <a:p>
            <a:pPr rtl="1"/>
            <a:endParaRPr lang="fr-FR" sz="4400" b="1" u="sng" dirty="0" smtClean="0">
              <a:solidFill>
                <a:schemeClr val="bg1">
                  <a:lumMod val="65000"/>
                </a:schemeClr>
              </a:solidFill>
              <a:effectLst>
                <a:outerShdw blurRad="38100" dist="38100" dir="2700000" algn="tl">
                  <a:srgbClr val="000000">
                    <a:alpha val="43137"/>
                  </a:srgbClr>
                </a:outerShdw>
              </a:effectLst>
            </a:endParaRPr>
          </a:p>
        </p:txBody>
      </p:sp>
      <p:pic>
        <p:nvPicPr>
          <p:cNvPr id="4" name="Image 3" descr="financia-el-botón-cuadrado-púrpura-del-icono-de-la-muestra-dólar-103896943.jpg"/>
          <p:cNvPicPr>
            <a:picLocks noChangeAspect="1"/>
          </p:cNvPicPr>
          <p:nvPr/>
        </p:nvPicPr>
        <p:blipFill>
          <a:blip r:embed="rId3"/>
          <a:stretch>
            <a:fillRect/>
          </a:stretch>
        </p:blipFill>
        <p:spPr>
          <a:xfrm>
            <a:off x="642910" y="1142984"/>
            <a:ext cx="8072494" cy="5286412"/>
          </a:xfrm>
          <a:prstGeom prst="rect">
            <a:avLst/>
          </a:prstGeom>
        </p:spPr>
      </p:pic>
    </p:spTree>
  </p:cSld>
  <p:clrMapOvr>
    <a:masterClrMapping/>
  </p:clrMapOvr>
  <p:transition>
    <p:diamon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92500" lnSpcReduction="20000"/>
          </a:bodyPr>
          <a:lstStyle/>
          <a:p>
            <a:pPr algn="r" rtl="1"/>
            <a:r>
              <a:rPr lang="ar-DZ" sz="4400" b="1" u="sng" dirty="0" smtClean="0">
                <a:solidFill>
                  <a:srgbClr val="7030A0"/>
                </a:solidFill>
                <a:effectLst>
                  <a:outerShdw blurRad="38100" dist="38100" dir="2700000" algn="tl">
                    <a:srgbClr val="000000">
                      <a:alpha val="43137"/>
                    </a:srgbClr>
                  </a:outerShdw>
                </a:effectLst>
              </a:rPr>
              <a:t>الاقتصاد البنفسجي </a:t>
            </a:r>
          </a:p>
          <a:p>
            <a:pPr algn="just" rtl="1"/>
            <a:r>
              <a:rPr lang="ar-DZ" sz="4400" dirty="0" smtClean="0">
                <a:solidFill>
                  <a:schemeClr val="tx1"/>
                </a:solidFill>
              </a:rPr>
              <a:t>أحد الفروع الحديثة لعلم الاقتصاد التي تُعنى بإضفاء الطابع الإنساني على العولمة والاقتصاد، واستخدام الثقافة كمساعد في ترسيخ أبعاد التنمية المستدامة، أي أنه يرسخ المسؤولية الاجتماعية للشركات التي تستمد جذورها من الميثاق الدولي الخاص بالحقوق الاقتصادية والاجتماعية والثقافية الذي اعتمدته الأمم المتحدة عام 1966. ظهر هذا المصطلح أول مرة في فرنسا عام 2011 ضمن الوثيقة التي نُشرت في جريدة "</a:t>
            </a:r>
            <a:r>
              <a:rPr lang="ar-DZ" sz="4400" dirty="0" err="1" smtClean="0">
                <a:solidFill>
                  <a:schemeClr val="tx1"/>
                </a:solidFill>
              </a:rPr>
              <a:t>لوموند</a:t>
            </a:r>
            <a:r>
              <a:rPr lang="ar-DZ" sz="4400" dirty="0" smtClean="0">
                <a:solidFill>
                  <a:schemeClr val="tx1"/>
                </a:solidFill>
              </a:rPr>
              <a:t>" الفرنسية من قبل منظمي أول منتدى دولي للاقتصاد البنفسجي، وكان ذلك برعاية كل من منظمة </a:t>
            </a:r>
            <a:r>
              <a:rPr lang="ar-DZ" sz="4400" dirty="0" err="1" smtClean="0">
                <a:solidFill>
                  <a:schemeClr val="tx1"/>
                </a:solidFill>
              </a:rPr>
              <a:t>اليونيسكو</a:t>
            </a:r>
            <a:r>
              <a:rPr lang="ar-DZ" sz="4400" dirty="0" smtClean="0">
                <a:solidFill>
                  <a:schemeClr val="tx1"/>
                </a:solidFill>
              </a:rPr>
              <a:t> والبرلمان الأوروبي والمفوضية الأوروبية.</a:t>
            </a:r>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chemeClr val="accent6">
                    <a:lumMod val="50000"/>
                  </a:schemeClr>
                </a:solidFill>
                <a:effectLst>
                  <a:outerShdw blurRad="38100" dist="38100" dir="2700000" algn="tl">
                    <a:srgbClr val="000000">
                      <a:alpha val="43137"/>
                    </a:srgbClr>
                  </a:outerShdw>
                </a:effectLst>
              </a:rPr>
              <a:t>5- </a:t>
            </a:r>
            <a:r>
              <a:rPr lang="ar-DZ" sz="4400" b="1" u="sng" dirty="0" err="1" smtClean="0">
                <a:solidFill>
                  <a:schemeClr val="accent6">
                    <a:lumMod val="50000"/>
                  </a:schemeClr>
                </a:solidFill>
                <a:effectLst>
                  <a:outerShdw blurRad="38100" dist="38100" dir="2700000" algn="tl">
                    <a:srgbClr val="000000">
                      <a:alpha val="43137"/>
                    </a:srgbClr>
                  </a:outerShdw>
                </a:effectLst>
              </a:rPr>
              <a:t>الإقتصاد</a:t>
            </a:r>
            <a:r>
              <a:rPr lang="ar-DZ" sz="4400" b="1" u="sng" dirty="0" smtClean="0">
                <a:solidFill>
                  <a:schemeClr val="accent6">
                    <a:lumMod val="50000"/>
                  </a:schemeClr>
                </a:solidFill>
                <a:effectLst>
                  <a:outerShdw blurRad="38100" dist="38100" dir="2700000" algn="tl">
                    <a:srgbClr val="000000">
                      <a:alpha val="43137"/>
                    </a:srgbClr>
                  </a:outerShdw>
                </a:effectLst>
              </a:rPr>
              <a:t> البني:</a:t>
            </a:r>
          </a:p>
          <a:p>
            <a:pPr rtl="1"/>
            <a:endParaRPr lang="fr-FR" sz="4400" b="1" u="sng" dirty="0" smtClean="0">
              <a:solidFill>
                <a:schemeClr val="accent6">
                  <a:lumMod val="50000"/>
                </a:schemeClr>
              </a:solidFill>
              <a:effectLst>
                <a:outerShdw blurRad="38100" dist="38100" dir="2700000" algn="tl">
                  <a:srgbClr val="000000">
                    <a:alpha val="43137"/>
                  </a:srgbClr>
                </a:outerShdw>
              </a:effectLst>
            </a:endParaRPr>
          </a:p>
        </p:txBody>
      </p:sp>
      <p:pic>
        <p:nvPicPr>
          <p:cNvPr id="4" name="Image 3" descr="download (7).jpg"/>
          <p:cNvPicPr>
            <a:picLocks noChangeAspect="1"/>
          </p:cNvPicPr>
          <p:nvPr/>
        </p:nvPicPr>
        <p:blipFill>
          <a:blip r:embed="rId3"/>
          <a:stretch>
            <a:fillRect/>
          </a:stretch>
        </p:blipFill>
        <p:spPr>
          <a:xfrm>
            <a:off x="714348" y="1142984"/>
            <a:ext cx="7786742" cy="5214974"/>
          </a:xfrm>
          <a:prstGeom prst="rect">
            <a:avLst/>
          </a:prstGeom>
        </p:spPr>
      </p:pic>
    </p:spTree>
  </p:cSld>
  <p:clrMapOvr>
    <a:masterClrMapping/>
  </p:clrMapOvr>
  <p:transition>
    <p:diamon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70000" lnSpcReduction="20000"/>
          </a:bodyPr>
          <a:lstStyle/>
          <a:p>
            <a:pPr algn="r" rtl="1"/>
            <a:r>
              <a:rPr lang="ar-DZ" sz="4400" b="1" u="sng" dirty="0" smtClean="0">
                <a:solidFill>
                  <a:schemeClr val="accent6">
                    <a:lumMod val="50000"/>
                  </a:schemeClr>
                </a:solidFill>
              </a:rPr>
              <a:t>الاقتصاد البني </a:t>
            </a:r>
            <a:r>
              <a:rPr lang="fr-FR" sz="4400" b="1" u="sng" dirty="0" smtClean="0">
                <a:solidFill>
                  <a:schemeClr val="accent6">
                    <a:lumMod val="50000"/>
                  </a:schemeClr>
                </a:solidFill>
              </a:rPr>
              <a:t>Brown </a:t>
            </a:r>
            <a:r>
              <a:rPr lang="fr-FR" sz="4400" b="1" u="sng" dirty="0" err="1" smtClean="0">
                <a:solidFill>
                  <a:schemeClr val="accent6">
                    <a:lumMod val="50000"/>
                  </a:schemeClr>
                </a:solidFill>
              </a:rPr>
              <a:t>Economy</a:t>
            </a:r>
            <a:r>
              <a:rPr lang="fr-FR" sz="4400" b="1" u="sng" dirty="0" smtClean="0">
                <a:solidFill>
                  <a:schemeClr val="accent6">
                    <a:lumMod val="50000"/>
                  </a:schemeClr>
                </a:solidFill>
              </a:rPr>
              <a:t> :</a:t>
            </a:r>
            <a:endParaRPr lang="fr-FR" sz="4400" u="sng" dirty="0" smtClean="0">
              <a:solidFill>
                <a:schemeClr val="accent6">
                  <a:lumMod val="50000"/>
                </a:schemeClr>
              </a:solidFill>
            </a:endParaRPr>
          </a:p>
          <a:p>
            <a:pPr algn="just" rtl="1"/>
            <a:r>
              <a:rPr lang="fr-FR" sz="4400" dirty="0" smtClean="0">
                <a:solidFill>
                  <a:schemeClr val="tx1"/>
                </a:solidFill>
              </a:rPr>
              <a:t>” </a:t>
            </a:r>
            <a:r>
              <a:rPr lang="ar-DZ" sz="4400" dirty="0" smtClean="0">
                <a:solidFill>
                  <a:schemeClr val="tx1"/>
                </a:solidFill>
              </a:rPr>
              <a:t>الاقتصاد الذي يعتمد فيه غالبية النمو الاقتصادي على الأنشطة المدمرة  للبيئة، وخاصةً الوقود الملوث للبيئة مثل الفحم والبترول والغاز الطبيعي، وأيضًا الغازات التي تسبب الاحتباس الحراري والتي وصلت إلى مستويات هائلة مثل غاز ثاني أكسيد الكربون، والميثان، وأول أكسيد الكربون”، ويشير البنك الدولي إلى أن تكلفة تلوث الهواء وحده يكلف الاقتصاد العالمي بأكثر من 5 تريليون دولار أمريكي كل عام، ويُعدَ تلوث الماء والهواء هو السمة المميزة لهذا النوع من الاقتصاد بتأثيراته الضارة، وتعتمد التنمية الاقتصادية على الموارد المحدودة ومستوى التلوث البيئي المتولد الذي يهدد صحة البشر على كوكب الأرض .</a:t>
            </a:r>
          </a:p>
          <a:p>
            <a:pPr algn="just" rtl="1"/>
            <a:r>
              <a:rPr lang="ar-DZ" sz="4400" dirty="0" smtClean="0">
                <a:solidFill>
                  <a:schemeClr val="tx1"/>
                </a:solidFill>
              </a:rPr>
              <a:t>ونجد الآن أن كثير من دول العالم المختلفة قد بدأت التوسع في تمويل المشروعات النظيفة وتيسير إجراءاتها بهدف تشجيع الاستثمار على </a:t>
            </a:r>
            <a:r>
              <a:rPr lang="ar-DZ" sz="4400" dirty="0" err="1" smtClean="0">
                <a:solidFill>
                  <a:schemeClr val="tx1"/>
                </a:solidFill>
              </a:rPr>
              <a:t>إنتهاج</a:t>
            </a:r>
            <a:r>
              <a:rPr lang="ar-DZ" sz="4400" dirty="0" smtClean="0">
                <a:solidFill>
                  <a:schemeClr val="tx1"/>
                </a:solidFill>
              </a:rPr>
              <a:t> أساليب إنتاج مثالية تدخل الاعتبارات البيئية في قلب الجهود الموجهة للتنمية، وأن يسفر ذلك عن مفهوم جديد للاقتصاد هو </a:t>
            </a:r>
            <a:r>
              <a:rPr lang="ar-DZ" sz="4400" b="1" dirty="0" smtClean="0">
                <a:solidFill>
                  <a:schemeClr val="tx1"/>
                </a:solidFill>
              </a:rPr>
              <a:t>” الاقتصاد الأخضر ” </a:t>
            </a:r>
            <a:r>
              <a:rPr lang="ar-DZ" sz="4400" dirty="0" smtClean="0">
                <a:solidFill>
                  <a:schemeClr val="tx1"/>
                </a:solidFill>
              </a:rPr>
              <a:t>والذي يساهم بدوره في تحقيق </a:t>
            </a:r>
            <a:r>
              <a:rPr lang="ar-DZ" sz="4400" b="1" dirty="0" smtClean="0">
                <a:solidFill>
                  <a:schemeClr val="tx1"/>
                </a:solidFill>
              </a:rPr>
              <a:t>” </a:t>
            </a:r>
            <a:r>
              <a:rPr lang="ar-DZ" sz="4400" dirty="0" smtClean="0">
                <a:solidFill>
                  <a:schemeClr val="tx1"/>
                </a:solidFill>
              </a:rPr>
              <a:t>فكرة التنمية المستدامة “.</a:t>
            </a:r>
          </a:p>
          <a:p>
            <a:pPr algn="r" rtl="1"/>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buFont typeface="Wingdings" pitchFamily="2" charset="2"/>
              <a:buChar char="q"/>
            </a:pPr>
            <a:r>
              <a:rPr lang="ar-DZ" sz="4400" b="1" u="sng" dirty="0" smtClean="0">
                <a:solidFill>
                  <a:schemeClr val="tx1"/>
                </a:solidFill>
                <a:effectLst>
                  <a:outerShdw blurRad="38100" dist="38100" dir="2700000" algn="tl">
                    <a:srgbClr val="000000">
                      <a:alpha val="43137"/>
                    </a:srgbClr>
                  </a:outerShdw>
                </a:effectLst>
              </a:rPr>
              <a:t>المبحث الثاني:تأثير ألوان </a:t>
            </a:r>
            <a:r>
              <a:rPr lang="ar-DZ" sz="4400" b="1" u="sng" dirty="0" err="1" smtClean="0">
                <a:solidFill>
                  <a:schemeClr val="tx1"/>
                </a:solidFill>
                <a:effectLst>
                  <a:outerShdw blurRad="38100" dist="38100" dir="2700000" algn="tl">
                    <a:srgbClr val="000000">
                      <a:alpha val="43137"/>
                    </a:srgbClr>
                  </a:outerShdw>
                </a:effectLst>
              </a:rPr>
              <a:t>الإقتصاد</a:t>
            </a:r>
            <a:r>
              <a:rPr lang="ar-DZ" sz="4400" b="1" u="sng" dirty="0" smtClean="0">
                <a:solidFill>
                  <a:schemeClr val="tx1"/>
                </a:solidFill>
                <a:effectLst>
                  <a:outerShdw blurRad="38100" dist="38100" dir="2700000" algn="tl">
                    <a:srgbClr val="000000">
                      <a:alpha val="43137"/>
                    </a:srgbClr>
                  </a:outerShdw>
                </a:effectLst>
              </a:rPr>
              <a:t> في التنمية المستدامة</a:t>
            </a:r>
          </a:p>
          <a:p>
            <a:pPr algn="r" rtl="1"/>
            <a:r>
              <a:rPr lang="ar-DZ" sz="4400" dirty="0" smtClean="0">
                <a:solidFill>
                  <a:schemeClr val="tx1"/>
                </a:solidFill>
                <a:effectLst>
                  <a:outerShdw blurRad="38100" dist="38100" dir="2700000" algn="tl">
                    <a:srgbClr val="000000">
                      <a:alpha val="43137"/>
                    </a:srgbClr>
                  </a:outerShdw>
                </a:effectLst>
              </a:rPr>
              <a:t>المطلب1: الألوان المؤثرة بالإيجاب</a:t>
            </a:r>
          </a:p>
          <a:p>
            <a:pPr algn="r" rtl="1">
              <a:buFont typeface="Arial" pitchFamily="34" charset="0"/>
              <a:buChar char="•"/>
            </a:pPr>
            <a:r>
              <a:rPr lang="ar-DZ" sz="4400" u="sng" dirty="0" smtClean="0">
                <a:solidFill>
                  <a:srgbClr val="00B0F0"/>
                </a:solidFill>
                <a:effectLst>
                  <a:outerShdw blurRad="38100" dist="38100" dir="2700000" algn="tl">
                    <a:srgbClr val="000000">
                      <a:alpha val="43137"/>
                    </a:srgbClr>
                  </a:outerShdw>
                </a:effectLst>
              </a:rPr>
              <a:t>الأزرق:</a:t>
            </a:r>
          </a:p>
          <a:p>
            <a:pPr algn="just" rtl="1"/>
            <a:r>
              <a:rPr lang="ar-DZ" sz="3600" dirty="0" smtClean="0">
                <a:solidFill>
                  <a:schemeClr val="tx1"/>
                </a:solidFill>
              </a:rPr>
              <a:t>وتكمن علاقة الاقتصاد الأزرق بالتنمية المستدامة في أنه يعمل كمحفز لتطوير السياسات والاستثمار والابتكار في دعم الأمن الغذائي، والحد من الفقر والإدارة المستدامة للموارد المائية، وذلك عن طريق تربية الأحياء المائية، وتعزيز السياسات والممارسات الجيدة لاستزراع السمك والنباتات البحرية بصورة مستدامة.</a:t>
            </a:r>
            <a:endParaRPr lang="ar-DZ" sz="3600" b="1" dirty="0" smtClean="0">
              <a:solidFill>
                <a:schemeClr val="tx1"/>
              </a:solidFill>
            </a:endParaRPr>
          </a:p>
          <a:p>
            <a:pPr algn="r" rtl="1"/>
            <a:endParaRPr lang="ar-DZ" sz="4400" u="sng" dirty="0" smtClean="0">
              <a:solidFill>
                <a:srgbClr val="00B0F0"/>
              </a:solidFill>
              <a:effectLst>
                <a:outerShdw blurRad="38100" dist="38100" dir="2700000" algn="tl">
                  <a:srgbClr val="000000">
                    <a:alpha val="43137"/>
                  </a:srgbClr>
                </a:outerShdw>
              </a:effectLst>
            </a:endParaRPr>
          </a:p>
          <a:p>
            <a:pPr algn="r" rtl="1"/>
            <a:endParaRPr lang="fr-FR" sz="44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rtl="1">
              <a:buFont typeface="Arial" pitchFamily="34" charset="0"/>
              <a:buChar char="•"/>
            </a:pPr>
            <a:r>
              <a:rPr lang="ar-DZ" sz="4400" u="sng" dirty="0" smtClean="0">
                <a:solidFill>
                  <a:srgbClr val="92D050"/>
                </a:solidFill>
              </a:rPr>
              <a:t>الأخضر:</a:t>
            </a:r>
          </a:p>
          <a:p>
            <a:pPr algn="just" rtl="1"/>
            <a:r>
              <a:rPr lang="ar-DZ" sz="4400" dirty="0" smtClean="0">
                <a:solidFill>
                  <a:schemeClr val="tx1"/>
                </a:solidFill>
              </a:rPr>
              <a:t>يؤثر </a:t>
            </a:r>
            <a:r>
              <a:rPr lang="ar-DZ" sz="4400" dirty="0" err="1" smtClean="0">
                <a:solidFill>
                  <a:schemeClr val="tx1"/>
                </a:solidFill>
              </a:rPr>
              <a:t>الإقتصاد</a:t>
            </a:r>
            <a:r>
              <a:rPr lang="ar-DZ" sz="4400" dirty="0" smtClean="0">
                <a:solidFill>
                  <a:schemeClr val="tx1"/>
                </a:solidFill>
              </a:rPr>
              <a:t> الأخضر تأثيرا إيجابيا على </a:t>
            </a:r>
            <a:r>
              <a:rPr lang="ar-DZ" sz="4400" dirty="0" err="1" smtClean="0">
                <a:solidFill>
                  <a:schemeClr val="tx1"/>
                </a:solidFill>
              </a:rPr>
              <a:t>إقتصاد</a:t>
            </a:r>
            <a:r>
              <a:rPr lang="ar-DZ" sz="4400" dirty="0" smtClean="0">
                <a:solidFill>
                  <a:schemeClr val="tx1"/>
                </a:solidFill>
              </a:rPr>
              <a:t> الدول ، وذلك بما أنه آلية من آليات تحقيق التنمية المستدامة </a:t>
            </a:r>
            <a:r>
              <a:rPr lang="ar-DZ" sz="4400" dirty="0" err="1" smtClean="0">
                <a:solidFill>
                  <a:schemeClr val="tx1"/>
                </a:solidFill>
              </a:rPr>
              <a:t>و</a:t>
            </a:r>
            <a:r>
              <a:rPr lang="ar-DZ" sz="4400" dirty="0" smtClean="0">
                <a:solidFill>
                  <a:schemeClr val="tx1"/>
                </a:solidFill>
              </a:rPr>
              <a:t> يساهم في تحسين رفاهية </a:t>
            </a:r>
            <a:r>
              <a:rPr lang="ar-DZ" sz="4400" dirty="0" err="1" smtClean="0">
                <a:solidFill>
                  <a:schemeClr val="tx1"/>
                </a:solidFill>
              </a:rPr>
              <a:t>الانسان</a:t>
            </a:r>
            <a:r>
              <a:rPr lang="ar-DZ" sz="4400" dirty="0" smtClean="0">
                <a:solidFill>
                  <a:schemeClr val="tx1"/>
                </a:solidFill>
              </a:rPr>
              <a:t> و المساواة الاجتماعية بين الأجيال </a:t>
            </a:r>
            <a:r>
              <a:rPr lang="ar-DZ" sz="4400" dirty="0" err="1" smtClean="0">
                <a:solidFill>
                  <a:schemeClr val="tx1"/>
                </a:solidFill>
              </a:rPr>
              <a:t>و</a:t>
            </a:r>
            <a:r>
              <a:rPr lang="ar-DZ" sz="4400" dirty="0" smtClean="0">
                <a:solidFill>
                  <a:schemeClr val="tx1"/>
                </a:solidFill>
              </a:rPr>
              <a:t> معالجة العلاقة المتبادلة بين الاقتصاديات </a:t>
            </a:r>
            <a:r>
              <a:rPr lang="ar-DZ" sz="4400" dirty="0" err="1" smtClean="0">
                <a:solidFill>
                  <a:schemeClr val="tx1"/>
                </a:solidFill>
              </a:rPr>
              <a:t>الانسانية</a:t>
            </a:r>
            <a:r>
              <a:rPr lang="ar-DZ" sz="4400" dirty="0" smtClean="0">
                <a:solidFill>
                  <a:schemeClr val="tx1"/>
                </a:solidFill>
              </a:rPr>
              <a:t> و النظام البيئي الطبيعي وذلگ من خلال </a:t>
            </a:r>
            <a:r>
              <a:rPr lang="ar-DZ" sz="4400" dirty="0" err="1" smtClean="0">
                <a:solidFill>
                  <a:schemeClr val="tx1"/>
                </a:solidFill>
              </a:rPr>
              <a:t>الإستغلال</a:t>
            </a:r>
            <a:r>
              <a:rPr lang="ar-DZ" sz="4400" dirty="0" smtClean="0">
                <a:solidFill>
                  <a:schemeClr val="tx1"/>
                </a:solidFill>
              </a:rPr>
              <a:t> الأمثل </a:t>
            </a:r>
            <a:r>
              <a:rPr lang="ar-DZ" sz="4400" dirty="0" err="1" smtClean="0">
                <a:solidFill>
                  <a:schemeClr val="tx1"/>
                </a:solidFill>
              </a:rPr>
              <a:t>و</a:t>
            </a:r>
            <a:r>
              <a:rPr lang="ar-DZ" sz="4400" dirty="0" smtClean="0">
                <a:solidFill>
                  <a:schemeClr val="tx1"/>
                </a:solidFill>
              </a:rPr>
              <a:t> العقلاني للموارد الطبيعية .</a:t>
            </a:r>
            <a:endParaRPr lang="ar-DZ" sz="4400" u="sng" dirty="0" smtClean="0">
              <a:solidFill>
                <a:schemeClr val="tx1"/>
              </a:solidFill>
            </a:endParaRPr>
          </a:p>
          <a:p>
            <a:pPr algn="r" rtl="1"/>
            <a:endParaRPr lang="fr-FR" sz="44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rtl="1">
              <a:buFont typeface="Arial" pitchFamily="34" charset="0"/>
              <a:buChar char="•"/>
            </a:pPr>
            <a:r>
              <a:rPr lang="ar-DZ" sz="4400" u="sng" dirty="0" smtClean="0">
                <a:solidFill>
                  <a:srgbClr val="7030A0"/>
                </a:solidFill>
              </a:rPr>
              <a:t>البنفسجي:</a:t>
            </a:r>
          </a:p>
          <a:p>
            <a:pPr algn="just" rtl="1"/>
            <a:r>
              <a:rPr lang="ar-DZ" sz="4400" dirty="0" err="1" smtClean="0">
                <a:solidFill>
                  <a:schemeClr val="tx1"/>
                </a:solidFill>
              </a:rPr>
              <a:t>الإقتصاد</a:t>
            </a:r>
            <a:r>
              <a:rPr lang="ar-DZ" sz="4400" dirty="0" smtClean="0">
                <a:solidFill>
                  <a:schemeClr val="tx1"/>
                </a:solidFill>
              </a:rPr>
              <a:t> البنفسجي هو مجال اقتصادي يساهم في التنمية المستدامة من خلال زيادة الاعتبار وتثمين العائد الثقافي للسلع </a:t>
            </a:r>
            <a:r>
              <a:rPr lang="ar-DZ" sz="4400" dirty="0" err="1" smtClean="0">
                <a:solidFill>
                  <a:schemeClr val="tx1"/>
                </a:solidFill>
              </a:rPr>
              <a:t>والخدماتت</a:t>
            </a:r>
            <a:r>
              <a:rPr lang="ar-DZ" sz="4400" dirty="0" smtClean="0">
                <a:solidFill>
                  <a:schemeClr val="tx1"/>
                </a:solidFill>
              </a:rPr>
              <a:t> ، إن مساهمة الاقتصاد البنفسجي في خلق البيئة الثقافية المتنوعة الثرية يجعلها محور الارتكاز في تحقيق غايات التقدم </a:t>
            </a:r>
            <a:r>
              <a:rPr lang="ar-DZ" sz="4400" dirty="0" err="1" smtClean="0">
                <a:solidFill>
                  <a:schemeClr val="tx1"/>
                </a:solidFill>
              </a:rPr>
              <a:t>والرفاه</a:t>
            </a:r>
            <a:r>
              <a:rPr lang="ar-DZ" sz="4400" dirty="0" smtClean="0">
                <a:solidFill>
                  <a:schemeClr val="tx1"/>
                </a:solidFill>
              </a:rPr>
              <a:t>.</a:t>
            </a:r>
            <a:endParaRPr lang="fr-FR" sz="44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rtl="1">
              <a:buFont typeface="Arial" pitchFamily="34" charset="0"/>
              <a:buChar char="•"/>
            </a:pPr>
            <a:r>
              <a:rPr lang="ar-DZ" sz="4400" b="1" u="sng" dirty="0" smtClean="0">
                <a:solidFill>
                  <a:srgbClr val="FFFF00"/>
                </a:solidFill>
              </a:rPr>
              <a:t>الأصفر:</a:t>
            </a:r>
          </a:p>
          <a:p>
            <a:pPr algn="just" rtl="1"/>
            <a:r>
              <a:rPr lang="ar-DZ" sz="4400" dirty="0" smtClean="0">
                <a:solidFill>
                  <a:schemeClr val="tx1"/>
                </a:solidFill>
              </a:rPr>
              <a:t>إن استخدام الطاقة الشمسية يحقق العديد من الأهداف التي هي أساس كل تنمية وخاصةً التنمية المستدامة:</a:t>
            </a:r>
            <a:endParaRPr lang="ar-DZ" sz="4400" b="1" dirty="0" smtClean="0">
              <a:solidFill>
                <a:schemeClr val="tx1"/>
              </a:solidFill>
            </a:endParaRPr>
          </a:p>
          <a:p>
            <a:pPr algn="r" rtl="1"/>
            <a:r>
              <a:rPr lang="ar-DZ" sz="4400" b="1" dirty="0" smtClean="0">
                <a:solidFill>
                  <a:schemeClr val="tx1"/>
                </a:solidFill>
              </a:rPr>
              <a:t>مضاعفة الإنتاج الزراعي/تنويع مصادر الطاقة/تطوير الميزة التنافسية للطاقة</a:t>
            </a:r>
          </a:p>
          <a:p>
            <a:pPr algn="r" rtl="1"/>
            <a:r>
              <a:rPr lang="ar-DZ" sz="4400" b="1" dirty="0" smtClean="0">
                <a:solidFill>
                  <a:schemeClr val="tx1"/>
                </a:solidFill>
              </a:rPr>
              <a:t>الشمسية/المحافظة على البيئة/توفير فرص عمل جديدة</a:t>
            </a:r>
            <a:endParaRPr lang="ar-DZ" sz="4400" dirty="0" smtClean="0">
              <a:solidFill>
                <a:schemeClr val="tx1"/>
              </a:solidFill>
            </a:endParaRPr>
          </a:p>
          <a:p>
            <a:pPr algn="r" rtl="1"/>
            <a:endParaRPr lang="ar-DZ" sz="4400" dirty="0" smtClean="0"/>
          </a:p>
          <a:p>
            <a:pPr algn="r" rtl="1"/>
            <a:endParaRPr lang="ar-DZ" sz="4400" dirty="0" smtClean="0"/>
          </a:p>
          <a:p>
            <a:pPr algn="r" rtl="1"/>
            <a:endParaRPr lang="ar-DZ" sz="4400" dirty="0" smtClean="0"/>
          </a:p>
          <a:p>
            <a:pPr algn="r" rtl="1"/>
            <a:endParaRPr lang="fr-FR" sz="44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
            <a:schemeClr val="lt1"/>
          </a:fillRef>
          <a:effectRef idx="0">
            <a:schemeClr val="dk1"/>
          </a:effectRef>
          <a:fontRef idx="minor">
            <a:schemeClr val="dk1"/>
          </a:fontRef>
        </p:style>
        <p:txBody>
          <a:bodyPr/>
          <a:lstStyle/>
          <a:p>
            <a:pPr rtl="1"/>
            <a:r>
              <a:rPr lang="ar-DZ" sz="4000" b="1" u="sng" dirty="0" smtClean="0">
                <a:solidFill>
                  <a:schemeClr val="tx1"/>
                </a:solidFill>
                <a:effectLst>
                  <a:outerShdw blurRad="38100" dist="38100" dir="2700000" algn="tl">
                    <a:srgbClr val="000000">
                      <a:alpha val="43137"/>
                    </a:srgbClr>
                  </a:outerShdw>
                </a:effectLst>
              </a:rPr>
              <a:t>المقدمة:</a:t>
            </a:r>
          </a:p>
          <a:p>
            <a:pPr rtl="1"/>
            <a:r>
              <a:rPr lang="ar-DZ" sz="4000" b="1" dirty="0">
                <a:solidFill>
                  <a:schemeClr val="tx1"/>
                </a:solidFill>
              </a:rPr>
              <a:t>الاقتصاد</a:t>
            </a:r>
            <a:r>
              <a:rPr lang="ar-DZ" sz="4000" dirty="0">
                <a:solidFill>
                  <a:schemeClr val="tx1"/>
                </a:solidFill>
              </a:rPr>
              <a:t> هو علم من العلوم </a:t>
            </a:r>
            <a:r>
              <a:rPr lang="ar-DZ" sz="4000" dirty="0" smtClean="0">
                <a:solidFill>
                  <a:schemeClr val="tx1"/>
                </a:solidFill>
              </a:rPr>
              <a:t>الاجتماعية</a:t>
            </a:r>
            <a:r>
              <a:rPr lang="ar-DZ" sz="4000" dirty="0">
                <a:solidFill>
                  <a:schemeClr val="tx1"/>
                </a:solidFill>
              </a:rPr>
              <a:t> الذي يدرس السلوك البشري والرفاهية كعلاقة بين المقاصد </a:t>
            </a:r>
            <a:r>
              <a:rPr lang="ar-DZ" sz="4000" dirty="0" err="1">
                <a:solidFill>
                  <a:schemeClr val="tx1"/>
                </a:solidFill>
              </a:rPr>
              <a:t>والاهداف</a:t>
            </a:r>
            <a:r>
              <a:rPr lang="ar-DZ" sz="4000" dirty="0">
                <a:solidFill>
                  <a:schemeClr val="tx1"/>
                </a:solidFill>
              </a:rPr>
              <a:t> التي لها استعمالات بديلة، </a:t>
            </a:r>
            <a:r>
              <a:rPr lang="ar-DZ" sz="4000" dirty="0" smtClean="0">
                <a:solidFill>
                  <a:schemeClr val="tx1"/>
                </a:solidFill>
              </a:rPr>
              <a:t>وهو</a:t>
            </a:r>
            <a:r>
              <a:rPr lang="ar-DZ" sz="4000" dirty="0">
                <a:solidFill>
                  <a:schemeClr val="tx1"/>
                </a:solidFill>
              </a:rPr>
              <a:t> </a:t>
            </a:r>
            <a:r>
              <a:rPr lang="ar-DZ" sz="4000" dirty="0" smtClean="0">
                <a:solidFill>
                  <a:schemeClr val="tx1"/>
                </a:solidFill>
              </a:rPr>
              <a:t>علم</a:t>
            </a:r>
            <a:r>
              <a:rPr lang="ar-DZ" sz="4000" dirty="0">
                <a:solidFill>
                  <a:schemeClr val="tx1"/>
                </a:solidFill>
              </a:rPr>
              <a:t> يهتم بدراسة السلوك </a:t>
            </a:r>
            <a:r>
              <a:rPr lang="ar-DZ" sz="4000" dirty="0" smtClean="0">
                <a:solidFill>
                  <a:schemeClr val="tx1"/>
                </a:solidFill>
              </a:rPr>
              <a:t>الإنساني</a:t>
            </a:r>
            <a:r>
              <a:rPr lang="ar-DZ" sz="4000" dirty="0">
                <a:solidFill>
                  <a:schemeClr val="tx1"/>
                </a:solidFill>
              </a:rPr>
              <a:t> </a:t>
            </a:r>
            <a:r>
              <a:rPr lang="ar-DZ" sz="4000" dirty="0" smtClean="0">
                <a:solidFill>
                  <a:schemeClr val="tx1"/>
                </a:solidFill>
              </a:rPr>
              <a:t>كالعلاقة </a:t>
            </a:r>
            <a:r>
              <a:rPr lang="ar-DZ" sz="4000" dirty="0">
                <a:solidFill>
                  <a:schemeClr val="tx1"/>
                </a:solidFill>
              </a:rPr>
              <a:t>بين الغايات والموارد النادرة ذات الاستعمالات </a:t>
            </a:r>
            <a:r>
              <a:rPr lang="ar-DZ" sz="4000" dirty="0" smtClean="0">
                <a:solidFill>
                  <a:schemeClr val="tx1"/>
                </a:solidFill>
              </a:rPr>
              <a:t>المتعددة وبين </a:t>
            </a:r>
            <a:r>
              <a:rPr lang="ar-DZ" sz="4000" dirty="0">
                <a:solidFill>
                  <a:schemeClr val="tx1"/>
                </a:solidFill>
              </a:rPr>
              <a:t>الموارد المتاحة المحدودة </a:t>
            </a:r>
            <a:r>
              <a:rPr lang="ar-DZ" sz="4000" dirty="0" smtClean="0">
                <a:solidFill>
                  <a:schemeClr val="tx1"/>
                </a:solidFill>
              </a:rPr>
              <a:t>والنادرة.</a:t>
            </a:r>
          </a:p>
          <a:p>
            <a:pPr rtl="1"/>
            <a:r>
              <a:rPr lang="ar-DZ" sz="4000" dirty="0" smtClean="0">
                <a:solidFill>
                  <a:schemeClr val="tx1"/>
                </a:solidFill>
              </a:rPr>
              <a:t>وللاقتصاد عدة ألوان وضعها علماء </a:t>
            </a:r>
            <a:r>
              <a:rPr lang="ar-DZ" sz="4000" dirty="0" err="1" smtClean="0">
                <a:solidFill>
                  <a:schemeClr val="tx1"/>
                </a:solidFill>
              </a:rPr>
              <a:t>الإقتصاد</a:t>
            </a:r>
            <a:r>
              <a:rPr lang="ar-DZ" sz="4000" dirty="0" smtClean="0">
                <a:solidFill>
                  <a:schemeClr val="tx1"/>
                </a:solidFill>
              </a:rPr>
              <a:t> لتصنيف الأنشطة التي تتضمنه. </a:t>
            </a:r>
            <a:r>
              <a:rPr lang="ar-DZ" sz="4000" dirty="0" err="1" smtClean="0">
                <a:solidFill>
                  <a:schemeClr val="tx1"/>
                </a:solidFill>
              </a:rPr>
              <a:t>فماهي</a:t>
            </a:r>
            <a:r>
              <a:rPr lang="ar-DZ" sz="4000" dirty="0" smtClean="0">
                <a:solidFill>
                  <a:schemeClr val="tx1"/>
                </a:solidFill>
              </a:rPr>
              <a:t> هذه الألوان، وفيما يكمن تأثيرها في التنمية المستدامة؟</a:t>
            </a:r>
            <a:endParaRPr lang="fr-FR" sz="40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lnSpcReduction="10000"/>
          </a:bodyPr>
          <a:lstStyle/>
          <a:p>
            <a:pPr algn="r" rtl="1"/>
            <a:r>
              <a:rPr lang="ar-DZ" sz="4400" dirty="0" smtClean="0">
                <a:solidFill>
                  <a:schemeClr val="tx1"/>
                </a:solidFill>
                <a:effectLst>
                  <a:outerShdw blurRad="38100" dist="38100" dir="2700000" algn="tl">
                    <a:srgbClr val="000000">
                      <a:alpha val="43137"/>
                    </a:srgbClr>
                  </a:outerShdw>
                </a:effectLst>
              </a:rPr>
              <a:t>المطلب2:الألوان المؤثرة بالسلب</a:t>
            </a:r>
          </a:p>
          <a:p>
            <a:pPr algn="r" rtl="1">
              <a:buFont typeface="Arial" pitchFamily="34" charset="0"/>
              <a:buChar char="•"/>
            </a:pPr>
            <a:r>
              <a:rPr lang="ar-DZ" sz="4400" u="sng" dirty="0" smtClean="0">
                <a:solidFill>
                  <a:schemeClr val="bg1">
                    <a:lumMod val="50000"/>
                  </a:schemeClr>
                </a:solidFill>
                <a:effectLst>
                  <a:outerShdw blurRad="38100" dist="38100" dir="2700000" algn="tl">
                    <a:srgbClr val="000000">
                      <a:alpha val="43137"/>
                    </a:srgbClr>
                  </a:outerShdw>
                </a:effectLst>
              </a:rPr>
              <a:t>الرمادي:</a:t>
            </a:r>
          </a:p>
          <a:p>
            <a:pPr algn="just" rtl="1"/>
            <a:r>
              <a:rPr lang="ar-DZ" sz="4400" dirty="0" smtClean="0">
                <a:solidFill>
                  <a:schemeClr val="tx1"/>
                </a:solidFill>
              </a:rPr>
              <a:t>الاقتصاد غير الرسمي ، أو القطاع غير الرسمي للاقتصاد ، أو الاقتصاد الرمادي هو جزء من اقتصاد لا يخضع للضريبة ، ولا يخضع لمراقبة أي جهاز من أجهزة الدولة ، وعلى الرغم من أن القطاع غير الرسمي يشكل جزءًا كبيرًا من </a:t>
            </a:r>
            <a:r>
              <a:rPr lang="ar-DZ" sz="4400" dirty="0" err="1" smtClean="0">
                <a:solidFill>
                  <a:schemeClr val="tx1"/>
                </a:solidFill>
              </a:rPr>
              <a:t>الاقتصادات</a:t>
            </a:r>
            <a:r>
              <a:rPr lang="ar-DZ" sz="4400" dirty="0" smtClean="0">
                <a:solidFill>
                  <a:schemeClr val="tx1"/>
                </a:solidFill>
              </a:rPr>
              <a:t> في البلدان النامية ، فإنه غالبًا ما يتم وصمه باعتباره مزعجًا ولا يمكن إدارته وبالتالي يؤثر سلبيا تجاه التنمية المستدامة.</a:t>
            </a:r>
            <a:endParaRPr lang="fr-FR" sz="44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92500" lnSpcReduction="10000"/>
          </a:bodyPr>
          <a:lstStyle/>
          <a:p>
            <a:pPr algn="r" rtl="1">
              <a:buFont typeface="Arial" pitchFamily="34" charset="0"/>
              <a:buChar char="•"/>
            </a:pPr>
            <a:r>
              <a:rPr lang="ar-DZ" sz="4400" u="sng" dirty="0" smtClean="0">
                <a:solidFill>
                  <a:srgbClr val="FF0000"/>
                </a:solidFill>
              </a:rPr>
              <a:t>الأحمر:</a:t>
            </a:r>
          </a:p>
          <a:p>
            <a:pPr algn="just" rtl="1"/>
            <a:r>
              <a:rPr lang="ar-DZ" sz="4400" dirty="0" smtClean="0">
                <a:solidFill>
                  <a:schemeClr val="tx1"/>
                </a:solidFill>
              </a:rPr>
              <a:t>للاقتصاد الأحمر، عيوب، أفقدته كثيرًا من وزنه، خاصةً في ظل الملكية الجماعية لأدوات الإنتاج؛ فهدف الإنتاج هو إشباع الحاجات العامة، وإدارة النشاط الاقتصادي عن طريق التخطيط المركزي، وقيمة السلعة التي يحددها قيمة العمل المبذول فيها. ولقد نقح العلماء الاشتراكيون هذه الآراء الخاصة بماركس، سواء في ظل الاشتراكية الصينية أو الاشتراكية الروسية.</a:t>
            </a:r>
          </a:p>
          <a:p>
            <a:r>
              <a:rPr lang="ar-DZ" sz="4400" b="1" dirty="0" smtClean="0"/>
              <a:t/>
            </a:r>
            <a:br>
              <a:rPr lang="ar-DZ" sz="4400" b="1" dirty="0" smtClean="0"/>
            </a:br>
            <a:endParaRPr lang="fr-FR" sz="4400" u="sng"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rtl="1">
              <a:buFont typeface="Arial" pitchFamily="34" charset="0"/>
              <a:buChar char="•"/>
            </a:pPr>
            <a:r>
              <a:rPr lang="ar-DZ" sz="4400" u="sng" dirty="0" smtClean="0">
                <a:solidFill>
                  <a:schemeClr val="tx1"/>
                </a:solidFill>
              </a:rPr>
              <a:t>الأسود:</a:t>
            </a:r>
          </a:p>
          <a:p>
            <a:pPr algn="just" rtl="1"/>
            <a:r>
              <a:rPr lang="ar-DZ" sz="4400" dirty="0" smtClean="0">
                <a:solidFill>
                  <a:schemeClr val="tx1"/>
                </a:solidFill>
              </a:rPr>
              <a:t>أثر الاقتصاد </a:t>
            </a:r>
            <a:r>
              <a:rPr lang="ar-DZ" sz="4400" dirty="0" err="1" smtClean="0">
                <a:solidFill>
                  <a:schemeClr val="tx1"/>
                </a:solidFill>
              </a:rPr>
              <a:t>الاسود</a:t>
            </a:r>
            <a:r>
              <a:rPr lang="ar-DZ" sz="4400" dirty="0" smtClean="0">
                <a:solidFill>
                  <a:schemeClr val="tx1"/>
                </a:solidFill>
              </a:rPr>
              <a:t> على التنمية بالسلب باعتباره مفتاح للفساد </a:t>
            </a:r>
            <a:r>
              <a:rPr lang="ar-DZ" sz="4400" dirty="0" err="1" smtClean="0">
                <a:solidFill>
                  <a:schemeClr val="tx1"/>
                </a:solidFill>
              </a:rPr>
              <a:t>و</a:t>
            </a:r>
            <a:r>
              <a:rPr lang="ar-DZ" sz="4400" dirty="0" smtClean="0">
                <a:solidFill>
                  <a:schemeClr val="tx1"/>
                </a:solidFill>
              </a:rPr>
              <a:t> </a:t>
            </a:r>
            <a:r>
              <a:rPr lang="ar-DZ" sz="4400" dirty="0" err="1" smtClean="0">
                <a:solidFill>
                  <a:schemeClr val="tx1"/>
                </a:solidFill>
              </a:rPr>
              <a:t>الاعمال</a:t>
            </a:r>
            <a:r>
              <a:rPr lang="ar-DZ" sz="4400" dirty="0" smtClean="0">
                <a:solidFill>
                  <a:schemeClr val="tx1"/>
                </a:solidFill>
              </a:rPr>
              <a:t> المخالفة للقانون وهذا ما أحدث تأثير على تحقيق التنمية المستدامة.</a:t>
            </a:r>
            <a:endParaRPr lang="fr-FR" sz="4400" u="sng"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algn="r" rtl="1">
              <a:buFont typeface="Arial" pitchFamily="34" charset="0"/>
              <a:buChar char="•"/>
            </a:pPr>
            <a:r>
              <a:rPr lang="ar-DZ" sz="4400" u="sng" dirty="0" smtClean="0">
                <a:solidFill>
                  <a:schemeClr val="accent6">
                    <a:lumMod val="50000"/>
                  </a:schemeClr>
                </a:solidFill>
              </a:rPr>
              <a:t>البني:</a:t>
            </a:r>
          </a:p>
          <a:p>
            <a:pPr algn="just" rtl="1"/>
            <a:r>
              <a:rPr lang="ar-DZ" sz="4400" dirty="0" smtClean="0">
                <a:solidFill>
                  <a:schemeClr val="tx1"/>
                </a:solidFill>
              </a:rPr>
              <a:t>الاقتصاد البني يؤثر بالسلب على التنمية المستدامة </a:t>
            </a:r>
            <a:r>
              <a:rPr lang="ar-DZ" sz="4400" dirty="0" err="1" smtClean="0">
                <a:solidFill>
                  <a:schemeClr val="tx1"/>
                </a:solidFill>
              </a:rPr>
              <a:t>لانه</a:t>
            </a:r>
            <a:r>
              <a:rPr lang="ar-DZ" sz="4400" dirty="0" smtClean="0">
                <a:solidFill>
                  <a:schemeClr val="tx1"/>
                </a:solidFill>
              </a:rPr>
              <a:t> يسبب التلوث الذي ينتج عنه وفاة الملايين عبر العالم ومشاكل للبيئة </a:t>
            </a:r>
            <a:r>
              <a:rPr lang="ar-DZ" sz="4400" dirty="0" err="1" smtClean="0">
                <a:solidFill>
                  <a:schemeClr val="tx1"/>
                </a:solidFill>
              </a:rPr>
              <a:t>كاالتغير</a:t>
            </a:r>
            <a:r>
              <a:rPr lang="ar-DZ" sz="4400" dirty="0" smtClean="0">
                <a:solidFill>
                  <a:schemeClr val="tx1"/>
                </a:solidFill>
              </a:rPr>
              <a:t> المناخي والموجات الحارة إضافة إلى انتشار الأمراض والأوبئة وكونه يهدد الحياة البحرية والبرية فهو بمثابة تهديد حقيقي على الحياة الإنسانية والكوكب ككل أن استمر الوضع في التأزم </a:t>
            </a:r>
            <a:r>
              <a:rPr lang="ar-DZ" sz="4400" dirty="0" err="1" smtClean="0">
                <a:solidFill>
                  <a:schemeClr val="tx1"/>
                </a:solidFill>
              </a:rPr>
              <a:t>مالم</a:t>
            </a:r>
            <a:r>
              <a:rPr lang="ar-DZ" sz="4400" dirty="0" smtClean="0">
                <a:solidFill>
                  <a:schemeClr val="tx1"/>
                </a:solidFill>
              </a:rPr>
              <a:t> توضع حلول وقوانين صارمة ضد هذه التجاوزات</a:t>
            </a:r>
            <a:endParaRPr lang="fr-FR" sz="4400" u="sng"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a:effectLst>
            <a:glow rad="101600">
              <a:schemeClr val="accent2">
                <a:satMod val="175000"/>
                <a:alpha val="40000"/>
              </a:schemeClr>
            </a:glow>
          </a:effectLst>
          <a:scene3d>
            <a:camera prst="perspectiveFront"/>
            <a:lightRig rig="threePt" dir="t"/>
          </a:scene3d>
        </p:spPr>
        <p:style>
          <a:lnRef idx="2">
            <a:schemeClr val="dk1"/>
          </a:lnRef>
          <a:fillRef idx="1001">
            <a:schemeClr val="lt2"/>
          </a:fillRef>
          <a:effectRef idx="0">
            <a:schemeClr val="dk1"/>
          </a:effectRef>
          <a:fontRef idx="minor">
            <a:schemeClr val="dk1"/>
          </a:fontRef>
        </p:style>
        <p:txBody>
          <a:bodyPr>
            <a:normAutofit/>
          </a:bodyPr>
          <a:lstStyle/>
          <a:p>
            <a:pPr rtl="1">
              <a:buFont typeface="Arial" pitchFamily="34" charset="0"/>
              <a:buChar char="•"/>
            </a:pPr>
            <a:r>
              <a:rPr lang="ar-DZ" sz="4400" b="1" u="sng" dirty="0" smtClean="0">
                <a:solidFill>
                  <a:schemeClr val="tx1"/>
                </a:solidFill>
                <a:effectLst>
                  <a:outerShdw blurRad="38100" dist="38100" dir="2700000" algn="tl">
                    <a:srgbClr val="000000">
                      <a:alpha val="43137"/>
                    </a:srgbClr>
                  </a:outerShdw>
                </a:effectLst>
              </a:rPr>
              <a:t> الخاتمة</a:t>
            </a:r>
            <a:r>
              <a:rPr lang="ar-DZ" sz="4400" b="1" u="sng" dirty="0" smtClean="0">
                <a:solidFill>
                  <a:schemeClr val="tx1"/>
                </a:solidFill>
                <a:effectLst>
                  <a:outerShdw blurRad="38100" dist="38100" dir="2700000" algn="tl">
                    <a:srgbClr val="000000">
                      <a:alpha val="43137"/>
                    </a:srgbClr>
                  </a:outerShdw>
                </a:effectLst>
              </a:rPr>
              <a:t>:</a:t>
            </a:r>
            <a:endParaRPr lang="fr-FR" sz="4400" b="1" u="sng" dirty="0" smtClean="0">
              <a:solidFill>
                <a:schemeClr val="tx1"/>
              </a:solidFill>
              <a:effectLst>
                <a:outerShdw blurRad="38100" dist="38100" dir="2700000" algn="tl">
                  <a:srgbClr val="000000">
                    <a:alpha val="43137"/>
                  </a:srgbClr>
                </a:outerShdw>
              </a:effectLst>
            </a:endParaRPr>
          </a:p>
          <a:p>
            <a:pPr algn="just" rtl="1"/>
            <a:r>
              <a:rPr lang="ar-DZ" sz="4400" dirty="0" smtClean="0">
                <a:solidFill>
                  <a:schemeClr val="tx1"/>
                </a:solidFill>
              </a:rPr>
              <a:t>تم تقسيم </a:t>
            </a:r>
            <a:r>
              <a:rPr lang="ar-DZ" sz="4400" dirty="0" err="1" smtClean="0">
                <a:solidFill>
                  <a:schemeClr val="tx1"/>
                </a:solidFill>
              </a:rPr>
              <a:t>الإقتصاد</a:t>
            </a:r>
            <a:r>
              <a:rPr lang="ar-DZ" sz="4400" dirty="0" smtClean="0">
                <a:solidFill>
                  <a:schemeClr val="tx1"/>
                </a:solidFill>
              </a:rPr>
              <a:t> إلى ألوان وذلك لمعرفة طريقة الاستغلال الأمثل للموارد المتاحة والنادرة نسبيا في طريقة فعالة للتنمية المستدامة وعدم </a:t>
            </a:r>
            <a:r>
              <a:rPr lang="ar-DZ" sz="4400" dirty="0" err="1" smtClean="0">
                <a:solidFill>
                  <a:schemeClr val="tx1"/>
                </a:solidFill>
              </a:rPr>
              <a:t>اهدارها</a:t>
            </a:r>
            <a:r>
              <a:rPr lang="ar-DZ" sz="4400" dirty="0" smtClean="0">
                <a:solidFill>
                  <a:schemeClr val="tx1"/>
                </a:solidFill>
              </a:rPr>
              <a:t> ومعرفة الاقتصاد الناجع اقتصاديا والصديق للبيئة والموارد والبحث عن مصادر بديلة للطاقة وتشجيع ألوان </a:t>
            </a:r>
            <a:r>
              <a:rPr lang="ar-DZ" sz="4400" dirty="0" err="1" smtClean="0">
                <a:solidFill>
                  <a:schemeClr val="tx1"/>
                </a:solidFill>
              </a:rPr>
              <a:t>الإقتصاد</a:t>
            </a:r>
            <a:r>
              <a:rPr lang="ar-DZ" sz="4400" dirty="0" smtClean="0">
                <a:solidFill>
                  <a:schemeClr val="tx1"/>
                </a:solidFill>
              </a:rPr>
              <a:t> ذات الأثر الإيجابي على التنمية.</a:t>
            </a:r>
          </a:p>
          <a:p>
            <a:pPr rtl="1"/>
            <a:endParaRPr lang="ar-DZ" sz="4400" dirty="0" smtClean="0">
              <a:solidFill>
                <a:schemeClr val="tx1"/>
              </a:solidFill>
            </a:endParaRPr>
          </a:p>
          <a:p>
            <a:pPr rtl="1"/>
            <a:endParaRPr lang="ar-DZ"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lstStyle/>
          <a:p>
            <a:pPr rtl="1">
              <a:buFont typeface="Wingdings" pitchFamily="2" charset="2"/>
              <a:buChar char="q"/>
            </a:pPr>
            <a:r>
              <a:rPr lang="ar-DZ" b="1" u="sng" dirty="0" smtClean="0">
                <a:solidFill>
                  <a:schemeClr val="tx1">
                    <a:lumMod val="95000"/>
                    <a:lumOff val="5000"/>
                  </a:schemeClr>
                </a:solidFill>
                <a:effectLst>
                  <a:outerShdw blurRad="38100" dist="38100" dir="2700000" algn="tl">
                    <a:srgbClr val="000000">
                      <a:alpha val="43137"/>
                    </a:srgbClr>
                  </a:outerShdw>
                </a:effectLst>
              </a:rPr>
              <a:t>المبحث الأول: ألوان </a:t>
            </a:r>
            <a:r>
              <a:rPr lang="ar-DZ" b="1" u="sng" dirty="0" err="1" smtClean="0">
                <a:solidFill>
                  <a:schemeClr val="tx1">
                    <a:lumMod val="95000"/>
                    <a:lumOff val="5000"/>
                  </a:schemeClr>
                </a:solidFill>
                <a:effectLst>
                  <a:outerShdw blurRad="38100" dist="38100" dir="2700000" algn="tl">
                    <a:srgbClr val="000000">
                      <a:alpha val="43137"/>
                    </a:srgbClr>
                  </a:outerShdw>
                </a:effectLst>
              </a:rPr>
              <a:t>الإقتصاد</a:t>
            </a:r>
            <a:endParaRPr lang="ar-DZ" b="1" u="sng" dirty="0" smtClean="0">
              <a:solidFill>
                <a:schemeClr val="tx1">
                  <a:lumMod val="95000"/>
                  <a:lumOff val="5000"/>
                </a:schemeClr>
              </a:solidFill>
              <a:effectLst>
                <a:outerShdw blurRad="38100" dist="38100" dir="2700000" algn="tl">
                  <a:srgbClr val="000000">
                    <a:alpha val="43137"/>
                  </a:srgbClr>
                </a:outerShdw>
              </a:effectLst>
            </a:endParaRPr>
          </a:p>
          <a:p>
            <a:pPr algn="r" rtl="1"/>
            <a:r>
              <a:rPr lang="ar-DZ" dirty="0" smtClean="0">
                <a:solidFill>
                  <a:schemeClr val="tx1">
                    <a:lumMod val="95000"/>
                    <a:lumOff val="5000"/>
                  </a:schemeClr>
                </a:solidFill>
                <a:effectLst>
                  <a:outerShdw blurRad="38100" dist="38100" dir="2700000" algn="tl">
                    <a:srgbClr val="000000">
                      <a:alpha val="43137"/>
                    </a:srgbClr>
                  </a:outerShdw>
                </a:effectLst>
              </a:rPr>
              <a:t>المطلب1: ألوان </a:t>
            </a:r>
            <a:r>
              <a:rPr lang="ar-DZ" dirty="0" err="1" smtClean="0">
                <a:solidFill>
                  <a:schemeClr val="tx1">
                    <a:lumMod val="95000"/>
                    <a:lumOff val="5000"/>
                  </a:schemeClr>
                </a:solidFill>
                <a:effectLst>
                  <a:outerShdw blurRad="38100" dist="38100" dir="2700000" algn="tl">
                    <a:srgbClr val="000000">
                      <a:alpha val="43137"/>
                    </a:srgbClr>
                  </a:outerShdw>
                </a:effectLst>
              </a:rPr>
              <a:t>الإقتصاد</a:t>
            </a:r>
            <a:r>
              <a:rPr lang="ar-DZ" dirty="0" smtClean="0">
                <a:solidFill>
                  <a:schemeClr val="tx1">
                    <a:lumMod val="95000"/>
                    <a:lumOff val="5000"/>
                  </a:schemeClr>
                </a:solidFill>
                <a:effectLst>
                  <a:outerShdw blurRad="38100" dist="38100" dir="2700000" algn="tl">
                    <a:srgbClr val="000000">
                      <a:alpha val="43137"/>
                    </a:srgbClr>
                  </a:outerShdw>
                </a:effectLst>
              </a:rPr>
              <a:t> الأساسية</a:t>
            </a:r>
            <a:endParaRPr lang="fr-FR" dirty="0" smtClean="0">
              <a:solidFill>
                <a:schemeClr val="tx1">
                  <a:lumMod val="95000"/>
                  <a:lumOff val="5000"/>
                </a:schemeClr>
              </a:solidFill>
              <a:effectLst>
                <a:outerShdw blurRad="38100" dist="38100" dir="2700000" algn="tl">
                  <a:srgbClr val="000000">
                    <a:alpha val="43137"/>
                  </a:srgbClr>
                </a:outerShdw>
              </a:effectLst>
            </a:endParaRPr>
          </a:p>
          <a:p>
            <a:pPr rtl="1"/>
            <a:r>
              <a:rPr lang="ar-DZ" sz="4400" b="1" u="sng" dirty="0" smtClean="0">
                <a:solidFill>
                  <a:srgbClr val="00B0F0"/>
                </a:solidFill>
                <a:effectLst>
                  <a:outerShdw blurRad="38100" dist="38100" dir="2700000" algn="tl">
                    <a:srgbClr val="000000">
                      <a:alpha val="43137"/>
                    </a:srgbClr>
                  </a:outerShdw>
                </a:effectLst>
              </a:rPr>
              <a:t>1- </a:t>
            </a:r>
            <a:r>
              <a:rPr lang="ar-DZ" sz="4400" b="1" u="sng" dirty="0" err="1" smtClean="0">
                <a:solidFill>
                  <a:srgbClr val="00B0F0"/>
                </a:solidFill>
                <a:effectLst>
                  <a:outerShdw blurRad="38100" dist="38100" dir="2700000" algn="tl">
                    <a:srgbClr val="000000">
                      <a:alpha val="43137"/>
                    </a:srgbClr>
                  </a:outerShdw>
                </a:effectLst>
              </a:rPr>
              <a:t>الإقتصاد</a:t>
            </a:r>
            <a:r>
              <a:rPr lang="ar-DZ" sz="4400" b="1" u="sng" dirty="0" smtClean="0">
                <a:solidFill>
                  <a:srgbClr val="00B0F0"/>
                </a:solidFill>
                <a:effectLst>
                  <a:outerShdw blurRad="38100" dist="38100" dir="2700000" algn="tl">
                    <a:srgbClr val="000000">
                      <a:alpha val="43137"/>
                    </a:srgbClr>
                  </a:outerShdw>
                </a:effectLst>
              </a:rPr>
              <a:t> الأزرق:</a:t>
            </a:r>
          </a:p>
          <a:p>
            <a:pPr rtl="1"/>
            <a:endParaRPr lang="fr-FR" sz="4400" b="1" u="sng" dirty="0" smtClean="0">
              <a:solidFill>
                <a:srgbClr val="00B0F0"/>
              </a:solidFill>
              <a:effectLst>
                <a:outerShdw blurRad="38100" dist="38100" dir="2700000" algn="tl">
                  <a:srgbClr val="000000">
                    <a:alpha val="43137"/>
                  </a:srgbClr>
                </a:outerShdw>
              </a:effectLst>
            </a:endParaRPr>
          </a:p>
        </p:txBody>
      </p:sp>
      <p:pic>
        <p:nvPicPr>
          <p:cNvPr id="4" name="Image 3" descr="download (1).jpg"/>
          <p:cNvPicPr>
            <a:picLocks noChangeAspect="1"/>
          </p:cNvPicPr>
          <p:nvPr/>
        </p:nvPicPr>
        <p:blipFill>
          <a:blip r:embed="rId3"/>
          <a:stretch>
            <a:fillRect/>
          </a:stretch>
        </p:blipFill>
        <p:spPr>
          <a:xfrm>
            <a:off x="428596" y="2285993"/>
            <a:ext cx="8358246" cy="4214842"/>
          </a:xfrm>
          <a:prstGeom prst="rect">
            <a:avLst/>
          </a:prstGeom>
        </p:spPr>
      </p:pic>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92500" lnSpcReduction="10000"/>
          </a:bodyPr>
          <a:lstStyle/>
          <a:p>
            <a:pPr algn="r" rtl="1"/>
            <a:r>
              <a:rPr lang="ar-DZ" b="1" u="sng" dirty="0" smtClean="0">
                <a:solidFill>
                  <a:schemeClr val="tx1"/>
                </a:solidFill>
              </a:rPr>
              <a:t>تعريف </a:t>
            </a:r>
            <a:r>
              <a:rPr lang="ar-DZ" b="1" u="sng" dirty="0" smtClean="0">
                <a:solidFill>
                  <a:srgbClr val="00B0F0"/>
                </a:solidFill>
                <a:effectLst>
                  <a:outerShdw blurRad="38100" dist="38100" dir="2700000" algn="tl">
                    <a:srgbClr val="000000">
                      <a:alpha val="43137"/>
                    </a:srgbClr>
                  </a:outerShdw>
                </a:effectLst>
              </a:rPr>
              <a:t>الاقتصاد الأزرق</a:t>
            </a:r>
            <a:r>
              <a:rPr lang="ar-DZ" b="1" u="sng" dirty="0" smtClean="0">
                <a:solidFill>
                  <a:schemeClr val="tx1"/>
                </a:solidFill>
              </a:rPr>
              <a:t>:</a:t>
            </a:r>
          </a:p>
          <a:p>
            <a:pPr algn="just" rtl="1"/>
            <a:r>
              <a:rPr lang="ar-DZ" dirty="0" smtClean="0">
                <a:solidFill>
                  <a:schemeClr val="tx1"/>
                </a:solidFill>
              </a:rPr>
              <a:t> هو الإدارة الجيّدة للموارد المائية والاعتماد على البحار والمحيطات </a:t>
            </a:r>
            <a:r>
              <a:rPr lang="ar-DZ" dirty="0" err="1" smtClean="0">
                <a:solidFill>
                  <a:schemeClr val="tx1"/>
                </a:solidFill>
              </a:rPr>
              <a:t>فى</a:t>
            </a:r>
            <a:r>
              <a:rPr lang="ar-DZ" dirty="0" smtClean="0">
                <a:solidFill>
                  <a:schemeClr val="tx1"/>
                </a:solidFill>
              </a:rPr>
              <a:t> التنمية المستدامة، والقضاء على الفقر وتحقيق الاكتفاء الذاتي من الغذاء، ويتعلق بالاستخدام المستدام للموارد المائية والحفاظ عليها ، وهي المحيطات والبحار والبحيرات والأنهار، وذلك بهدف توجيه النمو الاقتصادي وتحسين سبل العيش وخلق فرص العمل، مع ضمان احترام البيئة والقيم الثقافية والتنوع البيولوجي.</a:t>
            </a:r>
            <a:r>
              <a:rPr lang="ar-DZ" dirty="0" smtClean="0"/>
              <a:t> </a:t>
            </a:r>
            <a:r>
              <a:rPr lang="ar-DZ" dirty="0" smtClean="0">
                <a:solidFill>
                  <a:schemeClr val="tx1"/>
                </a:solidFill>
              </a:rPr>
              <a:t>يشمل </a:t>
            </a:r>
            <a:r>
              <a:rPr lang="ar-DZ" b="1" dirty="0" smtClean="0">
                <a:solidFill>
                  <a:srgbClr val="00B0F0"/>
                </a:solidFill>
                <a:effectLst>
                  <a:outerShdw blurRad="38100" dist="38100" dir="2700000" algn="tl">
                    <a:srgbClr val="000000">
                      <a:alpha val="43137"/>
                    </a:srgbClr>
                  </a:outerShdw>
                </a:effectLst>
              </a:rPr>
              <a:t>"الاقتصاد الأزرق"</a:t>
            </a:r>
            <a:r>
              <a:rPr lang="ar-DZ" dirty="0" smtClean="0">
                <a:solidFill>
                  <a:schemeClr val="tx1"/>
                </a:solidFill>
              </a:rPr>
              <a:t> توليد الكهرباء من طاقة المياه، وأنشطة التعدين في البحار والمحيطات، والسياحة البحرية، وأنشطة صيد الأسماك والكائنات البحرية، واستخراج المواد الخام من البحار، وغير ذلك من أشكال النشاط الاقتصادي المرتبط أساسًا بالمياه، وتمثل الأحياء البحرية 99% من أشكال الحياة على كوكب الأرض تقريبًا، فيما يبقى 1% فقط على اليابسة، وتمتص البحار والمحيطات نحو 50% من </a:t>
            </a:r>
            <a:r>
              <a:rPr lang="ar-DZ" dirty="0" err="1" smtClean="0">
                <a:solidFill>
                  <a:schemeClr val="tx1"/>
                </a:solidFill>
              </a:rPr>
              <a:t>الانبعاثات</a:t>
            </a:r>
            <a:r>
              <a:rPr lang="ar-DZ" dirty="0" smtClean="0">
                <a:solidFill>
                  <a:schemeClr val="tx1"/>
                </a:solidFill>
              </a:rPr>
              <a:t> الضارة التي تخرج من اليابسة، وعلى الرغم من تلك الأهمية البيئية إلا أن الأمر يتعدى ذلك إلى الأهمية الاقتصادية أو ما يعرف </a:t>
            </a:r>
            <a:r>
              <a:rPr lang="ar-DZ" b="1" dirty="0" err="1" smtClean="0">
                <a:solidFill>
                  <a:srgbClr val="00B0F0"/>
                </a:solidFill>
                <a:effectLst>
                  <a:outerShdw blurRad="38100" dist="38100" dir="2700000" algn="tl">
                    <a:srgbClr val="000000">
                      <a:alpha val="43137"/>
                    </a:srgbClr>
                  </a:outerShdw>
                </a:effectLst>
              </a:rPr>
              <a:t>بـ</a:t>
            </a:r>
            <a:r>
              <a:rPr lang="ar-DZ" b="1" dirty="0" smtClean="0">
                <a:solidFill>
                  <a:srgbClr val="00B0F0"/>
                </a:solidFill>
                <a:effectLst>
                  <a:outerShdw blurRad="38100" dist="38100" dir="2700000" algn="tl">
                    <a:srgbClr val="000000">
                      <a:alpha val="43137"/>
                    </a:srgbClr>
                  </a:outerShdw>
                </a:effectLst>
              </a:rPr>
              <a:t>"الاقتصاد الأزرق".</a:t>
            </a:r>
            <a:endParaRPr lang="fr-FR" b="1" dirty="0" smtClean="0">
              <a:solidFill>
                <a:srgbClr val="00B0F0"/>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
            <a:schemeClr val="lt1"/>
          </a:fillRef>
          <a:effectRef idx="0">
            <a:schemeClr val="dk1"/>
          </a:effectRef>
          <a:fontRef idx="minor">
            <a:schemeClr val="dk1"/>
          </a:fontRef>
        </p:style>
        <p:txBody>
          <a:bodyPr/>
          <a:lstStyle/>
          <a:p>
            <a:pPr algn="r" rtl="1">
              <a:buFont typeface="Arial" pitchFamily="34" charset="0"/>
              <a:buChar char="•"/>
            </a:pPr>
            <a:r>
              <a:rPr lang="ar-DZ" sz="4000" dirty="0" smtClean="0">
                <a:solidFill>
                  <a:schemeClr val="tx1"/>
                </a:solidFill>
              </a:rPr>
              <a:t> يعد </a:t>
            </a:r>
            <a:r>
              <a:rPr lang="ar-DZ" sz="4000" b="1" dirty="0" err="1" smtClean="0">
                <a:solidFill>
                  <a:srgbClr val="00B0F0"/>
                </a:solidFill>
                <a:effectLst>
                  <a:outerShdw blurRad="38100" dist="38100" dir="2700000" algn="tl">
                    <a:srgbClr val="000000">
                      <a:alpha val="43137"/>
                    </a:srgbClr>
                  </a:outerShdw>
                </a:effectLst>
              </a:rPr>
              <a:t>الإقتصاد</a:t>
            </a:r>
            <a:r>
              <a:rPr lang="ar-DZ" sz="4000" b="1" dirty="0" smtClean="0">
                <a:solidFill>
                  <a:srgbClr val="00B0F0"/>
                </a:solidFill>
                <a:effectLst>
                  <a:outerShdw blurRad="38100" dist="38100" dir="2700000" algn="tl">
                    <a:srgbClr val="000000">
                      <a:alpha val="43137"/>
                    </a:srgbClr>
                  </a:outerShdw>
                </a:effectLst>
              </a:rPr>
              <a:t> الأزرق</a:t>
            </a:r>
            <a:r>
              <a:rPr lang="ar-DZ" sz="4000" dirty="0" smtClean="0">
                <a:solidFill>
                  <a:schemeClr val="tx1"/>
                </a:solidFill>
              </a:rPr>
              <a:t> مهما في حياتنا لأن البحار والمحيطات تغطي أكثر من ثلاثة أرباع سطح الكرة الأرضية، وتوفر أكثر من نصف الأوكسجين في العالم، كما تحتضن نسبة ما بين 50-80٪ من جميع أشكال الحياة على الأرض، فالأسماك التي يتم صيدها من المحيطات توفر التغذية وسبل العيش والأمن الغذائي لسكان المناطق الساحلية وتعتبر بمثابة دافعا هاما للتنمية الاقتصادية، لا </a:t>
            </a:r>
            <a:r>
              <a:rPr lang="ar-DZ" sz="4000" dirty="0" err="1" smtClean="0">
                <a:solidFill>
                  <a:schemeClr val="tx1"/>
                </a:solidFill>
              </a:rPr>
              <a:t>سيما</a:t>
            </a:r>
            <a:r>
              <a:rPr lang="ar-DZ" sz="4000" dirty="0" smtClean="0">
                <a:solidFill>
                  <a:schemeClr val="tx1"/>
                </a:solidFill>
              </a:rPr>
              <a:t> في البلدان النامية. لكن تغير المناخ والتدهور البيئي والتلوث وارتفاع مستويات الحطام البحري، والممارسات السيئة لإدارة مصايد الأسماك تعرض بحارنا ومحيطاتنا للخطر بشكل متزايد.  </a:t>
            </a:r>
            <a:endParaRPr lang="fr-FR" sz="4000" dirty="0" smtClean="0">
              <a:solidFill>
                <a:schemeClr val="tx1"/>
              </a:solidFill>
            </a:endParaRPr>
          </a:p>
        </p:txBody>
      </p:sp>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lstStyle/>
          <a:p>
            <a:pPr rtl="1"/>
            <a:r>
              <a:rPr lang="ar-DZ" sz="4400" b="1" u="sng" dirty="0" smtClean="0">
                <a:solidFill>
                  <a:srgbClr val="FF0000"/>
                </a:solidFill>
                <a:effectLst>
                  <a:outerShdw blurRad="38100" dist="38100" dir="2700000" algn="tl">
                    <a:srgbClr val="000000">
                      <a:alpha val="43137"/>
                    </a:srgbClr>
                  </a:outerShdw>
                </a:effectLst>
              </a:rPr>
              <a:t>2- </a:t>
            </a:r>
            <a:r>
              <a:rPr lang="ar-DZ" sz="4400" b="1" u="sng" dirty="0" err="1" smtClean="0">
                <a:solidFill>
                  <a:srgbClr val="FF0000"/>
                </a:solidFill>
                <a:effectLst>
                  <a:outerShdw blurRad="38100" dist="38100" dir="2700000" algn="tl">
                    <a:srgbClr val="000000">
                      <a:alpha val="43137"/>
                    </a:srgbClr>
                  </a:outerShdw>
                </a:effectLst>
              </a:rPr>
              <a:t>الإقتصاد</a:t>
            </a:r>
            <a:r>
              <a:rPr lang="ar-DZ" sz="4400" b="1" u="sng" dirty="0" smtClean="0">
                <a:solidFill>
                  <a:srgbClr val="FF0000"/>
                </a:solidFill>
                <a:effectLst>
                  <a:outerShdw blurRad="38100" dist="38100" dir="2700000" algn="tl">
                    <a:srgbClr val="000000">
                      <a:alpha val="43137"/>
                    </a:srgbClr>
                  </a:outerShdw>
                </a:effectLst>
              </a:rPr>
              <a:t> الأحمر:</a:t>
            </a:r>
            <a:endParaRPr lang="fr-FR" sz="4400" b="1" u="sng" dirty="0" smtClean="0">
              <a:solidFill>
                <a:srgbClr val="FF0000"/>
              </a:solidFill>
              <a:effectLst>
                <a:outerShdw blurRad="38100" dist="38100" dir="2700000" algn="tl">
                  <a:srgbClr val="000000">
                    <a:alpha val="43137"/>
                  </a:srgbClr>
                </a:outerShdw>
              </a:effectLst>
            </a:endParaRPr>
          </a:p>
        </p:txBody>
      </p:sp>
      <p:pic>
        <p:nvPicPr>
          <p:cNvPr id="5" name="Image 4" descr="png-clipart-red-up-arrow-economies-of-scale-economy-business-economic-growth-economies-of-scope-ppt-chart-angle-text.png"/>
          <p:cNvPicPr>
            <a:picLocks noChangeAspect="1"/>
          </p:cNvPicPr>
          <p:nvPr/>
        </p:nvPicPr>
        <p:blipFill>
          <a:blip r:embed="rId3"/>
          <a:stretch>
            <a:fillRect/>
          </a:stretch>
        </p:blipFill>
        <p:spPr>
          <a:xfrm>
            <a:off x="285750" y="1357298"/>
            <a:ext cx="8572500" cy="5119702"/>
          </a:xfrm>
          <a:prstGeom prst="rect">
            <a:avLst/>
          </a:prstGeom>
        </p:spPr>
      </p:pic>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fontScale="92500" lnSpcReduction="20000"/>
          </a:bodyPr>
          <a:lstStyle/>
          <a:p>
            <a:pPr algn="r" rtl="1"/>
            <a:r>
              <a:rPr lang="ar-DZ" sz="4400" b="1" u="sng" dirty="0" smtClean="0">
                <a:solidFill>
                  <a:srgbClr val="FF0000"/>
                </a:solidFill>
                <a:effectLst>
                  <a:outerShdw blurRad="38100" dist="38100" dir="2700000" algn="tl">
                    <a:srgbClr val="000000">
                      <a:alpha val="43137"/>
                    </a:srgbClr>
                  </a:outerShdw>
                </a:effectLst>
              </a:rPr>
              <a:t>الاقتصاد الأحمر </a:t>
            </a:r>
            <a:r>
              <a:rPr lang="fr-FR" sz="4400" b="1" u="sng" dirty="0" err="1" smtClean="0">
                <a:solidFill>
                  <a:srgbClr val="FF0000"/>
                </a:solidFill>
                <a:effectLst>
                  <a:outerShdw blurRad="38100" dist="38100" dir="2700000" algn="tl">
                    <a:srgbClr val="000000">
                      <a:alpha val="43137"/>
                    </a:srgbClr>
                  </a:outerShdw>
                </a:effectLst>
              </a:rPr>
              <a:t>Red</a:t>
            </a:r>
            <a:r>
              <a:rPr lang="fr-FR" sz="4400" b="1" u="sng" dirty="0" smtClean="0">
                <a:solidFill>
                  <a:srgbClr val="FF0000"/>
                </a:solidFill>
                <a:effectLst>
                  <a:outerShdw blurRad="38100" dist="38100" dir="2700000" algn="tl">
                    <a:srgbClr val="000000">
                      <a:alpha val="43137"/>
                    </a:srgbClr>
                  </a:outerShdw>
                </a:effectLst>
              </a:rPr>
              <a:t> </a:t>
            </a:r>
            <a:r>
              <a:rPr lang="fr-FR" sz="4400" b="1" u="sng" dirty="0" err="1" smtClean="0">
                <a:solidFill>
                  <a:srgbClr val="FF0000"/>
                </a:solidFill>
                <a:effectLst>
                  <a:outerShdw blurRad="38100" dist="38100" dir="2700000" algn="tl">
                    <a:srgbClr val="000000">
                      <a:alpha val="43137"/>
                    </a:srgbClr>
                  </a:outerShdw>
                </a:effectLst>
              </a:rPr>
              <a:t>economy</a:t>
            </a:r>
            <a:r>
              <a:rPr lang="ar-DZ" sz="4400" b="1" u="sng" dirty="0" smtClean="0">
                <a:solidFill>
                  <a:srgbClr val="FF0000"/>
                </a:solidFill>
                <a:effectLst>
                  <a:outerShdw blurRad="38100" dist="38100" dir="2700000" algn="tl">
                    <a:srgbClr val="000000">
                      <a:alpha val="43137"/>
                    </a:srgbClr>
                  </a:outerShdw>
                </a:effectLst>
              </a:rPr>
              <a:t>:</a:t>
            </a:r>
          </a:p>
          <a:p>
            <a:pPr algn="just" rtl="1"/>
            <a:r>
              <a:rPr lang="ar-DZ" sz="4400" dirty="0" smtClean="0">
                <a:solidFill>
                  <a:schemeClr val="tx1"/>
                </a:solidFill>
              </a:rPr>
              <a:t>وهو الاقتصاد الذي تسيطر فيه الحكومة على معظم وسائل الإنتاج والتوزيع، وهو اقتصاد ذو صبغة شيوعية، فقد كثيرًا من وزنه بعد سقوط الشيوعية في الاتحاد السوفيتي والصين، وإن اختلفت النماذج والتيارات الفكرية الاشتراكية. وللاقتصاد الأحمر، عيوب، أفقدته كثيرًا من وزنه، خاصةً في ظل الملكية الجماعية لأدوات الإنتاج، فهدف الإنتاج هو إشباع الحاجات العامة، وإدارة النشاط الاقتصادي عن طريق التخطيط المركزي، وقيمة السلعة التي يحددها قيمة العمل المبذول فيها. ولقد نقح العلماء الاشتراكيون هذه الآراء الخاصة بماركس، سواء في ظل الاشتراكية الصينية أو الاشتراكية الروسية.</a:t>
            </a:r>
            <a:endParaRPr lang="fr-FR" sz="4400" b="1" u="sng" dirty="0" smtClean="0">
              <a:solidFill>
                <a:schemeClr val="tx1"/>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بى</a:t>
            </a:r>
            <a:endParaRPr lang="fr-FR" dirty="0"/>
          </a:p>
        </p:txBody>
      </p:sp>
      <p:sp>
        <p:nvSpPr>
          <p:cNvPr id="3" name="Sous-titre 2"/>
          <p:cNvSpPr>
            <a:spLocks noGrp="1"/>
          </p:cNvSpPr>
          <p:nvPr>
            <p:ph type="subTitle" idx="1"/>
          </p:nvPr>
        </p:nvSpPr>
        <p:spPr>
          <a:xfrm>
            <a:off x="0" y="0"/>
            <a:ext cx="9144000" cy="6858000"/>
          </a:xfrm>
          <a:blipFill>
            <a:blip r:embed="rId2"/>
            <a:tile tx="0" ty="0" sx="100000" sy="100000" flip="none" algn="tl"/>
          </a:blipFill>
        </p:spPr>
        <p:style>
          <a:lnRef idx="2">
            <a:schemeClr val="dk1"/>
          </a:lnRef>
          <a:fillRef idx="1001">
            <a:schemeClr val="lt2"/>
          </a:fillRef>
          <a:effectRef idx="0">
            <a:schemeClr val="dk1"/>
          </a:effectRef>
          <a:fontRef idx="minor">
            <a:schemeClr val="dk1"/>
          </a:fontRef>
        </p:style>
        <p:txBody>
          <a:bodyPr>
            <a:normAutofit/>
          </a:bodyPr>
          <a:lstStyle/>
          <a:p>
            <a:pPr rtl="1"/>
            <a:r>
              <a:rPr lang="ar-DZ" sz="4400" b="1" u="sng" dirty="0" smtClean="0">
                <a:solidFill>
                  <a:srgbClr val="FFFF00"/>
                </a:solidFill>
                <a:effectLst>
                  <a:outerShdw blurRad="38100" dist="38100" dir="2700000" algn="tl">
                    <a:srgbClr val="000000">
                      <a:alpha val="43137"/>
                    </a:srgbClr>
                  </a:outerShdw>
                </a:effectLst>
              </a:rPr>
              <a:t>3- </a:t>
            </a:r>
            <a:r>
              <a:rPr lang="ar-DZ" sz="4400" b="1" u="sng" dirty="0" err="1" smtClean="0">
                <a:solidFill>
                  <a:srgbClr val="FFFF00"/>
                </a:solidFill>
                <a:effectLst>
                  <a:outerShdw blurRad="38100" dist="38100" dir="2700000" algn="tl">
                    <a:srgbClr val="000000">
                      <a:alpha val="43137"/>
                    </a:srgbClr>
                  </a:outerShdw>
                </a:effectLst>
              </a:rPr>
              <a:t>الإقتصاد</a:t>
            </a:r>
            <a:r>
              <a:rPr lang="ar-DZ" sz="4400" b="1" u="sng" dirty="0" smtClean="0">
                <a:solidFill>
                  <a:srgbClr val="FFFF00"/>
                </a:solidFill>
                <a:effectLst>
                  <a:outerShdw blurRad="38100" dist="38100" dir="2700000" algn="tl">
                    <a:srgbClr val="000000">
                      <a:alpha val="43137"/>
                    </a:srgbClr>
                  </a:outerShdw>
                </a:effectLst>
              </a:rPr>
              <a:t> الأصفر:</a:t>
            </a:r>
          </a:p>
          <a:p>
            <a:pPr rtl="1"/>
            <a:endParaRPr lang="fr-FR" sz="4400" b="1" u="sng" dirty="0" smtClean="0">
              <a:solidFill>
                <a:srgbClr val="FFFF00"/>
              </a:solidFill>
              <a:effectLst>
                <a:outerShdw blurRad="38100" dist="38100" dir="2700000" algn="tl">
                  <a:srgbClr val="000000">
                    <a:alpha val="43137"/>
                  </a:srgbClr>
                </a:outerShdw>
              </a:effectLst>
            </a:endParaRPr>
          </a:p>
        </p:txBody>
      </p:sp>
      <p:pic>
        <p:nvPicPr>
          <p:cNvPr id="4" name="Image 3" descr="download (2).jpg"/>
          <p:cNvPicPr>
            <a:picLocks noChangeAspect="1"/>
          </p:cNvPicPr>
          <p:nvPr/>
        </p:nvPicPr>
        <p:blipFill>
          <a:blip r:embed="rId3"/>
          <a:stretch>
            <a:fillRect/>
          </a:stretch>
        </p:blipFill>
        <p:spPr>
          <a:xfrm>
            <a:off x="785786" y="1428736"/>
            <a:ext cx="7643866" cy="4929222"/>
          </a:xfrm>
          <a:prstGeom prst="rect">
            <a:avLst/>
          </a:prstGeom>
        </p:spPr>
      </p:pic>
    </p:spTree>
  </p:cSld>
  <p:clrMapOvr>
    <a:masterClrMapping/>
  </p:clrMapOvr>
  <p:transition>
    <p:diamond/>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1431</Words>
  <Application>Microsoft Office PowerPoint</Application>
  <PresentationFormat>Affichage à l'écran (4:3)</PresentationFormat>
  <Paragraphs>131</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Diapositive 1</vt:lpstr>
      <vt:lpstr>Diapositive 2</vt:lpstr>
      <vt:lpstr>Diapositive 3</vt:lpstr>
      <vt:lpstr>Diapositive 4</vt:lpstr>
      <vt:lpstr>Diapositive 5</vt:lpstr>
      <vt:lpstr>Diapositive 6</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lpstr>بى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konzaro</dc:creator>
  <cp:lastModifiedBy>konzaro</cp:lastModifiedBy>
  <cp:revision>42</cp:revision>
  <dcterms:created xsi:type="dcterms:W3CDTF">2021-04-16T13:52:22Z</dcterms:created>
  <dcterms:modified xsi:type="dcterms:W3CDTF">2021-04-18T00:07:00Z</dcterms:modified>
</cp:coreProperties>
</file>