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a:t>Modifiez le style du titre</a:t>
            </a: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p>
        </p:txBody>
      </p:sp>
      <p:sp>
        <p:nvSpPr>
          <p:cNvPr id="4" name="Espace réservé de la date 3"/>
          <p:cNvSpPr>
            <a:spLocks noGrp="1"/>
          </p:cNvSpPr>
          <p:nvPr>
            <p:ph type="dt" sz="half" idx="10"/>
          </p:nvPr>
        </p:nvSpPr>
        <p:spPr/>
        <p:txBody>
          <a:bodyPr/>
          <a:lstStyle/>
          <a:p>
            <a:fld id="{637ECA0B-48A8-4802-9BAB-326145723792}" type="datetimeFigureOut">
              <a:rPr lang="fr-FR" smtClean="0"/>
              <a:t>18/12/2024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4CE692-8D6D-475C-BA6E-015D5FB7BEDB}" type="slidenum">
              <a:rPr lang="fr-FR" smtClean="0"/>
              <a:t>‹N°›</a:t>
            </a:fld>
            <a:endParaRPr lang="fr-FR"/>
          </a:p>
        </p:txBody>
      </p:sp>
    </p:spTree>
    <p:extLst>
      <p:ext uri="{BB962C8B-B14F-4D97-AF65-F5344CB8AC3E}">
        <p14:creationId xmlns:p14="http://schemas.microsoft.com/office/powerpoint/2010/main" val="1509852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texte vertical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7ECA0B-48A8-4802-9BAB-326145723792}" type="datetimeFigureOut">
              <a:rPr lang="fr-FR" smtClean="0"/>
              <a:t>18/12/2024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4CE692-8D6D-475C-BA6E-015D5FB7BEDB}" type="slidenum">
              <a:rPr lang="fr-FR" smtClean="0"/>
              <a:t>‹N°›</a:t>
            </a:fld>
            <a:endParaRPr lang="fr-FR"/>
          </a:p>
        </p:txBody>
      </p:sp>
    </p:spTree>
    <p:extLst>
      <p:ext uri="{BB962C8B-B14F-4D97-AF65-F5344CB8AC3E}">
        <p14:creationId xmlns:p14="http://schemas.microsoft.com/office/powerpoint/2010/main" val="98019586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a:t>Modifiez le style du titre</a:t>
            </a: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7ECA0B-48A8-4802-9BAB-326145723792}" type="datetimeFigureOut">
              <a:rPr lang="fr-FR" smtClean="0"/>
              <a:t>18/12/2024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4CE692-8D6D-475C-BA6E-015D5FB7BEDB}" type="slidenum">
              <a:rPr lang="fr-FR" smtClean="0"/>
              <a:t>‹N°›</a:t>
            </a:fld>
            <a:endParaRPr lang="fr-FR"/>
          </a:p>
        </p:txBody>
      </p:sp>
    </p:spTree>
    <p:extLst>
      <p:ext uri="{BB962C8B-B14F-4D97-AF65-F5344CB8AC3E}">
        <p14:creationId xmlns:p14="http://schemas.microsoft.com/office/powerpoint/2010/main" val="2943794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10"/>
          </p:nvPr>
        </p:nvSpPr>
        <p:spPr/>
        <p:txBody>
          <a:bodyPr/>
          <a:lstStyle/>
          <a:p>
            <a:fld id="{637ECA0B-48A8-4802-9BAB-326145723792}" type="datetimeFigureOut">
              <a:rPr lang="fr-FR" smtClean="0"/>
              <a:t>18/12/2024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4CE692-8D6D-475C-BA6E-015D5FB7BEDB}" type="slidenum">
              <a:rPr lang="fr-FR" smtClean="0"/>
              <a:t>‹N°›</a:t>
            </a:fld>
            <a:endParaRPr lang="fr-FR"/>
          </a:p>
        </p:txBody>
      </p:sp>
    </p:spTree>
    <p:extLst>
      <p:ext uri="{BB962C8B-B14F-4D97-AF65-F5344CB8AC3E}">
        <p14:creationId xmlns:p14="http://schemas.microsoft.com/office/powerpoint/2010/main" val="30079213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a:t>Modifiez le style du titre</a:t>
            </a: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4" name="Espace réservé de la date 3"/>
          <p:cNvSpPr>
            <a:spLocks noGrp="1"/>
          </p:cNvSpPr>
          <p:nvPr>
            <p:ph type="dt" sz="half" idx="10"/>
          </p:nvPr>
        </p:nvSpPr>
        <p:spPr/>
        <p:txBody>
          <a:bodyPr/>
          <a:lstStyle/>
          <a:p>
            <a:fld id="{637ECA0B-48A8-4802-9BAB-326145723792}" type="datetimeFigureOut">
              <a:rPr lang="fr-FR" smtClean="0"/>
              <a:t>18/12/2024</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4A4CE692-8D6D-475C-BA6E-015D5FB7BEDB}" type="slidenum">
              <a:rPr lang="fr-FR" smtClean="0"/>
              <a:t>‹N°›</a:t>
            </a:fld>
            <a:endParaRPr lang="fr-FR"/>
          </a:p>
        </p:txBody>
      </p:sp>
    </p:spTree>
    <p:extLst>
      <p:ext uri="{BB962C8B-B14F-4D97-AF65-F5344CB8AC3E}">
        <p14:creationId xmlns:p14="http://schemas.microsoft.com/office/powerpoint/2010/main" val="41278474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p:cNvSpPr>
            <a:spLocks noGrp="1"/>
          </p:cNvSpPr>
          <p:nvPr>
            <p:ph type="dt" sz="half" idx="10"/>
          </p:nvPr>
        </p:nvSpPr>
        <p:spPr/>
        <p:txBody>
          <a:bodyPr/>
          <a:lstStyle/>
          <a:p>
            <a:fld id="{637ECA0B-48A8-4802-9BAB-326145723792}" type="datetimeFigureOut">
              <a:rPr lang="fr-FR" smtClean="0"/>
              <a:t>18/12/2024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A4CE692-8D6D-475C-BA6E-015D5FB7BEDB}" type="slidenum">
              <a:rPr lang="fr-FR" smtClean="0"/>
              <a:t>‹N°›</a:t>
            </a:fld>
            <a:endParaRPr lang="fr-FR"/>
          </a:p>
        </p:txBody>
      </p:sp>
    </p:spTree>
    <p:extLst>
      <p:ext uri="{BB962C8B-B14F-4D97-AF65-F5344CB8AC3E}">
        <p14:creationId xmlns:p14="http://schemas.microsoft.com/office/powerpoint/2010/main" val="51425053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a:t>Modifiez le style du titre</a:t>
            </a: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p:cNvSpPr>
            <a:spLocks noGrp="1"/>
          </p:cNvSpPr>
          <p:nvPr>
            <p:ph type="dt" sz="half" idx="10"/>
          </p:nvPr>
        </p:nvSpPr>
        <p:spPr/>
        <p:txBody>
          <a:bodyPr/>
          <a:lstStyle/>
          <a:p>
            <a:fld id="{637ECA0B-48A8-4802-9BAB-326145723792}" type="datetimeFigureOut">
              <a:rPr lang="fr-FR" smtClean="0"/>
              <a:t>18/12/2024</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4A4CE692-8D6D-475C-BA6E-015D5FB7BEDB}" type="slidenum">
              <a:rPr lang="fr-FR" smtClean="0"/>
              <a:t>‹N°›</a:t>
            </a:fld>
            <a:endParaRPr lang="fr-FR"/>
          </a:p>
        </p:txBody>
      </p:sp>
    </p:spTree>
    <p:extLst>
      <p:ext uri="{BB962C8B-B14F-4D97-AF65-F5344CB8AC3E}">
        <p14:creationId xmlns:p14="http://schemas.microsoft.com/office/powerpoint/2010/main" val="38404174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Modifiez le style du titre</a:t>
            </a:r>
          </a:p>
        </p:txBody>
      </p:sp>
      <p:sp>
        <p:nvSpPr>
          <p:cNvPr id="3" name="Espace réservé de la date 2"/>
          <p:cNvSpPr>
            <a:spLocks noGrp="1"/>
          </p:cNvSpPr>
          <p:nvPr>
            <p:ph type="dt" sz="half" idx="10"/>
          </p:nvPr>
        </p:nvSpPr>
        <p:spPr/>
        <p:txBody>
          <a:bodyPr/>
          <a:lstStyle/>
          <a:p>
            <a:fld id="{637ECA0B-48A8-4802-9BAB-326145723792}" type="datetimeFigureOut">
              <a:rPr lang="fr-FR" smtClean="0"/>
              <a:t>18/12/2024</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4A4CE692-8D6D-475C-BA6E-015D5FB7BEDB}" type="slidenum">
              <a:rPr lang="fr-FR" smtClean="0"/>
              <a:t>‹N°›</a:t>
            </a:fld>
            <a:endParaRPr lang="fr-FR"/>
          </a:p>
        </p:txBody>
      </p:sp>
    </p:spTree>
    <p:extLst>
      <p:ext uri="{BB962C8B-B14F-4D97-AF65-F5344CB8AC3E}">
        <p14:creationId xmlns:p14="http://schemas.microsoft.com/office/powerpoint/2010/main" val="24467532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637ECA0B-48A8-4802-9BAB-326145723792}" type="datetimeFigureOut">
              <a:rPr lang="fr-FR" smtClean="0"/>
              <a:t>18/12/2024</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4A4CE692-8D6D-475C-BA6E-015D5FB7BEDB}" type="slidenum">
              <a:rPr lang="fr-FR" smtClean="0"/>
              <a:t>‹N°›</a:t>
            </a:fld>
            <a:endParaRPr lang="fr-FR"/>
          </a:p>
        </p:txBody>
      </p:sp>
    </p:spTree>
    <p:extLst>
      <p:ext uri="{BB962C8B-B14F-4D97-AF65-F5344CB8AC3E}">
        <p14:creationId xmlns:p14="http://schemas.microsoft.com/office/powerpoint/2010/main" val="4900081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a:t>Modifiez le style du titre</a:t>
            </a: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7ECA0B-48A8-4802-9BAB-326145723792}" type="datetimeFigureOut">
              <a:rPr lang="fr-FR" smtClean="0"/>
              <a:t>18/12/2024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A4CE692-8D6D-475C-BA6E-015D5FB7BEDB}" type="slidenum">
              <a:rPr lang="fr-FR" smtClean="0"/>
              <a:t>‹N°›</a:t>
            </a:fld>
            <a:endParaRPr lang="fr-FR"/>
          </a:p>
        </p:txBody>
      </p:sp>
    </p:spTree>
    <p:extLst>
      <p:ext uri="{BB962C8B-B14F-4D97-AF65-F5344CB8AC3E}">
        <p14:creationId xmlns:p14="http://schemas.microsoft.com/office/powerpoint/2010/main" val="6239651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a:t>Modifiez le style du titre</a:t>
            </a: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5" name="Espace réservé de la date 4"/>
          <p:cNvSpPr>
            <a:spLocks noGrp="1"/>
          </p:cNvSpPr>
          <p:nvPr>
            <p:ph type="dt" sz="half" idx="10"/>
          </p:nvPr>
        </p:nvSpPr>
        <p:spPr/>
        <p:txBody>
          <a:bodyPr/>
          <a:lstStyle/>
          <a:p>
            <a:fld id="{637ECA0B-48A8-4802-9BAB-326145723792}" type="datetimeFigureOut">
              <a:rPr lang="fr-FR" smtClean="0"/>
              <a:t>18/12/2024</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4A4CE692-8D6D-475C-BA6E-015D5FB7BEDB}" type="slidenum">
              <a:rPr lang="fr-FR" smtClean="0"/>
              <a:t>‹N°›</a:t>
            </a:fld>
            <a:endParaRPr lang="fr-FR"/>
          </a:p>
        </p:txBody>
      </p:sp>
    </p:spTree>
    <p:extLst>
      <p:ext uri="{BB962C8B-B14F-4D97-AF65-F5344CB8AC3E}">
        <p14:creationId xmlns:p14="http://schemas.microsoft.com/office/powerpoint/2010/main" val="42487171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37ECA0B-48A8-4802-9BAB-326145723792}" type="datetimeFigureOut">
              <a:rPr lang="fr-FR" smtClean="0"/>
              <a:t>18/12/2024</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4CE692-8D6D-475C-BA6E-015D5FB7BEDB}" type="slidenum">
              <a:rPr lang="fr-FR" smtClean="0"/>
              <a:t>‹N°›</a:t>
            </a:fld>
            <a:endParaRPr lang="fr-FR"/>
          </a:p>
        </p:txBody>
      </p:sp>
    </p:spTree>
    <p:extLst>
      <p:ext uri="{BB962C8B-B14F-4D97-AF65-F5344CB8AC3E}">
        <p14:creationId xmlns:p14="http://schemas.microsoft.com/office/powerpoint/2010/main" val="42112509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hemeOverride" Target="../theme/themeOverride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683568" y="476672"/>
            <a:ext cx="7772400" cy="1470025"/>
          </a:xfrm>
        </p:spPr>
        <p:txBody>
          <a:bodyPr/>
          <a:lstStyle/>
          <a:p>
            <a:r>
              <a:rPr lang="ar-DZ" b="1" dirty="0">
                <a:solidFill>
                  <a:srgbClr val="0070C0"/>
                </a:solidFill>
              </a:rPr>
              <a:t>ثانيا: أنواع الفساد</a:t>
            </a:r>
            <a:br>
              <a:rPr lang="fr-FR" dirty="0">
                <a:solidFill>
                  <a:srgbClr val="0070C0"/>
                </a:solidFill>
              </a:rPr>
            </a:br>
            <a:endParaRPr lang="fr-FR" dirty="0">
              <a:solidFill>
                <a:srgbClr val="0070C0"/>
              </a:solidFill>
            </a:endParaRPr>
          </a:p>
        </p:txBody>
      </p:sp>
      <p:sp>
        <p:nvSpPr>
          <p:cNvPr id="3" name="Sous-titre 2"/>
          <p:cNvSpPr>
            <a:spLocks noGrp="1"/>
          </p:cNvSpPr>
          <p:nvPr>
            <p:ph type="subTitle" idx="1"/>
          </p:nvPr>
        </p:nvSpPr>
        <p:spPr>
          <a:xfrm>
            <a:off x="1331640" y="1484784"/>
            <a:ext cx="6400800" cy="3312368"/>
          </a:xfrm>
        </p:spPr>
        <p:txBody>
          <a:bodyPr/>
          <a:lstStyle/>
          <a:p>
            <a:pPr lvl="0" rtl="1"/>
            <a:r>
              <a:rPr lang="ar-DZ" b="1" dirty="0">
                <a:solidFill>
                  <a:srgbClr val="FF0000"/>
                </a:solidFill>
              </a:rPr>
              <a:t>1- معيار الحجم.</a:t>
            </a:r>
            <a:endParaRPr lang="fr-FR" dirty="0">
              <a:solidFill>
                <a:srgbClr val="FF0000"/>
              </a:solidFill>
            </a:endParaRPr>
          </a:p>
          <a:p>
            <a:pPr rtl="1"/>
            <a:r>
              <a:rPr lang="ar-DZ" b="1" dirty="0">
                <a:solidFill>
                  <a:srgbClr val="FF0000"/>
                </a:solidFill>
              </a:rPr>
              <a:t>             2- معيار الانتشار الجغرافي.</a:t>
            </a:r>
            <a:endParaRPr lang="fr-FR" dirty="0">
              <a:solidFill>
                <a:srgbClr val="FF0000"/>
              </a:solidFill>
            </a:endParaRPr>
          </a:p>
          <a:p>
            <a:pPr rtl="1"/>
            <a:r>
              <a:rPr lang="ar-DZ" b="1" dirty="0">
                <a:solidFill>
                  <a:srgbClr val="FF0000"/>
                </a:solidFill>
              </a:rPr>
              <a:t>3- معيار التنظيم.</a:t>
            </a:r>
            <a:endParaRPr lang="fr-FR" dirty="0">
              <a:solidFill>
                <a:srgbClr val="FF0000"/>
              </a:solidFill>
            </a:endParaRPr>
          </a:p>
          <a:p>
            <a:pPr rtl="1"/>
            <a:r>
              <a:rPr lang="ar-DZ" b="1" dirty="0">
                <a:solidFill>
                  <a:srgbClr val="FF0000"/>
                </a:solidFill>
              </a:rPr>
              <a:t>   4- معيار الانخراط.</a:t>
            </a:r>
          </a:p>
          <a:p>
            <a:pPr rtl="1"/>
            <a:r>
              <a:rPr lang="ar-DZ" b="1" dirty="0">
                <a:solidFill>
                  <a:srgbClr val="FF0000"/>
                </a:solidFill>
              </a:rPr>
              <a:t>5- معيار المجال.</a:t>
            </a:r>
            <a:endParaRPr lang="fr-FR" dirty="0">
              <a:solidFill>
                <a:srgbClr val="FF0000"/>
              </a:solidFill>
            </a:endParaRPr>
          </a:p>
          <a:p>
            <a:endParaRPr lang="fr-FR" dirty="0"/>
          </a:p>
        </p:txBody>
      </p:sp>
    </p:spTree>
    <p:extLst>
      <p:ext uri="{BB962C8B-B14F-4D97-AF65-F5344CB8AC3E}">
        <p14:creationId xmlns:p14="http://schemas.microsoft.com/office/powerpoint/2010/main" val="37640908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48680"/>
            <a:ext cx="8229600" cy="5577483"/>
          </a:xfrm>
          <a:solidFill>
            <a:schemeClr val="accent5">
              <a:lumMod val="20000"/>
              <a:lumOff val="80000"/>
            </a:schemeClr>
          </a:solidFill>
        </p:spPr>
        <p:txBody>
          <a:bodyPr>
            <a:normAutofit fontScale="85000" lnSpcReduction="10000"/>
          </a:bodyPr>
          <a:lstStyle/>
          <a:p>
            <a:pPr marL="0" lvl="0" indent="0" algn="r" rtl="1">
              <a:buNone/>
            </a:pPr>
            <a:r>
              <a:rPr lang="ar-DZ" b="1" dirty="0"/>
              <a:t>1- معيار الحجم</a:t>
            </a:r>
            <a:r>
              <a:rPr lang="ar-DZ" dirty="0"/>
              <a:t>:  وفقا لهذا المعيار ينقسم الفساد إلى قسمين:</a:t>
            </a:r>
            <a:endParaRPr lang="fr-FR" dirty="0"/>
          </a:p>
          <a:p>
            <a:pPr lvl="0" algn="just" rtl="1"/>
            <a:r>
              <a:rPr lang="ar-DZ" b="1" u="sng" dirty="0"/>
              <a:t>الفساد الكبير</a:t>
            </a:r>
            <a:r>
              <a:rPr lang="ar-DZ" u="sng" dirty="0"/>
              <a:t> </a:t>
            </a:r>
            <a:r>
              <a:rPr lang="fr-FR" u="sng" dirty="0"/>
              <a:t>Gross Corruption</a:t>
            </a:r>
            <a:r>
              <a:rPr lang="ar-DZ" dirty="0"/>
              <a:t>: ويحصل هذا النوع من الفساد تحديدا عند الدرجات الوظيفية العليا أي عند</a:t>
            </a:r>
            <a:r>
              <a:rPr lang="ar-DZ" b="1" dirty="0"/>
              <a:t> </a:t>
            </a:r>
            <a:r>
              <a:rPr lang="ar-DZ" dirty="0"/>
              <a:t>كبار المتنفذين على قمّة الهرم الاجتماعي والسياسي سواء على المستوى التنفيذي أو التشريعي أو القضائي بما يشكل شبكات مصالح تتناغم مع بعضها البعض في توزيع المزايا والمصالح. وقد أطلق دانيال </a:t>
            </a:r>
            <a:r>
              <a:rPr lang="ar-DZ" dirty="0" err="1"/>
              <a:t>كوفمان</a:t>
            </a:r>
            <a:r>
              <a:rPr lang="ar-DZ" dirty="0"/>
              <a:t> </a:t>
            </a:r>
            <a:r>
              <a:rPr lang="fr-FR" dirty="0"/>
              <a:t>Daniel Kaufman </a:t>
            </a:r>
            <a:r>
              <a:rPr lang="ar-DZ" dirty="0"/>
              <a:t>وهو خبير في البنك الدولي على هذا الشكل من الفساد بالاستحواذ على الدولة، حيث ربطه بمن يدعون أعضاء القلة الحاكمة الذين يتلاعبون بتشكيل السياسة وحتى بصياغة القواعد الأساسية البازغة للعبة من أجل تحقيق منافع جوهرية خاصة. وهذا النوع من الفساد والذي يتشكل من رأس المال والسلطة أطلق عليه الفقه الغربي تسمية (جرائم الصفوة) و(جرائم ذوي الياقات البيضاء) لأنها ترتكب من أفراد يحتلون مكانة اجتماعية عالية حيث يستغلون سلطتهم لخرق القوانين والتنظيمات.</a:t>
            </a:r>
            <a:endParaRPr lang="fr-FR" dirty="0">
              <a:solidFill>
                <a:schemeClr val="accent3">
                  <a:lumMod val="50000"/>
                </a:schemeClr>
              </a:solidFill>
            </a:endParaRPr>
          </a:p>
        </p:txBody>
      </p:sp>
    </p:spTree>
    <p:extLst>
      <p:ext uri="{BB962C8B-B14F-4D97-AF65-F5344CB8AC3E}">
        <p14:creationId xmlns:p14="http://schemas.microsoft.com/office/powerpoint/2010/main" val="721294497"/>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32656"/>
            <a:ext cx="8229600" cy="6120680"/>
          </a:xfrm>
          <a:solidFill>
            <a:schemeClr val="accent6">
              <a:lumMod val="20000"/>
              <a:lumOff val="80000"/>
            </a:schemeClr>
          </a:solidFill>
        </p:spPr>
        <p:txBody>
          <a:bodyPr>
            <a:normAutofit fontScale="92500" lnSpcReduction="20000"/>
          </a:bodyPr>
          <a:lstStyle/>
          <a:p>
            <a:pPr algn="just" rtl="1"/>
            <a:r>
              <a:rPr lang="ar-DZ" b="1" u="sng" dirty="0"/>
              <a:t>الفساد الصغير</a:t>
            </a:r>
            <a:r>
              <a:rPr lang="ar-DZ" u="sng" dirty="0"/>
              <a:t> </a:t>
            </a:r>
            <a:r>
              <a:rPr lang="fr-FR" u="sng" dirty="0" err="1"/>
              <a:t>Minor</a:t>
            </a:r>
            <a:r>
              <a:rPr lang="fr-FR" u="sng" dirty="0"/>
              <a:t> Corruption</a:t>
            </a:r>
            <a:r>
              <a:rPr lang="ar-DZ" u="sng" dirty="0"/>
              <a:t>: </a:t>
            </a:r>
            <a:r>
              <a:rPr lang="ar-DZ" dirty="0"/>
              <a:t> وهو على عكس النوع الأول إذ أنه مرتبط بالدرجات الوظيفية الدنيا وميزة هذا النوع من الفساد أنه يمارس من طرف شخص أو فرد واحد دونما تنسيق مع الآخرين. كما أن المقابل المالي فيه بسيط إلى حد ما وتندرج تحته الرشاوى الطواعية، مثل تلك التي تقدم مقابل التعجيل في الحصول على تراخيص البناء مثلا أو ترخيص مزاولة نشاط مهنة معينة، أو للتغاضي عن تقديم وثائق لازمة </a:t>
            </a:r>
            <a:r>
              <a:rPr lang="ar-DZ" dirty="0" err="1"/>
              <a:t>لانجاز</a:t>
            </a:r>
            <a:r>
              <a:rPr lang="ar-DZ" dirty="0"/>
              <a:t> معاملة.</a:t>
            </a:r>
          </a:p>
          <a:p>
            <a:pPr marL="0" indent="0" algn="just" rtl="1">
              <a:buNone/>
            </a:pPr>
            <a:r>
              <a:rPr lang="ar-DZ" b="1" dirty="0"/>
              <a:t>2- معيار النطاق والانتشار الجغرافي</a:t>
            </a:r>
            <a:r>
              <a:rPr lang="ar-DZ" dirty="0"/>
              <a:t>: وفقا لهذا المعيار يمكن تقسيم الفساد إلى نوعين:</a:t>
            </a:r>
            <a:endParaRPr lang="fr-FR" dirty="0"/>
          </a:p>
          <a:p>
            <a:pPr lvl="0" algn="just" rtl="1"/>
            <a:r>
              <a:rPr lang="ar-DZ" b="1" u="sng" dirty="0"/>
              <a:t>الفساد المحلي </a:t>
            </a:r>
            <a:r>
              <a:rPr lang="fr-FR" u="sng" dirty="0" err="1"/>
              <a:t>Domestic</a:t>
            </a:r>
            <a:r>
              <a:rPr lang="fr-FR" b="1" u="sng" dirty="0"/>
              <a:t> </a:t>
            </a:r>
            <a:r>
              <a:rPr lang="fr-FR" u="sng" dirty="0"/>
              <a:t>Corruption</a:t>
            </a:r>
            <a:r>
              <a:rPr lang="ar-DZ" b="1" dirty="0"/>
              <a:t>: </a:t>
            </a:r>
            <a:r>
              <a:rPr lang="ar-DZ" dirty="0"/>
              <a:t>وهو الذي ينتشر داخل حدود الدولة الواحدة دون أن يكون للمنتسبين إليه ارتباطات خارج حدود دولتهم (مع شركات أو كيانات كبرى دولية) كما أن هذا النوع من الفساد لا يخرج عن كونه فساد صغار الموظفين والأفراد.</a:t>
            </a:r>
            <a:endParaRPr lang="fr-FR" dirty="0"/>
          </a:p>
          <a:p>
            <a:pPr marL="0" indent="0" algn="just" rtl="1">
              <a:buNone/>
            </a:pPr>
            <a:endParaRPr lang="fr-FR" dirty="0"/>
          </a:p>
        </p:txBody>
      </p:sp>
    </p:spTree>
    <p:extLst>
      <p:ext uri="{BB962C8B-B14F-4D97-AF65-F5344CB8AC3E}">
        <p14:creationId xmlns:p14="http://schemas.microsoft.com/office/powerpoint/2010/main" val="12723817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a:spLocks noGrp="1"/>
          </p:cNvSpPr>
          <p:nvPr>
            <p:ph idx="1"/>
          </p:nvPr>
        </p:nvSpPr>
        <p:spPr>
          <a:xfrm>
            <a:off x="457200" y="333375"/>
            <a:ext cx="8229600" cy="5792788"/>
          </a:xfrm>
          <a:solidFill>
            <a:schemeClr val="accent5">
              <a:lumMod val="20000"/>
              <a:lumOff val="80000"/>
            </a:schemeClr>
          </a:solidFill>
        </p:spPr>
        <p:txBody>
          <a:bodyPr>
            <a:normAutofit fontScale="92500"/>
          </a:bodyPr>
          <a:lstStyle/>
          <a:p>
            <a:pPr marL="0" indent="0" algn="just" rtl="1">
              <a:buNone/>
            </a:pPr>
            <a:r>
              <a:rPr lang="ar-DZ" dirty="0"/>
              <a:t>   </a:t>
            </a:r>
            <a:r>
              <a:rPr lang="ar-DZ" b="1" u="sng" dirty="0"/>
              <a:t>الفساد الدولي  </a:t>
            </a:r>
            <a:r>
              <a:rPr lang="fr-FR" u="sng" dirty="0"/>
              <a:t>International Corruption</a:t>
            </a:r>
            <a:r>
              <a:rPr lang="ar-DZ" b="1" dirty="0"/>
              <a:t>:</a:t>
            </a:r>
            <a:r>
              <a:rPr lang="ar-DZ" dirty="0"/>
              <a:t> هذا النوع من الفساد يأخذ مـدى واسـعا عالميـا بحيث يعبـر حـدود الـدول وحتـى القـارات ضـمن مــا يطلــق عليهــا (بالعولمـــة) بفــتح الحــدود والمعــابر بــين الــبلاد وتحــت مظلــة ونظــام الاقتصاد الحر. وللفساد الدولي أدوات متعددة كالشركات المتعددة الجنسيات والمنظمات الدولية كمنظمة التجارة الدولية وصندوق النقد الدولي</a:t>
            </a:r>
            <a:r>
              <a:rPr lang="en-US" dirty="0"/>
              <a:t>...  </a:t>
            </a:r>
            <a:r>
              <a:rPr lang="ar-DZ" dirty="0"/>
              <a:t>وقد ذكر تقرير لمنظمة الشفافية الدولية لسنة 2005 أن الشركات الأمريكية هي أكثر الشركات التي تستغل الفساد في الدول النامية للحصول على المشاريع، تليها الشركات الفرنسية ثم الصينية والألمانية، كما يُضيف التقرير ذاته بأن عددا كبيرا من الموظفين السامين في أكثر من 136 دولة يتقاضون مرتبات منتظمة (رشاوى) مقابل تقديم خدمات لتلك الشركات.</a:t>
            </a:r>
            <a:endParaRPr lang="fr-FR" dirty="0">
              <a:solidFill>
                <a:schemeClr val="accent2">
                  <a:lumMod val="75000"/>
                </a:schemeClr>
              </a:solidFill>
            </a:endParaRPr>
          </a:p>
        </p:txBody>
      </p:sp>
    </p:spTree>
    <p:extLst>
      <p:ext uri="{BB962C8B-B14F-4D97-AF65-F5344CB8AC3E}">
        <p14:creationId xmlns:p14="http://schemas.microsoft.com/office/powerpoint/2010/main" val="2501950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76672"/>
            <a:ext cx="8229600" cy="5649491"/>
          </a:xfrm>
          <a:solidFill>
            <a:srgbClr val="FFFF00"/>
          </a:solidFill>
        </p:spPr>
        <p:txBody>
          <a:bodyPr>
            <a:normAutofit fontScale="85000" lnSpcReduction="20000"/>
          </a:bodyPr>
          <a:lstStyle/>
          <a:p>
            <a:pPr marL="0" indent="0" algn="just" rtl="1">
              <a:buNone/>
            </a:pPr>
            <a:r>
              <a:rPr lang="ar-DZ" b="1" dirty="0"/>
              <a:t>3- معيار التنظيم: </a:t>
            </a:r>
            <a:r>
              <a:rPr lang="ar-DZ" dirty="0"/>
              <a:t>وفقا لهذا المعيار فإن للفساد ثلاث أنواع هي:  </a:t>
            </a:r>
            <a:endParaRPr lang="fr-FR" dirty="0"/>
          </a:p>
          <a:p>
            <a:pPr algn="just" rtl="1"/>
            <a:r>
              <a:rPr lang="ar-DZ" b="1" u="sng" dirty="0"/>
              <a:t>الفساد العرضي </a:t>
            </a:r>
            <a:r>
              <a:rPr lang="fr-FR" u="sng" dirty="0" err="1"/>
              <a:t>Casual</a:t>
            </a:r>
            <a:r>
              <a:rPr lang="fr-FR" u="sng" dirty="0"/>
              <a:t> corruption</a:t>
            </a:r>
            <a:r>
              <a:rPr lang="ar-DZ" b="1" dirty="0"/>
              <a:t>: </a:t>
            </a:r>
            <a:r>
              <a:rPr lang="ar-DZ" dirty="0"/>
              <a:t>وهو الفساد الذي يحدث عادة عند قاعدة الهرم الحكومي من قبل صغار الموظفين وغالبا ما يعبر عن سلوك شخصي أكثر منه تعبيرا عن نظام عام. ومن أمثلة هذا النوع من الفساد: المحسوبية، اختلاس بعض الأموال أو حتى الوساطة والمحاباة. </a:t>
            </a:r>
          </a:p>
          <a:p>
            <a:pPr algn="just" rtl="1"/>
            <a:r>
              <a:rPr lang="ar-DZ" b="1" u="sng" dirty="0"/>
              <a:t>الفساد المنظم </a:t>
            </a:r>
            <a:r>
              <a:rPr lang="fr-FR" u="sng" dirty="0" err="1"/>
              <a:t>Organized</a:t>
            </a:r>
            <a:r>
              <a:rPr lang="fr-FR" u="sng" dirty="0"/>
              <a:t> corruption</a:t>
            </a:r>
            <a:r>
              <a:rPr lang="ar-DZ" b="1" dirty="0"/>
              <a:t>: </a:t>
            </a:r>
            <a:r>
              <a:rPr lang="ar-DZ" dirty="0"/>
              <a:t>ويتجسد في ذلك النوع من الفساد الذي ينتشر في الهيئات والمنظمات والإدارات المختلفة من خلال إجراءات وترتيبات مسبقة ومحددة تستطيع من خلالها التعرف على مقدار الرشوة وآلية دفعها وكيفية إنهاء المعاملة، بمعنى أن من يدير العمل برمته شبكة مترابطة للفساد يستفيد ويعتمد كل عنصر منها على الآخر.</a:t>
            </a:r>
          </a:p>
          <a:p>
            <a:pPr algn="just" rtl="1"/>
            <a:r>
              <a:rPr lang="ar-DZ" b="1" u="sng" dirty="0"/>
              <a:t>الفساد الشامل </a:t>
            </a:r>
            <a:r>
              <a:rPr lang="fr-FR" u="sng" dirty="0"/>
              <a:t>Total corruption</a:t>
            </a:r>
            <a:r>
              <a:rPr lang="ar-DZ" b="1" dirty="0"/>
              <a:t>: </a:t>
            </a:r>
            <a:r>
              <a:rPr lang="ar-DZ" dirty="0"/>
              <a:t>ويتمثل في النهب الواسع للمال العام عن طريق الصفقات الوهمية وتحويل الممتلكات العامة إلى مصالح خاصة وبحجم كبير ويمارس عادة هذا النوع من الفساد من طرف القمة أي النخبة المتربعة على عرش النظام.</a:t>
            </a:r>
            <a:endParaRPr lang="fr-FR" dirty="0">
              <a:solidFill>
                <a:schemeClr val="accent4">
                  <a:lumMod val="75000"/>
                </a:schemeClr>
              </a:solidFill>
            </a:endParaRPr>
          </a:p>
        </p:txBody>
      </p:sp>
    </p:spTree>
    <p:extLst>
      <p:ext uri="{BB962C8B-B14F-4D97-AF65-F5344CB8AC3E}">
        <p14:creationId xmlns:p14="http://schemas.microsoft.com/office/powerpoint/2010/main" val="16550612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32656"/>
            <a:ext cx="8229600" cy="6192688"/>
          </a:xfrm>
          <a:solidFill>
            <a:schemeClr val="accent5">
              <a:lumMod val="40000"/>
              <a:lumOff val="60000"/>
            </a:schemeClr>
          </a:solidFill>
        </p:spPr>
        <p:txBody>
          <a:bodyPr>
            <a:normAutofit fontScale="92500" lnSpcReduction="10000"/>
          </a:bodyPr>
          <a:lstStyle/>
          <a:p>
            <a:pPr marL="0" lvl="0" indent="0" algn="just" rtl="1">
              <a:buNone/>
            </a:pPr>
            <a:r>
              <a:rPr lang="ar-DZ" dirty="0">
                <a:solidFill>
                  <a:schemeClr val="tx1">
                    <a:lumMod val="75000"/>
                    <a:lumOff val="25000"/>
                  </a:schemeClr>
                </a:solidFill>
              </a:rPr>
              <a:t>4- </a:t>
            </a:r>
            <a:r>
              <a:rPr lang="ar-DZ" b="1" dirty="0"/>
              <a:t>معيار الفساد حسب انتماء الأفراد المنخرطين فيه</a:t>
            </a:r>
            <a:r>
              <a:rPr lang="ar-DZ" dirty="0"/>
              <a:t>: بناء على هذا المعيار فإن للفساد نوعين:</a:t>
            </a:r>
          </a:p>
          <a:p>
            <a:pPr lvl="0" algn="just" rtl="1"/>
            <a:r>
              <a:rPr lang="ar-DZ" b="1" u="sng" dirty="0"/>
              <a:t>فساد القطاع العام</a:t>
            </a:r>
            <a:r>
              <a:rPr lang="ar-DZ" u="sng" dirty="0"/>
              <a:t> </a:t>
            </a:r>
            <a:r>
              <a:rPr lang="fr-FR" u="sng" dirty="0"/>
              <a:t>Public </a:t>
            </a:r>
            <a:r>
              <a:rPr lang="fr-FR" u="sng" dirty="0" err="1"/>
              <a:t>sector</a:t>
            </a:r>
            <a:r>
              <a:rPr lang="fr-FR" u="sng" dirty="0"/>
              <a:t> corruption</a:t>
            </a:r>
            <a:r>
              <a:rPr lang="ar-DZ" b="1" dirty="0"/>
              <a:t>: </a:t>
            </a:r>
            <a:r>
              <a:rPr lang="ar-DZ" dirty="0"/>
              <a:t>وهو الفساد المستشري في الإدارة الحكومية وجميع الهيئات العمومية التي تتبعها، وهو يعد من أكبر معوقات التنمية وفيه يتم استغلال المنصب العام لأجل الأغراض والمصالح الشخصية.</a:t>
            </a:r>
            <a:endParaRPr lang="fr-FR" dirty="0"/>
          </a:p>
          <a:p>
            <a:pPr lvl="0" algn="just" rtl="1"/>
            <a:r>
              <a:rPr lang="ar-DZ" b="1" u="sng" dirty="0"/>
              <a:t>فساد القطاع الخاص</a:t>
            </a:r>
            <a:r>
              <a:rPr lang="ar-DZ" u="sng" dirty="0"/>
              <a:t> </a:t>
            </a:r>
            <a:r>
              <a:rPr lang="fr-FR" u="sng" dirty="0" err="1"/>
              <a:t>Private</a:t>
            </a:r>
            <a:r>
              <a:rPr lang="fr-FR" u="sng" dirty="0"/>
              <a:t> </a:t>
            </a:r>
            <a:r>
              <a:rPr lang="fr-FR" u="sng" dirty="0" err="1"/>
              <a:t>sector</a:t>
            </a:r>
            <a:r>
              <a:rPr lang="fr-FR" u="sng" dirty="0"/>
              <a:t> corruption</a:t>
            </a:r>
            <a:r>
              <a:rPr lang="ar-DZ" b="1" dirty="0"/>
              <a:t>: </a:t>
            </a:r>
            <a:r>
              <a:rPr lang="ar-DZ" dirty="0"/>
              <a:t>ويعني استغلال نفوذ القطاع الخاص للتأثير على مجريات السياسة العامة للدولة، باستعمال مختلف الوسائل من رشوة  وهدايا، وهذا لأجل تحقيق مصلحة شخصية كالإعفاء من الضريبة والحصول على إعانة</a:t>
            </a:r>
            <a:r>
              <a:rPr lang="fr-FR" dirty="0"/>
              <a:t>...  </a:t>
            </a:r>
            <a:r>
              <a:rPr lang="ar-DZ" dirty="0"/>
              <a:t>وقد أشار تقرير منظمة الشفافية الدولية في هذا الشأن أن الشركات الأمريكية هي أكثر الشركات التي تمارس أعمال غير مشروعة ثم تليها الشركات الفرنسية ثم الصينية ثم الألمانية</a:t>
            </a:r>
            <a:r>
              <a:rPr lang="fr-FR" dirty="0"/>
              <a:t>.</a:t>
            </a:r>
          </a:p>
          <a:p>
            <a:pPr marL="0" lvl="0" indent="0" algn="just" rtl="1">
              <a:buNone/>
            </a:pPr>
            <a:endParaRPr lang="fr-FR" dirty="0">
              <a:solidFill>
                <a:schemeClr val="tx1">
                  <a:lumMod val="75000"/>
                  <a:lumOff val="25000"/>
                </a:schemeClr>
              </a:solidFill>
            </a:endParaRPr>
          </a:p>
        </p:txBody>
      </p:sp>
    </p:spTree>
    <p:extLst>
      <p:ext uri="{BB962C8B-B14F-4D97-AF65-F5344CB8AC3E}">
        <p14:creationId xmlns:p14="http://schemas.microsoft.com/office/powerpoint/2010/main" val="295469866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32656"/>
            <a:ext cx="8229600" cy="6120680"/>
          </a:xfrm>
          <a:solidFill>
            <a:schemeClr val="accent2">
              <a:lumMod val="20000"/>
              <a:lumOff val="80000"/>
            </a:schemeClr>
          </a:solidFill>
        </p:spPr>
        <p:txBody>
          <a:bodyPr>
            <a:normAutofit fontScale="70000" lnSpcReduction="20000"/>
          </a:bodyPr>
          <a:lstStyle/>
          <a:p>
            <a:pPr algn="just" rtl="1"/>
            <a:r>
              <a:rPr lang="ar-DZ" dirty="0">
                <a:solidFill>
                  <a:schemeClr val="accent6">
                    <a:lumMod val="50000"/>
                  </a:schemeClr>
                </a:solidFill>
              </a:rPr>
              <a:t>5- </a:t>
            </a:r>
            <a:r>
              <a:rPr lang="ar-DZ" b="1" dirty="0"/>
              <a:t>معيار الفساد طبقا للمجال الذي نشأ فيه</a:t>
            </a:r>
            <a:r>
              <a:rPr lang="ar-DZ" dirty="0"/>
              <a:t>: ويعتبر هذا المعيار بالذات من أفضل المعايير المتبعة لتحديد أنواع الفساد، وهي بحسب هذا المعيار متعددة ومتنوعة يمكن إجمالها كالتالي:</a:t>
            </a:r>
            <a:endParaRPr lang="fr-FR" dirty="0"/>
          </a:p>
          <a:p>
            <a:pPr algn="just" rtl="1"/>
            <a:r>
              <a:rPr lang="ar-DZ" b="1" u="sng" dirty="0"/>
              <a:t>الفساد المالي </a:t>
            </a:r>
            <a:r>
              <a:rPr lang="fr-FR" u="sng" dirty="0"/>
              <a:t>Financial corruption</a:t>
            </a:r>
            <a:r>
              <a:rPr lang="ar-DZ" b="1" dirty="0"/>
              <a:t>: </a:t>
            </a:r>
            <a:r>
              <a:rPr lang="ar-DZ" dirty="0"/>
              <a:t>ويتمثل بمجمل الانحرافات المالية ومخالفة القواعد والأحكام المالية التي تنظم سير العمل المالي في الدولة ومؤسساتها ومخالفة التعليمات الخاصة بأجهزة الرقابة المالية المختصة بفحص ومراقبة الحسابات والأموال، وتتجلى أهم صوره في تقديم الرشاوى والتهرب الضريبي والاختلاس.</a:t>
            </a:r>
          </a:p>
          <a:p>
            <a:pPr algn="just" rtl="1"/>
            <a:r>
              <a:rPr lang="ar-DZ" b="1" u="sng" dirty="0"/>
              <a:t>الفساد الإداري </a:t>
            </a:r>
            <a:r>
              <a:rPr lang="fr-FR" u="sng" dirty="0"/>
              <a:t>Administrative corruption</a:t>
            </a:r>
            <a:r>
              <a:rPr lang="ar-DZ" dirty="0"/>
              <a:t>: ويقصد به مجموع الانحرافات الإدارية والوظيفية أو التنظيمية، وكذا المخالفات التي تصدر عن الموظف العام أثناء تأديته لمهام وظيفته.</a:t>
            </a:r>
          </a:p>
          <a:p>
            <a:pPr algn="just" rtl="1"/>
            <a:r>
              <a:rPr lang="ar-DZ" b="1" u="sng" dirty="0"/>
              <a:t>الفساد السياسي </a:t>
            </a:r>
            <a:r>
              <a:rPr lang="fr-FR" u="sng" dirty="0" err="1"/>
              <a:t>political</a:t>
            </a:r>
            <a:r>
              <a:rPr lang="fr-FR" u="sng" dirty="0"/>
              <a:t> corruption</a:t>
            </a:r>
            <a:r>
              <a:rPr lang="ar-DZ" dirty="0"/>
              <a:t>: عرفته هيئة الأمم المتحدة بأنه:" استغلال السلطة العامة لتحقيق مكاسب خاصة" أو هو تغليب مصلحة صاحب القرار على مصالح الآخرين</a:t>
            </a:r>
            <a:r>
              <a:rPr lang="fr-FR" dirty="0"/>
              <a:t>". </a:t>
            </a:r>
            <a:r>
              <a:rPr lang="ar-DZ" dirty="0"/>
              <a:t>ويعتبر المجال السياسي من أوسع الميادين التي يتفشى الفساد ويستشري فيها فهو الأساس والنواة لبقية أنواع الفساد، وذلك راجع إلى كون الذي بيده صنع القرار هو الذي يتحكم في مصائر الناس ماليا وثقافيا وتربويا إداريا ما يجعله يتحكم ويسير المجتمع كله تحت سيطرته</a:t>
            </a:r>
            <a:r>
              <a:rPr lang="fr-FR" dirty="0"/>
              <a:t>.  </a:t>
            </a:r>
            <a:r>
              <a:rPr lang="ar-DZ" dirty="0"/>
              <a:t>وللفساد السياسي عدّة مظاهر أهمها الحكم الشمولي الفاسد، غياب الديمقراطية، فقدان المشاركة، فساد الحكام...، ويقسّم الفساد السياسي إلى عدة أقسام منها: فساد القمّة، فساد السلطة التشريعية والتنفيذية، والفساد الانتخابي.</a:t>
            </a:r>
            <a:endParaRPr lang="fr-FR" dirty="0">
              <a:solidFill>
                <a:schemeClr val="accent6">
                  <a:lumMod val="50000"/>
                </a:schemeClr>
              </a:solidFill>
            </a:endParaRPr>
          </a:p>
        </p:txBody>
      </p:sp>
    </p:spTree>
    <p:extLst>
      <p:ext uri="{BB962C8B-B14F-4D97-AF65-F5344CB8AC3E}">
        <p14:creationId xmlns:p14="http://schemas.microsoft.com/office/powerpoint/2010/main" val="6309796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404664"/>
            <a:ext cx="8229600" cy="5976664"/>
          </a:xfrm>
          <a:solidFill>
            <a:schemeClr val="accent2">
              <a:lumMod val="20000"/>
              <a:lumOff val="80000"/>
            </a:schemeClr>
          </a:solidFill>
        </p:spPr>
        <p:txBody>
          <a:bodyPr>
            <a:normAutofit fontScale="85000" lnSpcReduction="10000"/>
          </a:bodyPr>
          <a:lstStyle/>
          <a:p>
            <a:pPr lvl="0" algn="just" rtl="1"/>
            <a:r>
              <a:rPr lang="ar-DZ" b="1" u="sng" dirty="0"/>
              <a:t>الفساد الاقتصادي </a:t>
            </a:r>
            <a:r>
              <a:rPr lang="fr-FR" u="sng" dirty="0" err="1"/>
              <a:t>Economic</a:t>
            </a:r>
            <a:r>
              <a:rPr lang="fr-FR" u="sng" dirty="0"/>
              <a:t> Corruption</a:t>
            </a:r>
            <a:r>
              <a:rPr lang="ar-DZ" b="1" dirty="0"/>
              <a:t>: </a:t>
            </a:r>
            <a:r>
              <a:rPr lang="ar-DZ" dirty="0"/>
              <a:t>يتعلق هذا النوع من الفساد بالممارسات المنحرفة والاستغلالية للاحتكارات الاقتصادية وقطاعات الأعمال، التي تستهدف تحقيق منافع اقتصادية خاصة على حساب مصلحة المجتمع بما لا يتناسب مع القيمة المضافة التي تسهم بها، وتحدث هذه الممارسات نتيجة غياب الرقابة أو نتيجة ضعف الضوابط والقواعد الحاكمة والمنظمة للمناخ الاقتصادي.</a:t>
            </a:r>
          </a:p>
          <a:p>
            <a:pPr lvl="0" algn="just" rtl="1"/>
            <a:r>
              <a:rPr lang="ar-DZ" b="1" u="sng" dirty="0"/>
              <a:t>الفساد الأخلاقي </a:t>
            </a:r>
            <a:r>
              <a:rPr lang="fr-FR" u="sng" dirty="0"/>
              <a:t>Moral corruption</a:t>
            </a:r>
            <a:r>
              <a:rPr lang="ar-DZ" b="1" u="sng" dirty="0"/>
              <a:t>: </a:t>
            </a:r>
            <a:r>
              <a:rPr lang="ar-DZ" b="1" dirty="0"/>
              <a:t> </a:t>
            </a:r>
            <a:r>
              <a:rPr lang="ar-DZ" dirty="0"/>
              <a:t>ويتمثل بمجمل الانحرافات الأخلاقية والسلوكية المتعلقة بسلوك الموظف الشخصي وتصرفاته، كالقيام بأعمال مخلة بالحياء في أماكن العمل أو أن يجمع بين الوظيفة وأعمال أخرى خارجية دون إذن إدارته، أو أن يستغل السلطة لتحقيق مآرب شخصية له على حساب المصلحة العامة أو أن يمارس المحسوبية بشكلها الاجتماعي دون اعتبارات الكفاءة.</a:t>
            </a:r>
          </a:p>
          <a:p>
            <a:pPr lvl="0" algn="just" rtl="1"/>
            <a:r>
              <a:rPr lang="ar-DZ" b="1" u="sng" dirty="0"/>
              <a:t>الفساد القضائي</a:t>
            </a:r>
            <a:r>
              <a:rPr lang="ar-DZ" u="sng" dirty="0"/>
              <a:t> </a:t>
            </a:r>
            <a:r>
              <a:rPr lang="fr-FR" u="sng" dirty="0" err="1"/>
              <a:t>Judicial</a:t>
            </a:r>
            <a:r>
              <a:rPr lang="fr-FR" u="sng" dirty="0"/>
              <a:t> corruption</a:t>
            </a:r>
            <a:r>
              <a:rPr lang="ar-DZ" dirty="0"/>
              <a:t>: هو الانحراف الذي يصيب الهيئات القضائية مما يؤدي إلى ضياع الحقوق وتفشي الظلم، ومن أبرز صوره: المحسوبية وقبول الهدايا وشهادة الزور.</a:t>
            </a:r>
            <a:endParaRPr lang="fr-FR" dirty="0">
              <a:solidFill>
                <a:schemeClr val="tx2">
                  <a:lumMod val="75000"/>
                </a:schemeClr>
              </a:solidFill>
            </a:endParaRPr>
          </a:p>
        </p:txBody>
      </p:sp>
    </p:spTree>
    <p:extLst>
      <p:ext uri="{BB962C8B-B14F-4D97-AF65-F5344CB8AC3E}">
        <p14:creationId xmlns:p14="http://schemas.microsoft.com/office/powerpoint/2010/main" val="9339948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332656"/>
            <a:ext cx="8229600" cy="6120679"/>
          </a:xfrm>
          <a:solidFill>
            <a:schemeClr val="accent2">
              <a:lumMod val="20000"/>
              <a:lumOff val="80000"/>
            </a:schemeClr>
          </a:solidFill>
        </p:spPr>
        <p:txBody>
          <a:bodyPr>
            <a:normAutofit fontScale="92500" lnSpcReduction="10000"/>
          </a:bodyPr>
          <a:lstStyle/>
          <a:p>
            <a:pPr lvl="0" algn="just" rtl="1"/>
            <a:r>
              <a:rPr lang="ar-DZ" b="1" u="sng" dirty="0"/>
              <a:t>الفساد الاجتماعي </a:t>
            </a:r>
            <a:r>
              <a:rPr lang="fr-FR" u="sng" dirty="0"/>
              <a:t>Social Corruption</a:t>
            </a:r>
            <a:r>
              <a:rPr lang="ar-DZ" b="1" dirty="0"/>
              <a:t>: </a:t>
            </a:r>
            <a:r>
              <a:rPr lang="ar-DZ" dirty="0"/>
              <a:t>وهذا النوع من الفساد هو الذي يصيب المؤسسات المناط بها والموكل إليها من طرف المجتمع تربية الأفراد </a:t>
            </a:r>
            <a:r>
              <a:rPr lang="ar-DZ" dirty="0" err="1"/>
              <a:t>والنشئ</a:t>
            </a:r>
            <a:r>
              <a:rPr lang="ar-DZ" dirty="0"/>
              <a:t> على التعاليم الصحيحة إلاّ أن هذا النوع من الفساد على عكس الأنواع الأخرى يختلف ويتباين من مجتمع لآخر فما يعتبر في هذا المجتمع فسادا قد لا يعتبر كذلك في المجتمعات الأخرى، ومن أمثلة الفساد الاجتماعي انعدام معاني الوطنية والولاء والإخلاص وحب العمل.</a:t>
            </a:r>
          </a:p>
          <a:p>
            <a:pPr lvl="0" algn="just" rtl="1"/>
            <a:r>
              <a:rPr lang="ar-DZ" b="1" u="sng" dirty="0"/>
              <a:t>الفساد الثقافي </a:t>
            </a:r>
            <a:r>
              <a:rPr lang="fr-FR" u="sng" dirty="0"/>
              <a:t>Cultural Corruption</a:t>
            </a:r>
            <a:r>
              <a:rPr lang="ar-DZ" b="1" dirty="0"/>
              <a:t>: </a:t>
            </a:r>
            <a:r>
              <a:rPr lang="ar-DZ" dirty="0"/>
              <a:t>ويقصد به خروج أي جماعة عن الثوابت العامة لدى الأمة مما يفكك هويتها وإرثها الثقافي. . كما أنه يتجسد من خلال الإضرار بالوسائل الثقافية لتحقيق مصلحة خاصة. وهو عكس الأنواع الأخرى من الفساد يصعب الإجماع على إدانته أو سن تشريعات تجرمه، لتحصنه وراء حرية الرأي والتعبير والإبداع. </a:t>
            </a:r>
            <a:endParaRPr lang="fr-FR" dirty="0"/>
          </a:p>
          <a:p>
            <a:pPr algn="just" rtl="1"/>
            <a:endParaRPr lang="ar-DZ" b="1" dirty="0"/>
          </a:p>
        </p:txBody>
      </p:sp>
    </p:spTree>
    <p:extLst>
      <p:ext uri="{BB962C8B-B14F-4D97-AF65-F5344CB8AC3E}">
        <p14:creationId xmlns:p14="http://schemas.microsoft.com/office/powerpoint/2010/main" val="528296703"/>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61</TotalTime>
  <Words>1163</Words>
  <Application>Microsoft Office PowerPoint</Application>
  <PresentationFormat>Affichage à l'écran (4:3)</PresentationFormat>
  <Paragraphs>28</Paragraphs>
  <Slides>9</Slides>
  <Notes>0</Notes>
  <HiddenSlides>0</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9</vt:i4>
      </vt:variant>
    </vt:vector>
  </HeadingPairs>
  <TitlesOfParts>
    <vt:vector size="12" baseType="lpstr">
      <vt:lpstr>Arial</vt:lpstr>
      <vt:lpstr>Calibri</vt:lpstr>
      <vt:lpstr>Thème Office</vt:lpstr>
      <vt:lpstr>ثانيا: أنواع الفساد </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أولا: مفهوم الفساد</dc:title>
  <dc:creator>LATITUDE</dc:creator>
  <cp:lastModifiedBy>User</cp:lastModifiedBy>
  <cp:revision>7</cp:revision>
  <dcterms:created xsi:type="dcterms:W3CDTF">2020-12-21T19:15:04Z</dcterms:created>
  <dcterms:modified xsi:type="dcterms:W3CDTF">2024-12-18T13:10:27Z</dcterms:modified>
</cp:coreProperties>
</file>