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58" r:id="rId5"/>
    <p:sldId id="259" r:id="rId6"/>
    <p:sldId id="260" r:id="rId7"/>
    <p:sldId id="261" r:id="rId8"/>
    <p:sldId id="262" r:id="rId9"/>
    <p:sldId id="267" r:id="rId10"/>
    <p:sldId id="263" r:id="rId11"/>
    <p:sldId id="279" r:id="rId12"/>
    <p:sldId id="280" r:id="rId13"/>
    <p:sldId id="281" r:id="rId14"/>
    <p:sldId id="282" r:id="rId15"/>
    <p:sldId id="283" r:id="rId16"/>
    <p:sldId id="284" r:id="rId17"/>
    <p:sldId id="285" r:id="rId18"/>
    <p:sldId id="286" r:id="rId19"/>
    <p:sldId id="287" r:id="rId20"/>
    <p:sldId id="26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hasCustomPrompt="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hasCustomPrompt="1"/>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hasCustomPrompt="1"/>
          </p:nvPr>
        </p:nvSpPr>
        <p:spPr>
          <a:xfrm>
            <a:off x="2589212" y="627405"/>
            <a:ext cx="6477000" cy="5283817"/>
          </a:xfrm>
        </p:spPr>
        <p:txBody>
          <a:bodyPr vert="eaVe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hasCustomPrompt="1"/>
          </p:nvPr>
        </p:nvSpPr>
        <p:spPr>
          <a:xfrm>
            <a:off x="2589212" y="2133600"/>
            <a:ext cx="8915400" cy="3777622"/>
          </a:xfrm>
        </p:spPr>
        <p:txBody>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Content Placeholder 3"/>
          <p:cNvSpPr>
            <a:spLocks noGrp="1"/>
          </p:cNvSpPr>
          <p:nvPr>
            <p:ph sz="half" idx="2" hasCustomPrompt="1"/>
          </p:nvPr>
        </p:nvSpPr>
        <p:spPr>
          <a:xfrm>
            <a:off x="7190747" y="2126222"/>
            <a:ext cx="4313864" cy="3777622"/>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hasCustomPrompt="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4" name="Content Placeholder 3"/>
          <p:cNvSpPr>
            <a:spLocks noGrp="1"/>
          </p:cNvSpPr>
          <p:nvPr>
            <p:ph sz="half" idx="2" hasCustomPrompt="1"/>
          </p:nvPr>
        </p:nvSpPr>
        <p:spPr>
          <a:xfrm>
            <a:off x="2589212" y="2548966"/>
            <a:ext cx="4342893" cy="3354060"/>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Text Placeholder 4"/>
          <p:cNvSpPr>
            <a:spLocks noGrp="1"/>
          </p:cNvSpPr>
          <p:nvPr>
            <p:ph type="body" sz="quarter" idx="3" hasCustomPrompt="1"/>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6" name="Content Placeholder 5"/>
          <p:cNvSpPr>
            <a:spLocks noGrp="1"/>
          </p:cNvSpPr>
          <p:nvPr>
            <p:ph sz="quarter" idx="4" hasCustomPrompt="1"/>
          </p:nvPr>
        </p:nvSpPr>
        <p:spPr>
          <a:xfrm>
            <a:off x="7166957" y="2545738"/>
            <a:ext cx="4338674" cy="3354060"/>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hasCustomPrompt="1"/>
          </p:nvPr>
        </p:nvSpPr>
        <p:spPr>
          <a:xfrm>
            <a:off x="6323012" y="446088"/>
            <a:ext cx="5181600" cy="5414963"/>
          </a:xfrm>
        </p:spPr>
        <p:txBody>
          <a:bodyPr anchor="ct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Text Placeholder 3"/>
          <p:cNvSpPr>
            <a:spLocks noGrp="1"/>
          </p:cNvSpPr>
          <p:nvPr>
            <p:ph type="body" sz="half" idx="2" hasCustomPrompt="1"/>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hasCustomPrompt="1"/>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176981"/>
            <a:ext cx="8915399" cy="5619135"/>
          </a:xfrm>
        </p:spPr>
        <p:txBody>
          <a:bodyPr>
            <a:normAutofit fontScale="90000"/>
          </a:bodyPr>
          <a:lstStyle/>
          <a:p>
            <a:pPr algn="ctr">
              <a:lnSpc>
                <a:spcPct val="107000"/>
              </a:lnSpc>
              <a:spcAft>
                <a:spcPts val="800"/>
              </a:spcAft>
            </a:pPr>
            <a:br>
              <a:rPr lang="fr-FR" altLang="en-US" sz="4400" b="1" kern="100" dirty="0">
                <a:effectLst/>
                <a:ea typeface="Calibri" panose="020F0502020204030204" pitchFamily="34" charset="0"/>
                <a:cs typeface="Arial" panose="020B0604020202020204" pitchFamily="34" charset="0"/>
              </a:rPr>
            </a:br>
            <a:r>
              <a:rPr lang="fr-FR" altLang="en-US" sz="4400" b="1" kern="100" dirty="0">
                <a:effectLst/>
                <a:ea typeface="Calibri" panose="020F0502020204030204" pitchFamily="34" charset="0"/>
                <a:cs typeface="Arial" panose="020B0604020202020204" pitchFamily="34" charset="0"/>
              </a:rPr>
              <a:t>Lecture III</a:t>
            </a:r>
            <a:br>
              <a:rPr lang="fr-FR" altLang="en-US" sz="4400" b="1" kern="100" dirty="0">
                <a:effectLst/>
                <a:ea typeface="Calibri" panose="020F0502020204030204" pitchFamily="34" charset="0"/>
                <a:cs typeface="Arial" panose="020B0604020202020204" pitchFamily="34" charset="0"/>
              </a:rPr>
            </a:br>
            <a:r>
              <a:rPr lang="fr-FR" altLang="en-US" sz="4400" b="1" kern="100" dirty="0">
                <a:effectLst/>
                <a:ea typeface="Calibri" panose="020F0502020204030204" pitchFamily="34" charset="0"/>
                <a:cs typeface="Arial" panose="020B0604020202020204" pitchFamily="34" charset="0"/>
              </a:rPr>
              <a:t>The Evolution and Impact of the American Legislative Body: A Comprehensive Analysis</a:t>
            </a:r>
            <a:br>
              <a:rPr lang="en-US" sz="4400" b="1"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endParaRPr lang="fr-FR"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600" b="1" kern="100" dirty="0">
                <a:effectLst/>
                <a:latin typeface="+mj-lt"/>
                <a:ea typeface="Calibri" panose="020F0502020204030204" pitchFamily="34" charset="0"/>
                <a:cs typeface="Arial" panose="020B0604020202020204" pitchFamily="34" charset="0"/>
              </a:rPr>
              <a:t>3. Powers </a:t>
            </a:r>
            <a:r>
              <a:rPr lang="fr-FR" sz="3600" b="1" kern="100" dirty="0">
                <a:effectLst/>
                <a:latin typeface="+mj-lt"/>
                <a:ea typeface="Calibri" panose="020F0502020204030204" pitchFamily="34" charset="0"/>
                <a:cs typeface="Arial" panose="020B0604020202020204" pitchFamily="34" charset="0"/>
                <a:sym typeface="+mn-ea"/>
              </a:rPr>
              <a:t>(The House)</a:t>
            </a:r>
            <a:endParaRPr lang="fr-FR" sz="3600" b="1" kern="100" dirty="0">
              <a:effectLst/>
              <a:latin typeface="+mj-lt"/>
              <a:ea typeface="Calibri" panose="020F0502020204030204" pitchFamily="34" charset="0"/>
              <a:cs typeface="Arial" panose="020B0604020202020204" pitchFamily="34" charset="0"/>
            </a:endParaRPr>
          </a:p>
          <a:p>
            <a:pPr>
              <a:lnSpc>
                <a:spcPct val="150000"/>
              </a:lnSpc>
            </a:pPr>
            <a:r>
              <a:rPr lang="fr-FR" sz="2800" b="1" kern="100" dirty="0">
                <a:effectLst/>
                <a:latin typeface="+mj-lt"/>
                <a:ea typeface="Calibri" panose="020F0502020204030204" pitchFamily="34" charset="0"/>
                <a:cs typeface="Arial" panose="020B0604020202020204" pitchFamily="34" charset="0"/>
              </a:rPr>
              <a:t>4. Oversight and Investigations: </a:t>
            </a:r>
            <a:r>
              <a:rPr lang="fr-FR" sz="2800" kern="100" dirty="0">
                <a:effectLst/>
                <a:latin typeface="+mj-lt"/>
                <a:ea typeface="Calibri" panose="020F0502020204030204" pitchFamily="34" charset="0"/>
                <a:cs typeface="Arial" panose="020B0604020202020204" pitchFamily="34" charset="0"/>
              </a:rPr>
              <a:t>The House has the power to conduct oversight of the executive branch, investigate issues of national importance, and hold hearings on various matters.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r>
              <a:rPr lang="fr-FR" sz="2800" kern="100" dirty="0">
                <a:effectLst/>
                <a:latin typeface="+mj-lt"/>
                <a:ea typeface="Calibri" panose="020F0502020204030204" pitchFamily="34" charset="0"/>
                <a:cs typeface="Arial" panose="020B0604020202020204" pitchFamily="34" charset="0"/>
              </a:rPr>
              <a:t>This can include questioning the president on various matters such as policies, decisions, and actions taken by the administration. </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600" b="1" kern="100" dirty="0">
                <a:effectLst/>
                <a:latin typeface="+mj-lt"/>
                <a:ea typeface="Calibri" panose="020F0502020204030204" pitchFamily="34" charset="0"/>
                <a:cs typeface="Arial" panose="020B0604020202020204" pitchFamily="34" charset="0"/>
              </a:rPr>
              <a:t>3. Powers </a:t>
            </a:r>
            <a:r>
              <a:rPr lang="fr-FR" sz="3600" b="1" kern="100" dirty="0">
                <a:effectLst/>
                <a:latin typeface="+mj-lt"/>
                <a:ea typeface="Calibri" panose="020F0502020204030204" pitchFamily="34" charset="0"/>
                <a:cs typeface="Arial" panose="020B0604020202020204" pitchFamily="34" charset="0"/>
                <a:sym typeface="+mn-ea"/>
              </a:rPr>
              <a:t>(The House)</a:t>
            </a:r>
            <a:endParaRPr lang="fr-FR" sz="3600" b="1" kern="100" dirty="0">
              <a:effectLst/>
              <a:latin typeface="+mj-lt"/>
              <a:ea typeface="Calibri" panose="020F0502020204030204" pitchFamily="34" charset="0"/>
              <a:cs typeface="Arial" panose="020B0604020202020204" pitchFamily="34" charset="0"/>
            </a:endParaRPr>
          </a:p>
          <a:p>
            <a:pPr>
              <a:lnSpc>
                <a:spcPct val="150000"/>
              </a:lnSpc>
            </a:pPr>
            <a:r>
              <a:rPr lang="fr-FR" sz="2800" b="1" kern="100" dirty="0">
                <a:effectLst/>
                <a:latin typeface="+mj-lt"/>
                <a:ea typeface="Calibri" panose="020F0502020204030204" pitchFamily="34" charset="0"/>
                <a:cs typeface="Arial" panose="020B0604020202020204" pitchFamily="34" charset="0"/>
              </a:rPr>
              <a:t>5. Approving Federal Budget:</a:t>
            </a:r>
            <a:r>
              <a:rPr lang="fr-FR" sz="2800" kern="100" dirty="0">
                <a:effectLst/>
                <a:latin typeface="+mj-lt"/>
                <a:ea typeface="Calibri" panose="020F0502020204030204" pitchFamily="34" charset="0"/>
                <a:cs typeface="Arial" panose="020B0604020202020204" pitchFamily="34" charset="0"/>
              </a:rPr>
              <a:t> The House plays a crucial role in approving the federal budget and allocating funds for government programs.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r>
              <a:rPr lang="fr-FR" sz="2800" b="1" kern="100" dirty="0">
                <a:effectLst/>
                <a:latin typeface="+mj-lt"/>
                <a:ea typeface="Calibri" panose="020F0502020204030204" pitchFamily="34" charset="0"/>
                <a:cs typeface="Arial" panose="020B0604020202020204" pitchFamily="34" charset="0"/>
              </a:rPr>
              <a:t>6. Passing Legislation:</a:t>
            </a:r>
            <a:r>
              <a:rPr lang="fr-FR" sz="2800" kern="100" dirty="0">
                <a:effectLst/>
                <a:latin typeface="+mj-lt"/>
                <a:ea typeface="Calibri" panose="020F0502020204030204" pitchFamily="34" charset="0"/>
                <a:cs typeface="Arial" panose="020B0604020202020204" pitchFamily="34" charset="0"/>
              </a:rPr>
              <a:t> The House has the authority to pass bills on a wide range of issues, which, if approved by the Senate and signed by the President, become law.</a:t>
            </a: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600" b="1" kern="100" dirty="0">
                <a:effectLst/>
                <a:latin typeface="+mj-lt"/>
                <a:ea typeface="Calibri" panose="020F0502020204030204" pitchFamily="34" charset="0"/>
                <a:cs typeface="Arial" panose="020B0604020202020204" pitchFamily="34" charset="0"/>
              </a:rPr>
              <a:t>3. Powers </a:t>
            </a:r>
            <a:r>
              <a:rPr lang="fr-FR" sz="3600" b="1" kern="100" dirty="0">
                <a:effectLst/>
                <a:latin typeface="+mj-lt"/>
                <a:ea typeface="Calibri" panose="020F0502020204030204" pitchFamily="34" charset="0"/>
                <a:cs typeface="Arial" panose="020B0604020202020204" pitchFamily="34" charset="0"/>
                <a:sym typeface="+mn-ea"/>
              </a:rPr>
              <a:t>(The Senate)</a:t>
            </a:r>
            <a:endParaRPr lang="fr-FR" sz="3600" b="1" kern="100" dirty="0">
              <a:effectLst/>
              <a:latin typeface="+mj-lt"/>
              <a:ea typeface="Calibri" panose="020F0502020204030204" pitchFamily="34" charset="0"/>
              <a:cs typeface="Arial" panose="020B0604020202020204" pitchFamily="34" charset="0"/>
            </a:endParaRPr>
          </a:p>
          <a:p>
            <a:pPr>
              <a:lnSpc>
                <a:spcPct val="150000"/>
              </a:lnSpc>
            </a:pPr>
            <a:r>
              <a:rPr lang="fr-FR" sz="2800" b="1" kern="100" dirty="0">
                <a:effectLst/>
                <a:latin typeface="+mj-lt"/>
                <a:ea typeface="Calibri" panose="020F0502020204030204" pitchFamily="34" charset="0"/>
                <a:cs typeface="Arial" panose="020B0604020202020204" pitchFamily="34" charset="0"/>
              </a:rPr>
              <a:t>1. Ratifying treaties:</a:t>
            </a:r>
            <a:r>
              <a:rPr lang="fr-FR" sz="2800" kern="100" dirty="0">
                <a:effectLst/>
                <a:latin typeface="+mj-lt"/>
                <a:ea typeface="Calibri" panose="020F0502020204030204" pitchFamily="34" charset="0"/>
                <a:cs typeface="Arial" panose="020B0604020202020204" pitchFamily="34" charset="0"/>
              </a:rPr>
              <a:t> The Senate has the power to ratify treaties negotiated by the President, with a two-thirds majority vote required for approval.</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b="1" kern="100" dirty="0">
              <a:effectLst/>
              <a:latin typeface="+mj-lt"/>
              <a:ea typeface="Calibri" panose="020F0502020204030204" pitchFamily="34" charset="0"/>
              <a:cs typeface="Arial" panose="020B0604020202020204" pitchFamily="34" charset="0"/>
            </a:endParaRPr>
          </a:p>
          <a:p>
            <a:pPr>
              <a:lnSpc>
                <a:spcPct val="150000"/>
              </a:lnSpc>
            </a:pPr>
            <a:r>
              <a:rPr lang="fr-FR" sz="2800" b="1" kern="100" dirty="0">
                <a:effectLst/>
                <a:latin typeface="+mj-lt"/>
                <a:ea typeface="Calibri" panose="020F0502020204030204" pitchFamily="34" charset="0"/>
                <a:cs typeface="Arial" panose="020B0604020202020204" pitchFamily="34" charset="0"/>
              </a:rPr>
              <a:t>2. Confirming presidential appointments: </a:t>
            </a:r>
            <a:r>
              <a:rPr lang="fr-FR" sz="2800" kern="100" dirty="0">
                <a:effectLst/>
                <a:latin typeface="+mj-lt"/>
                <a:ea typeface="Calibri" panose="020F0502020204030204" pitchFamily="34" charset="0"/>
                <a:cs typeface="Arial" panose="020B0604020202020204" pitchFamily="34" charset="0"/>
              </a:rPr>
              <a:t>The Senate has the authority to confirm or reject nominations made by the President for positions such as Supreme Court justices, cabinet members, and ambassadors.</a:t>
            </a:r>
            <a:endParaRPr lang="fr-FR" sz="2800" b="1" kern="100" dirty="0">
              <a:effectLst/>
              <a:latin typeface="+mj-lt"/>
              <a:ea typeface="Calibri" panose="020F0502020204030204" pitchFamily="34" charset="0"/>
              <a:cs typeface="Arial" panose="020B0604020202020204" pitchFamily="34" charset="0"/>
            </a:endParaRPr>
          </a:p>
          <a:p>
            <a:pPr>
              <a:lnSpc>
                <a:spcPct val="150000"/>
              </a:lnSpc>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fontScale="900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600" b="1" kern="100" dirty="0">
                <a:effectLst/>
                <a:latin typeface="+mj-lt"/>
                <a:ea typeface="Calibri" panose="020F0502020204030204" pitchFamily="34" charset="0"/>
                <a:cs typeface="Arial" panose="020B0604020202020204" pitchFamily="34" charset="0"/>
              </a:rPr>
              <a:t>3. Powers </a:t>
            </a:r>
            <a:r>
              <a:rPr lang="fr-FR" sz="3600" b="1" kern="100" dirty="0">
                <a:effectLst/>
                <a:latin typeface="+mj-lt"/>
                <a:ea typeface="Calibri" panose="020F0502020204030204" pitchFamily="34" charset="0"/>
                <a:cs typeface="Arial" panose="020B0604020202020204" pitchFamily="34" charset="0"/>
                <a:sym typeface="+mn-ea"/>
              </a:rPr>
              <a:t>(The Senate)</a:t>
            </a:r>
            <a:endParaRPr lang="fr-FR" sz="3600" b="1" kern="100" dirty="0">
              <a:effectLst/>
              <a:latin typeface="+mj-lt"/>
              <a:ea typeface="Calibri" panose="020F0502020204030204" pitchFamily="34" charset="0"/>
              <a:cs typeface="Arial" panose="020B0604020202020204" pitchFamily="34" charset="0"/>
            </a:endParaRPr>
          </a:p>
          <a:p>
            <a:pPr>
              <a:lnSpc>
                <a:spcPct val="150000"/>
              </a:lnSpc>
            </a:pPr>
            <a:r>
              <a:rPr lang="fr-FR" sz="2800" b="1" kern="100" dirty="0">
                <a:effectLst/>
                <a:latin typeface="+mj-lt"/>
                <a:ea typeface="Calibri" panose="020F0502020204030204" pitchFamily="34" charset="0"/>
                <a:cs typeface="Arial" panose="020B0604020202020204" pitchFamily="34" charset="0"/>
              </a:rPr>
              <a:t>3. Impeachment trials: </a:t>
            </a:r>
            <a:r>
              <a:rPr lang="fr-FR" sz="2800" kern="100" dirty="0">
                <a:effectLst/>
                <a:latin typeface="+mj-lt"/>
                <a:ea typeface="Calibri" panose="020F0502020204030204" pitchFamily="34" charset="0"/>
                <a:cs typeface="Arial" panose="020B0604020202020204" pitchFamily="34" charset="0"/>
              </a:rPr>
              <a:t>The Senate has the sole power to hold impeachment trials of public officials, including the President, and can remove them from office with a two-thirds majority vote.</a:t>
            </a:r>
            <a:endParaRPr lang="fr-FR" sz="2800" b="1" kern="100" dirty="0">
              <a:effectLst/>
              <a:latin typeface="+mj-lt"/>
              <a:ea typeface="Calibri" panose="020F0502020204030204" pitchFamily="34" charset="0"/>
              <a:cs typeface="Arial" panose="020B0604020202020204" pitchFamily="34" charset="0"/>
            </a:endParaRPr>
          </a:p>
          <a:p>
            <a:pPr>
              <a:lnSpc>
                <a:spcPct val="150000"/>
              </a:lnSpc>
            </a:pPr>
            <a:r>
              <a:rPr lang="fr-FR" sz="2800" b="1" kern="100" dirty="0">
                <a:effectLst/>
                <a:latin typeface="+mj-lt"/>
                <a:ea typeface="Calibri" panose="020F0502020204030204" pitchFamily="34" charset="0"/>
                <a:cs typeface="Arial" panose="020B0604020202020204" pitchFamily="34" charset="0"/>
              </a:rPr>
              <a:t>4. Legislative powers: </a:t>
            </a:r>
            <a:r>
              <a:rPr lang="fr-FR" sz="2800" kern="100" dirty="0">
                <a:effectLst/>
                <a:latin typeface="+mj-lt"/>
                <a:ea typeface="Calibri" panose="020F0502020204030204" pitchFamily="34" charset="0"/>
                <a:cs typeface="Arial" panose="020B0604020202020204" pitchFamily="34" charset="0"/>
              </a:rPr>
              <a:t>The Senate plays a role in the legislative process by introducing bills, amending proposed legislation, and voting on whether to pass laws. It has equal legislative powers with the House of Representatives, but certain types  of legislation must originate in the House.</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600" b="1" kern="100" dirty="0">
                <a:effectLst/>
                <a:latin typeface="+mj-lt"/>
                <a:ea typeface="Calibri" panose="020F0502020204030204" pitchFamily="34" charset="0"/>
                <a:cs typeface="Arial" panose="020B0604020202020204" pitchFamily="34" charset="0"/>
              </a:rPr>
              <a:t>3. Powers </a:t>
            </a:r>
            <a:r>
              <a:rPr lang="fr-FR" sz="3600" b="1" kern="100" dirty="0">
                <a:effectLst/>
                <a:latin typeface="+mj-lt"/>
                <a:ea typeface="Calibri" panose="020F0502020204030204" pitchFamily="34" charset="0"/>
                <a:cs typeface="Arial" panose="020B0604020202020204" pitchFamily="34" charset="0"/>
                <a:sym typeface="+mn-ea"/>
              </a:rPr>
              <a:t>(The Senate)</a:t>
            </a:r>
            <a:endParaRPr lang="fr-FR" sz="3600" b="1" kern="100" dirty="0">
              <a:effectLst/>
              <a:latin typeface="+mj-lt"/>
              <a:ea typeface="Calibri" panose="020F0502020204030204" pitchFamily="34" charset="0"/>
              <a:cs typeface="Arial" panose="020B0604020202020204" pitchFamily="34" charset="0"/>
            </a:endParaRPr>
          </a:p>
          <a:p>
            <a:pPr>
              <a:lnSpc>
                <a:spcPct val="150000"/>
              </a:lnSpc>
            </a:pPr>
            <a:endParaRPr lang="fr-FR" dirty="0"/>
          </a:p>
          <a:p>
            <a:pPr>
              <a:lnSpc>
                <a:spcPct val="150000"/>
              </a:lnSpc>
            </a:pPr>
            <a:r>
              <a:rPr lang="fr-FR" sz="2800" b="1" dirty="0"/>
              <a:t>5. Oversight and investigations:</a:t>
            </a:r>
            <a:r>
              <a:rPr lang="fr-FR" sz="2800" dirty="0"/>
              <a:t> The Senate conducts oversight of the executive branch, agencies, and departments to ensure they are carrying out laws and policies effectively. It has the authority to investigate issues of national importance through committee hearings and inquiries.</a:t>
            </a:r>
            <a:endParaRPr lang="fr-F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600" b="1" kern="100" dirty="0">
                <a:effectLst/>
                <a:latin typeface="+mj-lt"/>
                <a:ea typeface="Calibri" panose="020F0502020204030204" pitchFamily="34" charset="0"/>
                <a:cs typeface="Arial" panose="020B0604020202020204" pitchFamily="34" charset="0"/>
              </a:rPr>
              <a:t>4. Significance</a:t>
            </a:r>
            <a:endParaRPr lang="fr-FR" sz="3600" b="1" kern="100" dirty="0">
              <a:effectLst/>
              <a:latin typeface="+mj-lt"/>
              <a:ea typeface="Calibri" panose="020F0502020204030204" pitchFamily="34" charset="0"/>
              <a:cs typeface="Arial" panose="020B0604020202020204" pitchFamily="34" charset="0"/>
            </a:endParaRPr>
          </a:p>
          <a:p>
            <a:pPr>
              <a:lnSpc>
                <a:spcPct val="150000"/>
              </a:lnSpc>
            </a:pPr>
            <a:endParaRPr lang="fr-FR" dirty="0"/>
          </a:p>
          <a:p>
            <a:pPr>
              <a:lnSpc>
                <a:spcPct val="150000"/>
              </a:lnSpc>
            </a:pPr>
            <a:r>
              <a:rPr lang="fr-FR" sz="2800" dirty="0"/>
              <a:t>The legislative branch in U.S. politics is significant as a check on the other branches of government through the system of checks and balances. This system ensures that no individual or group will have too much power. Here are some ways in which the legislative branch serves as a check:</a:t>
            </a:r>
            <a:endParaRPr lang="fr-F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fontScale="25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10665" b="1" kern="100" dirty="0">
                <a:effectLst/>
                <a:latin typeface="+mj-lt"/>
                <a:ea typeface="Calibri" panose="020F0502020204030204" pitchFamily="34" charset="0"/>
                <a:cs typeface="Arial" panose="020B0604020202020204" pitchFamily="34" charset="0"/>
              </a:rPr>
              <a:t>4. Significance</a:t>
            </a:r>
            <a:endParaRPr lang="fr-FR" sz="9000" b="1" kern="100" dirty="0">
              <a:effectLst/>
              <a:latin typeface="+mj-lt"/>
              <a:ea typeface="Calibri" panose="020F0502020204030204" pitchFamily="34" charset="0"/>
              <a:cs typeface="Arial" panose="020B0604020202020204" pitchFamily="34" charset="0"/>
            </a:endParaRPr>
          </a:p>
          <a:p>
            <a:pPr>
              <a:lnSpc>
                <a:spcPct val="150000"/>
              </a:lnSpc>
            </a:pPr>
            <a:r>
              <a:rPr lang="fr-FR" sz="9600" b="1" dirty="0"/>
              <a:t>1. Veto Power: </a:t>
            </a:r>
            <a:r>
              <a:rPr lang="fr-FR" sz="9600" dirty="0"/>
              <a:t>The President can veto legislation passed by Congress, but Congress can override a presidential veto with a two-thirds vote in both houses.</a:t>
            </a:r>
            <a:endParaRPr lang="fr-FR" sz="9600" dirty="0"/>
          </a:p>
          <a:p>
            <a:pPr>
              <a:lnSpc>
                <a:spcPct val="150000"/>
              </a:lnSpc>
            </a:pPr>
            <a:r>
              <a:rPr lang="fr-FR" sz="9600" b="1" dirty="0"/>
              <a:t>2. Judicial Review:</a:t>
            </a:r>
            <a:r>
              <a:rPr lang="fr-FR" sz="9600" dirty="0"/>
              <a:t> The judicial branch can declare laws unconstitutional, which can be a check on the legislative branch.</a:t>
            </a:r>
            <a:endParaRPr lang="fr-FR" sz="9600" dirty="0"/>
          </a:p>
          <a:p>
            <a:pPr>
              <a:lnSpc>
                <a:spcPct val="150000"/>
              </a:lnSpc>
            </a:pPr>
            <a:r>
              <a:rPr lang="fr-FR" sz="9600" b="1" dirty="0"/>
              <a:t>3. Impeachment: </a:t>
            </a:r>
            <a:r>
              <a:rPr lang="fr-FR" sz="9600" dirty="0"/>
              <a:t>The legislative branch has the power to impeach federal officials, including the President, for misconduct.</a:t>
            </a:r>
            <a:endParaRPr lang="fr-FR" sz="9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fontScale="25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10665" b="1" kern="100" dirty="0">
                <a:effectLst/>
                <a:latin typeface="+mj-lt"/>
                <a:ea typeface="Calibri" panose="020F0502020204030204" pitchFamily="34" charset="0"/>
                <a:cs typeface="Arial" panose="020B0604020202020204" pitchFamily="34" charset="0"/>
              </a:rPr>
              <a:t>4. Significance</a:t>
            </a:r>
            <a:endParaRPr lang="fr-FR" sz="9000" b="1" kern="100" dirty="0">
              <a:effectLst/>
              <a:latin typeface="+mj-lt"/>
              <a:ea typeface="Calibri" panose="020F0502020204030204" pitchFamily="34" charset="0"/>
              <a:cs typeface="Arial" panose="020B0604020202020204" pitchFamily="34" charset="0"/>
            </a:endParaRPr>
          </a:p>
          <a:p>
            <a:pPr>
              <a:lnSpc>
                <a:spcPct val="150000"/>
              </a:lnSpc>
            </a:pPr>
            <a:r>
              <a:rPr lang="fr-FR" sz="9600" b="1" dirty="0"/>
              <a:t>4. Appointments: </a:t>
            </a:r>
            <a:r>
              <a:rPr lang="fr-FR" sz="9600" dirty="0"/>
              <a:t>The Senate has the power to confirm or reject many of the President's appointments, providing a check on the executive branch's appointment authority.</a:t>
            </a:r>
            <a:endParaRPr lang="fr-FR" sz="9600" dirty="0"/>
          </a:p>
          <a:p>
            <a:pPr>
              <a:lnSpc>
                <a:spcPct val="150000"/>
              </a:lnSpc>
            </a:pPr>
            <a:r>
              <a:rPr lang="fr-FR" sz="9600" b="1" dirty="0"/>
              <a:t>5. Treaty Ratification:</a:t>
            </a:r>
            <a:r>
              <a:rPr lang="fr-FR" sz="9600" dirty="0"/>
              <a:t> The Senate must ratify treaties, giving it a role in shaping foreign policy.</a:t>
            </a:r>
            <a:endParaRPr lang="fr-FR" sz="9600" dirty="0"/>
          </a:p>
          <a:p>
            <a:pPr>
              <a:lnSpc>
                <a:spcPct val="150000"/>
              </a:lnSpc>
            </a:pPr>
            <a:r>
              <a:rPr lang="fr-FR" sz="9600" b="1" dirty="0"/>
              <a:t>6.War Declaration: </a:t>
            </a:r>
            <a:r>
              <a:rPr lang="fr-FR" sz="9600" dirty="0"/>
              <a:t>The legislative branch has the sole power to declare war, which can limit the executive branch's ability to engage in military actions.</a:t>
            </a:r>
            <a:endParaRPr lang="fr-FR" sz="9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fontScale="25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10665" b="1" kern="100" dirty="0">
                <a:effectLst/>
                <a:latin typeface="+mj-lt"/>
                <a:ea typeface="Calibri" panose="020F0502020204030204" pitchFamily="34" charset="0"/>
                <a:cs typeface="Arial" panose="020B0604020202020204" pitchFamily="34" charset="0"/>
              </a:rPr>
              <a:t>4. Significance</a:t>
            </a:r>
            <a:endParaRPr lang="fr-FR" sz="9000" b="1" kern="100" dirty="0">
              <a:effectLst/>
              <a:latin typeface="+mj-lt"/>
              <a:ea typeface="Calibri" panose="020F0502020204030204" pitchFamily="34" charset="0"/>
              <a:cs typeface="Arial" panose="020B0604020202020204" pitchFamily="34" charset="0"/>
            </a:endParaRPr>
          </a:p>
          <a:p>
            <a:pPr>
              <a:lnSpc>
                <a:spcPct val="150000"/>
              </a:lnSpc>
            </a:pPr>
            <a:r>
              <a:rPr lang="fr-FR" sz="9600" b="1" dirty="0"/>
              <a:t>7. Budget and Spending:</a:t>
            </a:r>
            <a:r>
              <a:rPr lang="fr-FR" sz="9600" dirty="0"/>
              <a:t> Congress has the power to levy taxes, borrow money, and authorize spending, which can be used to check the executive branch's spending authority.</a:t>
            </a:r>
            <a:endParaRPr lang="fr-FR" sz="9600" dirty="0"/>
          </a:p>
          <a:p>
            <a:pPr>
              <a:lnSpc>
                <a:spcPct val="150000"/>
              </a:lnSpc>
            </a:pPr>
            <a:endParaRPr lang="fr-FR" sz="9600" dirty="0"/>
          </a:p>
          <a:p>
            <a:pPr>
              <a:lnSpc>
                <a:spcPct val="150000"/>
              </a:lnSpc>
            </a:pPr>
            <a:r>
              <a:rPr lang="fr-FR" sz="9600" b="1" dirty="0"/>
              <a:t>8. Oversight:</a:t>
            </a:r>
            <a:r>
              <a:rPr lang="fr-FR" sz="9600" dirty="0"/>
              <a:t> The legislative branch has extensive investigative powers and can conduct hearings and investigations to ensure that the executive branch is functioning effectively and efficiently.</a:t>
            </a:r>
            <a:endParaRPr lang="fr-FR" sz="9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fontScale="9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200" b="1" kern="100" dirty="0">
                <a:latin typeface="+mj-lt"/>
                <a:ea typeface="Calibri" panose="020F0502020204030204" pitchFamily="34" charset="0"/>
                <a:cs typeface="Arial" panose="020B0604020202020204" pitchFamily="34" charset="0"/>
              </a:rPr>
              <a:t>Conclusion</a:t>
            </a:r>
            <a:endParaRPr lang="fr-FR" sz="3000" kern="100" dirty="0">
              <a:latin typeface="+mj-lt"/>
              <a:ea typeface="Calibri" panose="020F0502020204030204" pitchFamily="34" charset="0"/>
              <a:cs typeface="Arial" panose="020B0604020202020204" pitchFamily="34" charset="0"/>
            </a:endParaRPr>
          </a:p>
          <a:p>
            <a:pPr>
              <a:lnSpc>
                <a:spcPct val="150000"/>
              </a:lnSpc>
            </a:pPr>
            <a:r>
              <a:rPr lang="fr-FR" sz="2800" kern="100" dirty="0">
                <a:effectLst/>
                <a:latin typeface="+mj-lt"/>
                <a:ea typeface="Calibri" panose="020F0502020204030204" pitchFamily="34" charset="0"/>
                <a:cs typeface="Arial" panose="020B0604020202020204" pitchFamily="34" charset="0"/>
              </a:rPr>
              <a:t>the evolution and impact of the American legislative body, specifically the U.S. Congress, have been significant in shaping the nation's laws and policies. The legislative branch, established by Article I of the Constitution, evolved over time to become a critical component of the U.S. political system, providing a balance of power between the branches of government, representing the people and states, and making and enforcing the laws of the land.</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fontScale="9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500" b="1" kern="100" dirty="0">
                <a:solidFill>
                  <a:srgbClr val="1D2228"/>
                </a:solidFill>
                <a:latin typeface="+mj-lt"/>
                <a:ea typeface="Calibri" panose="020F0502020204030204" pitchFamily="34" charset="0"/>
                <a:cs typeface="Arial" panose="020B0604020202020204" pitchFamily="34" charset="0"/>
              </a:rPr>
              <a:t>Introduction</a:t>
            </a:r>
            <a:endParaRPr lang="fr-FR" dirty="0"/>
          </a:p>
          <a:p>
            <a:pPr>
              <a:lnSpc>
                <a:spcPct val="150000"/>
              </a:lnSpc>
            </a:pPr>
            <a:r>
              <a:rPr lang="fr-FR" sz="3200" kern="100" dirty="0">
                <a:effectLst/>
                <a:ea typeface="Calibri" panose="020F0502020204030204" pitchFamily="34" charset="0"/>
                <a:cs typeface="Arial" panose="020B0604020202020204" pitchFamily="34" charset="0"/>
              </a:rPr>
              <a:t>The American legislative branch, a cornerstone of the U.S. political system, plays a major role in shaping the nation’s laws and governance. Originating from the founding fathers’ vision of a balanced government, the structure and functions of the legislative branch have evolved significantly over time, reflecting the dynamic nature of American politics.</a:t>
            </a:r>
            <a:endParaRPr lang="fr-FR" sz="3200" kern="100" dirty="0">
              <a:effectLst/>
              <a:ea typeface="Calibri" panose="020F0502020204030204" pitchFamily="34" charset="0"/>
              <a:cs typeface="Arial" panose="020B0604020202020204" pitchFamily="34" charset="0"/>
            </a:endParaRPr>
          </a:p>
          <a:p>
            <a:pPr>
              <a:lnSpc>
                <a:spcPct val="150000"/>
              </a:lnSpc>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600" b="1" dirty="0">
                <a:latin typeface="+mj-lt"/>
              </a:rPr>
              <a:t>1. </a:t>
            </a:r>
            <a:r>
              <a:rPr lang="en-US" sz="3600" b="1" kern="0" dirty="0">
                <a:effectLst/>
                <a:latin typeface="+mj-lt"/>
                <a:ea typeface="Times New Roman" panose="02020603050405020304" pitchFamily="18" charset="0"/>
                <a:cs typeface="Arial" panose="020B0604020202020204" pitchFamily="34" charset="0"/>
              </a:rPr>
              <a:t> Origins and History:</a:t>
            </a:r>
            <a:endParaRPr lang="en-US" sz="3600" b="1" kern="0" dirty="0">
              <a:effectLst/>
              <a:latin typeface="+mj-lt"/>
              <a:ea typeface="Times New Roman" panose="02020603050405020304" pitchFamily="18" charset="0"/>
              <a:cs typeface="Arial" panose="020B0604020202020204" pitchFamily="34" charset="0"/>
            </a:endParaRPr>
          </a:p>
          <a:p>
            <a:pPr algn="ctr"/>
            <a:endParaRPr lang="en-US" sz="3600" b="1" kern="0" dirty="0">
              <a:effectLst/>
              <a:latin typeface="+mj-lt"/>
              <a:ea typeface="Times New Roman" panose="02020603050405020304" pitchFamily="18" charset="0"/>
              <a:cs typeface="Arial" panose="020B0604020202020204" pitchFamily="34" charset="0"/>
            </a:endParaRPr>
          </a:p>
          <a:p>
            <a:pPr marL="0" indent="0" algn="ctr">
              <a:buNone/>
            </a:pPr>
            <a:endParaRPr lang="fr-FR" dirty="0"/>
          </a:p>
          <a:p>
            <a:pPr marL="0" indent="0" algn="l">
              <a:lnSpc>
                <a:spcPct val="150000"/>
              </a:lnSpc>
              <a:buNone/>
            </a:pPr>
            <a:r>
              <a:rPr lang="fr-FR" sz="3200" dirty="0"/>
              <a:t>The foundation of the American legislative branch is traced back to the Constitution of 1789, which established the U.S. Congress as the legislature of the United States.</a:t>
            </a:r>
            <a:endParaRPr lang="fr-FR" sz="3200" dirty="0"/>
          </a:p>
          <a:p>
            <a:pPr marL="0" indent="0" algn="l">
              <a:lnSpc>
                <a:spcPct val="150000"/>
              </a:lnSpc>
              <a:buNone/>
            </a:pPr>
            <a:endParaRPr lang="fr-F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2800" dirty="0">
                <a:sym typeface="+mn-ea"/>
              </a:rPr>
              <a:t>The framers of the U.S. Constitution deliberated and defined the structure and powers of Congress, embodying the principles of democratic governance through elected representation.</a:t>
            </a:r>
            <a:endParaRPr lang="fr-FR" sz="2800" dirty="0">
              <a:sym typeface="+mn-ea"/>
            </a:endParaRPr>
          </a:p>
          <a:p>
            <a:pPr>
              <a:lnSpc>
                <a:spcPct val="150000"/>
              </a:lnSpc>
            </a:pPr>
            <a:r>
              <a:rPr lang="fr-FR" sz="2800" dirty="0"/>
              <a:t>The roots of the legislative branch date back to the pre-Revolutionary period when colonial legislatures were established to enact laws for their respective colonies.</a:t>
            </a:r>
            <a:endParaRPr lang="fr-FR" sz="2800" dirty="0"/>
          </a:p>
          <a:p>
            <a:endParaRPr lang="fr-F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spcAft>
                <a:spcPts val="800"/>
              </a:spcAft>
            </a:pPr>
            <a:r>
              <a:rPr lang="fr-FR" sz="3600" b="1" kern="0" dirty="0">
                <a:effectLst/>
                <a:latin typeface="+mj-lt"/>
                <a:ea typeface="Times New Roman" panose="02020603050405020304" pitchFamily="18" charset="0"/>
                <a:cs typeface="Arial" panose="020B0604020202020204" pitchFamily="34" charset="0"/>
              </a:rPr>
              <a:t>2. Structure (The House)</a:t>
            </a:r>
            <a:endParaRPr lang="fr-FR" sz="3600" b="1" kern="0" dirty="0">
              <a:effectLst/>
              <a:latin typeface="+mj-lt"/>
              <a:ea typeface="Times New Roman" panose="02020603050405020304" pitchFamily="18" charset="0"/>
              <a:cs typeface="Arial" panose="020B0604020202020204" pitchFamily="34" charset="0"/>
            </a:endParaRPr>
          </a:p>
          <a:p>
            <a:pPr>
              <a:lnSpc>
                <a:spcPct val="150000"/>
              </a:lnSpc>
            </a:pPr>
            <a:r>
              <a:rPr lang="fr-FR" sz="3200" kern="100" dirty="0">
                <a:effectLst/>
                <a:latin typeface="Calibri" panose="020F0502020204030204" pitchFamily="34" charset="0"/>
                <a:ea typeface="Calibri" panose="020F0502020204030204" pitchFamily="34" charset="0"/>
                <a:cs typeface="Arial" panose="020B0604020202020204" pitchFamily="34" charset="0"/>
              </a:rPr>
              <a:t>The American legislative branch is bicameral, comprising the House of Representatives and the Senate, housed in the U.S. Capitol in Washington, D.C.</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fr-FR" sz="3200" kern="100" dirty="0">
                <a:effectLst/>
                <a:latin typeface="Calibri" panose="020F0502020204030204" pitchFamily="34" charset="0"/>
                <a:ea typeface="Calibri" panose="020F0502020204030204" pitchFamily="34" charset="0"/>
                <a:cs typeface="Arial" panose="020B0604020202020204" pitchFamily="34" charset="0"/>
              </a:rPr>
              <a:t>The House of Representatives consists of 435 elected members, representing states based on their population, with additional non-voting members from specific territories. </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11824" y="0"/>
            <a:ext cx="10260628" cy="6857999"/>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dirty="0"/>
              <a:t>These non-voting members come from territories such as Puerto Rico, Guam, the U.S. Virgin Islands, American Samoa, and the Northern Mariana Islands. While these non-voting members can participate in debates and committees, they do not have the ability to vote on legislation on the House floor.</a:t>
            </a:r>
            <a:endParaRPr lang="fr-F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200" b="1" kern="100" dirty="0">
                <a:effectLst/>
                <a:latin typeface="+mj-lt"/>
                <a:ea typeface="Calibri" panose="020F0502020204030204" pitchFamily="34" charset="0"/>
                <a:cs typeface="Arial" panose="020B0604020202020204" pitchFamily="34" charset="0"/>
              </a:rPr>
              <a:t>2. Structure (The Senate)</a:t>
            </a:r>
            <a:endParaRPr lang="fr-FR" sz="2800" kern="100" dirty="0">
              <a:effectLst/>
              <a:latin typeface="+mj-lt"/>
              <a:ea typeface="Calibri" panose="020F0502020204030204" pitchFamily="34" charset="0"/>
              <a:cs typeface="Arial" panose="020B0604020202020204" pitchFamily="34" charset="0"/>
            </a:endParaRPr>
          </a:p>
          <a:p>
            <a:pPr>
              <a:lnSpc>
                <a:spcPct val="150000"/>
              </a:lnSpc>
            </a:pPr>
            <a:r>
              <a:rPr lang="fr-FR" sz="2800" kern="100" dirty="0">
                <a:effectLst/>
                <a:latin typeface="+mj-lt"/>
                <a:ea typeface="Calibri" panose="020F0502020204030204" pitchFamily="34" charset="0"/>
                <a:cs typeface="Arial" panose="020B0604020202020204" pitchFamily="34" charset="0"/>
              </a:rPr>
              <a:t>The Senate is composed of 100 Senators, with each state having two representatives.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r>
              <a:rPr lang="fr-FR" sz="2800" kern="100" dirty="0">
                <a:effectLst/>
                <a:latin typeface="+mj-lt"/>
                <a:ea typeface="Calibri" panose="020F0502020204030204" pitchFamily="34" charset="0"/>
                <a:cs typeface="Arial" panose="020B0604020202020204" pitchFamily="34" charset="0"/>
              </a:rPr>
              <a:t>This equal representation of states in the Senate was established to ensure that each state, regardless of its size, has an equal voice and representation in the federal government.</a:t>
            </a: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600" b="1" kern="100" dirty="0">
                <a:effectLst/>
                <a:latin typeface="+mj-lt"/>
                <a:ea typeface="Calibri" panose="020F0502020204030204" pitchFamily="34" charset="0"/>
                <a:cs typeface="Arial" panose="020B0604020202020204" pitchFamily="34" charset="0"/>
              </a:rPr>
              <a:t>3. Powers (The House)</a:t>
            </a:r>
            <a:endParaRPr lang="fr-FR" sz="3600" b="1" kern="100" dirty="0">
              <a:effectLst/>
              <a:latin typeface="+mj-lt"/>
              <a:ea typeface="Calibri" panose="020F0502020204030204" pitchFamily="34" charset="0"/>
              <a:cs typeface="Arial" panose="020B0604020202020204" pitchFamily="34" charset="0"/>
            </a:endParaRPr>
          </a:p>
          <a:p>
            <a:pPr>
              <a:lnSpc>
                <a:spcPct val="150000"/>
              </a:lnSpc>
            </a:pPr>
            <a:r>
              <a:rPr lang="fr-FR" sz="2800" kern="100" dirty="0">
                <a:effectLst/>
                <a:latin typeface="+mj-lt"/>
                <a:ea typeface="Calibri" panose="020F0502020204030204" pitchFamily="34" charset="0"/>
                <a:cs typeface="Arial" panose="020B0604020202020204" pitchFamily="34" charset="0"/>
              </a:rPr>
              <a:t>The U.S. House of Representatives holds several powers, including:</a:t>
            </a:r>
            <a:endParaRPr lang="fr-FR" sz="2800" kern="100" dirty="0">
              <a:effectLst/>
              <a:latin typeface="+mj-lt"/>
              <a:ea typeface="Calibri" panose="020F0502020204030204" pitchFamily="34" charset="0"/>
              <a:cs typeface="Arial" panose="020B0604020202020204" pitchFamily="34" charset="0"/>
            </a:endParaRPr>
          </a:p>
          <a:p>
            <a:pPr>
              <a:lnSpc>
                <a:spcPct val="150000"/>
              </a:lnSpc>
            </a:pPr>
            <a:r>
              <a:rPr lang="fr-FR" sz="3200" b="1" dirty="0"/>
              <a:t>1. Initiating Revenue Bills: </a:t>
            </a:r>
            <a:r>
              <a:rPr lang="fr-FR" sz="3200" dirty="0"/>
              <a:t>The House of Representatives has the exclusive authority to initiate bills related to taxation and government spending.</a:t>
            </a:r>
            <a:endParaRPr lang="fr-FR"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600" b="1" kern="100" dirty="0">
                <a:effectLst/>
                <a:latin typeface="+mj-lt"/>
                <a:ea typeface="Calibri" panose="020F0502020204030204" pitchFamily="34" charset="0"/>
                <a:cs typeface="Arial" panose="020B0604020202020204" pitchFamily="34" charset="0"/>
              </a:rPr>
              <a:t>3. Powers </a:t>
            </a:r>
            <a:r>
              <a:rPr lang="fr-FR" sz="3600" b="1" kern="100" dirty="0">
                <a:effectLst/>
                <a:latin typeface="+mj-lt"/>
                <a:ea typeface="Calibri" panose="020F0502020204030204" pitchFamily="34" charset="0"/>
                <a:cs typeface="Arial" panose="020B0604020202020204" pitchFamily="34" charset="0"/>
                <a:sym typeface="+mn-ea"/>
              </a:rPr>
              <a:t>(The House)</a:t>
            </a:r>
            <a:endParaRPr lang="fr-FR" sz="3600" b="1" kern="100" dirty="0">
              <a:effectLst/>
              <a:latin typeface="+mj-lt"/>
              <a:ea typeface="Calibri" panose="020F0502020204030204" pitchFamily="34" charset="0"/>
              <a:cs typeface="Arial" panose="020B0604020202020204" pitchFamily="34" charset="0"/>
            </a:endParaRPr>
          </a:p>
          <a:p>
            <a:pPr>
              <a:lnSpc>
                <a:spcPct val="150000"/>
              </a:lnSpc>
            </a:pPr>
            <a:r>
              <a:rPr lang="fr-FR" sz="2800" b="1" kern="100" dirty="0">
                <a:effectLst/>
                <a:latin typeface="+mj-lt"/>
                <a:ea typeface="Calibri" panose="020F0502020204030204" pitchFamily="34" charset="0"/>
                <a:cs typeface="Arial" panose="020B0604020202020204" pitchFamily="34" charset="0"/>
              </a:rPr>
              <a:t>2. Impeachment:</a:t>
            </a:r>
            <a:r>
              <a:rPr lang="fr-FR" sz="2800" kern="100" dirty="0">
                <a:effectLst/>
                <a:latin typeface="+mj-lt"/>
                <a:ea typeface="Calibri" panose="020F0502020204030204" pitchFamily="34" charset="0"/>
                <a:cs typeface="Arial" panose="020B0604020202020204" pitchFamily="34" charset="0"/>
              </a:rPr>
              <a:t> The House has the power to impeach federal officials, including the President, for "high crimes and misdemeanors."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r>
              <a:rPr lang="fr-FR" sz="2800" b="1" kern="100" dirty="0">
                <a:effectLst/>
                <a:latin typeface="+mj-lt"/>
                <a:ea typeface="Calibri" panose="020F0502020204030204" pitchFamily="34" charset="0"/>
                <a:cs typeface="Arial" panose="020B0604020202020204" pitchFamily="34" charset="0"/>
              </a:rPr>
              <a:t>3. Electing the President in Case of a Tie</a:t>
            </a:r>
            <a:r>
              <a:rPr lang="fr-FR" sz="2800" kern="100" dirty="0">
                <a:effectLst/>
                <a:latin typeface="+mj-lt"/>
                <a:ea typeface="Calibri" panose="020F0502020204030204" pitchFamily="34" charset="0"/>
                <a:cs typeface="Arial" panose="020B0604020202020204" pitchFamily="34" charset="0"/>
              </a:rPr>
              <a:t>: If no candidate receives a majority in the Electoral College, the House of Representatives has the responsibility to elect the President from the top three candidates.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6388</Words>
  <Application>WPS Presentation</Application>
  <PresentationFormat>Grand écran</PresentationFormat>
  <Paragraphs>90</Paragraphs>
  <Slides>19</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19</vt:i4>
      </vt:variant>
    </vt:vector>
  </HeadingPairs>
  <TitlesOfParts>
    <vt:vector size="30" baseType="lpstr">
      <vt:lpstr>Arial</vt:lpstr>
      <vt:lpstr>SimSun</vt:lpstr>
      <vt:lpstr>Wingdings</vt:lpstr>
      <vt:lpstr>Wingdings 3</vt:lpstr>
      <vt:lpstr>Arial</vt:lpstr>
      <vt:lpstr>Calibri</vt:lpstr>
      <vt:lpstr>Times New Roman</vt:lpstr>
      <vt:lpstr>Century Gothic</vt:lpstr>
      <vt:lpstr>Microsoft YaHei</vt:lpstr>
      <vt:lpstr>Arial Unicode MS</vt:lpstr>
      <vt:lpstr>Brin</vt:lpstr>
      <vt:lpstr> Lecture III The Evolution and Impact of the American Legislative Body: A Comprehensive Analysis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info</cp:lastModifiedBy>
  <cp:revision>36</cp:revision>
  <dcterms:created xsi:type="dcterms:W3CDTF">2023-10-06T13:08:00Z</dcterms:created>
  <dcterms:modified xsi:type="dcterms:W3CDTF">2024-03-13T07:42:22Z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A8DE6171361C4892BAAE6AEA9FD15890_12</vt:lpwstr>
  </property>
  <property fmtid="{D5CDD505-2E9C-101B-9397-08002B2CF9AE}" pid="3" name="KSOProductBuildVer">
    <vt:lpwstr>1033-12.2.0.13489</vt:lpwstr>
  </property>
</Properties>
</file>