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8" r:id="rId11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2" d="100"/>
          <a:sy n="62" d="100"/>
        </p:scale>
        <p:origin x="-151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CEFF31-5643-48B4-8736-ED0BF1035EB9}" type="datetimeFigureOut">
              <a:rPr lang="ar-DZ" smtClean="0"/>
              <a:pPr/>
              <a:t>06-08-1441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Univ. Oum El-Bouaghi - 2020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614258E-A3EC-4132-AD54-258BDC6BAB05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451CC0E-DA55-4A00-AD02-2BC952E53F58}" type="datetimeFigureOut">
              <a:rPr lang="ar-DZ" smtClean="0"/>
              <a:pPr/>
              <a:t>06-08-1441</a:t>
            </a:fld>
            <a:endParaRPr lang="ar-DZ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DZ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r>
              <a:rPr lang="en-US" smtClean="0"/>
              <a:t>Univ. Oum El-Bouaghi - 2020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2B5143-0FDD-4AE8-9049-FDCF94544450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B5143-0FDD-4AE8-9049-FDCF94544450}" type="slidenum">
              <a:rPr lang="ar-DZ" smtClean="0"/>
              <a:pPr/>
              <a:t>3</a:t>
            </a:fld>
            <a:endParaRPr lang="ar-D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B5143-0FDD-4AE8-9049-FDCF94544450}" type="slidenum">
              <a:rPr lang="ar-DZ" smtClean="0"/>
              <a:pPr/>
              <a:t>6</a:t>
            </a:fld>
            <a:endParaRPr lang="ar-D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2B5143-0FDD-4AE8-9049-FDCF94544450}" type="slidenum">
              <a:rPr lang="ar-DZ" smtClean="0"/>
              <a:pPr/>
              <a:t>8</a:t>
            </a:fld>
            <a:endParaRPr lang="ar-D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75C73-42F5-43C3-8F2E-453791F75987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5F642-AB67-4AFD-B450-F09AAD7C80C2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CE41B-769C-466C-8418-EC91BA1DF8E8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45CD-D6C3-460D-B0B2-F8D719D4F8E2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884A9-3BC2-4931-BFDE-FECC906A8CE5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E9ED-C163-4968-948E-ED05A0B1D644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6C38F-7A8F-4E48-99AA-7D5848C39F3B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03882-9B9B-4610-AF72-E4955D220C86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D6EB3-B8B5-4672-A3FD-F022088285D8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8279C-1FED-4056-AF10-CADE371C9414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65DB0-0080-4CC9-823A-F7E6F40A917C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3172D-473F-4A55-8391-25B2EECF3A55}" type="datetime8">
              <a:rPr lang="ar-DZ" smtClean="0"/>
              <a:pPr/>
              <a:t>30 آذار، 20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36ED2-16A6-4AF6-AAE5-DD96DBA44EC1}" type="slidenum">
              <a:rPr lang="ar-DZ" smtClean="0"/>
              <a:pPr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5" name="ZoneTexte 4"/>
          <p:cNvSpPr txBox="1"/>
          <p:nvPr/>
        </p:nvSpPr>
        <p:spPr>
          <a:xfrm>
            <a:off x="285720" y="3286124"/>
            <a:ext cx="54292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Licence: </a:t>
            </a:r>
          </a:p>
          <a:p>
            <a:pPr algn="l"/>
            <a:r>
              <a:rPr lang="fr-FR" sz="3200" dirty="0" smtClean="0">
                <a:solidFill>
                  <a:srgbClr val="FF0000"/>
                </a:solidFill>
              </a:rPr>
              <a:t>Sciences exactes &amp; technologie</a:t>
            </a:r>
            <a:endParaRPr lang="fr-FR" sz="2000" dirty="0" smtClean="0">
              <a:solidFill>
                <a:schemeClr val="accent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2000240"/>
            <a:ext cx="53578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latin typeface="Arial Rounded MT Bold" pitchFamily="34" charset="0"/>
              </a:rPr>
              <a:t>Optique physique</a:t>
            </a:r>
          </a:p>
          <a:p>
            <a:endParaRPr lang="fr-FR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4348" y="214290"/>
            <a:ext cx="492922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Prof.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Abdelkader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NOUIRI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algn="l"/>
            <a:r>
              <a:rPr lang="fr-FR" dirty="0" smtClean="0"/>
              <a:t>Département de sciences de la matière,</a:t>
            </a:r>
          </a:p>
          <a:p>
            <a:pPr algn="l"/>
            <a:r>
              <a:rPr lang="fr-FR" dirty="0" smtClean="0"/>
              <a:t> Université  Oum El-</a:t>
            </a:r>
            <a:r>
              <a:rPr lang="fr-FR" dirty="0" err="1" smtClean="0"/>
              <a:t>Bouaghi</a:t>
            </a:r>
            <a:r>
              <a:rPr lang="fr-FR" dirty="0" smtClean="0"/>
              <a:t>,   Algérie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Email: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nouiri_kader@yahoo.fr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034" y="5286388"/>
            <a:ext cx="72891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http://sites.google.com/site/nouirikader/</a:t>
            </a:r>
            <a:endParaRPr lang="ar-DZ" sz="32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0"/>
            <a:ext cx="1785950" cy="18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14414" y="1428736"/>
            <a:ext cx="6475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Merci pour votre attention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14546" y="3000372"/>
            <a:ext cx="49744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DZ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إلى اللقاء في الدرس القادم</a:t>
            </a:r>
            <a:endParaRPr kumimoji="0" lang="fr-FR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1480"/>
            <a:ext cx="451421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00108"/>
            <a:ext cx="277177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8596" y="214290"/>
            <a:ext cx="82153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 rtl="0"/>
            <a:r>
              <a:rPr lang="fr-FR" dirty="0" smtClean="0"/>
              <a:t>Programme</a:t>
            </a:r>
            <a:endParaRPr lang="ar-DZ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000100" y="642918"/>
            <a:ext cx="728667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sentation de la lumi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 sources de la lumière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d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tecteurs de la lumi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Les grandeurs et les unit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de l'optique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Notions de l'optique ondulatoire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nom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nes de l'optique ondulatoire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59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L'interf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rence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59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diffraction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15963"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La polarisation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Optique des </a:t>
            </a:r>
            <a:r>
              <a:rPr kumimoji="0" lang="fr-FR" sz="2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Calibri" pitchFamily="34" charset="0"/>
              </a:rPr>
              <a:t>milieux anisotropes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488" y="0"/>
            <a:ext cx="30466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sentation de la lumi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è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428596" y="500042"/>
          <a:ext cx="8286808" cy="5678424"/>
        </p:xfrm>
        <a:graphic>
          <a:graphicData uri="http://schemas.openxmlformats.org/drawingml/2006/table">
            <a:tbl>
              <a:tblPr/>
              <a:tblGrid>
                <a:gridCol w="5147973"/>
                <a:gridCol w="3138835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Perception du monde qui nous entoure (formation des images)</a:t>
                      </a:r>
                      <a:endParaRPr lang="en-US" sz="3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Instruments d’optiques </a:t>
                      </a:r>
                      <a:endParaRPr lang="en-US" sz="36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(jumelles, télescope, microscope, ...).</a:t>
                      </a:r>
                      <a:endParaRPr lang="en-US" sz="3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>
                          <a:latin typeface="Times New Roman"/>
                          <a:ea typeface="Calibri"/>
                          <a:cs typeface="Arial"/>
                        </a:rPr>
                        <a:t>    </a:t>
                      </a:r>
                      <a:endParaRPr lang="en-US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Optique </a:t>
                      </a:r>
                      <a:r>
                        <a:rPr lang="fr-FR" sz="3600" dirty="0" smtClean="0">
                          <a:latin typeface="Times New Roman"/>
                          <a:ea typeface="Calibri"/>
                          <a:cs typeface="Arial"/>
                        </a:rPr>
                        <a:t>cohérente                            </a:t>
                      </a: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interférométrie</a:t>
                      </a:r>
                      <a:r>
                        <a:rPr lang="fr-FR" sz="3600" dirty="0" smtClean="0">
                          <a:latin typeface="Times New Roman"/>
                          <a:ea typeface="Calibri"/>
                          <a:cs typeface="Arial"/>
                        </a:rPr>
                        <a:t>,                            </a:t>
                      </a:r>
                      <a:r>
                        <a:rPr lang="fr-FR" sz="3600" dirty="0">
                          <a:latin typeface="Times New Roman"/>
                          <a:ea typeface="Calibri"/>
                          <a:cs typeface="Arial"/>
                        </a:rPr>
                        <a:t>hologramme</a:t>
                      </a:r>
                      <a:endParaRPr lang="en-US" sz="3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Arial"/>
                        </a:rPr>
                        <a:t>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01" name="Picture 5" descr="Image result for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6996" y="785794"/>
            <a:ext cx="3231719" cy="1428760"/>
          </a:xfrm>
          <a:prstGeom prst="rect">
            <a:avLst/>
          </a:prstGeom>
          <a:noFill/>
        </p:spPr>
      </p:pic>
      <p:pic>
        <p:nvPicPr>
          <p:cNvPr id="4100" name="Image 4" descr="Image result for jumel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2643182"/>
            <a:ext cx="1285884" cy="1285884"/>
          </a:xfrm>
          <a:prstGeom prst="rect">
            <a:avLst/>
          </a:prstGeom>
          <a:noFill/>
        </p:spPr>
      </p:pic>
      <p:pic>
        <p:nvPicPr>
          <p:cNvPr id="4099" name="Image 1" descr="Image result for tÃ©lÃ©sco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82" y="2786058"/>
            <a:ext cx="1214446" cy="1214446"/>
          </a:xfrm>
          <a:prstGeom prst="rect">
            <a:avLst/>
          </a:prstGeom>
          <a:noFill/>
        </p:spPr>
      </p:pic>
      <p:pic>
        <p:nvPicPr>
          <p:cNvPr id="4098" name="Image 28" descr="Image result for interfÃ©romÃ©tr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9994" y="4357694"/>
            <a:ext cx="1747542" cy="1785950"/>
          </a:xfrm>
          <a:prstGeom prst="rect">
            <a:avLst/>
          </a:prstGeom>
          <a:noFill/>
        </p:spPr>
      </p:pic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4429124" y="4336498"/>
          <a:ext cx="2071702" cy="1707447"/>
        </p:xfrm>
        <a:graphic>
          <a:graphicData uri="http://schemas.openxmlformats.org/presentationml/2006/ole">
            <p:oleObj spid="_x0000_s4097" name="Image bitmap" r:id="rId7" imgW="4525007" imgH="3704762" progId="PBrush">
              <p:embed/>
            </p:oleObj>
          </a:graphicData>
        </a:graphic>
      </p:graphicFrame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7488" y="214290"/>
            <a:ext cx="304666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Repr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é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sentation de la lumi</a:t>
            </a:r>
            <a:r>
              <a:rPr lang="fr-FR" b="1" dirty="0" smtClean="0">
                <a:ea typeface="Calibri" pitchFamily="34" charset="0"/>
                <a:cs typeface="Times New Roman" pitchFamily="18" charset="0"/>
              </a:rPr>
              <a:t>è</a:t>
            </a:r>
            <a:r>
              <a:rPr lang="fr-FR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285720" y="1428736"/>
          <a:ext cx="8429684" cy="4416552"/>
        </p:xfrm>
        <a:graphic>
          <a:graphicData uri="http://schemas.openxmlformats.org/drawingml/2006/table">
            <a:tbl>
              <a:tblPr/>
              <a:tblGrid>
                <a:gridCol w="5236731"/>
                <a:gridCol w="3192953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Propagation d’information via la lumière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 (optique intégrée).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Sources lumineuses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 (laser, lampe Sodium, LED..).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Arial"/>
                        </a:rPr>
                        <a:t>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Détecteurs 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(Caméra IR, </a:t>
                      </a:r>
                      <a:r>
                        <a:rPr lang="fr-FR" sz="2800" dirty="0" err="1">
                          <a:latin typeface="Times New Roman"/>
                          <a:ea typeface="Calibri"/>
                          <a:cs typeface="Arial"/>
                        </a:rPr>
                        <a:t>photodétecteurs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, cellules photovoltaïques, matériaux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SC).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6" name="Image 24" descr="Image result for optique intÃ©grÃ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714488"/>
            <a:ext cx="1600200" cy="904875"/>
          </a:xfrm>
          <a:prstGeom prst="rect">
            <a:avLst/>
          </a:prstGeom>
          <a:noFill/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5000628" y="3000372"/>
          <a:ext cx="1219200" cy="800100"/>
        </p:xfrm>
        <a:graphic>
          <a:graphicData uri="http://schemas.openxmlformats.org/presentationml/2006/ole">
            <p:oleObj spid="_x0000_s3075" name="Image bitmap" r:id="rId4" imgW="3820058" imgH="2505425" progId="PBrush">
              <p:embed/>
            </p:oleObj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072330" y="3028953"/>
          <a:ext cx="1133475" cy="828675"/>
        </p:xfrm>
        <a:graphic>
          <a:graphicData uri="http://schemas.openxmlformats.org/presentationml/2006/ole">
            <p:oleObj spid="_x0000_s3074" name="Image bitmap" r:id="rId5" imgW="4580952" imgH="3352381" progId="PBrush">
              <p:embed/>
            </p:oleObj>
          </a:graphicData>
        </a:graphic>
      </p:graphicFrame>
      <p:pic>
        <p:nvPicPr>
          <p:cNvPr id="3073" name="Image 58" descr="Image result for CamÃ©ra I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572008"/>
            <a:ext cx="1419225" cy="885825"/>
          </a:xfrm>
          <a:prstGeom prst="rect">
            <a:avLst/>
          </a:prstGeom>
          <a:noFill/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D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DZ"/>
          </a:p>
        </p:txBody>
      </p:sp>
      <p:sp>
        <p:nvSpPr>
          <p:cNvPr id="18" name="Rectangle 17"/>
          <p:cNvSpPr/>
          <p:nvPr/>
        </p:nvSpPr>
        <p:spPr>
          <a:xfrm>
            <a:off x="2714612" y="214290"/>
            <a:ext cx="3550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La nature de la lumière (historique)</a:t>
            </a:r>
            <a:endParaRPr lang="ar-DZ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285720" y="714356"/>
          <a:ext cx="8429684" cy="5398008"/>
        </p:xfrm>
        <a:graphic>
          <a:graphicData uri="http://schemas.openxmlformats.org/drawingml/2006/table">
            <a:tbl>
              <a:tblPr/>
              <a:tblGrid>
                <a:gridCol w="2357454"/>
                <a:gridCol w="6072230"/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Au 17</a:t>
                      </a:r>
                      <a:r>
                        <a:rPr lang="fr-FR" sz="2800" baseline="30000" dirty="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au 18</a:t>
                      </a:r>
                      <a:r>
                        <a:rPr lang="fr-FR" sz="2800" baseline="30000" dirty="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 siècle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Corpusculaire pour expliquer la réflexion (Descartes, Newton)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Ondulatoire pour expliquer la diffraction (Grimaldi, Huygens)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Du 18</a:t>
                      </a:r>
                      <a:r>
                        <a:rPr lang="fr-FR" sz="2800" baseline="3000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au début du 20</a:t>
                      </a:r>
                      <a:r>
                        <a:rPr lang="fr-FR" sz="2800" baseline="3000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 siècle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Expériences validant l’aspect ondulatoire de la lumière (Fresnel, Maxwell)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Expériences validant l’aspect corpusculaire de la lumière (Hertz, Einstein)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Au 20</a:t>
                      </a:r>
                      <a:r>
                        <a:rPr lang="fr-FR" sz="2800" baseline="3000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 siècle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Dualité onde-corpuscule comme les électrons (</a:t>
                      </a:r>
                      <a:r>
                        <a:rPr lang="fr-FR" sz="2800" dirty="0" smtClean="0">
                          <a:latin typeface="Times New Roman"/>
                          <a:ea typeface="Calibri"/>
                          <a:cs typeface="Arial"/>
                        </a:rPr>
                        <a:t>de Broglie</a:t>
                      </a: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, Heisenberg, Dirac)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214290"/>
            <a:ext cx="22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L'histoire de l'optique</a:t>
            </a:r>
            <a:endParaRPr lang="ar-DZ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14282" y="857232"/>
          <a:ext cx="8429682" cy="5468112"/>
        </p:xfrm>
        <a:graphic>
          <a:graphicData uri="http://schemas.openxmlformats.org/drawingml/2006/table">
            <a:tbl>
              <a:tblPr/>
              <a:tblGrid>
                <a:gridCol w="1262866"/>
                <a:gridCol w="4460048"/>
                <a:gridCol w="319082"/>
                <a:gridCol w="319082"/>
                <a:gridCol w="2068604"/>
              </a:tblGrid>
              <a:tr h="1269365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965-1039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DZ" sz="2400" b="1" dirty="0">
                          <a:latin typeface="Calibri"/>
                          <a:ea typeface="Calibri"/>
                          <a:cs typeface="Simplified Arabic"/>
                        </a:rPr>
                        <a:t>الحسن بن الهيثم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Alhazen, physicien arabe qui comprend le premier que l’</a:t>
                      </a:r>
                      <a:r>
                        <a:rPr lang="fr-FR" sz="2400" dirty="0" err="1">
                          <a:latin typeface="Times New Roman"/>
                          <a:ea typeface="Calibri"/>
                          <a:cs typeface="Arial"/>
                        </a:rPr>
                        <a:t>oeil</a:t>
                      </a: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 n’émet pas des </a:t>
                      </a:r>
                      <a:r>
                        <a:rPr lang="fr-FR" sz="2400" dirty="0" smtClean="0">
                          <a:latin typeface="Times New Roman"/>
                          <a:ea typeface="Calibri"/>
                          <a:cs typeface="Arial"/>
                        </a:rPr>
                        <a:t>rayons venant </a:t>
                      </a: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scruter les objets mais que ceux-ci, éclairés par des sources, sont à l’origine de rayons rectilignes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Times New Roman"/>
                          <a:ea typeface="Calibri"/>
                          <a:cs typeface="Arial"/>
                        </a:rPr>
                        <a:t>1609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Lunette astronomique de Galilée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Les premiers microscopes suivent les travaux de Kepler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Times New Roman"/>
                          <a:ea typeface="Calibri"/>
                          <a:cs typeface="Arial"/>
                        </a:rPr>
                        <a:t>1665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7072329" y="1357298"/>
          <a:ext cx="1339463" cy="1785950"/>
        </p:xfrm>
        <a:graphic>
          <a:graphicData uri="http://schemas.openxmlformats.org/presentationml/2006/ole">
            <p:oleObj spid="_x0000_s1028" name="Image bitmap" r:id="rId3" imgW="1457143" imgH="1952898" progId="PBrush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215206" y="3500438"/>
          <a:ext cx="895350" cy="1152525"/>
        </p:xfrm>
        <a:graphic>
          <a:graphicData uri="http://schemas.openxmlformats.org/presentationml/2006/ole">
            <p:oleObj spid="_x0000_s1027" name="Image bitmap" r:id="rId4" imgW="1790476" imgH="2305372" progId="PBrush">
              <p:embed/>
            </p:oleObj>
          </a:graphicData>
        </a:graphic>
      </p:graphicFrame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478626" y="5143512"/>
          <a:ext cx="2632771" cy="1143008"/>
        </p:xfrm>
        <a:graphic>
          <a:graphicData uri="http://schemas.openxmlformats.org/presentationml/2006/ole">
            <p:oleObj spid="_x0000_s1026" name="Image bitmap" r:id="rId5" imgW="2819794" imgH="1228571" progId="PBrush">
              <p:embed/>
            </p:oleObj>
          </a:graphicData>
        </a:graphic>
      </p:graphicFrame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7215206" y="5072074"/>
          <a:ext cx="1009650" cy="1247775"/>
        </p:xfrm>
        <a:graphic>
          <a:graphicData uri="http://schemas.openxmlformats.org/presentationml/2006/ole">
            <p:oleObj spid="_x0000_s1025" name="Image bitmap" r:id="rId6" imgW="1085714" imgH="1343212" progId="PBrush">
              <p:embed/>
            </p:oleObj>
          </a:graphicData>
        </a:graphic>
      </p:graphicFrame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214282" y="857232"/>
          <a:ext cx="8429684" cy="5398008"/>
        </p:xfrm>
        <a:graphic>
          <a:graphicData uri="http://schemas.openxmlformats.org/drawingml/2006/table">
            <a:tbl>
              <a:tblPr/>
              <a:tblGrid>
                <a:gridCol w="1373401"/>
                <a:gridCol w="2550602"/>
                <a:gridCol w="373676"/>
                <a:gridCol w="4132005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1672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latin typeface="Calibri"/>
                          <a:ea typeface="Calibri"/>
                          <a:cs typeface="Arial"/>
                        </a:rPr>
                        <a:t>Télescope</a:t>
                      </a:r>
                      <a:r>
                        <a:rPr lang="en-US" sz="2800" dirty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</a:p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Arial"/>
                        </a:rPr>
                        <a:t>de Newton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latin typeface="Calibri"/>
                          <a:ea typeface="Calibri"/>
                          <a:cs typeface="Arial"/>
                        </a:rPr>
                        <a:t>      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1673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 smtClean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8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Calibri"/>
                          <a:ea typeface="Calibri"/>
                          <a:cs typeface="Arial"/>
                        </a:rPr>
                        <a:t>  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1676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Mise en évidence de la vitesse de propagation de la lumière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1690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Vers la première théorie ondulatoire de la lumière Huygens 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latin typeface="Times New Roman"/>
                          <a:ea typeface="Calibri"/>
                          <a:cs typeface="Arial"/>
                        </a:rPr>
                        <a:t>1802</a:t>
                      </a:r>
                      <a:endParaRPr lang="en-US" sz="28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latin typeface="Times New Roman"/>
                          <a:ea typeface="Calibri"/>
                          <a:cs typeface="Arial"/>
                        </a:rPr>
                        <a:t>Explication de la diffraction par Fresnel</a:t>
                      </a:r>
                      <a:endParaRPr lang="en-US" sz="2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5072066" y="1000108"/>
          <a:ext cx="971550" cy="1247775"/>
        </p:xfrm>
        <a:graphic>
          <a:graphicData uri="http://schemas.openxmlformats.org/presentationml/2006/ole">
            <p:oleObj spid="_x0000_s18437" name="Image bitmap" r:id="rId4" imgW="1733333" imgH="2219635" progId="PBrush">
              <p:embed/>
            </p:oleObj>
          </a:graphicData>
        </a:graphic>
      </p:graphicFrame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7143768" y="1000108"/>
          <a:ext cx="1009650" cy="1162050"/>
        </p:xfrm>
        <a:graphic>
          <a:graphicData uri="http://schemas.openxmlformats.org/presentationml/2006/ole">
            <p:oleObj spid="_x0000_s18436" name="Image bitmap" r:id="rId5" imgW="1467055" imgH="1685714" progId="PBrush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1928794" y="2357430"/>
          <a:ext cx="2843648" cy="1428760"/>
        </p:xfrm>
        <a:graphic>
          <a:graphicData uri="http://schemas.openxmlformats.org/presentationml/2006/ole">
            <p:oleObj spid="_x0000_s18435" name="Image bitmap" r:id="rId6" imgW="3161905" imgH="1600000" progId="PBrush">
              <p:embed/>
            </p:oleObj>
          </a:graphicData>
        </a:graphic>
      </p:graphicFrame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5929322" y="2330450"/>
          <a:ext cx="1143002" cy="1384302"/>
        </p:xfrm>
        <a:graphic>
          <a:graphicData uri="http://schemas.openxmlformats.org/presentationml/2006/ole">
            <p:oleObj spid="_x0000_s18434" name="Image bitmap" r:id="rId7" imgW="790476" imgH="952633" progId="PBrush">
              <p:embed/>
            </p:oleObj>
          </a:graphicData>
        </a:graphic>
      </p:graphicFrame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7429520" y="2428868"/>
          <a:ext cx="1019177" cy="1257426"/>
        </p:xfrm>
        <a:graphic>
          <a:graphicData uri="http://schemas.openxmlformats.org/presentationml/2006/ole">
            <p:oleObj spid="_x0000_s18433" name="Image bitmap" r:id="rId8" imgW="733333" imgH="905001" progId="PBrush">
              <p:embed/>
            </p:oleObj>
          </a:graphicData>
        </a:graphic>
      </p:graphicFrame>
      <p:sp>
        <p:nvSpPr>
          <p:cNvPr id="8" name="Rectangle 7"/>
          <p:cNvSpPr/>
          <p:nvPr/>
        </p:nvSpPr>
        <p:spPr>
          <a:xfrm>
            <a:off x="3357554" y="214290"/>
            <a:ext cx="22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L'histoire de l'optique</a:t>
            </a:r>
            <a:endParaRPr lang="ar-DZ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7554" y="214290"/>
            <a:ext cx="2257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L'histoire de l'optique</a:t>
            </a:r>
            <a:endParaRPr lang="ar-DZ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500034" y="642918"/>
          <a:ext cx="8072493" cy="5888736"/>
        </p:xfrm>
        <a:graphic>
          <a:graphicData uri="http://schemas.openxmlformats.org/drawingml/2006/table">
            <a:tbl>
              <a:tblPr/>
              <a:tblGrid>
                <a:gridCol w="1071570"/>
                <a:gridCol w="3597253"/>
                <a:gridCol w="350662"/>
                <a:gridCol w="350662"/>
                <a:gridCol w="2702346"/>
              </a:tblGrid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1849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Expérience de Fizeau pour mesurer la vitesse de la lumière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Times New Roman"/>
                          <a:ea typeface="Calibri"/>
                          <a:cs typeface="Arial"/>
                        </a:rPr>
                        <a:t>1870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latin typeface="Times New Roman"/>
                          <a:ea typeface="Calibri"/>
                          <a:cs typeface="Arial"/>
                        </a:rPr>
                        <a:t>Théorie </a:t>
                      </a: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de Maxwell permettant d’unifier l’optique et les phénomènes électromagnétiques.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Times New Roman"/>
                          <a:ea typeface="Calibri"/>
                          <a:cs typeface="Arial"/>
                        </a:rPr>
                        <a:t>1901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Rayonnement du corps noir par 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Max Planck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3600" dirty="0"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latin typeface="Times New Roman"/>
                          <a:ea typeface="Calibri"/>
                          <a:cs typeface="Arial"/>
                        </a:rPr>
                        <a:t>1905</a:t>
                      </a:r>
                      <a:endParaRPr lang="en-US" sz="24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Notion de photon et au cours du 20</a:t>
                      </a:r>
                      <a:r>
                        <a:rPr lang="fr-FR" sz="2400" baseline="30000" dirty="0">
                          <a:latin typeface="Times New Roman"/>
                          <a:ea typeface="Calibri"/>
                          <a:cs typeface="Arial"/>
                        </a:rPr>
                        <a:t>ème</a:t>
                      </a:r>
                      <a:r>
                        <a:rPr lang="fr-FR" sz="2400" dirty="0">
                          <a:latin typeface="Times New Roman"/>
                          <a:ea typeface="Calibri"/>
                          <a:cs typeface="Arial"/>
                        </a:rPr>
                        <a:t> siècle révolution de la mécanique quantique qui permet d’unifier l’aspect ondulatoire et corpusculaire de la lumière.</a:t>
                      </a:r>
                      <a:endParaRPr lang="en-US" sz="2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DZ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5286380" y="857232"/>
          <a:ext cx="3071834" cy="1178419"/>
        </p:xfrm>
        <a:graphic>
          <a:graphicData uri="http://schemas.openxmlformats.org/presentationml/2006/ole">
            <p:oleObj spid="_x0000_s19459" name="Image bitmap" r:id="rId3" imgW="5114286" imgH="1961905" progId="PBrush">
              <p:embed/>
            </p:oleObj>
          </a:graphicData>
        </a:graphic>
      </p:graphicFrame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7072330" y="2357430"/>
          <a:ext cx="1133475" cy="1409700"/>
        </p:xfrm>
        <a:graphic>
          <a:graphicData uri="http://schemas.openxmlformats.org/presentationml/2006/ole">
            <p:oleObj spid="_x0000_s19458" name="Image bitmap" r:id="rId4" imgW="2180952" imgH="2704762" progId="PBrush">
              <p:embed/>
            </p:oleObj>
          </a:graphicData>
        </a:graphic>
      </p:graphicFrame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7215206" y="4000504"/>
          <a:ext cx="981074" cy="1247128"/>
        </p:xfrm>
        <a:graphic>
          <a:graphicData uri="http://schemas.openxmlformats.org/presentationml/2006/ole">
            <p:oleObj spid="_x0000_s19457" name="Image bitmap" r:id="rId5" imgW="1352381" imgH="1714739" progId="PBrush">
              <p:embed/>
            </p:oleObj>
          </a:graphicData>
        </a:graphic>
      </p:graphicFrame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Abdelkader Nouiri                            Univ. Oum El-Bouaghi-2020</a:t>
            </a:r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3859</TotalTime>
  <Words>464</Words>
  <Application>Microsoft Office PowerPoint</Application>
  <PresentationFormat>Affichage à l'écran (4:3)</PresentationFormat>
  <Paragraphs>105</Paragraphs>
  <Slides>10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2" baseType="lpstr">
      <vt:lpstr>Thème Office</vt:lpstr>
      <vt:lpstr>Image bitmap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nouiri</dc:creator>
  <cp:lastModifiedBy>nouiri</cp:lastModifiedBy>
  <cp:revision>84</cp:revision>
  <dcterms:created xsi:type="dcterms:W3CDTF">2018-01-27T07:25:22Z</dcterms:created>
  <dcterms:modified xsi:type="dcterms:W3CDTF">2020-03-30T15:19:57Z</dcterms:modified>
</cp:coreProperties>
</file>