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285" r:id="rId4"/>
    <p:sldId id="258" r:id="rId5"/>
    <p:sldId id="259" r:id="rId6"/>
    <p:sldId id="260" r:id="rId7"/>
    <p:sldId id="261" r:id="rId8"/>
    <p:sldId id="286" r:id="rId9"/>
    <p:sldId id="287" r:id="rId10"/>
    <p:sldId id="288" r:id="rId11"/>
    <p:sldId id="289" r:id="rId12"/>
    <p:sldId id="290" r:id="rId13"/>
    <p:sldId id="262" r:id="rId14"/>
    <p:sldId id="263" r:id="rId15"/>
    <p:sldId id="291" r:id="rId16"/>
    <p:sldId id="292" r:id="rId17"/>
    <p:sldId id="264" r:id="rId18"/>
    <p:sldId id="265" r:id="rId19"/>
    <p:sldId id="277" r:id="rId20"/>
    <p:sldId id="296" r:id="rId21"/>
    <p:sldId id="266" r:id="rId22"/>
    <p:sldId id="267" r:id="rId23"/>
    <p:sldId id="322" r:id="rId24"/>
    <p:sldId id="268" r:id="rId25"/>
    <p:sldId id="269" r:id="rId26"/>
    <p:sldId id="270" r:id="rId27"/>
    <p:sldId id="271" r:id="rId28"/>
    <p:sldId id="272" r:id="rId29"/>
    <p:sldId id="305" r:id="rId30"/>
    <p:sldId id="306" r:id="rId31"/>
    <p:sldId id="316" r:id="rId32"/>
    <p:sldId id="274" r:id="rId33"/>
    <p:sldId id="317" r:id="rId34"/>
    <p:sldId id="276" r:id="rId35"/>
    <p:sldId id="309" r:id="rId36"/>
    <p:sldId id="318" r:id="rId37"/>
    <p:sldId id="273" r:id="rId38"/>
    <p:sldId id="311" r:id="rId39"/>
    <p:sldId id="302" r:id="rId40"/>
    <p:sldId id="310" r:id="rId41"/>
    <p:sldId id="312" r:id="rId42"/>
    <p:sldId id="313" r:id="rId43"/>
    <p:sldId id="314" r:id="rId44"/>
    <p:sldId id="300" r:id="rId45"/>
    <p:sldId id="315" r:id="rId46"/>
    <p:sldId id="319" r:id="rId47"/>
    <p:sldId id="301" r:id="rId48"/>
    <p:sldId id="320" r:id="rId49"/>
    <p:sldId id="321" r:id="rId50"/>
    <p:sldId id="298" r:id="rId51"/>
    <p:sldId id="308" r:id="rId52"/>
    <p:sldId id="307"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5000" autoAdjust="0"/>
  </p:normalViewPr>
  <p:slideViewPr>
    <p:cSldViewPr>
      <p:cViewPr varScale="1">
        <p:scale>
          <a:sx n="76" d="100"/>
          <a:sy n="76" d="100"/>
        </p:scale>
        <p:origin x="181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0C447D1-27D3-44E4-AEFC-5A4AAE025BF3}" type="datetimeFigureOut">
              <a:rPr lang="fr-FR" smtClean="0"/>
              <a:pPr/>
              <a:t>05/02/2024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447D1-27D3-44E4-AEFC-5A4AAE025BF3}" type="datetimeFigureOut">
              <a:rPr lang="fr-FR" smtClean="0"/>
              <a:pPr/>
              <a:t>05/02/2024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3940A-5A6C-4D68-A7F6-9F3EF94CB0E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0848"/>
            <a:ext cx="9144000" cy="1143000"/>
          </a:xfrm>
        </p:spPr>
        <p:txBody>
          <a:bodyPr>
            <a:normAutofit fontScale="90000"/>
          </a:bodyPr>
          <a:lstStyle/>
          <a:p>
            <a:r>
              <a:rPr lang="fr-FR" dirty="0" smtClean="0">
                <a:solidFill>
                  <a:schemeClr val="tx2"/>
                </a:solidFill>
                <a:latin typeface="Times New Roman" pitchFamily="18" charset="0"/>
                <a:cs typeface="Times New Roman" pitchFamily="18" charset="0"/>
              </a:rPr>
              <a:t>Le support de l’information génétique</a:t>
            </a:r>
            <a:br>
              <a:rPr lang="fr-FR" dirty="0" smtClean="0">
                <a:solidFill>
                  <a:schemeClr val="tx2"/>
                </a:solidFill>
                <a:latin typeface="Times New Roman" pitchFamily="18" charset="0"/>
                <a:cs typeface="Times New Roman" pitchFamily="18" charset="0"/>
              </a:rPr>
            </a:br>
            <a:endParaRPr lang="fr-FR"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dirty="0" smtClean="0"/>
              <a:t> </a:t>
            </a:r>
            <a:r>
              <a:rPr lang="fr-FR" sz="2800" dirty="0" smtClean="0">
                <a:solidFill>
                  <a:srgbClr val="00B050"/>
                </a:solidFill>
                <a:latin typeface="Times New Roman" pitchFamily="18" charset="0"/>
                <a:cs typeface="Times New Roman" pitchFamily="18" charset="0"/>
              </a:rPr>
              <a:t>Les ARN </a:t>
            </a:r>
            <a:r>
              <a:rPr lang="fr-FR" sz="2800" dirty="0" smtClean="0">
                <a:latin typeface="Times New Roman" pitchFamily="18" charset="0"/>
                <a:cs typeface="Times New Roman" pitchFamily="18" charset="0"/>
              </a:rPr>
              <a:t>et principalement les </a:t>
            </a:r>
            <a:r>
              <a:rPr lang="fr-FR" sz="2800" dirty="0" err="1" smtClean="0">
                <a:latin typeface="Times New Roman" pitchFamily="18" charset="0"/>
                <a:cs typeface="Times New Roman" pitchFamily="18" charset="0"/>
              </a:rPr>
              <a:t>ARNt</a:t>
            </a:r>
            <a:r>
              <a:rPr lang="fr-FR" sz="2800" dirty="0" smtClean="0">
                <a:latin typeface="Times New Roman" pitchFamily="18" charset="0"/>
                <a:cs typeface="Times New Roman" pitchFamily="18" charset="0"/>
              </a:rPr>
              <a:t> contiennent une variété étendue de dérivés : </a:t>
            </a:r>
          </a:p>
          <a:p>
            <a:pPr>
              <a:buNone/>
            </a:pPr>
            <a:r>
              <a:rPr lang="fr-FR" sz="2800" u="sng" dirty="0" smtClean="0">
                <a:solidFill>
                  <a:srgbClr val="00B050"/>
                </a:solidFill>
                <a:latin typeface="Times New Roman" pitchFamily="18" charset="0"/>
                <a:cs typeface="Times New Roman" pitchFamily="18" charset="0"/>
              </a:rPr>
              <a:t>Exemple</a:t>
            </a:r>
            <a:r>
              <a:rPr lang="fr-FR" sz="2800" dirty="0" smtClean="0">
                <a:latin typeface="Times New Roman" pitchFamily="18" charset="0"/>
                <a:cs typeface="Times New Roman" pitchFamily="18" charset="0"/>
              </a:rPr>
              <a:t>: des formes altérées de la guanine, la </a:t>
            </a:r>
            <a:r>
              <a:rPr lang="fr-FR" sz="2800" b="1" dirty="0" smtClean="0">
                <a:solidFill>
                  <a:srgbClr val="FFC000"/>
                </a:solidFill>
                <a:latin typeface="Times New Roman" pitchFamily="18" charset="0"/>
                <a:cs typeface="Times New Roman" pitchFamily="18" charset="0"/>
              </a:rPr>
              <a:t>xanthine</a:t>
            </a:r>
            <a:r>
              <a:rPr lang="fr-FR" sz="2800" b="1" dirty="0" smtClean="0">
                <a:latin typeface="Times New Roman" pitchFamily="18" charset="0"/>
                <a:cs typeface="Times New Roman" pitchFamily="18" charset="0"/>
              </a:rPr>
              <a:t> (2, 6-</a:t>
            </a:r>
            <a:r>
              <a:rPr lang="fr-FR" sz="2800" b="1" dirty="0" err="1" smtClean="0">
                <a:latin typeface="Times New Roman" pitchFamily="18" charset="0"/>
                <a:cs typeface="Times New Roman" pitchFamily="18" charset="0"/>
              </a:rPr>
              <a:t>oxypurine</a:t>
            </a:r>
            <a:r>
              <a:rPr lang="fr-FR" sz="2800" b="1" dirty="0" smtClean="0">
                <a:latin typeface="Times New Roman" pitchFamily="18" charset="0"/>
                <a:cs typeface="Times New Roman" pitchFamily="18" charset="0"/>
              </a:rPr>
              <a:t>) et </a:t>
            </a:r>
            <a:r>
              <a:rPr lang="fr-FR" sz="2800" dirty="0" smtClean="0">
                <a:solidFill>
                  <a:srgbClr val="FFC000"/>
                </a:solidFill>
                <a:latin typeface="Times New Roman" pitchFamily="18" charset="0"/>
                <a:cs typeface="Times New Roman" pitchFamily="18" charset="0"/>
              </a:rPr>
              <a:t>l'</a:t>
            </a:r>
            <a:r>
              <a:rPr lang="fr-FR" sz="2800" b="1" dirty="0" err="1" smtClean="0">
                <a:solidFill>
                  <a:srgbClr val="FFC000"/>
                </a:solidFill>
                <a:latin typeface="Times New Roman" pitchFamily="18" charset="0"/>
                <a:cs typeface="Times New Roman" pitchFamily="18" charset="0"/>
              </a:rPr>
              <a:t>hypoxanthine</a:t>
            </a:r>
            <a:r>
              <a:rPr lang="fr-FR" sz="2800" b="1" dirty="0" smtClean="0">
                <a:latin typeface="Times New Roman" pitchFamily="18" charset="0"/>
                <a:cs typeface="Times New Roman" pitchFamily="18" charset="0"/>
              </a:rPr>
              <a:t> (6-</a:t>
            </a:r>
            <a:r>
              <a:rPr lang="fr-FR" sz="2800" b="1" dirty="0" err="1" smtClean="0">
                <a:latin typeface="Times New Roman" pitchFamily="18" charset="0"/>
                <a:cs typeface="Times New Roman" pitchFamily="18" charset="0"/>
              </a:rPr>
              <a:t>oxypurine</a:t>
            </a:r>
            <a:r>
              <a:rPr lang="fr-FR" sz="2800" b="1"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FF0000"/>
                </a:solidFill>
                <a:latin typeface="Times New Roman" pitchFamily="18" charset="0"/>
                <a:cs typeface="Times New Roman" pitchFamily="18" charset="0"/>
              </a:rPr>
              <a:t>Les propriétés spectrales</a:t>
            </a:r>
          </a:p>
          <a:p>
            <a:pPr algn="just">
              <a:buNone/>
            </a:pPr>
            <a:r>
              <a:rPr lang="fr-FR" sz="2800" dirty="0" smtClean="0">
                <a:solidFill>
                  <a:srgbClr val="00B050"/>
                </a:solidFill>
                <a:latin typeface="Times New Roman" pitchFamily="18" charset="0"/>
                <a:cs typeface="Times New Roman" pitchFamily="18" charset="0"/>
              </a:rPr>
              <a:t>Les hétérocycles des différentes bases </a:t>
            </a:r>
            <a:r>
              <a:rPr lang="fr-FR" sz="2800" dirty="0" smtClean="0">
                <a:latin typeface="Times New Roman" pitchFamily="18" charset="0"/>
                <a:cs typeface="Times New Roman" pitchFamily="18" charset="0"/>
              </a:rPr>
              <a:t>ainsi que leurs dérivés, nucléosides ou nucléotides, présentent des </a:t>
            </a:r>
            <a:r>
              <a:rPr lang="fr-FR" sz="2800" dirty="0" smtClean="0">
                <a:solidFill>
                  <a:srgbClr val="00B050"/>
                </a:solidFill>
                <a:latin typeface="Times New Roman" pitchFamily="18" charset="0"/>
                <a:cs typeface="Times New Roman" pitchFamily="18" charset="0"/>
              </a:rPr>
              <a:t>spectres d'absorption </a:t>
            </a:r>
            <a:r>
              <a:rPr lang="fr-FR" sz="2800" dirty="0" smtClean="0">
                <a:latin typeface="Times New Roman" pitchFamily="18" charset="0"/>
                <a:cs typeface="Times New Roman" pitchFamily="18" charset="0"/>
              </a:rPr>
              <a:t>caractéristiques dans </a:t>
            </a:r>
            <a:r>
              <a:rPr lang="fr-FR" sz="2800" dirty="0" smtClean="0">
                <a:solidFill>
                  <a:srgbClr val="00B050"/>
                </a:solidFill>
                <a:latin typeface="Times New Roman" pitchFamily="18" charset="0"/>
                <a:cs typeface="Times New Roman" pitchFamily="18" charset="0"/>
              </a:rPr>
              <a:t>l'ultraviolet</a:t>
            </a:r>
            <a:r>
              <a:rPr lang="fr-FR" sz="2800" dirty="0" smtClean="0">
                <a:latin typeface="Times New Roman" pitchFamily="18" charset="0"/>
                <a:cs typeface="Times New Roman" pitchFamily="18" charset="0"/>
              </a:rPr>
              <a:t>.</a:t>
            </a:r>
          </a:p>
          <a:p>
            <a:pPr algn="just">
              <a:buNone/>
            </a:pPr>
            <a:r>
              <a:rPr lang="fr-FR" sz="2800" dirty="0" smtClean="0">
                <a:latin typeface="Times New Roman" pitchFamily="18" charset="0"/>
                <a:cs typeface="Times New Roman" pitchFamily="18" charset="0"/>
              </a:rPr>
              <a:t>Ces propriétés optiques sont </a:t>
            </a:r>
            <a:r>
              <a:rPr lang="fr-FR" sz="2800" dirty="0" smtClean="0">
                <a:solidFill>
                  <a:srgbClr val="0070C0"/>
                </a:solidFill>
                <a:latin typeface="Times New Roman" pitchFamily="18" charset="0"/>
                <a:cs typeface="Times New Roman" pitchFamily="18" charset="0"/>
              </a:rPr>
              <a:t>utilisées</a:t>
            </a:r>
            <a:r>
              <a:rPr lang="fr-FR" sz="2800" dirty="0" smtClean="0">
                <a:latin typeface="Times New Roman" pitchFamily="18" charset="0"/>
                <a:cs typeface="Times New Roman" pitchFamily="18" charset="0"/>
              </a:rPr>
              <a:t> pour la détection, </a:t>
            </a:r>
            <a:r>
              <a:rPr lang="fr-FR" sz="2800" dirty="0" smtClean="0">
                <a:solidFill>
                  <a:srgbClr val="0070C0"/>
                </a:solidFill>
                <a:latin typeface="Times New Roman" pitchFamily="18" charset="0"/>
                <a:cs typeface="Times New Roman" pitchFamily="18" charset="0"/>
              </a:rPr>
              <a:t>le dosage </a:t>
            </a:r>
            <a:r>
              <a:rPr lang="fr-FR" sz="2800" dirty="0" smtClean="0">
                <a:latin typeface="Times New Roman" pitchFamily="18" charset="0"/>
                <a:cs typeface="Times New Roman" pitchFamily="18" charset="0"/>
              </a:rPr>
              <a:t>et le </a:t>
            </a:r>
            <a:r>
              <a:rPr lang="fr-FR" sz="2800" dirty="0" smtClean="0">
                <a:solidFill>
                  <a:srgbClr val="0070C0"/>
                </a:solidFill>
                <a:latin typeface="Times New Roman" pitchFamily="18" charset="0"/>
                <a:cs typeface="Times New Roman" pitchFamily="18" charset="0"/>
              </a:rPr>
              <a:t>contrôle de pureté d'acides nucléiques</a:t>
            </a:r>
            <a:endParaRPr lang="fr-FR"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502037" y="1600200"/>
            <a:ext cx="61399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sucre (pentose)</a:t>
            </a:r>
            <a:endParaRPr lang="fr-FR" dirty="0">
              <a:solidFill>
                <a:srgbClr val="FF0000"/>
              </a:solidFill>
            </a:endParaRPr>
          </a:p>
        </p:txBody>
      </p:sp>
      <p:pic>
        <p:nvPicPr>
          <p:cNvPr id="4" name="Espace réservé du contenu 3" descr="ribose.jpg"/>
          <p:cNvPicPr>
            <a:picLocks noGrp="1" noChangeAspect="1"/>
          </p:cNvPicPr>
          <p:nvPr>
            <p:ph idx="1"/>
          </p:nvPr>
        </p:nvPicPr>
        <p:blipFill>
          <a:blip r:embed="rId2" cstate="print"/>
          <a:stretch>
            <a:fillRect/>
          </a:stretch>
        </p:blipFill>
        <p:spPr>
          <a:xfrm>
            <a:off x="611560" y="3068960"/>
            <a:ext cx="7704856" cy="2588642"/>
          </a:xfrm>
        </p:spPr>
      </p:pic>
      <p:cxnSp>
        <p:nvCxnSpPr>
          <p:cNvPr id="5" name="Connecteur droit avec flèche 4"/>
          <p:cNvCxnSpPr/>
          <p:nvPr/>
        </p:nvCxnSpPr>
        <p:spPr>
          <a:xfrm flipH="1">
            <a:off x="2915816" y="1484784"/>
            <a:ext cx="1440160"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4499992" y="1484784"/>
            <a:ext cx="1440160" cy="1296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p:spPr>
        <p:txBody>
          <a:bodyPr/>
          <a:lstStyle/>
          <a:p>
            <a:pPr algn="l"/>
            <a:r>
              <a:rPr lang="fr-FR" dirty="0" smtClean="0">
                <a:solidFill>
                  <a:srgbClr val="FF0000"/>
                </a:solidFill>
              </a:rPr>
              <a:t>L’acide phosphorique:</a:t>
            </a:r>
            <a:endParaRPr lang="fr-FR" dirty="0">
              <a:solidFill>
                <a:srgbClr val="FF0000"/>
              </a:solidFill>
            </a:endParaRPr>
          </a:p>
        </p:txBody>
      </p:sp>
      <p:sp>
        <p:nvSpPr>
          <p:cNvPr id="5" name="ZoneTexte 4"/>
          <p:cNvSpPr txBox="1"/>
          <p:nvPr/>
        </p:nvSpPr>
        <p:spPr>
          <a:xfrm>
            <a:off x="5652120" y="836712"/>
            <a:ext cx="1656184" cy="584775"/>
          </a:xfrm>
          <a:prstGeom prst="rect">
            <a:avLst/>
          </a:prstGeom>
          <a:noFill/>
        </p:spPr>
        <p:txBody>
          <a:bodyPr wrap="square" rtlCol="0">
            <a:spAutoFit/>
          </a:bodyPr>
          <a:lstStyle/>
          <a:p>
            <a:r>
              <a:rPr lang="fr-FR" sz="3200" b="1" dirty="0" smtClean="0">
                <a:solidFill>
                  <a:srgbClr val="00CC99"/>
                </a:solidFill>
                <a:latin typeface="Times New Roman" pitchFamily="18" charset="0"/>
                <a:cs typeface="Times New Roman" pitchFamily="18" charset="0"/>
              </a:rPr>
              <a:t>H</a:t>
            </a:r>
            <a:r>
              <a:rPr lang="fr-FR" sz="2000" b="1" dirty="0" smtClean="0">
                <a:solidFill>
                  <a:srgbClr val="00CC99"/>
                </a:solidFill>
                <a:latin typeface="Times New Roman" pitchFamily="18" charset="0"/>
                <a:cs typeface="Times New Roman" pitchFamily="18" charset="0"/>
              </a:rPr>
              <a:t>3</a:t>
            </a:r>
            <a:r>
              <a:rPr lang="fr-FR" sz="3200" b="1" dirty="0" smtClean="0">
                <a:solidFill>
                  <a:srgbClr val="00CC99"/>
                </a:solidFill>
                <a:latin typeface="Times New Roman" pitchFamily="18" charset="0"/>
                <a:cs typeface="Times New Roman" pitchFamily="18" charset="0"/>
              </a:rPr>
              <a:t>PO</a:t>
            </a:r>
            <a:r>
              <a:rPr lang="fr-FR" b="1" dirty="0" smtClean="0">
                <a:solidFill>
                  <a:srgbClr val="00CC99"/>
                </a:solidFill>
                <a:latin typeface="Times New Roman" pitchFamily="18" charset="0"/>
                <a:cs typeface="Times New Roman" pitchFamily="18" charset="0"/>
              </a:rPr>
              <a:t>4</a:t>
            </a:r>
            <a:endParaRPr lang="fr-FR" sz="3200" b="1" dirty="0">
              <a:solidFill>
                <a:srgbClr val="00CC99"/>
              </a:solidFill>
              <a:latin typeface="Times New Roman" pitchFamily="18" charset="0"/>
              <a:cs typeface="Times New Roman" pitchFamily="18" charset="0"/>
            </a:endParaRPr>
          </a:p>
        </p:txBody>
      </p:sp>
      <p:pic>
        <p:nvPicPr>
          <p:cNvPr id="9" name="Espace réservé du contenu 8" descr="Image098constituants.gif"/>
          <p:cNvPicPr>
            <a:picLocks noGrp="1" noChangeAspect="1"/>
          </p:cNvPicPr>
          <p:nvPr>
            <p:ph idx="1"/>
          </p:nvPr>
        </p:nvPicPr>
        <p:blipFill>
          <a:blip r:embed="rId2" cstate="print"/>
          <a:stretch>
            <a:fillRect/>
          </a:stretch>
        </p:blipFill>
        <p:spPr>
          <a:xfrm>
            <a:off x="3131840" y="2276872"/>
            <a:ext cx="2279887" cy="18653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nucléoside</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latin typeface="Times New Roman" pitchFamily="18" charset="0"/>
                <a:cs typeface="Times New Roman" pitchFamily="18" charset="0"/>
              </a:rPr>
              <a:t>Une liaison covalente fixe les bases à une pentose. </a:t>
            </a:r>
          </a:p>
          <a:p>
            <a:pPr>
              <a:buNone/>
            </a:pPr>
            <a:r>
              <a:rPr lang="fr-FR" dirty="0" smtClean="0">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La liaison osidique</a:t>
            </a:r>
          </a:p>
          <a:p>
            <a:pPr>
              <a:buNone/>
            </a:pPr>
            <a:r>
              <a:rPr lang="fr-FR" dirty="0" smtClean="0">
                <a:latin typeface="Times New Roman" pitchFamily="18" charset="0"/>
                <a:cs typeface="Times New Roman" pitchFamily="18" charset="0"/>
              </a:rPr>
              <a:t>La liaison avec la base est de type N-osidique entre </a:t>
            </a:r>
            <a:r>
              <a:rPr lang="fr-FR" dirty="0" smtClean="0">
                <a:solidFill>
                  <a:srgbClr val="FF0000"/>
                </a:solidFill>
                <a:latin typeface="Times New Roman" pitchFamily="18" charset="0"/>
                <a:cs typeface="Times New Roman" pitchFamily="18" charset="0"/>
              </a:rPr>
              <a:t>le carbone 1' </a:t>
            </a:r>
            <a:r>
              <a:rPr lang="fr-FR" dirty="0" smtClean="0">
                <a:latin typeface="Times New Roman" pitchFamily="18" charset="0"/>
                <a:cs typeface="Times New Roman" pitchFamily="18" charset="0"/>
              </a:rPr>
              <a:t>(carbone </a:t>
            </a:r>
            <a:r>
              <a:rPr lang="fr-FR" dirty="0" err="1" smtClean="0">
                <a:latin typeface="Times New Roman" pitchFamily="18" charset="0"/>
                <a:cs typeface="Times New Roman" pitchFamily="18" charset="0"/>
              </a:rPr>
              <a:t>anomérique</a:t>
            </a:r>
            <a:r>
              <a:rPr lang="fr-FR" dirty="0" smtClean="0">
                <a:latin typeface="Times New Roman" pitchFamily="18" charset="0"/>
                <a:cs typeface="Times New Roman" pitchFamily="18" charset="0"/>
              </a:rPr>
              <a:t>) du </a:t>
            </a:r>
            <a:r>
              <a:rPr lang="fr-FR" dirty="0" err="1" smtClean="0">
                <a:latin typeface="Times New Roman" pitchFamily="18" charset="0"/>
                <a:cs typeface="Times New Roman" pitchFamily="18" charset="0"/>
              </a:rPr>
              <a:t>furanose</a:t>
            </a:r>
            <a:r>
              <a:rPr lang="fr-FR" dirty="0" smtClean="0">
                <a:latin typeface="Times New Roman" pitchFamily="18" charset="0"/>
                <a:cs typeface="Times New Roman" pitchFamily="18" charset="0"/>
              </a:rPr>
              <a:t> en conformation β et </a:t>
            </a:r>
            <a:r>
              <a:rPr lang="fr-FR" dirty="0" smtClean="0">
                <a:solidFill>
                  <a:srgbClr val="FF0000"/>
                </a:solidFill>
                <a:latin typeface="Times New Roman" pitchFamily="18" charset="0"/>
                <a:cs typeface="Times New Roman" pitchFamily="18" charset="0"/>
              </a:rPr>
              <a:t>l'azote N1 </a:t>
            </a:r>
            <a:r>
              <a:rPr lang="fr-FR" dirty="0" smtClean="0">
                <a:latin typeface="Times New Roman" pitchFamily="18" charset="0"/>
                <a:cs typeface="Times New Roman" pitchFamily="18" charset="0"/>
              </a:rPr>
              <a:t>des </a:t>
            </a:r>
            <a:r>
              <a:rPr lang="fr-FR" dirty="0" smtClean="0">
                <a:solidFill>
                  <a:srgbClr val="00B050"/>
                </a:solidFill>
                <a:latin typeface="Times New Roman" pitchFamily="18" charset="0"/>
                <a:cs typeface="Times New Roman" pitchFamily="18" charset="0"/>
              </a:rPr>
              <a:t>pyrimidines</a:t>
            </a:r>
            <a:r>
              <a:rPr lang="fr-FR" dirty="0" smtClean="0">
                <a:latin typeface="Times New Roman" pitchFamily="18" charset="0"/>
                <a:cs typeface="Times New Roman" pitchFamily="18" charset="0"/>
              </a:rPr>
              <a:t> et </a:t>
            </a:r>
            <a:r>
              <a:rPr lang="fr-FR" dirty="0" smtClean="0">
                <a:solidFill>
                  <a:srgbClr val="FF0000"/>
                </a:solidFill>
                <a:latin typeface="Times New Roman" pitchFamily="18" charset="0"/>
                <a:cs typeface="Times New Roman" pitchFamily="18" charset="0"/>
              </a:rPr>
              <a:t>N9</a:t>
            </a:r>
            <a:r>
              <a:rPr lang="fr-FR" dirty="0" smtClean="0">
                <a:latin typeface="Times New Roman" pitchFamily="18" charset="0"/>
                <a:cs typeface="Times New Roman" pitchFamily="18" charset="0"/>
              </a:rPr>
              <a:t> des </a:t>
            </a:r>
            <a:r>
              <a:rPr lang="fr-FR" dirty="0" smtClean="0">
                <a:solidFill>
                  <a:srgbClr val="00B050"/>
                </a:solidFill>
                <a:latin typeface="Times New Roman" pitchFamily="18" charset="0"/>
                <a:cs typeface="Times New Roman" pitchFamily="18" charset="0"/>
              </a:rPr>
              <a:t>purines.</a:t>
            </a:r>
            <a:endParaRPr lang="fr-FR"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Nomenclature</a:t>
            </a:r>
          </a:p>
          <a:p>
            <a:pPr>
              <a:buNone/>
            </a:pPr>
            <a:r>
              <a:rPr lang="fr-FR" dirty="0" smtClean="0">
                <a:latin typeface="Times New Roman" pitchFamily="18" charset="0"/>
                <a:cs typeface="Times New Roman" pitchFamily="18" charset="0"/>
              </a:rPr>
              <a:t>Les noms des nucléosides ont comme suffixe :</a:t>
            </a:r>
          </a:p>
          <a:p>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osine</a:t>
            </a:r>
            <a:r>
              <a:rPr lang="fr-FR" dirty="0" smtClean="0">
                <a:latin typeface="Times New Roman" pitchFamily="18" charset="0"/>
                <a:cs typeface="Times New Roman" pitchFamily="18" charset="0"/>
              </a:rPr>
              <a:t>" pour les nucléosides puriques</a:t>
            </a:r>
          </a:p>
          <a:p>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idine</a:t>
            </a:r>
            <a:r>
              <a:rPr lang="fr-FR" dirty="0" smtClean="0">
                <a:latin typeface="Times New Roman" pitchFamily="18" charset="0"/>
                <a:cs typeface="Times New Roman" pitchFamily="18" charset="0"/>
              </a:rPr>
              <a:t>" pour les nucléosides pyrimidiques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gsed_0001_0018_0_img4806.png"/>
          <p:cNvPicPr>
            <a:picLocks noGrp="1" noChangeAspect="1"/>
          </p:cNvPicPr>
          <p:nvPr>
            <p:ph idx="1"/>
          </p:nvPr>
        </p:nvPicPr>
        <p:blipFill>
          <a:blip r:embed="rId2" cstate="print"/>
          <a:stretch>
            <a:fillRect/>
          </a:stretch>
        </p:blipFill>
        <p:spPr>
          <a:xfrm>
            <a:off x="1187624" y="548680"/>
            <a:ext cx="6552728" cy="5646672"/>
          </a:xfrm>
        </p:spPr>
      </p:pic>
      <p:sp>
        <p:nvSpPr>
          <p:cNvPr id="6" name="Rectangle 5"/>
          <p:cNvSpPr/>
          <p:nvPr/>
        </p:nvSpPr>
        <p:spPr>
          <a:xfrm>
            <a:off x="2699792" y="5949280"/>
            <a:ext cx="273630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51720" y="5589240"/>
            <a:ext cx="56166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Desoxyadenosine</a:t>
            </a:r>
            <a:r>
              <a:rPr lang="fr-FR" dirty="0" smtClean="0"/>
              <a:t> </a:t>
            </a:r>
            <a:r>
              <a:rPr lang="fr-FR" dirty="0" err="1" smtClean="0"/>
              <a:t>monophosphate</a:t>
            </a:r>
            <a:r>
              <a:rPr lang="fr-FR" dirty="0" smtClean="0"/>
              <a:t> (</a:t>
            </a:r>
            <a:r>
              <a:rPr lang="fr-FR" dirty="0" err="1" smtClean="0"/>
              <a:t>dAMP</a:t>
            </a:r>
            <a:r>
              <a:rPr lang="fr-FR" dirty="0" smtClean="0"/>
              <a:t>)</a:t>
            </a:r>
            <a:endParaRPr lang="fr-FR" dirty="0"/>
          </a:p>
        </p:txBody>
      </p:sp>
      <p:sp>
        <p:nvSpPr>
          <p:cNvPr id="2" name="ZoneTexte 1"/>
          <p:cNvSpPr txBox="1"/>
          <p:nvPr/>
        </p:nvSpPr>
        <p:spPr>
          <a:xfrm>
            <a:off x="1259632" y="260648"/>
            <a:ext cx="2808312" cy="584775"/>
          </a:xfrm>
          <a:prstGeom prst="rect">
            <a:avLst/>
          </a:prstGeom>
          <a:noFill/>
        </p:spPr>
        <p:txBody>
          <a:bodyPr wrap="square" rtlCol="0">
            <a:spAutoFit/>
          </a:bodyPr>
          <a:lstStyle/>
          <a:p>
            <a:r>
              <a:rPr lang="fr-FR" sz="3200" dirty="0" smtClean="0">
                <a:solidFill>
                  <a:srgbClr val="FF0000"/>
                </a:solidFill>
              </a:rPr>
              <a:t>Nucléotide</a:t>
            </a:r>
            <a:r>
              <a:rPr lang="fr-FR" dirty="0" smtClean="0"/>
              <a:t>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FIG16.gif"/>
          <p:cNvPicPr>
            <a:picLocks noGrp="1" noChangeAspect="1"/>
          </p:cNvPicPr>
          <p:nvPr>
            <p:ph idx="1"/>
          </p:nvPr>
        </p:nvPicPr>
        <p:blipFill>
          <a:blip r:embed="rId2" cstate="print"/>
          <a:stretch>
            <a:fillRect/>
          </a:stretch>
        </p:blipFill>
        <p:spPr>
          <a:xfrm>
            <a:off x="0" y="476672"/>
            <a:ext cx="8800250" cy="532859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55576" y="3573016"/>
            <a:ext cx="2286000" cy="2286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652120" y="3789040"/>
            <a:ext cx="1984375" cy="2057400"/>
          </a:xfrm>
          <a:prstGeom prst="rect">
            <a:avLst/>
          </a:prstGeom>
          <a:noFill/>
          <a:ln w="9525">
            <a:noFill/>
            <a:miter lim="800000"/>
            <a:headEnd/>
            <a:tailEnd/>
          </a:ln>
        </p:spPr>
      </p:pic>
      <p:sp>
        <p:nvSpPr>
          <p:cNvPr id="5125" name="Text Box 5"/>
          <p:cNvSpPr txBox="1">
            <a:spLocks noChangeArrowheads="1"/>
          </p:cNvSpPr>
          <p:nvPr/>
        </p:nvSpPr>
        <p:spPr bwMode="auto">
          <a:xfrm>
            <a:off x="0" y="5805264"/>
            <a:ext cx="4244280" cy="646331"/>
          </a:xfrm>
          <a:prstGeom prst="rect">
            <a:avLst/>
          </a:prstGeom>
          <a:noFill/>
          <a:ln w="9525">
            <a:noFill/>
            <a:miter lim="800000"/>
            <a:headEnd/>
            <a:tailEnd/>
          </a:ln>
        </p:spPr>
        <p:txBody>
          <a:bodyPr wrap="square">
            <a:spAutoFit/>
          </a:bodyPr>
          <a:lstStyle/>
          <a:p>
            <a:pPr>
              <a:spcBef>
                <a:spcPct val="50000"/>
              </a:spcBef>
            </a:pPr>
            <a:r>
              <a:rPr lang="fr-FR" sz="1800" b="1" i="1" dirty="0" smtClean="0">
                <a:solidFill>
                  <a:srgbClr val="0000FF"/>
                </a:solidFill>
                <a:latin typeface="Times" charset="0"/>
              </a:rPr>
              <a:t>adénosine </a:t>
            </a:r>
            <a:r>
              <a:rPr lang="fr-FR" sz="1800" b="1" i="1" dirty="0">
                <a:solidFill>
                  <a:srgbClr val="0000FF"/>
                </a:solidFill>
                <a:latin typeface="Times" charset="0"/>
              </a:rPr>
              <a:t>5 </a:t>
            </a:r>
            <a:r>
              <a:rPr lang="fr-FR" sz="1800" b="1" i="1" dirty="0" smtClean="0">
                <a:solidFill>
                  <a:srgbClr val="0000FF"/>
                </a:solidFill>
                <a:latin typeface="Times" charset="0"/>
              </a:rPr>
              <a:t>’</a:t>
            </a:r>
            <a:r>
              <a:rPr lang="fr-FR" sz="1800" b="1" i="1" dirty="0" err="1" smtClean="0">
                <a:solidFill>
                  <a:srgbClr val="0000FF"/>
                </a:solidFill>
                <a:latin typeface="Times" charset="0"/>
              </a:rPr>
              <a:t>monophosphate</a:t>
            </a:r>
            <a:r>
              <a:rPr lang="fr-FR" sz="1800" b="1" i="1" dirty="0" smtClean="0">
                <a:solidFill>
                  <a:srgbClr val="0000FF"/>
                </a:solidFill>
                <a:latin typeface="Times" charset="0"/>
              </a:rPr>
              <a:t> (AMP</a:t>
            </a:r>
            <a:r>
              <a:rPr lang="fr-FR" sz="1800" b="1" i="1" dirty="0">
                <a:solidFill>
                  <a:srgbClr val="0000FF"/>
                </a:solidFill>
                <a:latin typeface="Times" charset="0"/>
              </a:rPr>
              <a:t>) </a:t>
            </a:r>
            <a:br>
              <a:rPr lang="fr-FR" sz="1800" b="1" i="1" dirty="0">
                <a:solidFill>
                  <a:srgbClr val="0000FF"/>
                </a:solidFill>
                <a:latin typeface="Times" charset="0"/>
              </a:rPr>
            </a:br>
            <a:endParaRPr lang="fr-FR" sz="1800" b="1" i="1" dirty="0">
              <a:solidFill>
                <a:srgbClr val="0000FF"/>
              </a:solidFill>
              <a:latin typeface="Times" charset="0"/>
            </a:endParaRPr>
          </a:p>
        </p:txBody>
      </p:sp>
      <p:sp>
        <p:nvSpPr>
          <p:cNvPr id="5126" name="Text Box 6"/>
          <p:cNvSpPr txBox="1">
            <a:spLocks noChangeArrowheads="1"/>
          </p:cNvSpPr>
          <p:nvPr/>
        </p:nvSpPr>
        <p:spPr bwMode="auto">
          <a:xfrm>
            <a:off x="5004048" y="5877272"/>
            <a:ext cx="3657600" cy="369332"/>
          </a:xfrm>
          <a:prstGeom prst="rect">
            <a:avLst/>
          </a:prstGeom>
          <a:noFill/>
          <a:ln w="9525">
            <a:noFill/>
            <a:miter lim="800000"/>
            <a:headEnd/>
            <a:tailEnd/>
          </a:ln>
        </p:spPr>
        <p:txBody>
          <a:bodyPr>
            <a:spAutoFit/>
          </a:bodyPr>
          <a:lstStyle/>
          <a:p>
            <a:pPr>
              <a:spcBef>
                <a:spcPct val="50000"/>
              </a:spcBef>
            </a:pPr>
            <a:r>
              <a:rPr lang="fr-FR" sz="1800" b="1" i="1" dirty="0" err="1" smtClean="0">
                <a:solidFill>
                  <a:srgbClr val="0000FF"/>
                </a:solidFill>
                <a:latin typeface="Times" charset="0"/>
              </a:rPr>
              <a:t>uridine</a:t>
            </a:r>
            <a:r>
              <a:rPr lang="fr-FR" sz="1800" b="1" i="1" dirty="0" smtClean="0">
                <a:solidFill>
                  <a:srgbClr val="0000FF"/>
                </a:solidFill>
                <a:latin typeface="Times" charset="0"/>
              </a:rPr>
              <a:t> </a:t>
            </a:r>
            <a:r>
              <a:rPr lang="fr-FR" sz="1800" b="1" i="1" dirty="0">
                <a:solidFill>
                  <a:srgbClr val="0000FF"/>
                </a:solidFill>
                <a:latin typeface="Times" charset="0"/>
              </a:rPr>
              <a:t>5 ’</a:t>
            </a:r>
            <a:r>
              <a:rPr lang="fr-FR" sz="1800" b="1" i="1" dirty="0" err="1">
                <a:solidFill>
                  <a:srgbClr val="0000FF"/>
                </a:solidFill>
                <a:latin typeface="Times" charset="0"/>
              </a:rPr>
              <a:t>monophosphate</a:t>
            </a:r>
            <a:r>
              <a:rPr lang="fr-FR" sz="1800" b="1" i="1" dirty="0">
                <a:solidFill>
                  <a:srgbClr val="0000FF"/>
                </a:solidFill>
                <a:latin typeface="Times" charset="0"/>
              </a:rPr>
              <a:t> (UMP)</a:t>
            </a:r>
          </a:p>
        </p:txBody>
      </p:sp>
      <p:pic>
        <p:nvPicPr>
          <p:cNvPr id="7" name="Picture 16"/>
          <p:cNvPicPr>
            <a:picLocks noChangeAspect="1" noChangeArrowheads="1"/>
          </p:cNvPicPr>
          <p:nvPr/>
        </p:nvPicPr>
        <p:blipFill>
          <a:blip r:embed="rId4" cstate="print"/>
          <a:srcRect/>
          <a:stretch>
            <a:fillRect/>
          </a:stretch>
        </p:blipFill>
        <p:spPr bwMode="auto">
          <a:xfrm>
            <a:off x="899592" y="548680"/>
            <a:ext cx="1981200" cy="1925638"/>
          </a:xfrm>
          <a:prstGeom prst="rect">
            <a:avLst/>
          </a:prstGeom>
          <a:noFill/>
          <a:ln w="9525">
            <a:noFill/>
            <a:miter lim="800000"/>
            <a:headEnd/>
            <a:tailEnd/>
          </a:ln>
        </p:spPr>
      </p:pic>
      <p:pic>
        <p:nvPicPr>
          <p:cNvPr id="8" name="Picture 17"/>
          <p:cNvPicPr>
            <a:picLocks noChangeAspect="1" noChangeArrowheads="1"/>
          </p:cNvPicPr>
          <p:nvPr/>
        </p:nvPicPr>
        <p:blipFill>
          <a:blip r:embed="rId5" cstate="print"/>
          <a:srcRect/>
          <a:stretch>
            <a:fillRect/>
          </a:stretch>
        </p:blipFill>
        <p:spPr bwMode="auto">
          <a:xfrm>
            <a:off x="6300192" y="476672"/>
            <a:ext cx="2057400" cy="1960563"/>
          </a:xfrm>
          <a:prstGeom prst="rect">
            <a:avLst/>
          </a:prstGeom>
          <a:noFill/>
          <a:ln w="9525">
            <a:noFill/>
            <a:miter lim="800000"/>
            <a:headEnd/>
            <a:tailEnd/>
          </a:ln>
        </p:spPr>
      </p:pic>
      <p:sp>
        <p:nvSpPr>
          <p:cNvPr id="9" name="Text Box 21"/>
          <p:cNvSpPr txBox="1">
            <a:spLocks noChangeArrowheads="1"/>
          </p:cNvSpPr>
          <p:nvPr/>
        </p:nvSpPr>
        <p:spPr bwMode="auto">
          <a:xfrm>
            <a:off x="0" y="2686472"/>
            <a:ext cx="4648200" cy="286232"/>
          </a:xfrm>
          <a:prstGeom prst="rect">
            <a:avLst/>
          </a:prstGeom>
          <a:noFill/>
          <a:ln w="9525">
            <a:noFill/>
            <a:miter lim="800000"/>
            <a:headEnd/>
            <a:tailEnd/>
          </a:ln>
        </p:spPr>
        <p:txBody>
          <a:bodyPr wrap="square">
            <a:spAutoFit/>
          </a:bodyPr>
          <a:lstStyle/>
          <a:p>
            <a:pPr algn="ctr">
              <a:lnSpc>
                <a:spcPct val="70000"/>
              </a:lnSpc>
              <a:spcBef>
                <a:spcPct val="50000"/>
              </a:spcBef>
            </a:pPr>
            <a:r>
              <a:rPr lang="fr-FR" sz="1800" b="1" i="1" dirty="0" err="1" smtClean="0">
                <a:solidFill>
                  <a:srgbClr val="0000FF"/>
                </a:solidFill>
                <a:latin typeface="Times" charset="0"/>
              </a:rPr>
              <a:t>Désoxyadénosine</a:t>
            </a:r>
            <a:r>
              <a:rPr lang="fr-FR" sz="1800" b="1" i="1" dirty="0" smtClean="0">
                <a:solidFill>
                  <a:srgbClr val="0000FF"/>
                </a:solidFill>
                <a:latin typeface="Times" charset="0"/>
              </a:rPr>
              <a:t> </a:t>
            </a:r>
            <a:r>
              <a:rPr lang="fr-FR" sz="1800" b="1" i="1" dirty="0">
                <a:solidFill>
                  <a:srgbClr val="0000FF"/>
                </a:solidFill>
                <a:latin typeface="Times" charset="0"/>
              </a:rPr>
              <a:t>5 ’ </a:t>
            </a:r>
            <a:r>
              <a:rPr lang="fr-FR" sz="1800" b="1" i="1" dirty="0" err="1">
                <a:solidFill>
                  <a:srgbClr val="0000FF"/>
                </a:solidFill>
                <a:latin typeface="Times" charset="0"/>
              </a:rPr>
              <a:t>monophosphate</a:t>
            </a:r>
            <a:r>
              <a:rPr lang="fr-FR" sz="1800" b="1" i="1" dirty="0">
                <a:solidFill>
                  <a:srgbClr val="0000FF"/>
                </a:solidFill>
                <a:latin typeface="Times" charset="0"/>
              </a:rPr>
              <a:t> (</a:t>
            </a:r>
            <a:r>
              <a:rPr lang="fr-FR" sz="1800" b="1" i="1" dirty="0" err="1" smtClean="0">
                <a:solidFill>
                  <a:srgbClr val="0000FF"/>
                </a:solidFill>
                <a:latin typeface="Times" charset="0"/>
              </a:rPr>
              <a:t>dAMP</a:t>
            </a:r>
            <a:r>
              <a:rPr lang="fr-FR" sz="1800" b="1" i="1" dirty="0">
                <a:solidFill>
                  <a:srgbClr val="0000FF"/>
                </a:solidFill>
                <a:latin typeface="Times" charset="0"/>
              </a:rPr>
              <a:t>)</a:t>
            </a:r>
          </a:p>
        </p:txBody>
      </p:sp>
      <p:sp>
        <p:nvSpPr>
          <p:cNvPr id="10" name="Text Box 22"/>
          <p:cNvSpPr txBox="1">
            <a:spLocks noChangeArrowheads="1"/>
          </p:cNvSpPr>
          <p:nvPr/>
        </p:nvSpPr>
        <p:spPr bwMode="auto">
          <a:xfrm>
            <a:off x="4648200" y="2762672"/>
            <a:ext cx="4648200" cy="286232"/>
          </a:xfrm>
          <a:prstGeom prst="rect">
            <a:avLst/>
          </a:prstGeom>
          <a:noFill/>
          <a:ln w="9525">
            <a:noFill/>
            <a:miter lim="800000"/>
            <a:headEnd/>
            <a:tailEnd/>
          </a:ln>
        </p:spPr>
        <p:txBody>
          <a:bodyPr>
            <a:spAutoFit/>
          </a:bodyPr>
          <a:lstStyle/>
          <a:p>
            <a:pPr algn="ctr">
              <a:lnSpc>
                <a:spcPct val="70000"/>
              </a:lnSpc>
              <a:spcBef>
                <a:spcPct val="50000"/>
              </a:spcBef>
            </a:pPr>
            <a:r>
              <a:rPr lang="fr-FR" sz="1800" b="1" i="1" dirty="0" err="1" smtClean="0">
                <a:solidFill>
                  <a:srgbClr val="0000FF"/>
                </a:solidFill>
                <a:latin typeface="Times" charset="0"/>
              </a:rPr>
              <a:t>Désoxythymidine</a:t>
            </a:r>
            <a:r>
              <a:rPr lang="fr-FR" sz="1800" b="1" i="1" dirty="0" smtClean="0">
                <a:solidFill>
                  <a:srgbClr val="0000FF"/>
                </a:solidFill>
                <a:latin typeface="Times" charset="0"/>
              </a:rPr>
              <a:t> </a:t>
            </a:r>
            <a:r>
              <a:rPr lang="fr-FR" sz="1800" b="1" i="1" dirty="0">
                <a:solidFill>
                  <a:srgbClr val="0000FF"/>
                </a:solidFill>
                <a:latin typeface="Times" charset="0"/>
              </a:rPr>
              <a:t>5 ’</a:t>
            </a:r>
            <a:r>
              <a:rPr lang="fr-FR" sz="1800" b="1" i="1" dirty="0" err="1">
                <a:solidFill>
                  <a:srgbClr val="0000FF"/>
                </a:solidFill>
                <a:latin typeface="Times" charset="0"/>
              </a:rPr>
              <a:t>monophosphate</a:t>
            </a:r>
            <a:r>
              <a:rPr lang="fr-FR" sz="1800" b="1" i="1" dirty="0">
                <a:solidFill>
                  <a:srgbClr val="0000FF"/>
                </a:solidFill>
                <a:latin typeface="Times" charset="0"/>
              </a:rPr>
              <a:t> (</a:t>
            </a:r>
            <a:r>
              <a:rPr lang="fr-FR" sz="1800" b="1" i="1" dirty="0" err="1">
                <a:solidFill>
                  <a:srgbClr val="0000FF"/>
                </a:solidFill>
                <a:latin typeface="Times" charset="0"/>
              </a:rPr>
              <a:t>dTMP</a:t>
            </a:r>
            <a:r>
              <a:rPr lang="fr-FR" sz="1800" b="1" i="1" dirty="0" smtClean="0">
                <a:solidFill>
                  <a:srgbClr val="0000FF"/>
                </a:solidFill>
                <a:latin typeface="Times" charset="0"/>
              </a:rPr>
              <a:t>)</a:t>
            </a:r>
            <a:endParaRPr lang="fr-FR" sz="1800" b="1" i="1" dirty="0">
              <a:solidFill>
                <a:srgbClr val="0000FF"/>
              </a:solidFill>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solidFill>
                  <a:srgbClr val="FF0000"/>
                </a:solidFill>
              </a:rPr>
              <a:t>Historique</a:t>
            </a:r>
            <a:r>
              <a:rPr lang="fr-FR" dirty="0" smtClean="0"/>
              <a:t> </a:t>
            </a:r>
            <a:endParaRPr lang="fr-FR" dirty="0"/>
          </a:p>
        </p:txBody>
      </p:sp>
      <p:graphicFrame>
        <p:nvGraphicFramePr>
          <p:cNvPr id="4" name="Espace réservé du contenu 3"/>
          <p:cNvGraphicFramePr>
            <a:graphicFrameLocks noGrp="1"/>
          </p:cNvGraphicFramePr>
          <p:nvPr>
            <p:ph idx="1"/>
          </p:nvPr>
        </p:nvGraphicFramePr>
        <p:xfrm>
          <a:off x="357158" y="928670"/>
          <a:ext cx="8572560" cy="5394960"/>
        </p:xfrm>
        <a:graphic>
          <a:graphicData uri="http://schemas.openxmlformats.org/drawingml/2006/table">
            <a:tbl>
              <a:tblPr firstRow="1" bandRow="1">
                <a:tableStyleId>{68D230F3-CF80-4859-8CE7-A43EE81993B5}</a:tableStyleId>
              </a:tblPr>
              <a:tblGrid>
                <a:gridCol w="785818"/>
                <a:gridCol w="7786742"/>
              </a:tblGrid>
              <a:tr h="370840">
                <a:tc>
                  <a:txBody>
                    <a:bodyPr/>
                    <a:lstStyle/>
                    <a:p>
                      <a:r>
                        <a:rPr lang="fr-FR" sz="2000" dirty="0" smtClean="0">
                          <a:latin typeface="Times New Roman" pitchFamily="18" charset="0"/>
                          <a:cs typeface="Times New Roman" pitchFamily="18" charset="0"/>
                        </a:rPr>
                        <a:t>1869</a:t>
                      </a:r>
                      <a:endParaRPr lang="fr-FR" sz="2000" b="1" dirty="0">
                        <a:latin typeface="Times New Roman" pitchFamily="18" charset="0"/>
                        <a:cs typeface="Times New Roman" pitchFamily="18" charset="0"/>
                      </a:endParaRPr>
                    </a:p>
                  </a:txBody>
                  <a:tcPr/>
                </a:tc>
                <a:tc>
                  <a:txBody>
                    <a:bodyPr/>
                    <a:lstStyle/>
                    <a:p>
                      <a:r>
                        <a:rPr lang="fr-FR" sz="2000" u="sng" dirty="0" err="1" smtClean="0">
                          <a:latin typeface="Times New Roman" pitchFamily="18" charset="0"/>
                          <a:cs typeface="Times New Roman" pitchFamily="18" charset="0"/>
                        </a:rPr>
                        <a:t>Fredrich</a:t>
                      </a:r>
                      <a:r>
                        <a:rPr lang="fr-FR" sz="2000" u="sng" dirty="0" smtClean="0">
                          <a:latin typeface="Times New Roman" pitchFamily="18" charset="0"/>
                          <a:cs typeface="Times New Roman" pitchFamily="18" charset="0"/>
                        </a:rPr>
                        <a:t> </a:t>
                      </a:r>
                      <a:r>
                        <a:rPr lang="fr-FR" sz="2000" u="sng" dirty="0" err="1" smtClean="0">
                          <a:latin typeface="Times New Roman" pitchFamily="18" charset="0"/>
                          <a:cs typeface="Times New Roman" pitchFamily="18" charset="0"/>
                        </a:rPr>
                        <a:t>Micher</a:t>
                      </a:r>
                      <a:r>
                        <a:rPr lang="fr-FR" sz="2000" u="sng"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il</a:t>
                      </a:r>
                      <a:r>
                        <a:rPr lang="fr-FR" sz="2000" baseline="0" dirty="0" smtClean="0">
                          <a:latin typeface="Times New Roman" pitchFamily="18" charset="0"/>
                          <a:cs typeface="Times New Roman" pitchFamily="18" charset="0"/>
                        </a:rPr>
                        <a:t> a observé une tache grise dans le cytoplasme par l’utilisation de pepsine : il l’appela </a:t>
                      </a:r>
                      <a:r>
                        <a:rPr lang="fr-FR" sz="2000" baseline="0" dirty="0" err="1" smtClean="0">
                          <a:solidFill>
                            <a:schemeClr val="tx2"/>
                          </a:solidFill>
                          <a:latin typeface="Times New Roman" pitchFamily="18" charset="0"/>
                          <a:cs typeface="Times New Roman" pitchFamily="18" charset="0"/>
                        </a:rPr>
                        <a:t>nucleine</a:t>
                      </a:r>
                      <a:endParaRPr lang="fr-FR" sz="2000" b="1" dirty="0">
                        <a:solidFill>
                          <a:schemeClr val="tx2"/>
                        </a:solidFill>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1889 </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Altman </a:t>
                      </a:r>
                      <a:r>
                        <a:rPr lang="fr-FR" sz="2000" dirty="0" smtClean="0">
                          <a:latin typeface="Times New Roman" pitchFamily="18" charset="0"/>
                          <a:cs typeface="Times New Roman" pitchFamily="18" charset="0"/>
                        </a:rPr>
                        <a:t> a précisé que le </a:t>
                      </a:r>
                      <a:r>
                        <a:rPr lang="fr-FR" sz="2000" dirty="0" err="1" smtClean="0">
                          <a:latin typeface="Times New Roman" pitchFamily="18" charset="0"/>
                          <a:cs typeface="Times New Roman" pitchFamily="18" charset="0"/>
                        </a:rPr>
                        <a:t>nucleine</a:t>
                      </a:r>
                      <a:r>
                        <a:rPr lang="fr-FR" sz="2000" dirty="0" smtClean="0">
                          <a:latin typeface="Times New Roman" pitchFamily="18" charset="0"/>
                          <a:cs typeface="Times New Roman" pitchFamily="18" charset="0"/>
                        </a:rPr>
                        <a:t> c’est un</a:t>
                      </a:r>
                      <a:r>
                        <a:rPr lang="fr-FR" sz="2000" baseline="0" dirty="0" smtClean="0">
                          <a:latin typeface="Times New Roman" pitchFamily="18" charset="0"/>
                          <a:cs typeface="Times New Roman" pitchFamily="18" charset="0"/>
                        </a:rPr>
                        <a:t> acide nucléique</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1928</a:t>
                      </a:r>
                      <a:endParaRPr lang="fr-FR" sz="2000" b="1" dirty="0">
                        <a:latin typeface="Times New Roman" pitchFamily="18" charset="0"/>
                        <a:cs typeface="Times New Roman" pitchFamily="18" charset="0"/>
                      </a:endParaRPr>
                    </a:p>
                  </a:txBody>
                  <a:tcPr/>
                </a:tc>
                <a:tc>
                  <a:txBody>
                    <a:bodyPr/>
                    <a:lstStyle/>
                    <a:p>
                      <a:r>
                        <a:rPr lang="fr-FR" sz="2000" b="1" u="sng" dirty="0" err="1" smtClean="0">
                          <a:latin typeface="Times New Roman" pitchFamily="18" charset="0"/>
                          <a:cs typeface="Times New Roman" pitchFamily="18" charset="0"/>
                        </a:rPr>
                        <a:t>Grifth</a:t>
                      </a:r>
                      <a:r>
                        <a:rPr lang="fr-FR" sz="2000" dirty="0" smtClean="0">
                          <a:latin typeface="Times New Roman" pitchFamily="18" charset="0"/>
                          <a:cs typeface="Times New Roman" pitchFamily="18" charset="0"/>
                        </a:rPr>
                        <a:t> et l’</a:t>
                      </a:r>
                      <a:r>
                        <a:rPr lang="fr-FR" sz="2000" dirty="0" err="1" smtClean="0">
                          <a:latin typeface="Times New Roman" pitchFamily="18" charset="0"/>
                          <a:cs typeface="Times New Roman" pitchFamily="18" charset="0"/>
                        </a:rPr>
                        <a:t>experience</a:t>
                      </a:r>
                      <a:r>
                        <a:rPr lang="fr-FR" sz="2000" dirty="0" smtClean="0">
                          <a:latin typeface="Times New Roman" pitchFamily="18" charset="0"/>
                          <a:cs typeface="Times New Roman" pitchFamily="18" charset="0"/>
                        </a:rPr>
                        <a:t> de transformation , le facteur transformant est l’ADN </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1931</a:t>
                      </a:r>
                      <a:endParaRPr lang="fr-FR" sz="2000" b="1" dirty="0">
                        <a:latin typeface="Times New Roman" pitchFamily="18" charset="0"/>
                        <a:cs typeface="Times New Roman" pitchFamily="18" charset="0"/>
                      </a:endParaRPr>
                    </a:p>
                  </a:txBody>
                  <a:tcPr/>
                </a:tc>
                <a:tc>
                  <a:txBody>
                    <a:bodyPr/>
                    <a:lstStyle/>
                    <a:p>
                      <a:r>
                        <a:rPr lang="fr-FR" sz="2000" b="1" dirty="0" err="1" smtClean="0">
                          <a:latin typeface="Times New Roman" pitchFamily="18" charset="0"/>
                          <a:cs typeface="Times New Roman" pitchFamily="18" charset="0"/>
                        </a:rPr>
                        <a:t>Hammerling</a:t>
                      </a:r>
                      <a:r>
                        <a:rPr lang="fr-FR" sz="2000" baseline="0" dirty="0" smtClean="0">
                          <a:latin typeface="Times New Roman" pitchFamily="18" charset="0"/>
                          <a:cs typeface="Times New Roman" pitchFamily="18" charset="0"/>
                        </a:rPr>
                        <a:t> : le </a:t>
                      </a:r>
                      <a:r>
                        <a:rPr lang="fr-FR" sz="2000" baseline="0" dirty="0" err="1" smtClean="0">
                          <a:latin typeface="Times New Roman" pitchFamily="18" charset="0"/>
                          <a:cs typeface="Times New Roman" pitchFamily="18" charset="0"/>
                        </a:rPr>
                        <a:t>noyan</a:t>
                      </a:r>
                      <a:r>
                        <a:rPr lang="fr-FR" sz="2000" baseline="0" dirty="0" smtClean="0">
                          <a:latin typeface="Times New Roman" pitchFamily="18" charset="0"/>
                          <a:cs typeface="Times New Roman" pitchFamily="18" charset="0"/>
                        </a:rPr>
                        <a:t> est le seul responsable de la production des êtres vivants (eucaryotes).</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1944</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Avery et al :</a:t>
                      </a:r>
                      <a:r>
                        <a:rPr lang="fr-FR" sz="2000" dirty="0" smtClean="0">
                          <a:latin typeface="Times New Roman" pitchFamily="18" charset="0"/>
                          <a:cs typeface="Times New Roman" pitchFamily="18" charset="0"/>
                        </a:rPr>
                        <a:t>l’ADN est le facteur transformant et le support de l’information G</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1952</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Hershey:</a:t>
                      </a:r>
                      <a:r>
                        <a:rPr lang="fr-FR" sz="2000" b="1" u="sng" baseline="0" dirty="0" smtClean="0">
                          <a:latin typeface="Times New Roman" pitchFamily="18" charset="0"/>
                          <a:cs typeface="Times New Roman" pitchFamily="18" charset="0"/>
                        </a:rPr>
                        <a:t> </a:t>
                      </a:r>
                      <a:r>
                        <a:rPr lang="fr-FR" sz="2000" baseline="0" dirty="0" smtClean="0">
                          <a:latin typeface="Times New Roman" pitchFamily="18" charset="0"/>
                          <a:cs typeface="Times New Roman" pitchFamily="18" charset="0"/>
                        </a:rPr>
                        <a:t>l’ADN est porteur de l’information Génétique du virus</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1946</a:t>
                      </a:r>
                      <a:endParaRPr lang="fr-FR" sz="2000" b="1" dirty="0">
                        <a:latin typeface="Times New Roman" pitchFamily="18" charset="0"/>
                        <a:cs typeface="Times New Roman" pitchFamily="18" charset="0"/>
                      </a:endParaRPr>
                    </a:p>
                  </a:txBody>
                  <a:tcPr/>
                </a:tc>
                <a:tc>
                  <a:txBody>
                    <a:bodyPr/>
                    <a:lstStyle/>
                    <a:p>
                      <a:r>
                        <a:rPr lang="fr-FR" sz="2000" b="1" u="sng" dirty="0" err="1" smtClean="0">
                          <a:latin typeface="Times New Roman" pitchFamily="18" charset="0"/>
                          <a:cs typeface="Times New Roman" pitchFamily="18" charset="0"/>
                        </a:rPr>
                        <a:t>Lederberg</a:t>
                      </a:r>
                      <a:r>
                        <a:rPr lang="fr-FR" sz="2000" dirty="0" smtClean="0">
                          <a:latin typeface="Times New Roman" pitchFamily="18" charset="0"/>
                          <a:cs typeface="Times New Roman" pitchFamily="18" charset="0"/>
                        </a:rPr>
                        <a:t>: recombiné génétiquement les bactéries auxotrophes </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1950</a:t>
                      </a:r>
                      <a:endParaRPr lang="fr-FR" sz="2000" b="1" dirty="0">
                        <a:latin typeface="Times New Roman" pitchFamily="18" charset="0"/>
                        <a:cs typeface="Times New Roman" pitchFamily="18" charset="0"/>
                      </a:endParaRPr>
                    </a:p>
                  </a:txBody>
                  <a:tcPr/>
                </a:tc>
                <a:tc>
                  <a:txBody>
                    <a:bodyPr/>
                    <a:lstStyle/>
                    <a:p>
                      <a:r>
                        <a:rPr lang="fr-FR" sz="2000" b="1" u="sng" dirty="0" err="1" smtClean="0">
                          <a:latin typeface="Times New Roman" pitchFamily="18" charset="0"/>
                          <a:cs typeface="Times New Roman" pitchFamily="18" charset="0"/>
                        </a:rPr>
                        <a:t>Chargaff</a:t>
                      </a:r>
                      <a:r>
                        <a:rPr lang="fr-FR" sz="2000" dirty="0" smtClean="0">
                          <a:latin typeface="Times New Roman" pitchFamily="18" charset="0"/>
                          <a:cs typeface="Times New Roman" pitchFamily="18" charset="0"/>
                        </a:rPr>
                        <a:t>: A+T/C+G=</a:t>
                      </a:r>
                      <a:r>
                        <a:rPr lang="fr-FR" sz="2000" baseline="0" dirty="0" smtClean="0">
                          <a:latin typeface="Times New Roman" pitchFamily="18" charset="0"/>
                          <a:cs typeface="Times New Roman" pitchFamily="18" charset="0"/>
                        </a:rPr>
                        <a:t>1 AT/cg variable selon l’espèce</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1952/ 1953</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Franklin</a:t>
                      </a:r>
                      <a:r>
                        <a:rPr lang="fr-FR" sz="2000" baseline="0" dirty="0" smtClean="0">
                          <a:latin typeface="Times New Roman" pitchFamily="18" charset="0"/>
                          <a:cs typeface="Times New Roman" pitchFamily="18" charset="0"/>
                        </a:rPr>
                        <a:t> a obtenu une photographie d’ADN par diffraction des rayons X</a:t>
                      </a:r>
                    </a:p>
                    <a:p>
                      <a:r>
                        <a:rPr lang="fr-FR" sz="2000" b="1" u="sng" baseline="0" dirty="0" smtClean="0">
                          <a:latin typeface="Times New Roman" pitchFamily="18" charset="0"/>
                          <a:cs typeface="Times New Roman" pitchFamily="18" charset="0"/>
                        </a:rPr>
                        <a:t>Watson et Crick </a:t>
                      </a:r>
                      <a:r>
                        <a:rPr lang="fr-FR" sz="2000" baseline="0" dirty="0" smtClean="0">
                          <a:latin typeface="Times New Roman" pitchFamily="18" charset="0"/>
                          <a:cs typeface="Times New Roman" pitchFamily="18" charset="0"/>
                        </a:rPr>
                        <a:t>ont établé le modèle de la double hélice. (La forme B)</a:t>
                      </a:r>
                    </a:p>
                    <a:p>
                      <a:endParaRPr lang="fr-FR" sz="20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a:srcRect/>
          <a:stretch>
            <a:fillRect/>
          </a:stretch>
        </p:blipFill>
        <p:spPr bwMode="auto">
          <a:xfrm>
            <a:off x="457200" y="2137705"/>
            <a:ext cx="8229600" cy="3450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0000"/>
                </a:solidFill>
                <a:latin typeface="Times New Roman" pitchFamily="18" charset="0"/>
                <a:cs typeface="Times New Roman" pitchFamily="18" charset="0"/>
              </a:rPr>
              <a:t>1.2 Formation d'un </a:t>
            </a:r>
            <a:r>
              <a:rPr lang="fr-FR" sz="3600" dirty="0" err="1" smtClean="0">
                <a:solidFill>
                  <a:srgbClr val="FF0000"/>
                </a:solidFill>
                <a:latin typeface="Times New Roman" pitchFamily="18" charset="0"/>
                <a:cs typeface="Times New Roman" pitchFamily="18" charset="0"/>
              </a:rPr>
              <a:t>dinucléotide</a:t>
            </a:r>
            <a:endParaRPr lang="fr-FR" sz="3600" dirty="0">
              <a:solidFill>
                <a:srgbClr val="FF0000"/>
              </a:solidFill>
              <a:latin typeface="Times New Roman" pitchFamily="18" charset="0"/>
              <a:cs typeface="Times New Roman" pitchFamily="18" charset="0"/>
            </a:endParaRPr>
          </a:p>
        </p:txBody>
      </p:sp>
      <p:pic>
        <p:nvPicPr>
          <p:cNvPr id="4" name="Espace réservé du contenu 3" descr="fig1_mp.gif"/>
          <p:cNvPicPr>
            <a:picLocks noGrp="1" noChangeAspect="1"/>
          </p:cNvPicPr>
          <p:nvPr>
            <p:ph idx="1"/>
          </p:nvPr>
        </p:nvPicPr>
        <p:blipFill>
          <a:blip r:embed="rId2" cstate="print"/>
          <a:stretch>
            <a:fillRect/>
          </a:stretch>
        </p:blipFill>
        <p:spPr>
          <a:xfrm>
            <a:off x="1763688" y="1340768"/>
            <a:ext cx="5328592" cy="3591694"/>
          </a:xfrm>
        </p:spPr>
      </p:pic>
      <p:sp>
        <p:nvSpPr>
          <p:cNvPr id="5" name="ZoneTexte 4"/>
          <p:cNvSpPr txBox="1"/>
          <p:nvPr/>
        </p:nvSpPr>
        <p:spPr>
          <a:xfrm>
            <a:off x="251520" y="5085184"/>
            <a:ext cx="8712968" cy="1200329"/>
          </a:xfrm>
          <a:prstGeom prst="rect">
            <a:avLst/>
          </a:prstGeom>
          <a:noFill/>
        </p:spPr>
        <p:txBody>
          <a:bodyPr wrap="square" rtlCol="0">
            <a:spAutoFit/>
          </a:bodyPr>
          <a:lstStyle/>
          <a:p>
            <a:r>
              <a:rPr lang="fr-FR" sz="2400" dirty="0" smtClean="0">
                <a:latin typeface="Times New Roman" pitchFamily="18" charset="0"/>
                <a:cs typeface="Times New Roman" pitchFamily="18" charset="0"/>
              </a:rPr>
              <a:t>La polymérisation s’effectue par estérification de la fonction alcool 3’ du désoxyribose (ribose) d’un nucléotide par l’acide phosphorique du nucléotide suivant..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descr="figure 19-11.jpg"/>
          <p:cNvPicPr>
            <a:picLocks noChangeAspect="1"/>
          </p:cNvPicPr>
          <p:nvPr/>
        </p:nvPicPr>
        <p:blipFill>
          <a:blip r:embed="rId2" cstate="print"/>
          <a:stretch>
            <a:fillRect/>
          </a:stretch>
        </p:blipFill>
        <p:spPr>
          <a:xfrm>
            <a:off x="2483768" y="188640"/>
            <a:ext cx="4680520" cy="6365507"/>
          </a:xfrm>
          <a:prstGeom prst="rect">
            <a:avLst/>
          </a:prstGeom>
        </p:spPr>
      </p:pic>
      <p:sp>
        <p:nvSpPr>
          <p:cNvPr id="6" name="Rectangle 5"/>
          <p:cNvSpPr/>
          <p:nvPr/>
        </p:nvSpPr>
        <p:spPr>
          <a:xfrm>
            <a:off x="1691680" y="6237312"/>
            <a:ext cx="60486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rPr>
              <a:t>1.3 l’ADN est composé de deux chaines nucléotidique</a:t>
            </a:r>
            <a:endParaRPr lang="fr-FR" sz="3200" dirty="0">
              <a:solidFill>
                <a:srgbClr val="FF0000"/>
              </a:solidFill>
            </a:endParaRPr>
          </a:p>
        </p:txBody>
      </p:sp>
      <p:sp>
        <p:nvSpPr>
          <p:cNvPr id="3" name="Espace réservé du contenu 2"/>
          <p:cNvSpPr>
            <a:spLocks noGrp="1"/>
          </p:cNvSpPr>
          <p:nvPr>
            <p:ph idx="1"/>
          </p:nvPr>
        </p:nvSpPr>
        <p:spPr>
          <a:xfrm>
            <a:off x="457200" y="1600200"/>
            <a:ext cx="5266928" cy="4525963"/>
          </a:xfrm>
        </p:spPr>
        <p:txBody>
          <a:bodyPr/>
          <a:lstStyle/>
          <a:p>
            <a:pPr algn="just"/>
            <a:r>
              <a:rPr lang="fr-FR" dirty="0"/>
              <a:t>L'ADN est constituée de deux brins : le </a:t>
            </a:r>
            <a:r>
              <a:rPr lang="fr-FR" dirty="0" smtClean="0"/>
              <a:t>squelette </a:t>
            </a:r>
            <a:r>
              <a:rPr lang="fr-FR" dirty="0"/>
              <a:t>pentose-phosphate forment les bordures extérieures de l'hélice. A l'intérieur se trouvent les bases azotées qui sont liées de manière </a:t>
            </a:r>
            <a:r>
              <a:rPr lang="fr-FR" b="1" dirty="0"/>
              <a:t>complémentaires</a:t>
            </a:r>
            <a:r>
              <a:rPr lang="fr-FR" dirty="0"/>
              <a:t> deux à </a:t>
            </a:r>
            <a:r>
              <a:rPr lang="fr-FR" dirty="0" smtClean="0"/>
              <a:t>deux.</a:t>
            </a:r>
            <a:endParaRPr lang="fr-FR" dirty="0"/>
          </a:p>
        </p:txBody>
      </p:sp>
      <p:pic>
        <p:nvPicPr>
          <p:cNvPr id="4" name="Image 3"/>
          <p:cNvPicPr>
            <a:picLocks noChangeAspect="1"/>
          </p:cNvPicPr>
          <p:nvPr/>
        </p:nvPicPr>
        <p:blipFill>
          <a:blip r:embed="rId2"/>
          <a:stretch>
            <a:fillRect/>
          </a:stretch>
        </p:blipFill>
        <p:spPr>
          <a:xfrm>
            <a:off x="6300192" y="1844824"/>
            <a:ext cx="2386608" cy="4281339"/>
          </a:xfrm>
          <a:prstGeom prst="rect">
            <a:avLst/>
          </a:prstGeom>
        </p:spPr>
      </p:pic>
    </p:spTree>
    <p:extLst>
      <p:ext uri="{BB962C8B-B14F-4D97-AF65-F5344CB8AC3E}">
        <p14:creationId xmlns:p14="http://schemas.microsoft.com/office/powerpoint/2010/main" val="377444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chemeClr val="tx2"/>
                </a:solidFill>
                <a:latin typeface="Times New Roman" pitchFamily="18" charset="0"/>
                <a:cs typeface="Times New Roman" pitchFamily="18" charset="0"/>
              </a:rPr>
              <a:t>Les liaisons d’hydrogène</a:t>
            </a:r>
            <a:endParaRPr lang="fr-FR" sz="3600" dirty="0">
              <a:solidFill>
                <a:schemeClr val="tx2"/>
              </a:solidFill>
              <a:latin typeface="Times New Roman" pitchFamily="18" charset="0"/>
              <a:cs typeface="Times New Roman" pitchFamily="18" charset="0"/>
            </a:endParaRPr>
          </a:p>
        </p:txBody>
      </p:sp>
      <p:pic>
        <p:nvPicPr>
          <p:cNvPr id="4" name="Espace réservé du contenu 3" descr="220px-AT_base_pair_jypx3.png"/>
          <p:cNvPicPr>
            <a:picLocks noGrp="1" noChangeAspect="1"/>
          </p:cNvPicPr>
          <p:nvPr>
            <p:ph idx="1"/>
          </p:nvPr>
        </p:nvPicPr>
        <p:blipFill>
          <a:blip r:embed="rId2" cstate="print"/>
          <a:stretch>
            <a:fillRect/>
          </a:stretch>
        </p:blipFill>
        <p:spPr>
          <a:xfrm>
            <a:off x="4786314" y="3214686"/>
            <a:ext cx="3569907" cy="2450256"/>
          </a:xfrm>
        </p:spPr>
      </p:pic>
      <p:pic>
        <p:nvPicPr>
          <p:cNvPr id="5" name="Image 4" descr="220px-GC_base_pair_jypx3.png"/>
          <p:cNvPicPr>
            <a:picLocks noChangeAspect="1"/>
          </p:cNvPicPr>
          <p:nvPr/>
        </p:nvPicPr>
        <p:blipFill>
          <a:blip r:embed="rId3" cstate="print"/>
          <a:stretch>
            <a:fillRect/>
          </a:stretch>
        </p:blipFill>
        <p:spPr>
          <a:xfrm>
            <a:off x="857224" y="3571876"/>
            <a:ext cx="2954673" cy="2175715"/>
          </a:xfrm>
          <a:prstGeom prst="rect">
            <a:avLst/>
          </a:prstGeom>
        </p:spPr>
      </p:pic>
      <p:sp>
        <p:nvSpPr>
          <p:cNvPr id="6" name="ZoneTexte 5"/>
          <p:cNvSpPr txBox="1"/>
          <p:nvPr/>
        </p:nvSpPr>
        <p:spPr>
          <a:xfrm>
            <a:off x="0" y="1628800"/>
            <a:ext cx="9144000" cy="1569660"/>
          </a:xfrm>
          <a:prstGeom prst="rect">
            <a:avLst/>
          </a:prstGeom>
          <a:noFill/>
        </p:spPr>
        <p:txBody>
          <a:bodyPr wrap="square" rtlCol="0">
            <a:spAutoFit/>
          </a:bodyPr>
          <a:lstStyle/>
          <a:p>
            <a:r>
              <a:rPr lang="fr-FR" sz="2400" dirty="0" smtClean="0">
                <a:latin typeface="Times New Roman" pitchFamily="18" charset="0"/>
                <a:cs typeface="Times New Roman" pitchFamily="18" charset="0"/>
              </a:rPr>
              <a:t>Les atomes d’</a:t>
            </a:r>
            <a:r>
              <a:rPr lang="fr-FR" sz="2400" dirty="0" smtClean="0">
                <a:solidFill>
                  <a:srgbClr val="FF0000"/>
                </a:solidFill>
                <a:latin typeface="Times New Roman" pitchFamily="18" charset="0"/>
                <a:cs typeface="Times New Roman" pitchFamily="18" charset="0"/>
              </a:rPr>
              <a:t>hydrogène</a:t>
            </a:r>
            <a:r>
              <a:rPr lang="fr-FR" sz="2400" dirty="0" smtClean="0">
                <a:latin typeface="Times New Roman" pitchFamily="18" charset="0"/>
                <a:cs typeface="Times New Roman" pitchFamily="18" charset="0"/>
              </a:rPr>
              <a:t> ont une </a:t>
            </a:r>
            <a:r>
              <a:rPr lang="fr-FR" sz="2400" dirty="0" smtClean="0">
                <a:solidFill>
                  <a:srgbClr val="FF0000"/>
                </a:solidFill>
                <a:latin typeface="Times New Roman" pitchFamily="18" charset="0"/>
                <a:cs typeface="Times New Roman" pitchFamily="18" charset="0"/>
              </a:rPr>
              <a:t>charge positive partielle </a:t>
            </a:r>
            <a:r>
              <a:rPr lang="fr-FR" sz="2400" dirty="0" smtClean="0">
                <a:latin typeface="Times New Roman" pitchFamily="18" charset="0"/>
                <a:cs typeface="Times New Roman" pitchFamily="18" charset="0"/>
              </a:rPr>
              <a:t>alors que les atomes d’</a:t>
            </a:r>
            <a:r>
              <a:rPr lang="fr-FR" sz="2400" dirty="0" smtClean="0">
                <a:solidFill>
                  <a:schemeClr val="accent6">
                    <a:lumMod val="50000"/>
                  </a:schemeClr>
                </a:solidFill>
                <a:latin typeface="Times New Roman" pitchFamily="18" charset="0"/>
                <a:cs typeface="Times New Roman" pitchFamily="18" charset="0"/>
              </a:rPr>
              <a:t>oxygène</a:t>
            </a:r>
            <a:r>
              <a:rPr lang="fr-FR" sz="2400" dirty="0" smtClean="0">
                <a:latin typeface="Times New Roman" pitchFamily="18" charset="0"/>
                <a:cs typeface="Times New Roman" pitchFamily="18" charset="0"/>
              </a:rPr>
              <a:t> et d’azote liés </a:t>
            </a:r>
            <a:r>
              <a:rPr lang="fr-FR" sz="2400" dirty="0" err="1" smtClean="0">
                <a:latin typeface="Times New Roman" pitchFamily="18" charset="0"/>
                <a:cs typeface="Times New Roman" pitchFamily="18" charset="0"/>
              </a:rPr>
              <a:t>covalemment</a:t>
            </a:r>
            <a:r>
              <a:rPr lang="fr-FR" sz="2400" dirty="0" smtClean="0">
                <a:latin typeface="Times New Roman" pitchFamily="18" charset="0"/>
                <a:cs typeface="Times New Roman" pitchFamily="18" charset="0"/>
              </a:rPr>
              <a:t> ont une </a:t>
            </a:r>
            <a:r>
              <a:rPr lang="fr-FR" sz="2400" dirty="0" smtClean="0">
                <a:solidFill>
                  <a:schemeClr val="accent6">
                    <a:lumMod val="50000"/>
                  </a:schemeClr>
                </a:solidFill>
                <a:latin typeface="Times New Roman" pitchFamily="18" charset="0"/>
                <a:cs typeface="Times New Roman" pitchFamily="18" charset="0"/>
              </a:rPr>
              <a:t>charge partielle négative</a:t>
            </a:r>
            <a:r>
              <a:rPr lang="fr-FR" sz="2400" dirty="0" smtClean="0">
                <a:latin typeface="Times New Roman" pitchFamily="18" charset="0"/>
                <a:cs typeface="Times New Roman" pitchFamily="18" charset="0"/>
              </a:rPr>
              <a:t>. Ces charges opposées sont responsables d’une </a:t>
            </a:r>
            <a:r>
              <a:rPr lang="fr-FR" sz="2400" dirty="0" smtClean="0">
                <a:solidFill>
                  <a:srgbClr val="FF0000"/>
                </a:solidFill>
                <a:latin typeface="Times New Roman" pitchFamily="18" charset="0"/>
                <a:cs typeface="Times New Roman" pitchFamily="18" charset="0"/>
              </a:rPr>
              <a:t>faible attraction </a:t>
            </a:r>
            <a:r>
              <a:rPr lang="fr-FR" sz="2400" dirty="0" smtClean="0">
                <a:latin typeface="Times New Roman" pitchFamily="18" charset="0"/>
                <a:cs typeface="Times New Roman" pitchFamily="18" charset="0"/>
              </a:rPr>
              <a:t>chimique appelée liaison d’</a:t>
            </a:r>
            <a:r>
              <a:rPr lang="fr-FR" sz="2400" dirty="0" smtClean="0">
                <a:solidFill>
                  <a:srgbClr val="FF0000"/>
                </a:solidFill>
                <a:latin typeface="Times New Roman" pitchFamily="18" charset="0"/>
                <a:cs typeface="Times New Roman" pitchFamily="18" charset="0"/>
              </a:rPr>
              <a:t>hydrogène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892480" cy="6480720"/>
          </a:xfrm>
        </p:spPr>
        <p:txBody>
          <a:bodyPr>
            <a:normAutofit fontScale="85000" lnSpcReduction="10000"/>
          </a:bodyPr>
          <a:lstStyle/>
          <a:p>
            <a:pPr>
              <a:buNone/>
            </a:pPr>
            <a:r>
              <a:rPr lang="fr-FR" sz="3300" dirty="0" smtClean="0">
                <a:solidFill>
                  <a:schemeClr val="accent2"/>
                </a:solidFill>
                <a:latin typeface="Times New Roman" pitchFamily="18" charset="0"/>
                <a:cs typeface="Times New Roman" pitchFamily="18" charset="0"/>
              </a:rPr>
              <a:t>La structure de l’ADN présenté par Watson et Crick en1953:</a:t>
            </a:r>
          </a:p>
          <a:p>
            <a:pPr>
              <a:buFont typeface="Wingdings" pitchFamily="2" charset="2"/>
              <a:buChar char="v"/>
            </a:pPr>
            <a:r>
              <a:rPr lang="fr-FR" dirty="0" smtClean="0">
                <a:latin typeface="Times New Roman" pitchFamily="18" charset="0"/>
                <a:cs typeface="Times New Roman" pitchFamily="18" charset="0"/>
              </a:rPr>
              <a:t>Deux longues chaines de </a:t>
            </a:r>
            <a:r>
              <a:rPr lang="fr-FR" dirty="0" err="1" smtClean="0">
                <a:latin typeface="Times New Roman" pitchFamily="18" charset="0"/>
                <a:cs typeface="Times New Roman" pitchFamily="18" charset="0"/>
              </a:rPr>
              <a:t>polynucléotides</a:t>
            </a:r>
            <a:r>
              <a:rPr lang="fr-FR" dirty="0" smtClean="0">
                <a:latin typeface="Times New Roman" pitchFamily="18" charset="0"/>
                <a:cs typeface="Times New Roman" pitchFamily="18" charset="0"/>
              </a:rPr>
              <a:t> sont enroulées autour d’un axe, formant ainsi une double hélice droite.</a:t>
            </a:r>
          </a:p>
          <a:p>
            <a:pPr>
              <a:buFont typeface="Wingdings" pitchFamily="2" charset="2"/>
              <a:buChar char="v"/>
            </a:pPr>
            <a:r>
              <a:rPr lang="fr-FR" dirty="0" smtClean="0">
                <a:latin typeface="Times New Roman" pitchFamily="18" charset="0"/>
                <a:cs typeface="Times New Roman" pitchFamily="18" charset="0"/>
              </a:rPr>
              <a:t>Les deux chaines sont antiparallèles; l’une est dans le sens 5’→ 3’, et l’autre dans le sens 3’→ 5’.</a:t>
            </a:r>
          </a:p>
          <a:p>
            <a:pPr>
              <a:buFont typeface="Wingdings" pitchFamily="2" charset="2"/>
              <a:buChar char="v"/>
            </a:pPr>
            <a:r>
              <a:rPr lang="fr-FR" dirty="0" smtClean="0">
                <a:latin typeface="Times New Roman" pitchFamily="18" charset="0"/>
                <a:cs typeface="Times New Roman" pitchFamily="18" charset="0"/>
              </a:rPr>
              <a:t>Les bases azotées des deux chaines sont horizontales et perpendiculaires a l’axe central.</a:t>
            </a:r>
          </a:p>
          <a:p>
            <a:pPr>
              <a:buFont typeface="Wingdings" pitchFamily="2" charset="2"/>
              <a:buChar char="v"/>
            </a:pPr>
            <a:r>
              <a:rPr lang="fr-FR" dirty="0" smtClean="0">
                <a:latin typeface="Times New Roman" pitchFamily="18" charset="0"/>
                <a:cs typeface="Times New Roman" pitchFamily="18" charset="0"/>
              </a:rPr>
              <a:t>Les bases azotées des deux chaines sont appariées les unes des autres par des liaisons hydrogène (A=T) et (C≡G).</a:t>
            </a:r>
          </a:p>
          <a:p>
            <a:pPr>
              <a:buFont typeface="Wingdings" pitchFamily="2" charset="2"/>
              <a:buChar char="v"/>
            </a:pPr>
            <a:r>
              <a:rPr lang="fr-FR" dirty="0" smtClean="0">
                <a:latin typeface="Times New Roman" pitchFamily="18" charset="0"/>
                <a:cs typeface="Times New Roman" pitchFamily="18" charset="0"/>
              </a:rPr>
              <a:t>Un tour complet d’hélice fait 34 Å (3,4 nm) de long et est constitué de dix bases par chaine.</a:t>
            </a:r>
          </a:p>
          <a:p>
            <a:pPr>
              <a:buFont typeface="Wingdings" pitchFamily="2" charset="2"/>
              <a:buChar char="v"/>
            </a:pPr>
            <a:r>
              <a:rPr lang="fr-FR" dirty="0" smtClean="0">
                <a:latin typeface="Times New Roman" pitchFamily="18" charset="0"/>
                <a:cs typeface="Times New Roman" pitchFamily="18" charset="0"/>
              </a:rPr>
              <a:t>Il y a une alternance de grands sillons et de petits sillons le long de l’axe de la molécule.</a:t>
            </a:r>
          </a:p>
          <a:p>
            <a:pPr>
              <a:buFont typeface="Wingdings" pitchFamily="2" charset="2"/>
              <a:buChar char="v"/>
            </a:pPr>
            <a:r>
              <a:rPr lang="fr-FR" dirty="0" smtClean="0">
                <a:latin typeface="Times New Roman" pitchFamily="18" charset="0"/>
                <a:cs typeface="Times New Roman" pitchFamily="18" charset="0"/>
              </a:rPr>
              <a:t>Le diamètre de la double hélice est de 20 Å (2 nm).</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dnadn.jpg"/>
          <p:cNvPicPr>
            <a:picLocks noGrp="1" noChangeAspect="1"/>
          </p:cNvPicPr>
          <p:nvPr>
            <p:ph idx="1"/>
          </p:nvPr>
        </p:nvPicPr>
        <p:blipFill>
          <a:blip r:embed="rId2" cstate="print"/>
          <a:srcRect t="9288" r="62162" b="3311"/>
          <a:stretch>
            <a:fillRect/>
          </a:stretch>
        </p:blipFill>
        <p:spPr>
          <a:xfrm>
            <a:off x="2123728" y="340045"/>
            <a:ext cx="4176464" cy="651795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04664"/>
            <a:ext cx="8229600" cy="634082"/>
          </a:xfrm>
        </p:spPr>
        <p:txBody>
          <a:bodyPr>
            <a:normAutofit fontScale="90000"/>
          </a:bodyPr>
          <a:lstStyle/>
          <a:p>
            <a:r>
              <a:rPr lang="fr-FR" sz="4000" dirty="0" smtClean="0">
                <a:solidFill>
                  <a:schemeClr val="accent2"/>
                </a:solidFill>
                <a:latin typeface="Times New Roman" pitchFamily="18" charset="0"/>
                <a:cs typeface="Times New Roman" pitchFamily="18" charset="0"/>
              </a:rPr>
              <a:t>Les différentes formes de l'ADN</a:t>
            </a:r>
            <a:r>
              <a:rPr lang="fr-FR" dirty="0" smtClean="0">
                <a:solidFill>
                  <a:schemeClr val="accent2"/>
                </a:solidFill>
                <a:latin typeface="Times New Roman" pitchFamily="18" charset="0"/>
                <a:cs typeface="Times New Roman" pitchFamily="18" charset="0"/>
              </a:rPr>
              <a:t/>
            </a:r>
            <a:br>
              <a:rPr lang="fr-FR" dirty="0" smtClean="0">
                <a:solidFill>
                  <a:schemeClr val="accent2"/>
                </a:solidFill>
                <a:latin typeface="Times New Roman" pitchFamily="18" charset="0"/>
                <a:cs typeface="Times New Roman" pitchFamily="18" charset="0"/>
              </a:rPr>
            </a:br>
            <a:endParaRPr lang="fr-FR" dirty="0">
              <a:solidFill>
                <a:schemeClr val="accent2"/>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79512" y="980729"/>
            <a:ext cx="8686800" cy="6336703"/>
          </a:xfrm>
        </p:spPr>
        <p:txBody>
          <a:bodyPr>
            <a:normAutofit fontScale="85000" lnSpcReduction="20000"/>
          </a:bodyPr>
          <a:lstStyle/>
          <a:p>
            <a:pPr>
              <a:buNone/>
            </a:pPr>
            <a:r>
              <a:rPr lang="fr-FR" dirty="0" smtClean="0">
                <a:latin typeface="Times New Roman" pitchFamily="18" charset="0"/>
                <a:cs typeface="Times New Roman" pitchFamily="18" charset="0"/>
              </a:rPr>
              <a:t>Il existe plusieurs formes d'ADN chez les eucaryotes. </a:t>
            </a:r>
          </a:p>
          <a:p>
            <a:pPr>
              <a:buNone/>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t> </a:t>
            </a:r>
            <a:r>
              <a:rPr lang="fr-FR" sz="3000" dirty="0" smtClean="0">
                <a:solidFill>
                  <a:schemeClr val="accent1">
                    <a:lumMod val="75000"/>
                  </a:schemeClr>
                </a:solidFill>
                <a:latin typeface="Times New Roman" pitchFamily="18" charset="0"/>
                <a:cs typeface="Times New Roman" pitchFamily="18" charset="0"/>
              </a:rPr>
              <a:t>ADN-B: </a:t>
            </a:r>
            <a:r>
              <a:rPr lang="fr-FR" sz="3000" dirty="0" smtClean="0">
                <a:latin typeface="Times New Roman" pitchFamily="18" charset="0"/>
                <a:cs typeface="Times New Roman" pitchFamily="18" charset="0"/>
              </a:rPr>
              <a:t>C'est la forme la plus abondante et c'est elle qui a été décrite par Crick et Watson. C’est une double hélice à enroulement à droite.</a:t>
            </a:r>
          </a:p>
          <a:p>
            <a:pPr>
              <a:buNone/>
            </a:pPr>
            <a:endParaRPr lang="fr-FR" sz="3000" dirty="0" smtClean="0">
              <a:latin typeface="Times New Roman" pitchFamily="18" charset="0"/>
              <a:cs typeface="Times New Roman" pitchFamily="18" charset="0"/>
            </a:endParaRPr>
          </a:p>
          <a:p>
            <a:pPr>
              <a:buNone/>
            </a:pPr>
            <a:r>
              <a:rPr lang="fr-FR" sz="3000" dirty="0" smtClean="0">
                <a:solidFill>
                  <a:schemeClr val="accent1">
                    <a:lumMod val="75000"/>
                  </a:schemeClr>
                </a:solidFill>
                <a:latin typeface="Times New Roman" pitchFamily="18" charset="0"/>
                <a:cs typeface="Times New Roman" pitchFamily="18" charset="0"/>
              </a:rPr>
              <a:t>      </a:t>
            </a:r>
            <a:r>
              <a:rPr lang="fr-FR" sz="3100" dirty="0" smtClean="0">
                <a:solidFill>
                  <a:schemeClr val="accent1">
                    <a:lumMod val="75000"/>
                  </a:schemeClr>
                </a:solidFill>
                <a:latin typeface="Times New Roman" pitchFamily="18" charset="0"/>
                <a:cs typeface="Times New Roman" pitchFamily="18" charset="0"/>
              </a:rPr>
              <a:t>ADN-A: </a:t>
            </a:r>
            <a:r>
              <a:rPr lang="fr-FR" sz="3100" dirty="0" smtClean="0">
                <a:latin typeface="Times New Roman" pitchFamily="18" charset="0"/>
                <a:cs typeface="Times New Roman" pitchFamily="18" charset="0"/>
              </a:rPr>
              <a:t>C'est une double hélice à enroulement à droite contenant des bases très inclinées constituant une hélice plus courte et plus large que la précédente, avec 9 paires de bases par tour d’hélice.</a:t>
            </a:r>
          </a:p>
          <a:p>
            <a:pPr>
              <a:buNone/>
            </a:pP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3400" dirty="0" smtClean="0">
                <a:solidFill>
                  <a:schemeClr val="accent1">
                    <a:lumMod val="75000"/>
                  </a:schemeClr>
                </a:solidFill>
                <a:latin typeface="Times New Roman" pitchFamily="18" charset="0"/>
                <a:cs typeface="Times New Roman" pitchFamily="18" charset="0"/>
              </a:rPr>
              <a:t>ADN-Z:</a:t>
            </a:r>
            <a:r>
              <a:rPr lang="fr-FR" sz="3400" dirty="0" smtClean="0">
                <a:latin typeface="Times New Roman" pitchFamily="18" charset="0"/>
                <a:cs typeface="Times New Roman" pitchFamily="18" charset="0"/>
              </a:rPr>
              <a:t> la double hélice gauche a diamètre de 18 Å et contient 12 paires de bases par tour, et sa conformation est en zigzag</a:t>
            </a:r>
            <a:r>
              <a:rPr lang="fr-FR" sz="3000" dirty="0" smtClean="0">
                <a:latin typeface="Times New Roman" pitchFamily="18" charset="0"/>
                <a:cs typeface="Times New Roman" pitchFamily="18" charset="0"/>
              </a:rPr>
              <a:t/>
            </a:r>
            <a:br>
              <a:rPr lang="fr-FR" sz="3000" dirty="0" smtClean="0">
                <a:latin typeface="Times New Roman" pitchFamily="18" charset="0"/>
                <a:cs typeface="Times New Roman" pitchFamily="18" charset="0"/>
              </a:rPr>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descr="image065_2.png"/>
          <p:cNvPicPr>
            <a:picLocks noGrp="1" noChangeAspect="1"/>
          </p:cNvPicPr>
          <p:nvPr>
            <p:ph idx="1"/>
          </p:nvPr>
        </p:nvPicPr>
        <p:blipFill>
          <a:blip r:embed="rId2" cstate="print"/>
          <a:stretch>
            <a:fillRect/>
          </a:stretch>
        </p:blipFill>
        <p:spPr>
          <a:xfrm>
            <a:off x="0" y="0"/>
            <a:ext cx="9214584"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fr-FR" sz="3200" dirty="0" smtClean="0">
                <a:solidFill>
                  <a:schemeClr val="accent6">
                    <a:lumMod val="75000"/>
                  </a:schemeClr>
                </a:solidFill>
                <a:latin typeface="Times New Roman" pitchFamily="18" charset="0"/>
                <a:cs typeface="Times New Roman" pitchFamily="18" charset="0"/>
              </a:rPr>
              <a:t>Propriétés physico-chimique de l’ADN</a:t>
            </a:r>
            <a:endParaRPr lang="fr-FR" sz="3200" dirty="0">
              <a:solidFill>
                <a:schemeClr val="accent6">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142984"/>
            <a:ext cx="8229600" cy="4983179"/>
          </a:xfrm>
        </p:spPr>
        <p:txBody>
          <a:bodyPr>
            <a:normAutofit lnSpcReduction="10000"/>
          </a:bodyPr>
          <a:lstStyle/>
          <a:p>
            <a:pPr>
              <a:buNone/>
            </a:pPr>
            <a:r>
              <a:rPr lang="fr-FR" sz="3600" b="1" u="sng" dirty="0" smtClean="0">
                <a:solidFill>
                  <a:srgbClr val="FF0000"/>
                </a:solidFill>
                <a:latin typeface="Vijaya" pitchFamily="34" charset="0"/>
                <a:cs typeface="Vijaya" pitchFamily="34" charset="0"/>
              </a:rPr>
              <a:t>Température de fusion: </a:t>
            </a:r>
            <a:r>
              <a:rPr lang="fr-FR" sz="3600" b="1" dirty="0" smtClean="0">
                <a:latin typeface="Vijaya" pitchFamily="34" charset="0"/>
                <a:cs typeface="Vijaya" pitchFamily="34" charset="0"/>
              </a:rPr>
              <a:t>est la température pour parvenir à 50 % de séparation des deux brins</a:t>
            </a:r>
          </a:p>
          <a:p>
            <a:r>
              <a:rPr lang="fr-FR" b="1" i="1" u="sng" dirty="0" smtClean="0">
                <a:solidFill>
                  <a:srgbClr val="FF0000"/>
                </a:solidFill>
                <a:latin typeface="Times New Roman" pitchFamily="18" charset="0"/>
                <a:cs typeface="Times New Roman" pitchFamily="18" charset="0"/>
              </a:rPr>
              <a:t>Dénaturation: </a:t>
            </a:r>
            <a:r>
              <a:rPr lang="fr-FR" b="1" i="1" dirty="0" smtClean="0">
                <a:solidFill>
                  <a:srgbClr val="FF0000"/>
                </a:solidFill>
                <a:latin typeface="Times New Roman" pitchFamily="18" charset="0"/>
                <a:cs typeface="Times New Roman" pitchFamily="18" charset="0"/>
              </a:rPr>
              <a:t> </a:t>
            </a:r>
          </a:p>
          <a:p>
            <a:pPr>
              <a:buNone/>
            </a:pPr>
            <a:r>
              <a:rPr lang="fr-FR" b="1" i="1" dirty="0" smtClean="0">
                <a:latin typeface="Times New Roman" pitchFamily="18" charset="0"/>
                <a:cs typeface="Times New Roman" pitchFamily="18" charset="0"/>
              </a:rPr>
              <a:t>on peut rompre les liaisons hydrogènes entre bases appariées d’une molécules d’ADN </a:t>
            </a:r>
            <a:r>
              <a:rPr lang="fr-FR" b="1" i="1" dirty="0" err="1" smtClean="0">
                <a:latin typeface="Times New Roman" pitchFamily="18" charset="0"/>
                <a:cs typeface="Times New Roman" pitchFamily="18" charset="0"/>
              </a:rPr>
              <a:t>bicaténaire</a:t>
            </a:r>
            <a:r>
              <a:rPr lang="fr-FR" b="1" i="1" dirty="0" smtClean="0">
                <a:latin typeface="Times New Roman" pitchFamily="18" charset="0"/>
                <a:cs typeface="Times New Roman" pitchFamily="18" charset="0"/>
              </a:rPr>
              <a:t> en chauffant la molécule ou en manipulant les conditions de milieu , cette séparation est appelée </a:t>
            </a:r>
            <a:r>
              <a:rPr lang="fr-FR" b="1" i="1" u="sng" dirty="0" smtClean="0">
                <a:latin typeface="Times New Roman" pitchFamily="18" charset="0"/>
                <a:cs typeface="Times New Roman" pitchFamily="18" charset="0"/>
              </a:rPr>
              <a:t>dénaturation ou fusion de l’ADN</a:t>
            </a:r>
          </a:p>
          <a:p>
            <a:pPr>
              <a:buNone/>
            </a:pPr>
            <a:endParaRPr lang="fr-FR"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buNone/>
            </a:pPr>
            <a:r>
              <a:rPr lang="fr-FR" u="sng" dirty="0" smtClean="0">
                <a:solidFill>
                  <a:srgbClr val="FF0000"/>
                </a:solidFill>
                <a:latin typeface="Vijaya" pitchFamily="34" charset="0"/>
                <a:cs typeface="Vijaya" pitchFamily="34" charset="0"/>
              </a:rPr>
              <a:t>Les acides nucléiques sont :</a:t>
            </a:r>
          </a:p>
          <a:p>
            <a:pPr>
              <a:buNone/>
            </a:pPr>
            <a:r>
              <a:rPr lang="fr-FR" dirty="0" smtClean="0">
                <a:latin typeface="Vijaya" pitchFamily="34" charset="0"/>
                <a:cs typeface="Vijaya" pitchFamily="34" charset="0"/>
              </a:rPr>
              <a:t>- le support moléculaire de l'information génétique </a:t>
            </a:r>
            <a:r>
              <a:rPr lang="fr-FR" b="1" dirty="0" smtClean="0">
                <a:latin typeface="Vijaya" pitchFamily="34" charset="0"/>
                <a:cs typeface="Vijaya" pitchFamily="34" charset="0"/>
              </a:rPr>
              <a:t>: </a:t>
            </a:r>
            <a:r>
              <a:rPr lang="fr-FR" b="1" dirty="0" smtClean="0">
                <a:solidFill>
                  <a:schemeClr val="accent5">
                    <a:lumMod val="75000"/>
                  </a:schemeClr>
                </a:solidFill>
                <a:latin typeface="Vijaya" pitchFamily="34" charset="0"/>
                <a:cs typeface="Vijaya" pitchFamily="34" charset="0"/>
              </a:rPr>
              <a:t>l'ADN</a:t>
            </a:r>
            <a:r>
              <a:rPr lang="fr-FR" b="1" dirty="0" smtClean="0">
                <a:latin typeface="Vijaya" pitchFamily="34" charset="0"/>
                <a:cs typeface="Vijaya" pitchFamily="34" charset="0"/>
              </a:rPr>
              <a:t> </a:t>
            </a:r>
            <a:r>
              <a:rPr lang="fr-FR" dirty="0" smtClean="0">
                <a:latin typeface="Vijaya" pitchFamily="34" charset="0"/>
                <a:cs typeface="Vijaya" pitchFamily="34" charset="0"/>
              </a:rPr>
              <a:t>(et </a:t>
            </a:r>
            <a:r>
              <a:rPr lang="fr-FR" b="1" dirty="0" smtClean="0">
                <a:solidFill>
                  <a:schemeClr val="accent5">
                    <a:lumMod val="75000"/>
                  </a:schemeClr>
                </a:solidFill>
                <a:latin typeface="Vijaya" pitchFamily="34" charset="0"/>
                <a:cs typeface="Vijaya" pitchFamily="34" charset="0"/>
              </a:rPr>
              <a:t>ARN</a:t>
            </a:r>
            <a:r>
              <a:rPr lang="fr-FR" dirty="0" smtClean="0">
                <a:latin typeface="Vijaya" pitchFamily="34" charset="0"/>
                <a:cs typeface="Vijaya" pitchFamily="34" charset="0"/>
              </a:rPr>
              <a:t> pour certains virus) est le support de l'hérédité et du codage des composés biologiques (les ARN, les protéines)</a:t>
            </a:r>
          </a:p>
          <a:p>
            <a:pPr>
              <a:buNone/>
            </a:pPr>
            <a:r>
              <a:rPr lang="fr-FR" dirty="0" smtClean="0">
                <a:latin typeface="Vijaya" pitchFamily="34" charset="0"/>
                <a:cs typeface="Vijaya" pitchFamily="34" charset="0"/>
              </a:rPr>
              <a:t>- des effecteurs de l'expression de l'ADN en peptides et protéines : </a:t>
            </a:r>
            <a:r>
              <a:rPr lang="fr-FR" b="1" dirty="0" smtClean="0">
                <a:latin typeface="Vijaya" pitchFamily="34" charset="0"/>
                <a:cs typeface="Vijaya" pitchFamily="34" charset="0"/>
              </a:rPr>
              <a:t>acide ribonucléique </a:t>
            </a:r>
            <a:r>
              <a:rPr lang="fr-FR" dirty="0" smtClean="0">
                <a:latin typeface="Vijaya" pitchFamily="34" charset="0"/>
                <a:cs typeface="Vijaya" pitchFamily="34" charset="0"/>
              </a:rPr>
              <a:t>dont l'abréviation est </a:t>
            </a:r>
            <a:r>
              <a:rPr lang="fr-FR" b="1" dirty="0" smtClean="0">
                <a:latin typeface="Vijaya" pitchFamily="34" charset="0"/>
                <a:cs typeface="Vijaya" pitchFamily="34" charset="0"/>
              </a:rPr>
              <a:t>ARN (RNA) regroupés en trois classes :</a:t>
            </a:r>
          </a:p>
          <a:p>
            <a:pPr>
              <a:buNone/>
            </a:pPr>
            <a:r>
              <a:rPr lang="fr-FR" b="1" dirty="0" smtClean="0">
                <a:solidFill>
                  <a:schemeClr val="accent4">
                    <a:lumMod val="75000"/>
                  </a:schemeClr>
                </a:solidFill>
                <a:latin typeface="Vijaya" pitchFamily="34" charset="0"/>
                <a:cs typeface="Vijaya" pitchFamily="34" charset="0"/>
              </a:rPr>
              <a:t>- les ARN messagers (</a:t>
            </a:r>
            <a:r>
              <a:rPr lang="fr-FR" b="1" dirty="0" err="1" smtClean="0">
                <a:solidFill>
                  <a:schemeClr val="accent4">
                    <a:lumMod val="75000"/>
                  </a:schemeClr>
                </a:solidFill>
                <a:latin typeface="Vijaya" pitchFamily="34" charset="0"/>
                <a:cs typeface="Vijaya" pitchFamily="34" charset="0"/>
              </a:rPr>
              <a:t>ARNm</a:t>
            </a:r>
            <a:r>
              <a:rPr lang="fr-FR" b="1" dirty="0" smtClean="0">
                <a:solidFill>
                  <a:schemeClr val="accent4">
                    <a:lumMod val="75000"/>
                  </a:schemeClr>
                </a:solidFill>
                <a:latin typeface="Vijaya" pitchFamily="34" charset="0"/>
                <a:cs typeface="Vijaya" pitchFamily="34" charset="0"/>
              </a:rPr>
              <a:t>)</a:t>
            </a:r>
          </a:p>
          <a:p>
            <a:pPr>
              <a:buNone/>
            </a:pPr>
            <a:r>
              <a:rPr lang="fr-FR" b="1" dirty="0" smtClean="0">
                <a:solidFill>
                  <a:schemeClr val="accent4">
                    <a:lumMod val="75000"/>
                  </a:schemeClr>
                </a:solidFill>
                <a:latin typeface="Vijaya" pitchFamily="34" charset="0"/>
                <a:cs typeface="Vijaya" pitchFamily="34" charset="0"/>
              </a:rPr>
              <a:t>- les ARN de transfert (</a:t>
            </a:r>
            <a:r>
              <a:rPr lang="fr-FR" b="1" dirty="0" err="1" smtClean="0">
                <a:solidFill>
                  <a:schemeClr val="accent4">
                    <a:lumMod val="75000"/>
                  </a:schemeClr>
                </a:solidFill>
                <a:latin typeface="Vijaya" pitchFamily="34" charset="0"/>
                <a:cs typeface="Vijaya" pitchFamily="34" charset="0"/>
              </a:rPr>
              <a:t>ARNt</a:t>
            </a:r>
            <a:r>
              <a:rPr lang="fr-FR" b="1" dirty="0" smtClean="0">
                <a:solidFill>
                  <a:schemeClr val="accent4">
                    <a:lumMod val="75000"/>
                  </a:schemeClr>
                </a:solidFill>
                <a:latin typeface="Vijaya" pitchFamily="34" charset="0"/>
                <a:cs typeface="Vijaya" pitchFamily="34" charset="0"/>
              </a:rPr>
              <a:t>)</a:t>
            </a:r>
          </a:p>
          <a:p>
            <a:pPr>
              <a:buNone/>
            </a:pPr>
            <a:r>
              <a:rPr lang="fr-FR" b="1" dirty="0" smtClean="0">
                <a:solidFill>
                  <a:schemeClr val="accent4">
                    <a:lumMod val="75000"/>
                  </a:schemeClr>
                </a:solidFill>
                <a:latin typeface="Vijaya" pitchFamily="34" charset="0"/>
                <a:cs typeface="Vijaya" pitchFamily="34" charset="0"/>
              </a:rPr>
              <a:t>- les ARN ribosomaux (</a:t>
            </a:r>
            <a:r>
              <a:rPr lang="fr-FR" b="1" dirty="0" err="1" smtClean="0">
                <a:solidFill>
                  <a:schemeClr val="accent4">
                    <a:lumMod val="75000"/>
                  </a:schemeClr>
                </a:solidFill>
                <a:latin typeface="Vijaya" pitchFamily="34" charset="0"/>
                <a:cs typeface="Vijaya" pitchFamily="34" charset="0"/>
              </a:rPr>
              <a:t>ARNr</a:t>
            </a:r>
            <a:r>
              <a:rPr lang="fr-FR" b="1" dirty="0" smtClean="0">
                <a:solidFill>
                  <a:schemeClr val="accent4">
                    <a:lumMod val="75000"/>
                  </a:schemeClr>
                </a:solidFill>
                <a:latin typeface="Vijaya" pitchFamily="34" charset="0"/>
                <a:cs typeface="Vijaya" pitchFamily="34" charset="0"/>
              </a:rPr>
              <a:t>)</a:t>
            </a:r>
            <a:endParaRPr lang="fr-FR" b="1" dirty="0">
              <a:solidFill>
                <a:schemeClr val="accent4">
                  <a:lumMod val="75000"/>
                </a:schemeClr>
              </a:solidFill>
              <a:latin typeface="Vijaya" pitchFamily="34" charset="0"/>
              <a:cs typeface="Vijay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48680"/>
            <a:ext cx="8229600" cy="5577483"/>
          </a:xfrm>
        </p:spPr>
        <p:txBody>
          <a:bodyPr>
            <a:normAutofit fontScale="92500"/>
          </a:bodyPr>
          <a:lstStyle/>
          <a:p>
            <a:pPr>
              <a:buNone/>
            </a:pPr>
            <a:r>
              <a:rPr lang="fr-FR" sz="3600" b="1" u="sng" dirty="0" smtClean="0">
                <a:solidFill>
                  <a:srgbClr val="FF0000"/>
                </a:solidFill>
                <a:latin typeface="Vijaya" pitchFamily="34" charset="0"/>
                <a:cs typeface="Vijaya" pitchFamily="34" charset="0"/>
              </a:rPr>
              <a:t>Absorption de la lumière ultraviolette:</a:t>
            </a:r>
          </a:p>
          <a:p>
            <a:r>
              <a:rPr lang="fr-FR" sz="3600" b="1" dirty="0" smtClean="0">
                <a:latin typeface="Vijaya" pitchFamily="34" charset="0"/>
                <a:cs typeface="Vijaya" pitchFamily="34" charset="0"/>
              </a:rPr>
              <a:t>Le maximum</a:t>
            </a:r>
            <a:r>
              <a:rPr lang="fr-FR" sz="3600" b="1" dirty="0" smtClean="0">
                <a:solidFill>
                  <a:srgbClr val="FF0000"/>
                </a:solidFill>
                <a:latin typeface="Vijaya" pitchFamily="34" charset="0"/>
                <a:cs typeface="Vijaya" pitchFamily="34" charset="0"/>
              </a:rPr>
              <a:t> d'absorption </a:t>
            </a:r>
            <a:r>
              <a:rPr lang="fr-FR" sz="3600" b="1" dirty="0" smtClean="0">
                <a:latin typeface="Vijaya" pitchFamily="34" charset="0"/>
                <a:cs typeface="Vijaya" pitchFamily="34" charset="0"/>
              </a:rPr>
              <a:t>des acides nucléiques se situe à </a:t>
            </a:r>
            <a:r>
              <a:rPr lang="fr-FR" sz="3600" b="1" dirty="0" smtClean="0">
                <a:solidFill>
                  <a:srgbClr val="FF0000"/>
                </a:solidFill>
                <a:latin typeface="Vijaya" pitchFamily="34" charset="0"/>
                <a:cs typeface="Vijaya" pitchFamily="34" charset="0"/>
              </a:rPr>
              <a:t>260 nm dans UV</a:t>
            </a:r>
          </a:p>
          <a:p>
            <a:r>
              <a:rPr lang="fr-FR" sz="3600" b="1" dirty="0" smtClean="0">
                <a:latin typeface="Vijaya" pitchFamily="34" charset="0"/>
                <a:cs typeface="Vijaya" pitchFamily="34" charset="0"/>
              </a:rPr>
              <a:t>Le rapport </a:t>
            </a:r>
            <a:r>
              <a:rPr lang="fr-FR" sz="3600" b="1" dirty="0" smtClean="0">
                <a:solidFill>
                  <a:srgbClr val="FF0000"/>
                </a:solidFill>
                <a:latin typeface="Vijaya" pitchFamily="34" charset="0"/>
                <a:cs typeface="Vijaya" pitchFamily="34" charset="0"/>
              </a:rPr>
              <a:t>R= A260nm / A280nm </a:t>
            </a:r>
            <a:r>
              <a:rPr lang="fr-FR" sz="3600" b="1" dirty="0" smtClean="0">
                <a:latin typeface="Vijaya" pitchFamily="34" charset="0"/>
                <a:cs typeface="Vijaya" pitchFamily="34" charset="0"/>
              </a:rPr>
              <a:t>constitue alors un bon moyen pour apprécier une éventuelle contamination de la préparation d'ADN par les protéines ou par les RNA</a:t>
            </a:r>
            <a:endParaRPr lang="fr-FR" sz="3600" b="1" dirty="0">
              <a:latin typeface="Vijaya" pitchFamily="34" charset="0"/>
              <a:cs typeface="Vijay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0070C0"/>
                </a:solidFill>
                <a:latin typeface="Arial Narrow" panose="020B0606020202030204" pitchFamily="34" charset="0"/>
              </a:rPr>
              <a:t>TOPOLOGIE DE L’ADN DANS LA CELLULE</a:t>
            </a:r>
            <a:endParaRPr lang="fr-FR" sz="3200" b="1" dirty="0">
              <a:solidFill>
                <a:srgbClr val="0070C0"/>
              </a:solidFill>
              <a:latin typeface="Arial Narrow" panose="020B0606020202030204" pitchFamily="34" charset="0"/>
            </a:endParaRPr>
          </a:p>
        </p:txBody>
      </p:sp>
      <p:sp>
        <p:nvSpPr>
          <p:cNvPr id="3" name="Espace réservé du contenu 2"/>
          <p:cNvSpPr>
            <a:spLocks noGrp="1"/>
          </p:cNvSpPr>
          <p:nvPr>
            <p:ph idx="1"/>
          </p:nvPr>
        </p:nvSpPr>
        <p:spPr/>
        <p:txBody>
          <a:bodyPr/>
          <a:lstStyle/>
          <a:p>
            <a:pPr algn="just"/>
            <a:r>
              <a:rPr lang="fr-FR" dirty="0">
                <a:latin typeface="Arial Narrow" panose="020B0606020202030204" pitchFamily="34" charset="0"/>
              </a:rPr>
              <a:t>Dans les cellules eucaryotes, l’ADN présent dans le noyau est </a:t>
            </a:r>
            <a:r>
              <a:rPr lang="fr-FR" dirty="0">
                <a:solidFill>
                  <a:srgbClr val="FFC000"/>
                </a:solidFill>
                <a:latin typeface="Arial Narrow" panose="020B0606020202030204" pitchFamily="34" charset="0"/>
              </a:rPr>
              <a:t>associé à des protéines structurales</a:t>
            </a:r>
            <a:r>
              <a:rPr lang="fr-FR" dirty="0">
                <a:latin typeface="Arial Narrow" panose="020B0606020202030204" pitchFamily="34" charset="0"/>
              </a:rPr>
              <a:t>, pour former une structure nucléoprotéique appelée </a:t>
            </a:r>
            <a:r>
              <a:rPr lang="fr-FR" dirty="0">
                <a:solidFill>
                  <a:schemeClr val="tx2"/>
                </a:solidFill>
                <a:latin typeface="Arial Narrow" panose="020B0606020202030204" pitchFamily="34" charset="0"/>
              </a:rPr>
              <a:t>chromatine.</a:t>
            </a:r>
            <a:r>
              <a:rPr lang="fr-FR" dirty="0">
                <a:latin typeface="Arial Narrow" panose="020B0606020202030204" pitchFamily="34" charset="0"/>
              </a:rPr>
              <a:t> Chez les procaryotes, même en l’absence de noyau, l’ADN du chromosome est aussi compacté autour de protéines et forme une structure dense </a:t>
            </a:r>
            <a:r>
              <a:rPr lang="fr-FR" dirty="0">
                <a:solidFill>
                  <a:schemeClr val="tx2"/>
                </a:solidFill>
                <a:latin typeface="Arial Narrow" panose="020B0606020202030204" pitchFamily="34" charset="0"/>
              </a:rPr>
              <a:t>appelée nucléide</a:t>
            </a:r>
          </a:p>
        </p:txBody>
      </p:sp>
    </p:spTree>
    <p:extLst>
      <p:ext uri="{BB962C8B-B14F-4D97-AF65-F5344CB8AC3E}">
        <p14:creationId xmlns:p14="http://schemas.microsoft.com/office/powerpoint/2010/main" val="1010224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80920" cy="5256584"/>
          </a:xfrm>
        </p:spPr>
        <p:txBody>
          <a:bodyPr>
            <a:normAutofit lnSpcReduction="10000"/>
          </a:bodyPr>
          <a:lstStyle/>
          <a:p>
            <a:pPr>
              <a:buNone/>
            </a:pPr>
            <a:r>
              <a:rPr lang="fr-FR" dirty="0" smtClean="0"/>
              <a:t>Le </a:t>
            </a:r>
            <a:r>
              <a:rPr lang="fr-FR" dirty="0" smtClean="0">
                <a:solidFill>
                  <a:srgbClr val="FF0000"/>
                </a:solidFill>
              </a:rPr>
              <a:t>nucléosome</a:t>
            </a:r>
            <a:r>
              <a:rPr lang="fr-FR" dirty="0" smtClean="0"/>
              <a:t> (6 nm x 11 nm) est l'unité fondamentale de la chromatine. Il est composé de:</a:t>
            </a:r>
          </a:p>
          <a:p>
            <a:pPr>
              <a:buFont typeface="Wingdings" pitchFamily="2" charset="2"/>
              <a:buChar char="q"/>
            </a:pPr>
            <a:r>
              <a:rPr lang="fr-FR" dirty="0" smtClean="0"/>
              <a:t>une particule cœur.</a:t>
            </a:r>
          </a:p>
          <a:p>
            <a:pPr>
              <a:buFont typeface="Wingdings" pitchFamily="2" charset="2"/>
              <a:buChar char="q"/>
            </a:pPr>
            <a:r>
              <a:rPr lang="fr-FR" dirty="0" smtClean="0"/>
              <a:t>une région de liaison (ou région </a:t>
            </a:r>
            <a:r>
              <a:rPr lang="fr-FR" dirty="0" err="1" smtClean="0"/>
              <a:t>internucléosomale</a:t>
            </a:r>
            <a:r>
              <a:rPr lang="fr-FR" dirty="0" smtClean="0"/>
              <a:t>).</a:t>
            </a:r>
          </a:p>
          <a:p>
            <a:pPr>
              <a:buNone/>
            </a:pPr>
            <a:r>
              <a:rPr lang="fr-FR" dirty="0" smtClean="0"/>
              <a:t>La particule cœur, est composée de 147 </a:t>
            </a:r>
            <a:r>
              <a:rPr lang="fr-FR" dirty="0" err="1" smtClean="0"/>
              <a:t>pb</a:t>
            </a:r>
            <a:r>
              <a:rPr lang="fr-FR" dirty="0" smtClean="0"/>
              <a:t> d'ADN enroulées (environ 1,7 tour) autour d'un </a:t>
            </a:r>
            <a:r>
              <a:rPr lang="fr-FR" dirty="0" err="1" smtClean="0"/>
              <a:t>octamère</a:t>
            </a:r>
            <a:r>
              <a:rPr lang="fr-FR" dirty="0" smtClean="0"/>
              <a:t> protéique comprenant deux exemplaires de chacune des histones H3, H4, H2A et H2B. </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83568" y="274638"/>
            <a:ext cx="7632848" cy="4565498"/>
          </a:xfrm>
          <a:prstGeom prst="rect">
            <a:avLst/>
          </a:prstGeom>
        </p:spPr>
      </p:pic>
      <p:sp>
        <p:nvSpPr>
          <p:cNvPr id="5" name="Rectangle 4"/>
          <p:cNvSpPr/>
          <p:nvPr/>
        </p:nvSpPr>
        <p:spPr>
          <a:xfrm>
            <a:off x="625406" y="4840136"/>
            <a:ext cx="8507288" cy="1754326"/>
          </a:xfrm>
          <a:prstGeom prst="rect">
            <a:avLst/>
          </a:prstGeom>
        </p:spPr>
        <p:txBody>
          <a:bodyPr wrap="square">
            <a:spAutoFit/>
          </a:bodyPr>
          <a:lstStyle/>
          <a:p>
            <a:pPr algn="ctr"/>
            <a:r>
              <a:rPr lang="fr-FR" b="1" dirty="0">
                <a:latin typeface="Arial Narrow" panose="020B0606020202030204" pitchFamily="34" charset="0"/>
              </a:rPr>
              <a:t>Figure </a:t>
            </a:r>
            <a:r>
              <a:rPr lang="fr-FR" b="1" dirty="0" smtClean="0">
                <a:latin typeface="Arial Narrow" panose="020B0606020202030204" pitchFamily="34" charset="0"/>
              </a:rPr>
              <a:t> </a:t>
            </a:r>
            <a:r>
              <a:rPr lang="fr-FR" b="1" dirty="0">
                <a:latin typeface="Arial Narrow" panose="020B0606020202030204" pitchFamily="34" charset="0"/>
              </a:rPr>
              <a:t>La chromatine et son unité de base, le nucléosome</a:t>
            </a:r>
          </a:p>
          <a:p>
            <a:r>
              <a:rPr lang="fr-FR" dirty="0">
                <a:latin typeface="Arial Narrow" panose="020B0606020202030204" pitchFamily="34" charset="0"/>
              </a:rPr>
              <a:t>A.	Identification de la structure de la chromatine « en collier de perles » par microscopie électronique. B. Le nucléosome, unité de base. Le nucléosome est constitué de 2 molécules de chaque histone (2xH2A, 2xH2B, 2xH3, 2xH4), autour desquelles s’enroulent un morceau d’ADN long de 146 paires de bases. C. Résolution de la structure du nucléosome par cristallographie aux rayons X</a:t>
            </a:r>
          </a:p>
        </p:txBody>
      </p:sp>
    </p:spTree>
    <p:extLst>
      <p:ext uri="{BB962C8B-B14F-4D97-AF65-F5344CB8AC3E}">
        <p14:creationId xmlns:p14="http://schemas.microsoft.com/office/powerpoint/2010/main" val="2034730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3265000.jpg"/>
          <p:cNvPicPr>
            <a:picLocks noGrp="1" noChangeAspect="1"/>
          </p:cNvPicPr>
          <p:nvPr>
            <p:ph idx="1"/>
          </p:nvPr>
        </p:nvPicPr>
        <p:blipFill>
          <a:blip r:embed="rId2" cstate="print"/>
          <a:stretch>
            <a:fillRect/>
          </a:stretch>
        </p:blipFill>
        <p:spPr>
          <a:xfrm>
            <a:off x="0" y="1412776"/>
            <a:ext cx="9144000" cy="5092878"/>
          </a:xfrm>
        </p:spPr>
      </p:pic>
      <p:sp>
        <p:nvSpPr>
          <p:cNvPr id="5" name="ZoneTexte 4"/>
          <p:cNvSpPr txBox="1"/>
          <p:nvPr/>
        </p:nvSpPr>
        <p:spPr>
          <a:xfrm>
            <a:off x="2123728" y="6488668"/>
            <a:ext cx="5616624"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Figure:</a:t>
            </a:r>
            <a:r>
              <a:rPr lang="fr-FR" dirty="0" smtClean="0">
                <a:latin typeface="Times New Roman" pitchFamily="18" charset="0"/>
                <a:cs typeface="Times New Roman" pitchFamily="18" charset="0"/>
              </a:rPr>
              <a:t> les différents niveau de condensation</a:t>
            </a:r>
            <a:endParaRPr lang="fr-FR" dirty="0">
              <a:latin typeface="Times New Roman" pitchFamily="18" charset="0"/>
              <a:cs typeface="Times New Roman" pitchFamily="18" charset="0"/>
            </a:endParaRPr>
          </a:p>
        </p:txBody>
      </p:sp>
      <p:sp>
        <p:nvSpPr>
          <p:cNvPr id="2" name="Rectangle 1"/>
          <p:cNvSpPr/>
          <p:nvPr/>
        </p:nvSpPr>
        <p:spPr>
          <a:xfrm>
            <a:off x="179512" y="260648"/>
            <a:ext cx="8640960" cy="657039"/>
          </a:xfrm>
          <a:prstGeom prst="rect">
            <a:avLst/>
          </a:prstGeom>
        </p:spPr>
        <p:txBody>
          <a:bodyPr wrap="square">
            <a:spAutoFit/>
          </a:bodyPr>
          <a:lstStyle/>
          <a:p>
            <a:pPr algn="ctr">
              <a:lnSpc>
                <a:spcPct val="150000"/>
              </a:lnSpc>
              <a:spcAft>
                <a:spcPts val="0"/>
              </a:spcAft>
            </a:pPr>
            <a:r>
              <a:rPr lang="fr-FR" sz="2800" b="1" dirty="0">
                <a:solidFill>
                  <a:schemeClr val="tx2">
                    <a:lumMod val="60000"/>
                    <a:lumOff val="40000"/>
                  </a:schemeClr>
                </a:solidFill>
                <a:latin typeface="Arial Narrow" panose="020B0606020202030204" pitchFamily="34" charset="0"/>
                <a:ea typeface="Calibri" panose="020F0502020204030204" pitchFamily="34" charset="0"/>
                <a:cs typeface="Arial" panose="020B0604020202020204" pitchFamily="34" charset="0"/>
              </a:rPr>
              <a:t>Les différents niveaux de structuration de la chromatine</a:t>
            </a:r>
            <a:endParaRPr lang="fr-FR" sz="2800" dirty="0">
              <a:solidFill>
                <a:schemeClr val="tx2">
                  <a:lumMod val="60000"/>
                  <a:lumOff val="40000"/>
                </a:schemeClr>
              </a:solidFill>
              <a:effectLst/>
              <a:latin typeface="Arial Narrow" panose="020B0606020202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285852" y="285728"/>
            <a:ext cx="7072362" cy="5840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1">
                    <a:lumMod val="75000"/>
                  </a:schemeClr>
                </a:solidFill>
              </a:rPr>
              <a:t>Structure et organisation du génome </a:t>
            </a:r>
            <a:r>
              <a:rPr lang="fr-FR" dirty="0" err="1">
                <a:solidFill>
                  <a:schemeClr val="accent1">
                    <a:lumMod val="75000"/>
                  </a:schemeClr>
                </a:solidFill>
              </a:rPr>
              <a:t>Eucaryotique</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marL="0" indent="0">
              <a:buNone/>
            </a:pPr>
            <a:r>
              <a:rPr lang="fr-FR" dirty="0"/>
              <a:t>Deux types de génome au moins coexistent au sein d’une cellule eucaryote : </a:t>
            </a:r>
            <a:endParaRPr lang="fr-FR" dirty="0" smtClean="0"/>
          </a:p>
          <a:p>
            <a:pPr>
              <a:buFont typeface="Wingdings" panose="05000000000000000000" pitchFamily="2" charset="2"/>
              <a:buChar char="Ø"/>
            </a:pPr>
            <a:r>
              <a:rPr lang="fr-FR" dirty="0" smtClean="0">
                <a:solidFill>
                  <a:srgbClr val="FF0000"/>
                </a:solidFill>
              </a:rPr>
              <a:t>le </a:t>
            </a:r>
            <a:r>
              <a:rPr lang="fr-FR" dirty="0">
                <a:solidFill>
                  <a:srgbClr val="FF0000"/>
                </a:solidFill>
              </a:rPr>
              <a:t>génome nucléaire,</a:t>
            </a:r>
            <a:r>
              <a:rPr lang="fr-FR" dirty="0"/>
              <a:t> localisé dans le </a:t>
            </a:r>
            <a:r>
              <a:rPr lang="fr-FR" dirty="0" smtClean="0"/>
              <a:t>noyau</a:t>
            </a:r>
          </a:p>
          <a:p>
            <a:pPr>
              <a:buFont typeface="Wingdings" panose="05000000000000000000" pitchFamily="2" charset="2"/>
              <a:buChar char="Ø"/>
            </a:pPr>
            <a:r>
              <a:rPr lang="fr-FR" dirty="0" smtClean="0">
                <a:solidFill>
                  <a:srgbClr val="FF0000"/>
                </a:solidFill>
              </a:rPr>
              <a:t>génome </a:t>
            </a:r>
            <a:r>
              <a:rPr lang="fr-FR" dirty="0">
                <a:solidFill>
                  <a:srgbClr val="FF0000"/>
                </a:solidFill>
              </a:rPr>
              <a:t>extranucléaire </a:t>
            </a:r>
            <a:r>
              <a:rPr lang="fr-FR" dirty="0"/>
              <a:t>localisé dans les mitochondries et les chloroplastes chez les végétaux</a:t>
            </a:r>
          </a:p>
        </p:txBody>
      </p:sp>
    </p:spTree>
    <p:extLst>
      <p:ext uri="{BB962C8B-B14F-4D97-AF65-F5344CB8AC3E}">
        <p14:creationId xmlns:p14="http://schemas.microsoft.com/office/powerpoint/2010/main" val="701604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1143000"/>
          </a:xfrm>
        </p:spPr>
        <p:txBody>
          <a:bodyPr>
            <a:normAutofit fontScale="90000"/>
          </a:bodyPr>
          <a:lstStyle/>
          <a:p>
            <a:r>
              <a:rPr lang="fr-FR" dirty="0">
                <a:solidFill>
                  <a:srgbClr val="0070C0"/>
                </a:solidFill>
              </a:rPr>
              <a:t>Structure et organisation du génome </a:t>
            </a:r>
            <a:r>
              <a:rPr lang="fr-FR" dirty="0" err="1">
                <a:solidFill>
                  <a:srgbClr val="0070C0"/>
                </a:solidFill>
              </a:rPr>
              <a:t>Eucaryotique</a:t>
            </a:r>
            <a:endParaRPr lang="fr-FR" dirty="0">
              <a:solidFill>
                <a:srgbClr val="0070C0"/>
              </a:solidFill>
            </a:endParaRPr>
          </a:p>
        </p:txBody>
      </p:sp>
      <p:sp>
        <p:nvSpPr>
          <p:cNvPr id="3" name="Espace réservé du contenu 2"/>
          <p:cNvSpPr>
            <a:spLocks noGrp="1"/>
          </p:cNvSpPr>
          <p:nvPr>
            <p:ph idx="1"/>
          </p:nvPr>
        </p:nvSpPr>
        <p:spPr/>
        <p:txBody>
          <a:bodyPr>
            <a:normAutofit/>
          </a:bodyPr>
          <a:lstStyle/>
          <a:p>
            <a:pPr>
              <a:buNone/>
            </a:pPr>
            <a:r>
              <a:rPr lang="fr-FR" dirty="0" smtClean="0"/>
              <a:t>Dans les cellules eucaryotes, le matériel génétique est organisé en une structure complexe constituée d'ADN et de protéines appelé chromatine.</a:t>
            </a:r>
          </a:p>
          <a:p>
            <a:pPr>
              <a:buNone/>
            </a:pPr>
            <a:r>
              <a:rPr lang="fr-FR" dirty="0" smtClean="0"/>
              <a:t>La chromatine a été divisée en:</a:t>
            </a:r>
          </a:p>
          <a:p>
            <a:pPr>
              <a:buFont typeface="Wingdings" pitchFamily="2" charset="2"/>
              <a:buChar char="ü"/>
            </a:pPr>
            <a:r>
              <a:rPr lang="fr-FR" b="1" dirty="0" err="1" smtClean="0"/>
              <a:t>Euchromatine</a:t>
            </a:r>
            <a:r>
              <a:rPr lang="fr-FR" dirty="0" smtClean="0"/>
              <a:t>. </a:t>
            </a:r>
          </a:p>
          <a:p>
            <a:pPr>
              <a:buFont typeface="Wingdings" pitchFamily="2" charset="2"/>
              <a:buChar char="ü"/>
            </a:pPr>
            <a:r>
              <a:rPr lang="fr-FR" b="1" dirty="0" err="1" smtClean="0"/>
              <a:t>hétérochromatine</a:t>
            </a:r>
            <a:r>
              <a:rPr lang="fr-FR" dirty="0" smtClean="0"/>
              <a:t>. </a:t>
            </a:r>
          </a:p>
          <a:p>
            <a:pPr>
              <a:buNone/>
            </a:pP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srcRect/>
          <a:stretch>
            <a:fillRect/>
          </a:stretch>
        </p:blipFill>
        <p:spPr bwMode="auto">
          <a:xfrm>
            <a:off x="1000100" y="1600200"/>
            <a:ext cx="7072361" cy="4900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idx="1"/>
          </p:nvPr>
        </p:nvSpPr>
        <p:spPr>
          <a:xfrm>
            <a:off x="914400" y="1428736"/>
            <a:ext cx="8229600" cy="4525963"/>
          </a:xfrm>
        </p:spPr>
        <p:txBody>
          <a:bodyPr/>
          <a:lstStyle/>
          <a:p>
            <a:pPr>
              <a:buNone/>
            </a:pPr>
            <a:r>
              <a:rPr lang="fr-FR" dirty="0" smtClean="0">
                <a:latin typeface="Times New Roman" pitchFamily="18" charset="0"/>
                <a:cs typeface="Times New Roman" pitchFamily="18" charset="0"/>
              </a:rPr>
              <a:t>La chromatine apparait sous deux formes différentes:</a:t>
            </a:r>
          </a:p>
          <a:p>
            <a:pPr>
              <a:buNone/>
            </a:pPr>
            <a:r>
              <a:rPr lang="fr-FR" u="sng" dirty="0" smtClean="0">
                <a:solidFill>
                  <a:srgbClr val="00B050"/>
                </a:solidFill>
                <a:latin typeface="Times New Roman" pitchFamily="18" charset="0"/>
                <a:cs typeface="Times New Roman" pitchFamily="18" charset="0"/>
              </a:rPr>
              <a:t>L’</a:t>
            </a:r>
            <a:r>
              <a:rPr lang="fr-FR" u="sng" dirty="0" err="1" smtClean="0">
                <a:solidFill>
                  <a:srgbClr val="00B050"/>
                </a:solidFill>
                <a:latin typeface="Times New Roman" pitchFamily="18" charset="0"/>
                <a:cs typeface="Times New Roman" pitchFamily="18" charset="0"/>
              </a:rPr>
              <a:t>euchromatine</a:t>
            </a:r>
            <a:r>
              <a:rPr lang="fr-FR" u="sng" dirty="0" smtClean="0">
                <a:solidFill>
                  <a:srgbClr val="00B050"/>
                </a:solidFill>
                <a:latin typeface="Times New Roman" pitchFamily="18" charset="0"/>
                <a:cs typeface="Times New Roman" pitchFamily="18" charset="0"/>
              </a:rPr>
              <a:t> : </a:t>
            </a:r>
            <a:r>
              <a:rPr lang="fr-FR" dirty="0" smtClean="0">
                <a:latin typeface="Times New Roman" pitchFamily="18" charset="0"/>
                <a:cs typeface="Times New Roman" pitchFamily="18" charset="0"/>
              </a:rPr>
              <a:t>actif</a:t>
            </a:r>
          </a:p>
          <a:p>
            <a:pPr>
              <a:buNone/>
            </a:pPr>
            <a:r>
              <a:rPr lang="fr-FR" u="sng" dirty="0" smtClean="0">
                <a:solidFill>
                  <a:srgbClr val="00B050"/>
                </a:solidFill>
                <a:latin typeface="Times New Roman" pitchFamily="18" charset="0"/>
                <a:cs typeface="Times New Roman" pitchFamily="18" charset="0"/>
              </a:rPr>
              <a:t>L’</a:t>
            </a:r>
            <a:r>
              <a:rPr lang="fr-FR" u="sng" dirty="0" err="1" smtClean="0">
                <a:solidFill>
                  <a:srgbClr val="00B050"/>
                </a:solidFill>
                <a:latin typeface="Times New Roman" pitchFamily="18" charset="0"/>
                <a:cs typeface="Times New Roman" pitchFamily="18" charset="0"/>
              </a:rPr>
              <a:t>hétérochromatine</a:t>
            </a:r>
            <a:r>
              <a:rPr lang="fr-FR" dirty="0" smtClean="0">
                <a:latin typeface="Times New Roman" pitchFamily="18" charset="0"/>
                <a:cs typeface="Times New Roman" pitchFamily="18" charset="0"/>
              </a:rPr>
              <a:t> condensé, inactif dépourvue de gènes , localisée surtout près de centromère et des télomères.</a:t>
            </a:r>
            <a:endParaRPr lang="fr-FR" dirty="0">
              <a:latin typeface="Times New Roman" pitchFamily="18" charset="0"/>
              <a:cs typeface="Times New Roman" pitchFamily="18" charset="0"/>
            </a:endParaRPr>
          </a:p>
        </p:txBody>
      </p:sp>
      <p:sp>
        <p:nvSpPr>
          <p:cNvPr id="7" name="Espace réservé du contenu 6"/>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857403"/>
          </a:xfrm>
        </p:spPr>
        <p:txBody>
          <a:bodyPr/>
          <a:lstStyle/>
          <a:p>
            <a:pPr>
              <a:buNone/>
            </a:pPr>
            <a:r>
              <a:rPr lang="fr-FR" dirty="0" smtClean="0">
                <a:solidFill>
                  <a:srgbClr val="FF0000"/>
                </a:solidFill>
              </a:rPr>
              <a:t>1.1 Structure de base</a:t>
            </a:r>
          </a:p>
          <a:p>
            <a:pPr>
              <a:buNone/>
            </a:pPr>
            <a:r>
              <a:rPr lang="fr-FR" dirty="0" smtClean="0"/>
              <a:t>Les acides nucléiques sont des polymères dont l’unité de base, est le </a:t>
            </a:r>
            <a:r>
              <a:rPr lang="fr-FR" dirty="0" smtClean="0">
                <a:solidFill>
                  <a:srgbClr val="00B050"/>
                </a:solidFill>
              </a:rPr>
              <a:t>nucléotide.</a:t>
            </a:r>
            <a:endParaRPr lang="fr-FR" dirty="0" smtClean="0"/>
          </a:p>
          <a:p>
            <a:pPr>
              <a:buNone/>
            </a:pPr>
            <a:r>
              <a:rPr lang="fr-FR" dirty="0" smtClean="0"/>
              <a:t>Chaque nucléotide est formé:</a:t>
            </a:r>
          </a:p>
          <a:p>
            <a:pPr lvl="1">
              <a:buFont typeface="Wingdings" pitchFamily="2" charset="2"/>
              <a:buChar char="v"/>
            </a:pPr>
            <a:r>
              <a:rPr lang="fr-FR" dirty="0" smtClean="0">
                <a:solidFill>
                  <a:srgbClr val="FF0000"/>
                </a:solidFill>
              </a:rPr>
              <a:t>Base azotée.</a:t>
            </a:r>
          </a:p>
          <a:p>
            <a:pPr lvl="1">
              <a:buFont typeface="Wingdings" pitchFamily="2" charset="2"/>
              <a:buChar char="v"/>
            </a:pPr>
            <a:r>
              <a:rPr lang="fr-FR" dirty="0" smtClean="0">
                <a:solidFill>
                  <a:srgbClr val="FF0000"/>
                </a:solidFill>
              </a:rPr>
              <a:t>Sucre.</a:t>
            </a:r>
          </a:p>
          <a:p>
            <a:pPr lvl="1">
              <a:buFont typeface="Wingdings" pitchFamily="2" charset="2"/>
              <a:buChar char="v"/>
            </a:pPr>
            <a:r>
              <a:rPr lang="fr-FR" dirty="0" smtClean="0">
                <a:solidFill>
                  <a:srgbClr val="FF0000"/>
                </a:solidFill>
              </a:rPr>
              <a:t>Acide phosphorique</a:t>
            </a:r>
            <a:endParaRPr lang="fr-FR" dirty="0">
              <a:solidFill>
                <a:srgbClr val="FF0000"/>
              </a:solidFill>
            </a:endParaRPr>
          </a:p>
        </p:txBody>
      </p:sp>
      <p:sp>
        <p:nvSpPr>
          <p:cNvPr id="4" name="Titre 3"/>
          <p:cNvSpPr>
            <a:spLocks noGrp="1"/>
          </p:cNvSpPr>
          <p:nvPr>
            <p:ph type="title"/>
          </p:nvPr>
        </p:nvSpPr>
        <p:spPr/>
        <p:txBody>
          <a:bodyPr/>
          <a:lstStyle/>
          <a:p>
            <a:r>
              <a:rPr lang="fr-FR" dirty="0" smtClean="0"/>
              <a:t>1. Structure et dynamique de l’ADN</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3200" dirty="0" smtClean="0"/>
              <a:t>. </a:t>
            </a:r>
            <a:endParaRPr lang="fr-FR" sz="3200" dirty="0"/>
          </a:p>
        </p:txBody>
      </p:sp>
      <p:sp>
        <p:nvSpPr>
          <p:cNvPr id="3" name="Espace réservé du contenu 2"/>
          <p:cNvSpPr>
            <a:spLocks noGrp="1"/>
          </p:cNvSpPr>
          <p:nvPr>
            <p:ph idx="1"/>
          </p:nvPr>
        </p:nvSpPr>
        <p:spPr>
          <a:xfrm>
            <a:off x="457200" y="1600200"/>
            <a:ext cx="8472518" cy="4525963"/>
          </a:xfrm>
        </p:spPr>
        <p:txBody>
          <a:bodyPr/>
          <a:lstStyle/>
          <a:p>
            <a:pPr>
              <a:buNone/>
            </a:pPr>
            <a:r>
              <a:rPr lang="fr-FR" dirty="0" smtClean="0"/>
              <a:t>On distingue deux classes d’</a:t>
            </a:r>
            <a:r>
              <a:rPr lang="fr-FR" dirty="0" err="1" smtClean="0"/>
              <a:t>hétérochromatine</a:t>
            </a:r>
            <a:r>
              <a:rPr lang="fr-FR" dirty="0" smtClean="0"/>
              <a:t> </a:t>
            </a:r>
            <a:br>
              <a:rPr lang="fr-FR" dirty="0" smtClean="0"/>
            </a:br>
            <a:r>
              <a:rPr lang="fr-FR" dirty="0" smtClean="0"/>
              <a:t/>
            </a:r>
            <a:br>
              <a:rPr lang="fr-FR" dirty="0" smtClean="0"/>
            </a:br>
            <a:r>
              <a:rPr lang="fr-FR" dirty="0" smtClean="0"/>
              <a:t> 1-  </a:t>
            </a:r>
            <a:r>
              <a:rPr lang="fr-FR" sz="4000" dirty="0" err="1" smtClean="0"/>
              <a:t>hétérochromatine</a:t>
            </a:r>
            <a:r>
              <a:rPr lang="fr-FR" sz="4000" dirty="0" smtClean="0"/>
              <a:t> </a:t>
            </a:r>
            <a:r>
              <a:rPr lang="fr-FR" sz="4000" dirty="0" err="1" smtClean="0"/>
              <a:t>constituve</a:t>
            </a:r>
            <a:r>
              <a:rPr lang="fr-FR" sz="4000" dirty="0" smtClean="0"/>
              <a:t> </a:t>
            </a:r>
            <a:br>
              <a:rPr lang="fr-FR" sz="4000" dirty="0" smtClean="0"/>
            </a:br>
            <a:endParaRPr lang="fr-FR" sz="4000" dirty="0" smtClean="0"/>
          </a:p>
          <a:p>
            <a:pPr>
              <a:buNone/>
            </a:pPr>
            <a:r>
              <a:rPr lang="fr-FR" sz="4000" dirty="0" smtClean="0"/>
              <a:t/>
            </a:r>
            <a:br>
              <a:rPr lang="fr-FR" sz="4000" dirty="0" smtClean="0"/>
            </a:br>
            <a:r>
              <a:rPr lang="fr-FR" sz="4000" dirty="0" smtClean="0"/>
              <a:t>   2-</a:t>
            </a:r>
            <a:r>
              <a:rPr lang="fr-FR" sz="4000" dirty="0" err="1" smtClean="0"/>
              <a:t>hétérochromatine</a:t>
            </a:r>
            <a:r>
              <a:rPr lang="fr-FR" sz="4000" dirty="0" smtClean="0"/>
              <a:t> facultative </a:t>
            </a:r>
            <a:br>
              <a:rPr lang="fr-FR" sz="4000" dirty="0" smtClean="0"/>
            </a:br>
            <a:endParaRPr lang="fr-FR"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olidFill>
                  <a:schemeClr val="tx2">
                    <a:lumMod val="60000"/>
                    <a:lumOff val="40000"/>
                  </a:schemeClr>
                </a:solidFill>
              </a:rPr>
              <a:t>1- L’</a:t>
            </a:r>
            <a:r>
              <a:rPr lang="fr-FR" dirty="0" err="1" smtClean="0">
                <a:solidFill>
                  <a:schemeClr val="tx2">
                    <a:lumMod val="60000"/>
                    <a:lumOff val="40000"/>
                  </a:schemeClr>
                </a:solidFill>
              </a:rPr>
              <a:t>hétérochromatine</a:t>
            </a:r>
            <a:r>
              <a:rPr lang="fr-FR" dirty="0" smtClean="0">
                <a:solidFill>
                  <a:schemeClr val="tx2">
                    <a:lumMod val="60000"/>
                    <a:lumOff val="40000"/>
                  </a:schemeClr>
                </a:solidFill>
              </a:rPr>
              <a:t> constitutive </a:t>
            </a:r>
            <a:r>
              <a:rPr lang="fr-FR" dirty="0" smtClean="0"/>
              <a:t>correspond aux régions qui sont compactées de manière permanente au cours du cycle, quel que soit le type cellulaire, et à tous les stades du développement à partir de sa mise en place. Ces régions sont effectivement globalement dépourvues de gènes</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A- Séquences répétées en tandem</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92500"/>
          </a:bodyPr>
          <a:lstStyle/>
          <a:p>
            <a:pPr>
              <a:buNone/>
            </a:pPr>
            <a:r>
              <a:rPr lang="fr-FR" dirty="0" smtClean="0">
                <a:solidFill>
                  <a:srgbClr val="FF0000"/>
                </a:solidFill>
              </a:rPr>
              <a:t>Les télomères</a:t>
            </a:r>
            <a:r>
              <a:rPr lang="fr-FR" dirty="0" smtClean="0"/>
              <a:t>, qui protègent les extrémités des chromosomes (mini-satellites)</a:t>
            </a:r>
          </a:p>
          <a:p>
            <a:pPr>
              <a:buNone/>
            </a:pPr>
            <a:r>
              <a:rPr lang="fr-FR" dirty="0" smtClean="0"/>
              <a:t> </a:t>
            </a:r>
            <a:r>
              <a:rPr lang="fr-FR" dirty="0" smtClean="0">
                <a:solidFill>
                  <a:srgbClr val="FF0000"/>
                </a:solidFill>
              </a:rPr>
              <a:t>les centromères</a:t>
            </a:r>
            <a:r>
              <a:rPr lang="fr-FR" dirty="0" smtClean="0"/>
              <a:t>, zone de constriction du chromosome, qui représente le site d’assemblage du complexe de protéines nécessaire à la ségrégation des chromosomes (le </a:t>
            </a:r>
            <a:r>
              <a:rPr lang="fr-FR" dirty="0" err="1" smtClean="0"/>
              <a:t>kinétochore</a:t>
            </a:r>
            <a:r>
              <a:rPr lang="fr-FR" dirty="0" smtClean="0"/>
              <a:t>)</a:t>
            </a:r>
          </a:p>
          <a:p>
            <a:pPr>
              <a:buNone/>
            </a:pPr>
            <a:r>
              <a:rPr lang="fr-FR" dirty="0" smtClean="0">
                <a:solidFill>
                  <a:srgbClr val="FF0000"/>
                </a:solidFill>
              </a:rPr>
              <a:t> les </a:t>
            </a:r>
            <a:r>
              <a:rPr lang="fr-FR" dirty="0" err="1" smtClean="0">
                <a:solidFill>
                  <a:srgbClr val="FF0000"/>
                </a:solidFill>
              </a:rPr>
              <a:t>péricentromères</a:t>
            </a:r>
            <a:r>
              <a:rPr lang="fr-FR" dirty="0" smtClean="0"/>
              <a:t>, qui encadrent les centromères et participent à la ségrégation </a:t>
            </a:r>
            <a:r>
              <a:rPr lang="fr-FR" smtClean="0"/>
              <a:t>des chromosomes</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B-Séquences répétées dispersées</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chemeClr val="tx2">
                    <a:lumMod val="60000"/>
                    <a:lumOff val="40000"/>
                  </a:schemeClr>
                </a:solidFill>
              </a:rPr>
              <a:t>1- transposons</a:t>
            </a:r>
            <a:r>
              <a:rPr lang="fr-FR" dirty="0" smtClean="0"/>
              <a:t>, c'est-à-dire des séquences capables de se multiplier dans le génome. </a:t>
            </a:r>
          </a:p>
          <a:p>
            <a:r>
              <a:rPr lang="fr-FR" dirty="0" smtClean="0"/>
              <a:t>      * </a:t>
            </a:r>
            <a:r>
              <a:rPr lang="fr-FR" dirty="0" smtClean="0">
                <a:solidFill>
                  <a:srgbClr val="92D050"/>
                </a:solidFill>
              </a:rPr>
              <a:t>transposons à ADN</a:t>
            </a:r>
            <a:r>
              <a:rPr lang="fr-FR" dirty="0" smtClean="0"/>
              <a:t>, </a:t>
            </a:r>
          </a:p>
          <a:p>
            <a:r>
              <a:rPr lang="fr-FR" dirty="0" smtClean="0"/>
              <a:t>      * </a:t>
            </a:r>
            <a:r>
              <a:rPr lang="fr-FR" dirty="0" smtClean="0">
                <a:solidFill>
                  <a:srgbClr val="92D050"/>
                </a:solidFill>
              </a:rPr>
              <a:t>les </a:t>
            </a:r>
            <a:r>
              <a:rPr lang="fr-FR" dirty="0" err="1" smtClean="0">
                <a:solidFill>
                  <a:srgbClr val="92D050"/>
                </a:solidFill>
              </a:rPr>
              <a:t>rétrotransposons</a:t>
            </a:r>
            <a:r>
              <a:rPr lang="fr-FR" dirty="0" smtClean="0">
                <a:solidFill>
                  <a:srgbClr val="92D050"/>
                </a:solidFill>
              </a:rPr>
              <a:t> à ARN</a:t>
            </a:r>
            <a:r>
              <a:rPr lang="fr-FR" dirty="0" smtClean="0"/>
              <a:t>, qui utilisent un intermédiaire ARN </a:t>
            </a:r>
          </a:p>
          <a:p>
            <a:r>
              <a:rPr lang="fr-FR" dirty="0" smtClean="0"/>
              <a:t>      </a:t>
            </a:r>
            <a:r>
              <a:rPr lang="fr-FR" dirty="0" smtClean="0">
                <a:solidFill>
                  <a:srgbClr val="92D050"/>
                </a:solidFill>
              </a:rPr>
              <a:t>* les séquences </a:t>
            </a:r>
            <a:r>
              <a:rPr lang="fr-FR" dirty="0" err="1" smtClean="0">
                <a:solidFill>
                  <a:srgbClr val="92D050"/>
                </a:solidFill>
              </a:rPr>
              <a:t>SINEs</a:t>
            </a:r>
            <a:r>
              <a:rPr lang="fr-FR" dirty="0" smtClean="0">
                <a:solidFill>
                  <a:srgbClr val="92D050"/>
                </a:solidFill>
              </a:rPr>
              <a:t> </a:t>
            </a:r>
            <a:r>
              <a:rPr lang="fr-FR" dirty="0" smtClean="0"/>
              <a:t>(Short </a:t>
            </a:r>
            <a:r>
              <a:rPr lang="fr-FR" dirty="0" err="1" smtClean="0"/>
              <a:t>interspersed</a:t>
            </a:r>
            <a:r>
              <a:rPr lang="fr-FR" dirty="0" smtClean="0"/>
              <a:t> </a:t>
            </a:r>
            <a:r>
              <a:rPr lang="fr-FR" dirty="0" err="1" smtClean="0"/>
              <a:t>nuclear</a:t>
            </a:r>
            <a:r>
              <a:rPr lang="fr-FR" dirty="0" smtClean="0"/>
              <a:t> </a:t>
            </a:r>
            <a:r>
              <a:rPr lang="fr-FR" dirty="0" err="1" smtClean="0"/>
              <a:t>elements</a:t>
            </a:r>
            <a:r>
              <a:rPr lang="fr-FR" dirty="0" smtClean="0"/>
              <a:t>), dont la plus connue est la séquence Alu</a:t>
            </a:r>
          </a:p>
          <a:p>
            <a:r>
              <a:rPr lang="fr-FR" dirty="0" smtClean="0"/>
              <a:t>      * </a:t>
            </a:r>
            <a:r>
              <a:rPr lang="fr-FR" dirty="0" err="1" smtClean="0">
                <a:solidFill>
                  <a:srgbClr val="92D050"/>
                </a:solidFill>
              </a:rPr>
              <a:t>LINEs</a:t>
            </a:r>
            <a:r>
              <a:rPr lang="fr-FR" dirty="0" smtClean="0"/>
              <a:t> (Long </a:t>
            </a:r>
            <a:r>
              <a:rPr lang="fr-FR" dirty="0" err="1" smtClean="0"/>
              <a:t>interspersed</a:t>
            </a:r>
            <a:r>
              <a:rPr lang="fr-FR" dirty="0" smtClean="0"/>
              <a:t> </a:t>
            </a:r>
            <a:r>
              <a:rPr lang="fr-FR" dirty="0" err="1" smtClean="0"/>
              <a:t>nuclear</a:t>
            </a:r>
            <a:r>
              <a:rPr lang="fr-FR" dirty="0" smtClean="0"/>
              <a:t> </a:t>
            </a:r>
            <a:r>
              <a:rPr lang="fr-FR" dirty="0" err="1" smtClean="0"/>
              <a:t>elements</a:t>
            </a:r>
            <a:r>
              <a:rPr lang="fr-FR" dirty="0" smtClean="0"/>
              <a:t>)</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dirty="0" smtClean="0"/>
              <a:t>*</a:t>
            </a:r>
            <a:r>
              <a:rPr lang="fr-FR" dirty="0" smtClean="0">
                <a:solidFill>
                  <a:srgbClr val="FF0000"/>
                </a:solidFill>
                <a:latin typeface="Times New Roman" pitchFamily="18" charset="0"/>
                <a:cs typeface="Times New Roman" pitchFamily="18" charset="0"/>
              </a:rPr>
              <a:t>Les éléments mobiles ou éléments transposables </a:t>
            </a:r>
            <a:r>
              <a:rPr lang="fr-FR" dirty="0" smtClean="0">
                <a:latin typeface="Times New Roman" pitchFamily="18" charset="0"/>
                <a:cs typeface="Times New Roman" pitchFamily="18" charset="0"/>
              </a:rPr>
              <a:t>Ce sont des séquences d’ADN qui peuvent se déplacer d’un endroit à un autre du génome. Ce déplacement est dit </a:t>
            </a:r>
            <a:r>
              <a:rPr lang="fr-FR" dirty="0" smtClean="0">
                <a:solidFill>
                  <a:schemeClr val="tx2">
                    <a:lumMod val="75000"/>
                  </a:schemeClr>
                </a:solidFill>
                <a:latin typeface="Times New Roman" pitchFamily="18" charset="0"/>
                <a:cs typeface="Times New Roman" pitchFamily="18" charset="0"/>
              </a:rPr>
              <a:t>transposition</a:t>
            </a:r>
            <a:r>
              <a:rPr lang="fr-FR" dirty="0" smtClean="0">
                <a:latin typeface="Times New Roman" pitchFamily="18" charset="0"/>
                <a:cs typeface="Times New Roman" pitchFamily="18" charset="0"/>
              </a:rPr>
              <a:t>. On distingue deux classes : les </a:t>
            </a:r>
            <a:r>
              <a:rPr lang="fr-FR" dirty="0" err="1" smtClean="0">
                <a:latin typeface="Times New Roman" pitchFamily="18" charset="0"/>
                <a:cs typeface="Times New Roman" pitchFamily="18" charset="0"/>
              </a:rPr>
              <a:t>rétrotransposons</a:t>
            </a:r>
            <a:r>
              <a:rPr lang="fr-FR" dirty="0" smtClean="0">
                <a:latin typeface="Times New Roman" pitchFamily="18" charset="0"/>
                <a:cs typeface="Times New Roman" pitchFamily="18" charset="0"/>
              </a:rPr>
              <a:t>  et   transposons</a:t>
            </a:r>
          </a:p>
          <a:p>
            <a:pPr>
              <a:buNone/>
            </a:pPr>
            <a:endParaRPr lang="fr-FR" dirty="0">
              <a:latin typeface="Times New Roman" pitchFamily="18" charset="0"/>
              <a:cs typeface="Times New Roman" pitchFamily="18" charset="0"/>
            </a:endParaRPr>
          </a:p>
        </p:txBody>
      </p:sp>
      <p:sp>
        <p:nvSpPr>
          <p:cNvPr id="4" name="Titre 3"/>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solidFill>
                  <a:srgbClr val="0070C0"/>
                </a:solidFill>
              </a:rPr>
              <a:t>2-Hétérochromatine</a:t>
            </a:r>
            <a:r>
              <a:rPr lang="fr-FR" dirty="0" smtClean="0">
                <a:solidFill>
                  <a:srgbClr val="0070C0"/>
                </a:solidFill>
              </a:rPr>
              <a:t> facultative</a:t>
            </a:r>
            <a:endParaRPr lang="fr-FR" dirty="0">
              <a:solidFill>
                <a:srgbClr val="0070C0"/>
              </a:solidFill>
            </a:endParaRPr>
          </a:p>
        </p:txBody>
      </p:sp>
      <p:sp>
        <p:nvSpPr>
          <p:cNvPr id="5" name="ZoneTexte 4"/>
          <p:cNvSpPr txBox="1"/>
          <p:nvPr/>
        </p:nvSpPr>
        <p:spPr>
          <a:xfrm>
            <a:off x="214282" y="1643050"/>
            <a:ext cx="8072494" cy="1938992"/>
          </a:xfrm>
          <a:prstGeom prst="rect">
            <a:avLst/>
          </a:prstGeom>
          <a:noFill/>
        </p:spPr>
        <p:txBody>
          <a:bodyPr wrap="square" rtlCol="0">
            <a:spAutoFit/>
          </a:bodyPr>
          <a:lstStyle/>
          <a:p>
            <a:pPr>
              <a:buFont typeface="Arial" pitchFamily="34" charset="0"/>
              <a:buChar char="•"/>
            </a:pPr>
            <a:r>
              <a:rPr lang="fr-FR" sz="2400" dirty="0" smtClean="0"/>
              <a:t>Chromatine condensée qui varie d’un type cellulaire à l’autre.</a:t>
            </a:r>
          </a:p>
          <a:p>
            <a:pPr>
              <a:buFont typeface="Wingdings" pitchFamily="2" charset="2"/>
              <a:buChar char="Ø"/>
            </a:pPr>
            <a:r>
              <a:rPr lang="fr-FR" sz="2400" dirty="0" smtClean="0"/>
              <a:t>Constituée des gènes dont l’expression est régulée au cours du </a:t>
            </a:r>
            <a:r>
              <a:rPr lang="fr-FR" sz="2400" dirty="0" err="1" smtClean="0"/>
              <a:t>developement</a:t>
            </a:r>
            <a:r>
              <a:rPr lang="fr-FR" sz="2400" dirty="0" smtClean="0"/>
              <a:t>.</a:t>
            </a:r>
          </a:p>
          <a:p>
            <a:pPr>
              <a:buFont typeface="Wingdings" pitchFamily="2" charset="2"/>
              <a:buChar char="Ø"/>
            </a:pPr>
            <a:r>
              <a:rPr lang="fr-FR" sz="2400" dirty="0" smtClean="0"/>
              <a:t>Le chromosome X des mammifères est un exemple </a:t>
            </a:r>
          </a:p>
          <a:p>
            <a:r>
              <a:rPr lang="fr-FR" sz="2400" dirty="0" smtClean="0"/>
              <a:t>Bien caractérisé d’</a:t>
            </a:r>
            <a:r>
              <a:rPr lang="fr-FR" sz="2400" dirty="0" err="1" smtClean="0"/>
              <a:t>heterochromosome</a:t>
            </a:r>
            <a:r>
              <a:rPr lang="fr-FR" sz="2400" dirty="0" smtClean="0"/>
              <a:t> facultative.</a:t>
            </a:r>
            <a:endParaRPr lang="fr-FR" sz="2400" dirty="0"/>
          </a:p>
        </p:txBody>
      </p:sp>
      <p:sp>
        <p:nvSpPr>
          <p:cNvPr id="6" name="Espace réservé du contenu 5"/>
          <p:cNvSpPr>
            <a:spLocks noGrp="1"/>
          </p:cNvSpPr>
          <p:nvPr>
            <p:ph idx="1"/>
          </p:nvPr>
        </p:nvSpPr>
        <p:spPr>
          <a:xfrm>
            <a:off x="428596" y="1000108"/>
            <a:ext cx="8229600" cy="4525963"/>
          </a:xfrm>
        </p:spPr>
        <p:txBody>
          <a:bodyPr/>
          <a:lstStyle/>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lumMod val="75000"/>
                  </a:schemeClr>
                </a:solidFill>
              </a:rPr>
              <a:t>Génome extranucléaire</a:t>
            </a:r>
          </a:p>
        </p:txBody>
      </p:sp>
      <p:sp>
        <p:nvSpPr>
          <p:cNvPr id="3" name="Espace réservé du contenu 2"/>
          <p:cNvSpPr>
            <a:spLocks noGrp="1"/>
          </p:cNvSpPr>
          <p:nvPr>
            <p:ph idx="1"/>
          </p:nvPr>
        </p:nvSpPr>
        <p:spPr>
          <a:xfrm>
            <a:off x="251520" y="1600200"/>
            <a:ext cx="8712968" cy="4925144"/>
          </a:xfrm>
        </p:spPr>
        <p:txBody>
          <a:bodyPr>
            <a:normAutofit fontScale="77500" lnSpcReduction="20000"/>
          </a:bodyPr>
          <a:lstStyle/>
          <a:p>
            <a:pPr marL="0" indent="0" algn="just">
              <a:buNone/>
            </a:pPr>
            <a:r>
              <a:rPr lang="fr-FR" dirty="0">
                <a:latin typeface="Arial Narrow" panose="020B0606020202030204" pitchFamily="34" charset="0"/>
              </a:rPr>
              <a:t>Chez les eucaryote, </a:t>
            </a:r>
            <a:r>
              <a:rPr lang="fr-FR" dirty="0">
                <a:solidFill>
                  <a:srgbClr val="FFC000"/>
                </a:solidFill>
                <a:latin typeface="Arial Narrow" panose="020B0606020202030204" pitchFamily="34" charset="0"/>
              </a:rPr>
              <a:t>les mitochondries et les chloroplastes sont des organites semi-autonomes</a:t>
            </a:r>
            <a:r>
              <a:rPr lang="fr-FR" dirty="0">
                <a:latin typeface="Arial Narrow" panose="020B0606020202030204" pitchFamily="34" charset="0"/>
              </a:rPr>
              <a:t>, capables de se diviser indépendamment de la cellule et </a:t>
            </a:r>
            <a:r>
              <a:rPr lang="fr-FR" dirty="0">
                <a:solidFill>
                  <a:srgbClr val="FF0000"/>
                </a:solidFill>
                <a:latin typeface="Arial Narrow" panose="020B0606020202030204" pitchFamily="34" charset="0"/>
              </a:rPr>
              <a:t>possédant leur propre matériel génétique</a:t>
            </a:r>
            <a:r>
              <a:rPr lang="fr-FR" dirty="0" smtClean="0">
                <a:latin typeface="Arial Narrow" panose="020B0606020202030204" pitchFamily="34" charset="0"/>
              </a:rPr>
              <a:t>.</a:t>
            </a:r>
          </a:p>
          <a:p>
            <a:pPr marL="0" indent="0" algn="just">
              <a:buNone/>
            </a:pPr>
            <a:endParaRPr lang="fr-FR" dirty="0">
              <a:latin typeface="Arial Narrow" panose="020B0606020202030204" pitchFamily="34" charset="0"/>
            </a:endParaRPr>
          </a:p>
          <a:p>
            <a:pPr marL="0" indent="0" algn="just">
              <a:buNone/>
            </a:pPr>
            <a:r>
              <a:rPr lang="fr-FR" dirty="0">
                <a:latin typeface="Arial Narrow" panose="020B0606020202030204" pitchFamily="34" charset="0"/>
              </a:rPr>
              <a:t>L’ADN de ces organites est </a:t>
            </a:r>
            <a:r>
              <a:rPr lang="fr-FR" dirty="0">
                <a:solidFill>
                  <a:schemeClr val="tx2">
                    <a:lumMod val="60000"/>
                    <a:lumOff val="40000"/>
                  </a:schemeClr>
                </a:solidFill>
                <a:latin typeface="Arial Narrow" panose="020B0606020202030204" pitchFamily="34" charset="0"/>
              </a:rPr>
              <a:t>généralement circulaire</a:t>
            </a:r>
            <a:r>
              <a:rPr lang="fr-FR" dirty="0">
                <a:latin typeface="Arial Narrow" panose="020B0606020202030204" pitchFamily="34" charset="0"/>
              </a:rPr>
              <a:t>, de petite taille 104 105 </a:t>
            </a:r>
            <a:r>
              <a:rPr lang="fr-FR" dirty="0" err="1">
                <a:latin typeface="Arial Narrow" panose="020B0606020202030204" pitchFamily="34" charset="0"/>
              </a:rPr>
              <a:t>pb</a:t>
            </a:r>
            <a:r>
              <a:rPr lang="fr-FR" dirty="0">
                <a:latin typeface="Arial Narrow" panose="020B0606020202030204" pitchFamily="34" charset="0"/>
              </a:rPr>
              <a:t>. Le génome d’organites possèdent de </a:t>
            </a:r>
            <a:r>
              <a:rPr lang="fr-FR" dirty="0">
                <a:solidFill>
                  <a:schemeClr val="tx2">
                    <a:lumMod val="60000"/>
                    <a:lumOff val="40000"/>
                  </a:schemeClr>
                </a:solidFill>
                <a:latin typeface="Arial Narrow" panose="020B0606020202030204" pitchFamily="34" charset="0"/>
              </a:rPr>
              <a:t>l’ordre de 50 à 100 gènes</a:t>
            </a:r>
            <a:r>
              <a:rPr lang="fr-FR" dirty="0">
                <a:latin typeface="Arial Narrow" panose="020B0606020202030204" pitchFamily="34" charset="0"/>
              </a:rPr>
              <a:t> dont certains avec des introns. </a:t>
            </a:r>
            <a:r>
              <a:rPr lang="fr-FR" dirty="0">
                <a:solidFill>
                  <a:srgbClr val="FFC000"/>
                </a:solidFill>
                <a:latin typeface="Arial Narrow" panose="020B0606020202030204" pitchFamily="34" charset="0"/>
              </a:rPr>
              <a:t>Ces gènes sont spécifiques des fonctions assurées par l’organite lui-même </a:t>
            </a:r>
            <a:r>
              <a:rPr lang="fr-FR" dirty="0">
                <a:latin typeface="Arial Narrow" panose="020B0606020202030204" pitchFamily="34" charset="0"/>
              </a:rPr>
              <a:t>(code pour des protéines locales). </a:t>
            </a:r>
            <a:endParaRPr lang="fr-FR" dirty="0" smtClean="0">
              <a:latin typeface="Arial Narrow" panose="020B0606020202030204" pitchFamily="34" charset="0"/>
            </a:endParaRPr>
          </a:p>
          <a:p>
            <a:pPr marL="0" indent="0" algn="just">
              <a:buNone/>
            </a:pPr>
            <a:endParaRPr lang="fr-FR" dirty="0" smtClean="0">
              <a:latin typeface="Arial Narrow" panose="020B0606020202030204" pitchFamily="34" charset="0"/>
            </a:endParaRPr>
          </a:p>
          <a:p>
            <a:pPr marL="0" indent="0" algn="just">
              <a:buNone/>
            </a:pPr>
            <a:r>
              <a:rPr lang="fr-FR" dirty="0" smtClean="0">
                <a:solidFill>
                  <a:srgbClr val="FF0000"/>
                </a:solidFill>
                <a:latin typeface="Arial Narrow" panose="020B0606020202030204" pitchFamily="34" charset="0"/>
              </a:rPr>
              <a:t>La </a:t>
            </a:r>
            <a:r>
              <a:rPr lang="fr-FR" dirty="0">
                <a:solidFill>
                  <a:srgbClr val="FF0000"/>
                </a:solidFill>
                <a:latin typeface="Arial Narrow" panose="020B0606020202030204" pitchFamily="34" charset="0"/>
              </a:rPr>
              <a:t>présence d’un génome extranucléaire au sein des cellules eucaryotes est expliquée par la théorie </a:t>
            </a:r>
            <a:r>
              <a:rPr lang="fr-FR" dirty="0" err="1">
                <a:solidFill>
                  <a:srgbClr val="FF0000"/>
                </a:solidFill>
                <a:latin typeface="Arial Narrow" panose="020B0606020202030204" pitchFamily="34" charset="0"/>
              </a:rPr>
              <a:t>endosymbiotique</a:t>
            </a:r>
            <a:r>
              <a:rPr lang="fr-FR" dirty="0">
                <a:solidFill>
                  <a:srgbClr val="FF0000"/>
                </a:solidFill>
                <a:latin typeface="Arial Narrow" panose="020B0606020202030204" pitchFamily="34" charset="0"/>
              </a:rPr>
              <a:t>, selon laquelle, les mitochondries et les plastes seraient des procaryotes primitifs incorporés par certaines archéobactéries au cours de l’évolution</a:t>
            </a:r>
            <a:r>
              <a:rPr lang="fr-FR" dirty="0">
                <a:solidFill>
                  <a:srgbClr val="00B050"/>
                </a:solidFill>
                <a:latin typeface="Arial Narrow" panose="020B0606020202030204" pitchFamily="34" charset="0"/>
              </a:rPr>
              <a:t>.</a:t>
            </a:r>
          </a:p>
          <a:p>
            <a:pPr marL="0" indent="0" algn="just">
              <a:buNone/>
            </a:pPr>
            <a:endParaRPr lang="fr-FR" dirty="0">
              <a:latin typeface="Arial Narrow" panose="020B0606020202030204" pitchFamily="34" charset="0"/>
            </a:endParaRPr>
          </a:p>
        </p:txBody>
      </p:sp>
    </p:spTree>
    <p:extLst>
      <p:ext uri="{BB962C8B-B14F-4D97-AF65-F5344CB8AC3E}">
        <p14:creationId xmlns:p14="http://schemas.microsoft.com/office/powerpoint/2010/main" val="2391112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lumMod val="75000"/>
                  </a:schemeClr>
                </a:solidFill>
              </a:rPr>
              <a:t>Génome extranucléaire</a:t>
            </a:r>
          </a:p>
        </p:txBody>
      </p:sp>
      <p:sp>
        <p:nvSpPr>
          <p:cNvPr id="3" name="Espace réservé du contenu 2"/>
          <p:cNvSpPr>
            <a:spLocks noGrp="1"/>
          </p:cNvSpPr>
          <p:nvPr>
            <p:ph idx="1"/>
          </p:nvPr>
        </p:nvSpPr>
        <p:spPr>
          <a:xfrm>
            <a:off x="457200" y="1484784"/>
            <a:ext cx="8229600" cy="4641379"/>
          </a:xfrm>
        </p:spPr>
        <p:txBody>
          <a:bodyPr>
            <a:normAutofit/>
          </a:bodyPr>
          <a:lstStyle/>
          <a:p>
            <a:pPr>
              <a:buNone/>
            </a:pPr>
            <a:r>
              <a:rPr lang="fr-FR" sz="2400" b="1" dirty="0" smtClean="0">
                <a:solidFill>
                  <a:srgbClr val="FF0000"/>
                </a:solidFill>
                <a:latin typeface="Arial Narrow" panose="020B0606020202030204" pitchFamily="34" charset="0"/>
                <a:cs typeface="Times New Roman" pitchFamily="18" charset="0"/>
              </a:rPr>
              <a:t>Génome mitochondria</a:t>
            </a:r>
            <a:r>
              <a:rPr lang="fr-FR" sz="2000" b="1" dirty="0" smtClean="0">
                <a:solidFill>
                  <a:srgbClr val="FF0000"/>
                </a:solidFill>
                <a:latin typeface="Arial Narrow" panose="020B0606020202030204" pitchFamily="34" charset="0"/>
                <a:cs typeface="Times New Roman" pitchFamily="18" charset="0"/>
              </a:rPr>
              <a:t>l</a:t>
            </a:r>
          </a:p>
          <a:p>
            <a:pPr algn="just">
              <a:buNone/>
            </a:pPr>
            <a:r>
              <a:rPr lang="fr-FR" sz="2000" dirty="0" smtClean="0">
                <a:latin typeface="Arial Narrow" panose="020B0606020202030204" pitchFamily="34" charset="0"/>
                <a:cs typeface="Times New Roman" pitchFamily="18" charset="0"/>
              </a:rPr>
              <a:t>il est défini par un seul type d’ADN circulaire double-brin (un brin lourd riche en guanine et un brin léger riche en cytosine) dont la séquence complète est maintenant  établie;</a:t>
            </a:r>
          </a:p>
          <a:p>
            <a:pPr algn="just">
              <a:buNone/>
            </a:pPr>
            <a:r>
              <a:rPr lang="fr-FR" sz="2000" dirty="0" smtClean="0">
                <a:latin typeface="Arial Narrow" panose="020B0606020202030204" pitchFamily="34" charset="0"/>
                <a:cs typeface="Times New Roman" pitchFamily="18" charset="0"/>
              </a:rPr>
              <a:t>– sa longueur, chez l’homme, est </a:t>
            </a:r>
            <a:r>
              <a:rPr lang="fr-FR" sz="2000" dirty="0" smtClean="0">
                <a:solidFill>
                  <a:srgbClr val="FF0000"/>
                </a:solidFill>
                <a:latin typeface="Arial Narrow" panose="020B0606020202030204" pitchFamily="34" charset="0"/>
                <a:cs typeface="Times New Roman" pitchFamily="18" charset="0"/>
              </a:rPr>
              <a:t>de 16 569 paires de base</a:t>
            </a:r>
            <a:r>
              <a:rPr lang="fr-FR" sz="2000" dirty="0" smtClean="0">
                <a:latin typeface="Arial Narrow" panose="020B0606020202030204" pitchFamily="34" charset="0"/>
                <a:cs typeface="Times New Roman" pitchFamily="18" charset="0"/>
              </a:rPr>
              <a:t>, il contient </a:t>
            </a:r>
            <a:r>
              <a:rPr lang="fr-FR" sz="2000" dirty="0" smtClean="0">
                <a:solidFill>
                  <a:srgbClr val="FF0000"/>
                </a:solidFill>
                <a:latin typeface="Arial Narrow" panose="020B0606020202030204" pitchFamily="34" charset="0"/>
                <a:cs typeface="Times New Roman" pitchFamily="18" charset="0"/>
              </a:rPr>
              <a:t>37 gènes</a:t>
            </a:r>
            <a:r>
              <a:rPr lang="fr-FR" sz="2000" dirty="0" smtClean="0">
                <a:latin typeface="Arial Narrow" panose="020B0606020202030204" pitchFamily="34" charset="0"/>
                <a:cs typeface="Times New Roman" pitchFamily="18" charset="0"/>
              </a:rPr>
              <a:t>, </a:t>
            </a:r>
            <a:r>
              <a:rPr lang="fr-FR" sz="2000" dirty="0" smtClean="0">
                <a:solidFill>
                  <a:srgbClr val="FF0000"/>
                </a:solidFill>
                <a:latin typeface="Arial Narrow" panose="020B0606020202030204" pitchFamily="34" charset="0"/>
                <a:cs typeface="Times New Roman" pitchFamily="18" charset="0"/>
              </a:rPr>
              <a:t>13</a:t>
            </a:r>
            <a:r>
              <a:rPr lang="fr-FR" sz="2000" dirty="0" smtClean="0">
                <a:latin typeface="Arial Narrow" panose="020B0606020202030204" pitchFamily="34" charset="0"/>
                <a:cs typeface="Times New Roman" pitchFamily="18" charset="0"/>
              </a:rPr>
              <a:t> </a:t>
            </a:r>
            <a:r>
              <a:rPr lang="fr-FR" sz="2000" dirty="0" smtClean="0">
                <a:solidFill>
                  <a:srgbClr val="FF0000"/>
                </a:solidFill>
                <a:latin typeface="Arial Narrow" panose="020B0606020202030204" pitchFamily="34" charset="0"/>
                <a:cs typeface="Times New Roman" pitchFamily="18" charset="0"/>
              </a:rPr>
              <a:t>codent</a:t>
            </a:r>
            <a:r>
              <a:rPr lang="fr-FR" sz="2000" dirty="0" smtClean="0">
                <a:latin typeface="Arial Narrow" panose="020B0606020202030204" pitchFamily="34" charset="0"/>
                <a:cs typeface="Times New Roman" pitchFamily="18" charset="0"/>
              </a:rPr>
              <a:t> pour des enzymes mitochondriaux responsables de l’oxydation phosphorylante.</a:t>
            </a:r>
          </a:p>
          <a:p>
            <a:pPr algn="just">
              <a:buNone/>
            </a:pPr>
            <a:r>
              <a:rPr lang="fr-FR" sz="2000" dirty="0" smtClean="0">
                <a:latin typeface="Arial Narrow" panose="020B0606020202030204" pitchFamily="34" charset="0"/>
                <a:cs typeface="Times New Roman" pitchFamily="18" charset="0"/>
              </a:rPr>
              <a:t>– l’ADN des mitochondries est très compact et ne contient que </a:t>
            </a:r>
            <a:r>
              <a:rPr lang="fr-FR" sz="2000" dirty="0" smtClean="0">
                <a:solidFill>
                  <a:srgbClr val="FF0000"/>
                </a:solidFill>
                <a:latin typeface="Arial Narrow" panose="020B0606020202030204" pitchFamily="34" charset="0"/>
                <a:cs typeface="Times New Roman" pitchFamily="18" charset="0"/>
              </a:rPr>
              <a:t>7 % d’ADN </a:t>
            </a:r>
            <a:r>
              <a:rPr lang="fr-FR" sz="2000" dirty="0" smtClean="0">
                <a:latin typeface="Arial Narrow" panose="020B0606020202030204" pitchFamily="34" charset="0"/>
                <a:cs typeface="Times New Roman" pitchFamily="18" charset="0"/>
              </a:rPr>
              <a:t>non codant, par ailleurs </a:t>
            </a:r>
            <a:r>
              <a:rPr lang="fr-FR" sz="2000" dirty="0" smtClean="0">
                <a:solidFill>
                  <a:srgbClr val="FF0000"/>
                </a:solidFill>
                <a:latin typeface="Arial Narrow" panose="020B0606020202030204" pitchFamily="34" charset="0"/>
                <a:cs typeface="Times New Roman" pitchFamily="18" charset="0"/>
              </a:rPr>
              <a:t>les gènes ne contiennent pas d’introns;</a:t>
            </a:r>
          </a:p>
          <a:p>
            <a:pPr algn="just">
              <a:buNone/>
            </a:pPr>
            <a:r>
              <a:rPr lang="fr-FR" sz="2000" dirty="0" smtClean="0">
                <a:latin typeface="Arial Narrow" panose="020B0606020202030204" pitchFamily="34" charset="0"/>
                <a:cs typeface="Times New Roman" pitchFamily="18" charset="0"/>
              </a:rPr>
              <a:t>– il est transmis par la mère , c’est une des particularités </a:t>
            </a:r>
            <a:r>
              <a:rPr lang="fr-FR" sz="2000" dirty="0" smtClean="0">
                <a:solidFill>
                  <a:srgbClr val="FF0000"/>
                </a:solidFill>
                <a:latin typeface="Arial Narrow" panose="020B0606020202030204" pitchFamily="34" charset="0"/>
                <a:cs typeface="Times New Roman" pitchFamily="18" charset="0"/>
              </a:rPr>
              <a:t>des maladies génétique mitochondriales</a:t>
            </a:r>
            <a:r>
              <a:rPr lang="fr-FR" sz="2000" dirty="0" smtClean="0">
                <a:latin typeface="Arial Narrow" panose="020B0606020202030204" pitchFamily="34" charset="0"/>
                <a:cs typeface="Times New Roman" pitchFamily="18" charset="0"/>
              </a:rPr>
              <a:t>, il est le siège de nombreuses mutations elles-mêmes à l’origine de maladies génétiques mitochondriales.</a:t>
            </a:r>
            <a:endParaRPr lang="fr-FR" sz="2000" dirty="0">
              <a:solidFill>
                <a:srgbClr val="FF0000"/>
              </a:solidFill>
              <a:latin typeface="Arial Narrow" panose="020B060602020203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tx2">
                    <a:lumMod val="60000"/>
                    <a:lumOff val="40000"/>
                  </a:schemeClr>
                </a:solidFill>
              </a:rPr>
              <a:t>Structure et organisation du génome </a:t>
            </a:r>
            <a:r>
              <a:rPr lang="fr-FR" dirty="0" err="1">
                <a:solidFill>
                  <a:schemeClr val="tx2">
                    <a:lumMod val="60000"/>
                    <a:lumOff val="40000"/>
                  </a:schemeClr>
                </a:solidFill>
              </a:rPr>
              <a:t>Procaryotique</a:t>
            </a:r>
            <a:r>
              <a:rPr lang="fr-FR" dirty="0">
                <a:solidFill>
                  <a:schemeClr val="tx2">
                    <a:lumMod val="60000"/>
                    <a:lumOff val="40000"/>
                  </a:schemeClr>
                </a:solidFill>
              </a:rPr>
              <a:t> </a:t>
            </a:r>
          </a:p>
        </p:txBody>
      </p:sp>
      <p:sp>
        <p:nvSpPr>
          <p:cNvPr id="3" name="Espace réservé du contenu 2"/>
          <p:cNvSpPr>
            <a:spLocks noGrp="1"/>
          </p:cNvSpPr>
          <p:nvPr>
            <p:ph idx="1"/>
          </p:nvPr>
        </p:nvSpPr>
        <p:spPr>
          <a:xfrm>
            <a:off x="251520" y="1600200"/>
            <a:ext cx="8435280" cy="4525963"/>
          </a:xfrm>
        </p:spPr>
        <p:txBody>
          <a:bodyPr>
            <a:normAutofit fontScale="92500"/>
          </a:bodyPr>
          <a:lstStyle/>
          <a:p>
            <a:pPr marL="0" indent="0" algn="ctr">
              <a:buNone/>
            </a:pPr>
            <a:r>
              <a:rPr lang="fr-FR" dirty="0" err="1" smtClean="0">
                <a:solidFill>
                  <a:schemeClr val="tx2">
                    <a:lumMod val="60000"/>
                    <a:lumOff val="40000"/>
                  </a:schemeClr>
                </a:solidFill>
              </a:rPr>
              <a:t>Nucléoide</a:t>
            </a:r>
            <a:r>
              <a:rPr lang="fr-FR" dirty="0" smtClean="0">
                <a:solidFill>
                  <a:schemeClr val="tx2">
                    <a:lumMod val="60000"/>
                    <a:lumOff val="40000"/>
                  </a:schemeClr>
                </a:solidFill>
              </a:rPr>
              <a:t> </a:t>
            </a:r>
          </a:p>
          <a:p>
            <a:pPr marL="0" indent="0" algn="just">
              <a:buNone/>
            </a:pPr>
            <a:r>
              <a:rPr lang="fr-FR" dirty="0" smtClean="0"/>
              <a:t>La </a:t>
            </a:r>
            <a:r>
              <a:rPr lang="fr-FR" dirty="0"/>
              <a:t>plupart des procaryotes présentent un seul chromosome formé d’une molécule d’ADN circulaire et fermée, ou bien linéaire. Néanmoins, la structure des chromosomes bactériens est moins complexe comparée aux chromosomes eucaryotes. Entre les gènes bactériens, il y a peu d’espaces </a:t>
            </a:r>
            <a:r>
              <a:rPr lang="fr-FR" dirty="0" err="1"/>
              <a:t>intergéniques</a:t>
            </a:r>
            <a:r>
              <a:rPr lang="fr-FR" dirty="0"/>
              <a:t>. L’ADN associé à quelques protéines forme une masse dense, appelé </a:t>
            </a:r>
            <a:r>
              <a:rPr lang="fr-FR" dirty="0" err="1"/>
              <a:t>nucléoide</a:t>
            </a:r>
            <a:r>
              <a:rPr lang="fr-FR" dirty="0"/>
              <a:t>.</a:t>
            </a:r>
          </a:p>
        </p:txBody>
      </p:sp>
    </p:spTree>
    <p:extLst>
      <p:ext uri="{BB962C8B-B14F-4D97-AF65-F5344CB8AC3E}">
        <p14:creationId xmlns:p14="http://schemas.microsoft.com/office/powerpoint/2010/main" val="169203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tx2">
                    <a:lumMod val="60000"/>
                    <a:lumOff val="40000"/>
                  </a:schemeClr>
                </a:solidFill>
              </a:rPr>
              <a:t>Plasmides</a:t>
            </a:r>
            <a:br>
              <a:rPr lang="fr-FR" dirty="0">
                <a:solidFill>
                  <a:schemeClr val="tx2">
                    <a:lumMod val="60000"/>
                    <a:lumOff val="40000"/>
                  </a:schemeClr>
                </a:solidFill>
              </a:rPr>
            </a:br>
            <a:endParaRPr lang="fr-FR" dirty="0">
              <a:solidFill>
                <a:schemeClr val="tx2">
                  <a:lumMod val="60000"/>
                  <a:lumOff val="40000"/>
                </a:schemeClr>
              </a:solidFill>
            </a:endParaRPr>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smtClean="0"/>
              <a:t>Un </a:t>
            </a:r>
            <a:r>
              <a:rPr lang="fr-FR" dirty="0"/>
              <a:t>grand nombre de bactéries possède en supplément du chromosome bactérien des plasmides. Un plasmide désigne une molécule d’ADN circulaire, </a:t>
            </a:r>
            <a:r>
              <a:rPr lang="fr-FR" dirty="0" err="1"/>
              <a:t>bicaténaire</a:t>
            </a:r>
            <a:r>
              <a:rPr lang="fr-FR" dirty="0"/>
              <a:t>, </a:t>
            </a:r>
            <a:r>
              <a:rPr lang="fr-FR" dirty="0" err="1"/>
              <a:t>extrachromosomique</a:t>
            </a:r>
            <a:r>
              <a:rPr lang="fr-FR" dirty="0"/>
              <a:t>, de petite taille, capable de réplication autonome. L’ADN </a:t>
            </a:r>
            <a:r>
              <a:rPr lang="fr-FR" dirty="0" err="1"/>
              <a:t>plasmidique</a:t>
            </a:r>
            <a:r>
              <a:rPr lang="fr-FR" dirty="0"/>
              <a:t> porte des gènes non essentiels à la survie de la cellule ; mais qui lui confèrent des caractères avantageux tels que : résistance aux antibiotiques, aux métaux lourds ou des facteurs de virulence. Plusieurs plasmides différents peuvent coexister dans une même cellule. Certains plasmides appelés épisomes sont capables de s'intégrer aux chromosomes.</a:t>
            </a:r>
          </a:p>
          <a:p>
            <a:pPr marL="0" indent="0">
              <a:buNone/>
            </a:pPr>
            <a:endParaRPr lang="fr-FR" dirty="0"/>
          </a:p>
        </p:txBody>
      </p:sp>
    </p:spTree>
    <p:extLst>
      <p:ext uri="{BB962C8B-B14F-4D97-AF65-F5344CB8AC3E}">
        <p14:creationId xmlns:p14="http://schemas.microsoft.com/office/powerpoint/2010/main" val="75188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ase-purique.jpg"/>
          <p:cNvPicPr>
            <a:picLocks noGrp="1" noChangeAspect="1"/>
          </p:cNvPicPr>
          <p:nvPr>
            <p:ph idx="1"/>
          </p:nvPr>
        </p:nvPicPr>
        <p:blipFill>
          <a:blip r:embed="rId2" cstate="print"/>
          <a:stretch>
            <a:fillRect/>
          </a:stretch>
        </p:blipFill>
        <p:spPr>
          <a:xfrm>
            <a:off x="5580112" y="3645024"/>
            <a:ext cx="2515716" cy="1944216"/>
          </a:xfrm>
        </p:spPr>
      </p:pic>
      <p:pic>
        <p:nvPicPr>
          <p:cNvPr id="5" name="Image 4" descr="base-pyrimidique.jpg"/>
          <p:cNvPicPr>
            <a:picLocks noChangeAspect="1"/>
          </p:cNvPicPr>
          <p:nvPr/>
        </p:nvPicPr>
        <p:blipFill>
          <a:blip r:embed="rId3" cstate="print"/>
          <a:stretch>
            <a:fillRect/>
          </a:stretch>
        </p:blipFill>
        <p:spPr>
          <a:xfrm>
            <a:off x="539552" y="3573016"/>
            <a:ext cx="2736304" cy="2232248"/>
          </a:xfrm>
          <a:prstGeom prst="rect">
            <a:avLst/>
          </a:prstGeom>
        </p:spPr>
      </p:pic>
      <p:sp>
        <p:nvSpPr>
          <p:cNvPr id="6" name="Rectangle à coins arrondis 5"/>
          <p:cNvSpPr/>
          <p:nvPr/>
        </p:nvSpPr>
        <p:spPr>
          <a:xfrm>
            <a:off x="2411760" y="908720"/>
            <a:ext cx="38164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accent2">
                    <a:lumMod val="40000"/>
                    <a:lumOff val="60000"/>
                  </a:schemeClr>
                </a:solidFill>
              </a:rPr>
              <a:t>les bases azotées</a:t>
            </a:r>
            <a:r>
              <a:rPr lang="fr-FR" dirty="0" smtClean="0">
                <a:solidFill>
                  <a:schemeClr val="accent2">
                    <a:lumMod val="40000"/>
                    <a:lumOff val="60000"/>
                  </a:schemeClr>
                </a:solidFill>
              </a:rPr>
              <a:t/>
            </a:r>
            <a:br>
              <a:rPr lang="fr-FR" dirty="0" smtClean="0">
                <a:solidFill>
                  <a:schemeClr val="accent2">
                    <a:lumMod val="40000"/>
                    <a:lumOff val="60000"/>
                  </a:schemeClr>
                </a:solidFill>
              </a:rPr>
            </a:br>
            <a:endParaRPr lang="fr-FR" dirty="0">
              <a:solidFill>
                <a:schemeClr val="accent2">
                  <a:lumMod val="40000"/>
                  <a:lumOff val="60000"/>
                </a:schemeClr>
              </a:solidFill>
            </a:endParaRPr>
          </a:p>
        </p:txBody>
      </p:sp>
      <p:sp>
        <p:nvSpPr>
          <p:cNvPr id="7" name="Rectangle à coins arrondis 6"/>
          <p:cNvSpPr/>
          <p:nvPr/>
        </p:nvSpPr>
        <p:spPr>
          <a:xfrm>
            <a:off x="179512" y="2636912"/>
            <a:ext cx="38164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Pyrimidique</a:t>
            </a:r>
            <a:endParaRPr lang="fr-FR" dirty="0"/>
          </a:p>
        </p:txBody>
      </p:sp>
      <p:sp>
        <p:nvSpPr>
          <p:cNvPr id="8" name="Rectangle à coins arrondis 7"/>
          <p:cNvSpPr/>
          <p:nvPr/>
        </p:nvSpPr>
        <p:spPr>
          <a:xfrm>
            <a:off x="4788024" y="2636912"/>
            <a:ext cx="38164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Purique </a:t>
            </a:r>
            <a:r>
              <a:rPr lang="fr-FR" dirty="0" smtClean="0"/>
              <a:t/>
            </a:r>
            <a:br>
              <a:rPr lang="fr-FR" dirty="0" smtClean="0"/>
            </a:br>
            <a:endParaRPr lang="fr-FR" dirty="0"/>
          </a:p>
        </p:txBody>
      </p:sp>
      <p:cxnSp>
        <p:nvCxnSpPr>
          <p:cNvPr id="10" name="Connecteur droit avec flèche 9"/>
          <p:cNvCxnSpPr/>
          <p:nvPr/>
        </p:nvCxnSpPr>
        <p:spPr>
          <a:xfrm flipH="1">
            <a:off x="2843808" y="1844824"/>
            <a:ext cx="1224136"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572000" y="1844824"/>
            <a:ext cx="1224136"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ADN, génome et chromosome: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pPr algn="just">
              <a:buNone/>
            </a:pPr>
            <a:r>
              <a:rPr lang="fr-FR" dirty="0" smtClean="0">
                <a:solidFill>
                  <a:srgbClr val="FF0000"/>
                </a:solidFill>
              </a:rPr>
              <a:t>*gène: </a:t>
            </a:r>
            <a:r>
              <a:rPr lang="fr-FR" dirty="0" smtClean="0"/>
              <a:t>séquence contient l'information génétique permette la fabrication d’une protéine de l'organisme.</a:t>
            </a:r>
          </a:p>
          <a:p>
            <a:pPr algn="just">
              <a:buNone/>
            </a:pPr>
            <a:r>
              <a:rPr lang="fr-FR" dirty="0" smtClean="0"/>
              <a:t> </a:t>
            </a:r>
            <a:r>
              <a:rPr lang="fr-FR" dirty="0" err="1" smtClean="0"/>
              <a:t>exp</a:t>
            </a:r>
            <a:r>
              <a:rPr lang="fr-FR" dirty="0" smtClean="0"/>
              <a:t>: chez l'homme il existe environ 50000 gène; 5% des région du gène sont codants (exons) et les 95% restants sont des introns.(gène unique, gène dupliqués, les gènes répétés en tandem)</a:t>
            </a:r>
          </a:p>
          <a:p>
            <a:pPr algn="just">
              <a:buNone/>
            </a:pPr>
            <a:r>
              <a:rPr lang="fr-FR" dirty="0" smtClean="0">
                <a:solidFill>
                  <a:srgbClr val="FF0000"/>
                </a:solidFill>
              </a:rPr>
              <a:t>*</a:t>
            </a:r>
            <a:r>
              <a:rPr lang="fr-FR" dirty="0" err="1" smtClean="0">
                <a:solidFill>
                  <a:srgbClr val="FF0000"/>
                </a:solidFill>
              </a:rPr>
              <a:t>Pseudogènes</a:t>
            </a:r>
            <a:r>
              <a:rPr lang="fr-FR" dirty="0" smtClean="0">
                <a:solidFill>
                  <a:srgbClr val="FF0000"/>
                </a:solidFill>
              </a:rPr>
              <a:t>: </a:t>
            </a:r>
            <a:r>
              <a:rPr lang="fr-FR" dirty="0" smtClean="0"/>
              <a:t>copie non fonctionnelle d’un gène</a:t>
            </a:r>
          </a:p>
          <a:p>
            <a:pPr>
              <a:buNone/>
            </a:pP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214282" y="285728"/>
            <a:ext cx="8643998"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Chez l'humain: insertion de LINE1 dans le gène codant pour le facteur VIII (situé sur l’X), essentiel pour la coagulation du sang, rend le fils hémophile alors que sa mère est homozygote sauvage pour ce gène.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Les </a:t>
            </a:r>
            <a:r>
              <a:rPr lang="fr-FR" smtClean="0">
                <a:solidFill>
                  <a:schemeClr val="accent6">
                    <a:lumMod val="75000"/>
                  </a:schemeClr>
                </a:solidFill>
              </a:rPr>
              <a:t>bases puriques</a:t>
            </a:r>
            <a:endParaRPr lang="fr-FR" dirty="0">
              <a:solidFill>
                <a:schemeClr val="accent6">
                  <a:lumMod val="75000"/>
                </a:schemeClr>
              </a:solidFill>
            </a:endParaRPr>
          </a:p>
        </p:txBody>
      </p:sp>
      <p:pic>
        <p:nvPicPr>
          <p:cNvPr id="6" name="Espace réservé du contenu 5" descr="guanine.jpg"/>
          <p:cNvPicPr>
            <a:picLocks noGrp="1" noChangeAspect="1"/>
          </p:cNvPicPr>
          <p:nvPr>
            <p:ph idx="1"/>
          </p:nvPr>
        </p:nvPicPr>
        <p:blipFill>
          <a:blip r:embed="rId2" cstate="print"/>
          <a:stretch>
            <a:fillRect/>
          </a:stretch>
        </p:blipFill>
        <p:spPr>
          <a:xfrm>
            <a:off x="683568" y="1772816"/>
            <a:ext cx="2731740" cy="1875681"/>
          </a:xfrm>
        </p:spPr>
      </p:pic>
      <p:sp>
        <p:nvSpPr>
          <p:cNvPr id="7" name="ZoneTexte 6"/>
          <p:cNvSpPr txBox="1"/>
          <p:nvPr/>
        </p:nvSpPr>
        <p:spPr>
          <a:xfrm>
            <a:off x="1475656" y="3645024"/>
            <a:ext cx="1368152" cy="400110"/>
          </a:xfrm>
          <a:prstGeom prst="rect">
            <a:avLst/>
          </a:prstGeom>
          <a:noFill/>
        </p:spPr>
        <p:txBody>
          <a:bodyPr wrap="square" rtlCol="0">
            <a:spAutoFit/>
          </a:bodyPr>
          <a:lstStyle/>
          <a:p>
            <a:r>
              <a:rPr lang="fr-FR" sz="2000" b="1" dirty="0" smtClean="0">
                <a:solidFill>
                  <a:schemeClr val="tx2">
                    <a:lumMod val="50000"/>
                  </a:schemeClr>
                </a:solidFill>
                <a:latin typeface="Times New Roman" pitchFamily="18" charset="0"/>
                <a:cs typeface="Times New Roman" pitchFamily="18" charset="0"/>
              </a:rPr>
              <a:t>Guanine</a:t>
            </a:r>
            <a:r>
              <a:rPr lang="fr-FR" sz="1600" dirty="0" smtClean="0"/>
              <a:t> </a:t>
            </a:r>
            <a:endParaRPr lang="fr-FR" dirty="0"/>
          </a:p>
        </p:txBody>
      </p:sp>
      <p:pic>
        <p:nvPicPr>
          <p:cNvPr id="8" name="Image 7" descr="adenine.jpg"/>
          <p:cNvPicPr>
            <a:picLocks noChangeAspect="1"/>
          </p:cNvPicPr>
          <p:nvPr/>
        </p:nvPicPr>
        <p:blipFill>
          <a:blip r:embed="rId3" cstate="print"/>
          <a:stretch>
            <a:fillRect/>
          </a:stretch>
        </p:blipFill>
        <p:spPr>
          <a:xfrm>
            <a:off x="5364088" y="3645024"/>
            <a:ext cx="2371700" cy="1872208"/>
          </a:xfrm>
          <a:prstGeom prst="rect">
            <a:avLst/>
          </a:prstGeom>
        </p:spPr>
      </p:pic>
      <p:sp>
        <p:nvSpPr>
          <p:cNvPr id="9" name="ZoneTexte 8"/>
          <p:cNvSpPr txBox="1"/>
          <p:nvPr/>
        </p:nvSpPr>
        <p:spPr>
          <a:xfrm>
            <a:off x="5868144" y="5373216"/>
            <a:ext cx="1224136" cy="400110"/>
          </a:xfrm>
          <a:prstGeom prst="rect">
            <a:avLst/>
          </a:prstGeom>
          <a:noFill/>
        </p:spPr>
        <p:txBody>
          <a:bodyPr wrap="square" rtlCol="0">
            <a:spAutoFit/>
          </a:bodyPr>
          <a:lstStyle/>
          <a:p>
            <a:r>
              <a:rPr lang="fr-FR" sz="2000" b="1" dirty="0" smtClean="0">
                <a:solidFill>
                  <a:schemeClr val="tx2">
                    <a:lumMod val="50000"/>
                  </a:schemeClr>
                </a:solidFill>
                <a:latin typeface="Times New Roman" pitchFamily="18" charset="0"/>
                <a:cs typeface="Times New Roman" pitchFamily="18" charset="0"/>
              </a:rPr>
              <a:t>Adénine</a:t>
            </a:r>
          </a:p>
        </p:txBody>
      </p:sp>
      <p:sp>
        <p:nvSpPr>
          <p:cNvPr id="10" name="Rectangle 9"/>
          <p:cNvSpPr/>
          <p:nvPr/>
        </p:nvSpPr>
        <p:spPr>
          <a:xfrm>
            <a:off x="683568" y="1412776"/>
            <a:ext cx="2952328" cy="26642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932040" y="3284984"/>
            <a:ext cx="2952328" cy="26642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60000"/>
                    <a:lumOff val="40000"/>
                  </a:schemeClr>
                </a:solidFill>
              </a:rPr>
              <a:t>Les bases pyrimidiques</a:t>
            </a:r>
            <a:endParaRPr lang="fr-FR" dirty="0">
              <a:solidFill>
                <a:schemeClr val="tx2">
                  <a:lumMod val="60000"/>
                  <a:lumOff val="40000"/>
                </a:schemeClr>
              </a:solidFill>
            </a:endParaRPr>
          </a:p>
        </p:txBody>
      </p:sp>
      <p:pic>
        <p:nvPicPr>
          <p:cNvPr id="4" name="Espace réservé du contenu 3" descr="cytosine.jpg"/>
          <p:cNvPicPr>
            <a:picLocks noGrp="1" noChangeAspect="1"/>
          </p:cNvPicPr>
          <p:nvPr>
            <p:ph idx="1"/>
          </p:nvPr>
        </p:nvPicPr>
        <p:blipFill>
          <a:blip r:embed="rId2" cstate="print"/>
          <a:stretch>
            <a:fillRect/>
          </a:stretch>
        </p:blipFill>
        <p:spPr>
          <a:xfrm>
            <a:off x="683568" y="1556792"/>
            <a:ext cx="1728192" cy="1800200"/>
          </a:xfrm>
        </p:spPr>
      </p:pic>
      <p:sp>
        <p:nvSpPr>
          <p:cNvPr id="5" name="ZoneTexte 4"/>
          <p:cNvSpPr txBox="1"/>
          <p:nvPr/>
        </p:nvSpPr>
        <p:spPr>
          <a:xfrm>
            <a:off x="1043608" y="3284984"/>
            <a:ext cx="1152128"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Cytosine</a:t>
            </a:r>
            <a:endParaRPr lang="fr-FR" sz="2000" b="1" dirty="0">
              <a:latin typeface="Times New Roman" pitchFamily="18" charset="0"/>
              <a:cs typeface="Times New Roman" pitchFamily="18" charset="0"/>
            </a:endParaRPr>
          </a:p>
        </p:txBody>
      </p:sp>
      <p:pic>
        <p:nvPicPr>
          <p:cNvPr id="7" name="Image 6" descr="thymine.jpg"/>
          <p:cNvPicPr>
            <a:picLocks noChangeAspect="1"/>
          </p:cNvPicPr>
          <p:nvPr/>
        </p:nvPicPr>
        <p:blipFill>
          <a:blip r:embed="rId3" cstate="print"/>
          <a:stretch>
            <a:fillRect/>
          </a:stretch>
        </p:blipFill>
        <p:spPr>
          <a:xfrm>
            <a:off x="3059832" y="2492896"/>
            <a:ext cx="2011660" cy="1848594"/>
          </a:xfrm>
          <a:prstGeom prst="rect">
            <a:avLst/>
          </a:prstGeom>
        </p:spPr>
      </p:pic>
      <p:sp>
        <p:nvSpPr>
          <p:cNvPr id="9" name="ZoneTexte 8"/>
          <p:cNvSpPr txBox="1"/>
          <p:nvPr/>
        </p:nvSpPr>
        <p:spPr>
          <a:xfrm>
            <a:off x="3707904" y="4437112"/>
            <a:ext cx="1296144"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thymine</a:t>
            </a:r>
          </a:p>
        </p:txBody>
      </p:sp>
      <p:pic>
        <p:nvPicPr>
          <p:cNvPr id="10" name="Image 9" descr="imagesCA004T9Z.jpg"/>
          <p:cNvPicPr>
            <a:picLocks noChangeAspect="1"/>
          </p:cNvPicPr>
          <p:nvPr/>
        </p:nvPicPr>
        <p:blipFill>
          <a:blip r:embed="rId4" cstate="print"/>
          <a:stretch>
            <a:fillRect/>
          </a:stretch>
        </p:blipFill>
        <p:spPr>
          <a:xfrm>
            <a:off x="6516216" y="3717032"/>
            <a:ext cx="1440160" cy="1728192"/>
          </a:xfrm>
          <a:prstGeom prst="rect">
            <a:avLst/>
          </a:prstGeom>
        </p:spPr>
      </p:pic>
      <p:sp>
        <p:nvSpPr>
          <p:cNvPr id="11" name="ZoneTexte 10"/>
          <p:cNvSpPr txBox="1"/>
          <p:nvPr/>
        </p:nvSpPr>
        <p:spPr>
          <a:xfrm>
            <a:off x="6876256" y="5589240"/>
            <a:ext cx="1368152"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Uracile</a:t>
            </a:r>
          </a:p>
        </p:txBody>
      </p:sp>
      <p:sp>
        <p:nvSpPr>
          <p:cNvPr id="12" name="Rectangle 11"/>
          <p:cNvSpPr/>
          <p:nvPr/>
        </p:nvSpPr>
        <p:spPr>
          <a:xfrm>
            <a:off x="683568" y="1412776"/>
            <a:ext cx="2016224" cy="2376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372200" y="3645024"/>
            <a:ext cx="2016224" cy="2376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275856" y="2708920"/>
            <a:ext cx="2016224" cy="2376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308304" y="5013176"/>
            <a:ext cx="28803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H</a:t>
            </a:r>
            <a:endParaRPr lang="fr-FR"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FF0000"/>
                </a:solidFill>
                <a:latin typeface="Georgia" pitchFamily="18" charset="0"/>
              </a:rPr>
              <a:t>Les bases modifiées dans l'ADN ou l'ARN</a:t>
            </a:r>
            <a:endParaRPr lang="fr-FR" sz="2400" dirty="0">
              <a:solidFill>
                <a:srgbClr val="FF0000"/>
              </a:solidFill>
              <a:latin typeface="Georgia" pitchFamily="18" charset="0"/>
            </a:endParaRPr>
          </a:p>
        </p:txBody>
      </p:sp>
      <p:sp>
        <p:nvSpPr>
          <p:cNvPr id="3" name="Espace réservé du contenu 2"/>
          <p:cNvSpPr>
            <a:spLocks noGrp="1"/>
          </p:cNvSpPr>
          <p:nvPr>
            <p:ph idx="1"/>
          </p:nvPr>
        </p:nvSpPr>
        <p:spPr/>
        <p:txBody>
          <a:bodyPr>
            <a:normAutofit/>
          </a:bodyPr>
          <a:lstStyle/>
          <a:p>
            <a:pPr>
              <a:buNone/>
            </a:pPr>
            <a:r>
              <a:rPr lang="fr-FR" sz="2800" dirty="0" smtClean="0">
                <a:solidFill>
                  <a:srgbClr val="92D050"/>
                </a:solidFill>
                <a:latin typeface="Times New Roman" pitchFamily="18" charset="0"/>
                <a:cs typeface="Times New Roman" pitchFamily="18" charset="0"/>
              </a:rPr>
              <a:t>la </a:t>
            </a:r>
            <a:r>
              <a:rPr lang="fr-FR" sz="2800" b="1" dirty="0" smtClean="0">
                <a:solidFill>
                  <a:srgbClr val="92D050"/>
                </a:solidFill>
                <a:latin typeface="Times New Roman" pitchFamily="18" charset="0"/>
                <a:cs typeface="Times New Roman" pitchFamily="18" charset="0"/>
              </a:rPr>
              <a:t>5-</a:t>
            </a:r>
            <a:r>
              <a:rPr lang="fr-FR" sz="2800" b="1" dirty="0" err="1" smtClean="0">
                <a:solidFill>
                  <a:srgbClr val="92D050"/>
                </a:solidFill>
                <a:latin typeface="Times New Roman" pitchFamily="18" charset="0"/>
                <a:cs typeface="Times New Roman" pitchFamily="18" charset="0"/>
              </a:rPr>
              <a:t>méthylcytosine</a:t>
            </a:r>
            <a:r>
              <a:rPr lang="fr-FR" sz="2800" b="1" dirty="0" smtClean="0">
                <a:solidFill>
                  <a:srgbClr val="92D05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est trouvée dans l'ADN des plantes et des animaux sauf les insectes.</a:t>
            </a:r>
          </a:p>
          <a:p>
            <a:pPr>
              <a:buNone/>
            </a:pPr>
            <a:r>
              <a:rPr lang="fr-FR" sz="2800" dirty="0" smtClean="0">
                <a:latin typeface="Times New Roman" pitchFamily="18" charset="0"/>
                <a:cs typeface="Times New Roman" pitchFamily="18" charset="0"/>
              </a:rPr>
              <a:t>Cette </a:t>
            </a:r>
            <a:r>
              <a:rPr lang="fr-FR" sz="2800" dirty="0" err="1" smtClean="0">
                <a:latin typeface="Times New Roman" pitchFamily="18" charset="0"/>
                <a:cs typeface="Times New Roman" pitchFamily="18" charset="0"/>
              </a:rPr>
              <a:t>méthylation</a:t>
            </a:r>
            <a:r>
              <a:rPr lang="fr-FR" sz="2800" dirty="0" smtClean="0">
                <a:latin typeface="Times New Roman" pitchFamily="18" charset="0"/>
                <a:cs typeface="Times New Roman" pitchFamily="18" charset="0"/>
              </a:rPr>
              <a:t> est un signal négatif de la régulation de l'expression des gènes, le groupe méthyle favorisant une conformation de l'ADN qui ne peut fixer un facteur de transcription.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dirty="0" smtClean="0">
                <a:solidFill>
                  <a:srgbClr val="00B050"/>
                </a:solidFill>
                <a:latin typeface="Times New Roman" pitchFamily="18" charset="0"/>
                <a:cs typeface="Times New Roman" pitchFamily="18" charset="0"/>
              </a:rPr>
              <a:t> la </a:t>
            </a:r>
            <a:r>
              <a:rPr lang="fr-FR" b="1" dirty="0" smtClean="0">
                <a:solidFill>
                  <a:srgbClr val="00B050"/>
                </a:solidFill>
                <a:latin typeface="Times New Roman" pitchFamily="18" charset="0"/>
                <a:cs typeface="Times New Roman" pitchFamily="18" charset="0"/>
              </a:rPr>
              <a:t>N6-</a:t>
            </a:r>
            <a:r>
              <a:rPr lang="fr-FR" b="1" dirty="0" err="1" smtClean="0">
                <a:solidFill>
                  <a:srgbClr val="00B050"/>
                </a:solidFill>
                <a:latin typeface="Times New Roman" pitchFamily="18" charset="0"/>
                <a:cs typeface="Times New Roman" pitchFamily="18" charset="0"/>
              </a:rPr>
              <a:t>méthyladénine</a:t>
            </a:r>
            <a:r>
              <a:rPr lang="fr-FR" b="1" dirty="0" smtClean="0">
                <a:solidFill>
                  <a:srgbClr val="00B05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est présente dans les bactéries. Cette </a:t>
            </a:r>
            <a:r>
              <a:rPr lang="fr-FR" sz="2800" b="1" dirty="0" err="1" smtClean="0">
                <a:latin typeface="Times New Roman" pitchFamily="18" charset="0"/>
                <a:cs typeface="Times New Roman" pitchFamily="18" charset="0"/>
              </a:rPr>
              <a:t>méthylation</a:t>
            </a:r>
            <a:r>
              <a:rPr lang="fr-FR" sz="2800" b="1" dirty="0" smtClean="0">
                <a:latin typeface="Times New Roman" pitchFamily="18" charset="0"/>
                <a:cs typeface="Times New Roman" pitchFamily="18" charset="0"/>
              </a:rPr>
              <a:t> permet aux </a:t>
            </a:r>
            <a:r>
              <a:rPr lang="fr-FR" sz="2800" dirty="0" smtClean="0">
                <a:latin typeface="Times New Roman" pitchFamily="18" charset="0"/>
                <a:cs typeface="Times New Roman" pitchFamily="18" charset="0"/>
              </a:rPr>
              <a:t>enzymes de restriction de la bactérie de reconnaître son propre ADN vis-à-vis d'ADN étrangers (virus). D'autres </a:t>
            </a:r>
            <a:r>
              <a:rPr lang="fr-FR" sz="2800" dirty="0" err="1" smtClean="0">
                <a:latin typeface="Times New Roman" pitchFamily="18" charset="0"/>
                <a:cs typeface="Times New Roman" pitchFamily="18" charset="0"/>
              </a:rPr>
              <a:t>méthylations</a:t>
            </a:r>
            <a:r>
              <a:rPr lang="fr-FR" sz="2800" dirty="0" smtClean="0">
                <a:latin typeface="Times New Roman" pitchFamily="18" charset="0"/>
                <a:cs typeface="Times New Roman" pitchFamily="18" charset="0"/>
              </a:rPr>
              <a:t> permettent le fonctionnement d'un système de correction des éventuelles erreurs de réplication de fonctionner.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13899</TotalTime>
  <Words>1929</Words>
  <Application>Microsoft Office PowerPoint</Application>
  <PresentationFormat>Affichage à l'écran (4:3)</PresentationFormat>
  <Paragraphs>162</Paragraphs>
  <Slides>52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Arial</vt:lpstr>
      <vt:lpstr>Arial Narrow</vt:lpstr>
      <vt:lpstr>Calibri</vt:lpstr>
      <vt:lpstr>Georgia</vt:lpstr>
      <vt:lpstr>Times</vt:lpstr>
      <vt:lpstr>Times New Roman</vt:lpstr>
      <vt:lpstr>Vijaya</vt:lpstr>
      <vt:lpstr>Wingdings</vt:lpstr>
      <vt:lpstr>Thème Office</vt:lpstr>
      <vt:lpstr>Le support de l’information génétique </vt:lpstr>
      <vt:lpstr>Historique </vt:lpstr>
      <vt:lpstr>Présentation PowerPoint</vt:lpstr>
      <vt:lpstr>1. Structure et dynamique de l’ADN</vt:lpstr>
      <vt:lpstr>Présentation PowerPoint</vt:lpstr>
      <vt:lpstr>Les bases puriques</vt:lpstr>
      <vt:lpstr>Les bases pyrimidiques</vt:lpstr>
      <vt:lpstr>Les bases modifiées dans l'ADN ou l'ARN</vt:lpstr>
      <vt:lpstr>Présentation PowerPoint</vt:lpstr>
      <vt:lpstr>Présentation PowerPoint</vt:lpstr>
      <vt:lpstr>Présentation PowerPoint</vt:lpstr>
      <vt:lpstr>Présentation PowerPoint</vt:lpstr>
      <vt:lpstr>Le sucre (pentose)</vt:lpstr>
      <vt:lpstr>L’acide phosphorique:</vt:lpstr>
      <vt:lpstr>nucléoside</vt:lpstr>
      <vt:lpstr>Présentation PowerPoint</vt:lpstr>
      <vt:lpstr>Présentation PowerPoint</vt:lpstr>
      <vt:lpstr>Présentation PowerPoint</vt:lpstr>
      <vt:lpstr>Présentation PowerPoint</vt:lpstr>
      <vt:lpstr>Présentation PowerPoint</vt:lpstr>
      <vt:lpstr>1.2 Formation d'un dinucléotide</vt:lpstr>
      <vt:lpstr>Présentation PowerPoint</vt:lpstr>
      <vt:lpstr>1.3 l’ADN est composé de deux chaines nucléotidique</vt:lpstr>
      <vt:lpstr>Les liaisons d’hydrogène</vt:lpstr>
      <vt:lpstr>Présentation PowerPoint</vt:lpstr>
      <vt:lpstr>Présentation PowerPoint</vt:lpstr>
      <vt:lpstr>Les différentes formes de l'ADN </vt:lpstr>
      <vt:lpstr>Présentation PowerPoint</vt:lpstr>
      <vt:lpstr>Propriétés physico-chimique de l’ADN</vt:lpstr>
      <vt:lpstr>Présentation PowerPoint</vt:lpstr>
      <vt:lpstr>TOPOLOGIE DE L’ADN DANS LA CELLULE</vt:lpstr>
      <vt:lpstr>Présentation PowerPoint</vt:lpstr>
      <vt:lpstr>Présentation PowerPoint</vt:lpstr>
      <vt:lpstr>Présentation PowerPoint</vt:lpstr>
      <vt:lpstr>Présentation PowerPoint</vt:lpstr>
      <vt:lpstr>Structure et organisation du génome Eucaryotique</vt:lpstr>
      <vt:lpstr>Structure et organisation du génome Eucaryotique</vt:lpstr>
      <vt:lpstr>Présentation PowerPoint</vt:lpstr>
      <vt:lpstr>Présentation PowerPoint</vt:lpstr>
      <vt:lpstr>. </vt:lpstr>
      <vt:lpstr>Présentation PowerPoint</vt:lpstr>
      <vt:lpstr>A- Séquences répétées en tandem </vt:lpstr>
      <vt:lpstr>B-Séquences répétées dispersées</vt:lpstr>
      <vt:lpstr>Présentation PowerPoint</vt:lpstr>
      <vt:lpstr>2-Hétérochromatine facultative</vt:lpstr>
      <vt:lpstr>Génome extranucléaire</vt:lpstr>
      <vt:lpstr>Génome extranucléaire</vt:lpstr>
      <vt:lpstr>Structure et organisation du génome Procaryotique </vt:lpstr>
      <vt:lpstr>Plasmides </vt:lpstr>
      <vt:lpstr>- ADN, génome et chromosome: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structure des acides nucléiques:</dc:title>
  <dc:creator>smail shmaishel</dc:creator>
  <cp:lastModifiedBy>Utilisateur Windows</cp:lastModifiedBy>
  <cp:revision>69</cp:revision>
  <dcterms:created xsi:type="dcterms:W3CDTF">2017-02-08T19:11:03Z</dcterms:created>
  <dcterms:modified xsi:type="dcterms:W3CDTF">2024-02-12T08:01:15Z</dcterms:modified>
</cp:coreProperties>
</file>