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5" r:id="rId2"/>
    <p:sldId id="284" r:id="rId3"/>
    <p:sldId id="324" r:id="rId4"/>
    <p:sldId id="323" r:id="rId5"/>
    <p:sldId id="315" r:id="rId6"/>
    <p:sldId id="325" r:id="rId7"/>
    <p:sldId id="326" r:id="rId8"/>
    <p:sldId id="327" r:id="rId9"/>
    <p:sldId id="297" r:id="rId10"/>
    <p:sldId id="328" r:id="rId11"/>
    <p:sldId id="329" r:id="rId12"/>
    <p:sldId id="330" r:id="rId13"/>
    <p:sldId id="331" r:id="rId14"/>
    <p:sldId id="258"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6765" autoAdjust="0"/>
    <p:restoredTop sz="98208" autoAdjust="0"/>
  </p:normalViewPr>
  <p:slideViewPr>
    <p:cSldViewPr>
      <p:cViewPr varScale="1">
        <p:scale>
          <a:sx n="68" d="100"/>
          <a:sy n="68" d="100"/>
        </p:scale>
        <p:origin x="189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E6B6F-C375-41D8-BFD4-3FDB98DDF887}" type="datetimeFigureOut">
              <a:rPr lang="fr-FR" smtClean="0"/>
              <a:pPr/>
              <a:t>14/01/2022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232305-90CD-4B33-9A77-CDF185878509}" type="slidenum">
              <a:rPr lang="fr-FR" smtClean="0"/>
              <a:pPr/>
              <a:t>‹#›</a:t>
            </a:fld>
            <a:endParaRPr lang="fr-FR"/>
          </a:p>
        </p:txBody>
      </p:sp>
    </p:spTree>
    <p:extLst>
      <p:ext uri="{BB962C8B-B14F-4D97-AF65-F5344CB8AC3E}">
        <p14:creationId xmlns:p14="http://schemas.microsoft.com/office/powerpoint/2010/main" val="2734953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232305-90CD-4B33-9A77-CDF185878509}" type="slidenum">
              <a:rPr lang="fr-FR" smtClean="0"/>
              <a:pPr/>
              <a:t>1</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B933D9B-BE94-4104-B8C8-3A94524874E4}" type="slidenum">
              <a:rPr lang="ar-SA" smtClean="0"/>
              <a:pPr/>
              <a:t>2</a:t>
            </a:fld>
            <a:endParaRPr lang="fr-FR" dirty="0" smtClean="0"/>
          </a:p>
        </p:txBody>
      </p:sp>
      <p:sp>
        <p:nvSpPr>
          <p:cNvPr id="35843" name="Rectangle 2"/>
          <p:cNvSpPr>
            <a:spLocks noGrp="1" noRot="1" noChangeAspect="1" noChangeArrowheads="1" noTextEdit="1"/>
          </p:cNvSpPr>
          <p:nvPr>
            <p:ph type="sldImg"/>
          </p:nvPr>
        </p:nvSpPr>
        <p:spPr>
          <a:xfrm>
            <a:off x="1144588" y="685800"/>
            <a:ext cx="4572000" cy="3429000"/>
          </a:xfrm>
          <a:ln/>
        </p:spPr>
      </p:sp>
      <p:sp>
        <p:nvSpPr>
          <p:cNvPr id="35844" name="Rectangle 3"/>
          <p:cNvSpPr>
            <a:spLocks noGrp="1" noChangeArrowheads="1"/>
          </p:cNvSpPr>
          <p:nvPr>
            <p:ph type="body" idx="1"/>
          </p:nvPr>
        </p:nvSpPr>
        <p:spPr>
          <a:noFill/>
          <a:ln/>
        </p:spPr>
        <p:txBody>
          <a:bodyPr/>
          <a:lstStyle/>
          <a:p>
            <a:pPr>
              <a:spcBef>
                <a:spcPct val="0"/>
              </a:spcBef>
            </a:pPr>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232305-90CD-4B33-9A77-CDF185878509}" type="slidenum">
              <a:rPr lang="fr-FR" smtClean="0"/>
              <a:pPr/>
              <a:t>6</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232305-90CD-4B33-9A77-CDF185878509}" type="slidenum">
              <a:rPr lang="fr-FR" smtClean="0"/>
              <a:pPr/>
              <a:t>7</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232305-90CD-4B33-9A77-CDF185878509}" type="slidenum">
              <a:rPr lang="fr-FR" smtClean="0"/>
              <a:pPr/>
              <a:t>8</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232305-90CD-4B33-9A77-CDF185878509}" type="slidenum">
              <a:rPr lang="fr-FR" smtClean="0"/>
              <a:pPr/>
              <a:t>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fr-FR" altLang="zh-CN" smtClean="0"/>
              <a:t>Cliquez pour modifier le style du titre</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ltLang="zh-CN" smtClean="0"/>
              <a:t>Cliquez pour modifier le style des sous-titres du masque</a:t>
            </a:r>
            <a:endParaRPr lang="zh-CN" altLang="en-US"/>
          </a:p>
        </p:txBody>
      </p:sp>
      <p:sp>
        <p:nvSpPr>
          <p:cNvPr id="4" name="日期占位符 3"/>
          <p:cNvSpPr>
            <a:spLocks noGrp="1"/>
          </p:cNvSpPr>
          <p:nvPr>
            <p:ph type="dt" sz="half" idx="10"/>
          </p:nvPr>
        </p:nvSpPr>
        <p:spPr/>
        <p:txBody>
          <a:bodyPr/>
          <a:lstStyle/>
          <a:p>
            <a:fld id="{EF20C7FC-9787-449C-9D05-02CC1379909C}" type="datetimeFigureOut">
              <a:rPr lang="zh-CN" altLang="en-US" smtClean="0"/>
              <a:pPr/>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8B6D8B-330B-4D75-B501-5F86A6A7DA21}"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fr-FR" altLang="zh-CN" smtClean="0"/>
              <a:t>Cliquez pour modifier le style du titre</a:t>
            </a:r>
            <a:endParaRPr lang="zh-CN" altLang="en-US"/>
          </a:p>
        </p:txBody>
      </p:sp>
      <p:sp>
        <p:nvSpPr>
          <p:cNvPr id="3" name="竖排文字占位符 2"/>
          <p:cNvSpPr>
            <a:spLocks noGrp="1"/>
          </p:cNvSpPr>
          <p:nvPr>
            <p:ph type="body" orient="vert" idx="1"/>
          </p:nvPr>
        </p:nvSpPr>
        <p:spPr/>
        <p:txBody>
          <a:bodyPr vert="eaVert"/>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zh-CN" altLang="en-US"/>
          </a:p>
        </p:txBody>
      </p:sp>
      <p:sp>
        <p:nvSpPr>
          <p:cNvPr id="4" name="日期占位符 3"/>
          <p:cNvSpPr>
            <a:spLocks noGrp="1"/>
          </p:cNvSpPr>
          <p:nvPr>
            <p:ph type="dt" sz="half" idx="10"/>
          </p:nvPr>
        </p:nvSpPr>
        <p:spPr/>
        <p:txBody>
          <a:bodyPr/>
          <a:lstStyle/>
          <a:p>
            <a:fld id="{EF20C7FC-9787-449C-9D05-02CC1379909C}" type="datetimeFigureOut">
              <a:rPr lang="zh-CN" altLang="en-US" smtClean="0"/>
              <a:pPr/>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8B6D8B-330B-4D75-B501-5F86A6A7DA2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fr-FR" altLang="zh-CN" smtClean="0"/>
              <a:t>Cliquez pour modifier le style du titre</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zh-CN" altLang="en-US"/>
          </a:p>
        </p:txBody>
      </p:sp>
      <p:sp>
        <p:nvSpPr>
          <p:cNvPr id="4" name="日期占位符 3"/>
          <p:cNvSpPr>
            <a:spLocks noGrp="1"/>
          </p:cNvSpPr>
          <p:nvPr>
            <p:ph type="dt" sz="half" idx="10"/>
          </p:nvPr>
        </p:nvSpPr>
        <p:spPr/>
        <p:txBody>
          <a:bodyPr/>
          <a:lstStyle/>
          <a:p>
            <a:fld id="{EF20C7FC-9787-449C-9D05-02CC1379909C}" type="datetimeFigureOut">
              <a:rPr lang="zh-CN" altLang="en-US" smtClean="0"/>
              <a:pPr/>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8B6D8B-330B-4D75-B501-5F86A6A7DA21}"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fr-FR" altLang="zh-CN" smtClean="0"/>
              <a:t>Cliquez pour modifier le style du titre</a:t>
            </a:r>
            <a:endParaRPr lang="zh-CN" altLang="en-US"/>
          </a:p>
        </p:txBody>
      </p:sp>
      <p:sp>
        <p:nvSpPr>
          <p:cNvPr id="3" name="内容占位符 2"/>
          <p:cNvSpPr>
            <a:spLocks noGrp="1"/>
          </p:cNvSpPr>
          <p:nvPr>
            <p:ph idx="1"/>
          </p:nvPr>
        </p:nvSpPr>
        <p:spPr/>
        <p:txBody>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zh-CN" altLang="en-US"/>
          </a:p>
        </p:txBody>
      </p:sp>
      <p:sp>
        <p:nvSpPr>
          <p:cNvPr id="4" name="日期占位符 3"/>
          <p:cNvSpPr>
            <a:spLocks noGrp="1"/>
          </p:cNvSpPr>
          <p:nvPr>
            <p:ph type="dt" sz="half" idx="10"/>
          </p:nvPr>
        </p:nvSpPr>
        <p:spPr/>
        <p:txBody>
          <a:bodyPr/>
          <a:lstStyle/>
          <a:p>
            <a:fld id="{EF20C7FC-9787-449C-9D05-02CC1379909C}" type="datetimeFigureOut">
              <a:rPr lang="zh-CN" altLang="en-US" smtClean="0"/>
              <a:pPr/>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8B6D8B-330B-4D75-B501-5F86A6A7DA21}"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fr-FR" altLang="zh-CN" smtClean="0"/>
              <a:t>Cliquez pour modifier le style du titre</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ltLang="zh-CN" smtClean="0"/>
              <a:t>Cliquez pour modifier les styles du texte du masque</a:t>
            </a:r>
          </a:p>
        </p:txBody>
      </p:sp>
      <p:sp>
        <p:nvSpPr>
          <p:cNvPr id="4" name="日期占位符 3"/>
          <p:cNvSpPr>
            <a:spLocks noGrp="1"/>
          </p:cNvSpPr>
          <p:nvPr>
            <p:ph type="dt" sz="half" idx="10"/>
          </p:nvPr>
        </p:nvSpPr>
        <p:spPr/>
        <p:txBody>
          <a:bodyPr/>
          <a:lstStyle/>
          <a:p>
            <a:fld id="{EF20C7FC-9787-449C-9D05-02CC1379909C}" type="datetimeFigureOut">
              <a:rPr lang="zh-CN" altLang="en-US" smtClean="0"/>
              <a:pPr/>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8B6D8B-330B-4D75-B501-5F86A6A7DA21}"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fr-FR" altLang="zh-CN" smtClean="0"/>
              <a:t>Cliquez pour modifier le style du titre</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zh-CN" altLang="en-US"/>
          </a:p>
        </p:txBody>
      </p:sp>
      <p:sp>
        <p:nvSpPr>
          <p:cNvPr id="5" name="日期占位符 4"/>
          <p:cNvSpPr>
            <a:spLocks noGrp="1"/>
          </p:cNvSpPr>
          <p:nvPr>
            <p:ph type="dt" sz="half" idx="10"/>
          </p:nvPr>
        </p:nvSpPr>
        <p:spPr/>
        <p:txBody>
          <a:bodyPr/>
          <a:lstStyle/>
          <a:p>
            <a:fld id="{EF20C7FC-9787-449C-9D05-02CC1379909C}" type="datetimeFigureOut">
              <a:rPr lang="zh-CN" altLang="en-US" smtClean="0"/>
              <a:pPr/>
              <a:t>2022/1/14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8B6D8B-330B-4D75-B501-5F86A6A7DA2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fr-FR" altLang="zh-CN" smtClean="0"/>
              <a:t>Cliquez pour modifier le style du titre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zh-CN" smtClean="0"/>
              <a:t>Cliquez pour modifier les styles du texte du masque</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zh-CN" smtClean="0"/>
              <a:t>Cliquez pour modifier les styles du texte du masque</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zh-CN" altLang="en-US"/>
          </a:p>
        </p:txBody>
      </p:sp>
      <p:sp>
        <p:nvSpPr>
          <p:cNvPr id="7" name="日期占位符 6"/>
          <p:cNvSpPr>
            <a:spLocks noGrp="1"/>
          </p:cNvSpPr>
          <p:nvPr>
            <p:ph type="dt" sz="half" idx="10"/>
          </p:nvPr>
        </p:nvSpPr>
        <p:spPr/>
        <p:txBody>
          <a:bodyPr/>
          <a:lstStyle/>
          <a:p>
            <a:fld id="{EF20C7FC-9787-449C-9D05-02CC1379909C}" type="datetimeFigureOut">
              <a:rPr lang="zh-CN" altLang="en-US" smtClean="0"/>
              <a:pPr/>
              <a:t>2022/1/14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A8B6D8B-330B-4D75-B501-5F86A6A7DA2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fr-FR" altLang="zh-CN" smtClean="0"/>
              <a:t>Cliquez pour modifier le style du titre</a:t>
            </a:r>
            <a:endParaRPr lang="zh-CN" altLang="en-US"/>
          </a:p>
        </p:txBody>
      </p:sp>
      <p:sp>
        <p:nvSpPr>
          <p:cNvPr id="3" name="日期占位符 2"/>
          <p:cNvSpPr>
            <a:spLocks noGrp="1"/>
          </p:cNvSpPr>
          <p:nvPr>
            <p:ph type="dt" sz="half" idx="10"/>
          </p:nvPr>
        </p:nvSpPr>
        <p:spPr/>
        <p:txBody>
          <a:bodyPr/>
          <a:lstStyle/>
          <a:p>
            <a:fld id="{EF20C7FC-9787-449C-9D05-02CC1379909C}" type="datetimeFigureOut">
              <a:rPr lang="zh-CN" altLang="en-US" smtClean="0"/>
              <a:pPr/>
              <a:t>2022/1/14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8B6D8B-330B-4D75-B501-5F86A6A7DA2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20C7FC-9787-449C-9D05-02CC1379909C}" type="datetimeFigureOut">
              <a:rPr lang="zh-CN" altLang="en-US" smtClean="0"/>
              <a:pPr/>
              <a:t>2022/1/14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8B6D8B-330B-4D75-B501-5F86A6A7DA21}"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fr-FR" altLang="zh-CN" smtClean="0"/>
              <a:t>Cliquez pour modifier le style du titre</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ltLang="zh-CN" smtClean="0"/>
              <a:t>Cliquez pour modifier les styles du texte du masque</a:t>
            </a:r>
          </a:p>
        </p:txBody>
      </p:sp>
      <p:sp>
        <p:nvSpPr>
          <p:cNvPr id="5" name="日期占位符 4"/>
          <p:cNvSpPr>
            <a:spLocks noGrp="1"/>
          </p:cNvSpPr>
          <p:nvPr>
            <p:ph type="dt" sz="half" idx="10"/>
          </p:nvPr>
        </p:nvSpPr>
        <p:spPr/>
        <p:txBody>
          <a:bodyPr/>
          <a:lstStyle/>
          <a:p>
            <a:fld id="{EF20C7FC-9787-449C-9D05-02CC1379909C}" type="datetimeFigureOut">
              <a:rPr lang="zh-CN" altLang="en-US" smtClean="0"/>
              <a:pPr/>
              <a:t>2022/1/14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8B6D8B-330B-4D75-B501-5F86A6A7DA2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fr-FR" altLang="zh-CN" smtClean="0"/>
              <a:t>Cliquez pour modifier le style du titre</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zh-CN" smtClean="0"/>
              <a:t>Cliquez sur l'icône pour ajouter une image</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ltLang="zh-CN" smtClean="0"/>
              <a:t>Cliquez pour modifier les styles du texte du masque</a:t>
            </a:r>
          </a:p>
        </p:txBody>
      </p:sp>
      <p:sp>
        <p:nvSpPr>
          <p:cNvPr id="5" name="日期占位符 4"/>
          <p:cNvSpPr>
            <a:spLocks noGrp="1"/>
          </p:cNvSpPr>
          <p:nvPr>
            <p:ph type="dt" sz="half" idx="10"/>
          </p:nvPr>
        </p:nvSpPr>
        <p:spPr/>
        <p:txBody>
          <a:bodyPr/>
          <a:lstStyle/>
          <a:p>
            <a:fld id="{EF20C7FC-9787-449C-9D05-02CC1379909C}" type="datetimeFigureOut">
              <a:rPr lang="zh-CN" altLang="en-US" smtClean="0"/>
              <a:pPr/>
              <a:t>2022/1/14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8B6D8B-330B-4D75-B501-5F86A6A7DA21}"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0C7FC-9787-449C-9D05-02CC1379909C}" type="datetimeFigureOut">
              <a:rPr lang="zh-CN" altLang="en-US" smtClean="0"/>
              <a:pPr/>
              <a:t>2022/1/14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B6D8B-330B-4D75-B501-5F86A6A7DA2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 name="Picture 4" descr="ligne4"/>
          <p:cNvPicPr>
            <a:picLocks noChangeAspect="1" noChangeArrowheads="1" noCrop="1"/>
          </p:cNvPicPr>
          <p:nvPr/>
        </p:nvPicPr>
        <p:blipFill>
          <a:blip r:embed="rId4"/>
          <a:srcRect/>
          <a:stretch>
            <a:fillRect/>
          </a:stretch>
        </p:blipFill>
        <p:spPr bwMode="auto">
          <a:xfrm rot="5400000">
            <a:off x="-3339306" y="3339306"/>
            <a:ext cx="6858000" cy="179388"/>
          </a:xfrm>
          <a:prstGeom prst="rect">
            <a:avLst/>
          </a:prstGeom>
          <a:noFill/>
          <a:ln w="9525">
            <a:noFill/>
            <a:miter lim="800000"/>
            <a:headEnd/>
            <a:tailEnd/>
          </a:ln>
        </p:spPr>
      </p:pic>
      <p:pic>
        <p:nvPicPr>
          <p:cNvPr id="32" name="Picture 5" descr="ligne4"/>
          <p:cNvPicPr>
            <a:picLocks noChangeAspect="1" noChangeArrowheads="1" noCrop="1"/>
          </p:cNvPicPr>
          <p:nvPr/>
        </p:nvPicPr>
        <p:blipFill>
          <a:blip r:embed="rId4"/>
          <a:srcRect/>
          <a:stretch>
            <a:fillRect/>
          </a:stretch>
        </p:blipFill>
        <p:spPr bwMode="auto">
          <a:xfrm rot="5400000">
            <a:off x="5572125" y="3286125"/>
            <a:ext cx="6858000" cy="285750"/>
          </a:xfrm>
          <a:prstGeom prst="rect">
            <a:avLst/>
          </a:prstGeom>
          <a:noFill/>
          <a:ln w="9525">
            <a:noFill/>
            <a:miter lim="800000"/>
            <a:headEnd/>
            <a:tailEnd/>
          </a:ln>
        </p:spPr>
      </p:pic>
      <p:pic>
        <p:nvPicPr>
          <p:cNvPr id="33" name="Picture 2" descr="ligne4"/>
          <p:cNvPicPr>
            <a:picLocks noChangeAspect="1" noChangeArrowheads="1" noCrop="1"/>
          </p:cNvPicPr>
          <p:nvPr/>
        </p:nvPicPr>
        <p:blipFill>
          <a:blip r:embed="rId4"/>
          <a:srcRect/>
          <a:stretch>
            <a:fillRect/>
          </a:stretch>
        </p:blipFill>
        <p:spPr bwMode="auto">
          <a:xfrm>
            <a:off x="0" y="0"/>
            <a:ext cx="9144000" cy="158750"/>
          </a:xfrm>
          <a:prstGeom prst="rect">
            <a:avLst/>
          </a:prstGeom>
          <a:noFill/>
          <a:ln w="9525">
            <a:noFill/>
            <a:miter lim="800000"/>
            <a:headEnd/>
            <a:tailEnd/>
          </a:ln>
        </p:spPr>
      </p:pic>
      <p:pic>
        <p:nvPicPr>
          <p:cNvPr id="22" name="Picture 2" descr="ligne4"/>
          <p:cNvPicPr>
            <a:picLocks noChangeAspect="1" noChangeArrowheads="1" noCrop="1"/>
          </p:cNvPicPr>
          <p:nvPr/>
        </p:nvPicPr>
        <p:blipFill>
          <a:blip r:embed="rId4"/>
          <a:srcRect/>
          <a:stretch>
            <a:fillRect/>
          </a:stretch>
        </p:blipFill>
        <p:spPr bwMode="auto">
          <a:xfrm>
            <a:off x="0" y="6699250"/>
            <a:ext cx="9144000" cy="158750"/>
          </a:xfrm>
          <a:prstGeom prst="rect">
            <a:avLst/>
          </a:prstGeom>
          <a:noFill/>
          <a:ln w="9525">
            <a:noFill/>
            <a:miter lim="800000"/>
            <a:headEnd/>
            <a:tailEnd/>
          </a:ln>
        </p:spPr>
      </p:pic>
      <p:pic>
        <p:nvPicPr>
          <p:cNvPr id="8" name="irc_mi" descr="http://forum.nooor.com/imgcache/123539.imgcache.gif"/>
          <p:cNvPicPr/>
          <p:nvPr/>
        </p:nvPicPr>
        <p:blipFill>
          <a:blip r:embed="rId5"/>
          <a:srcRect/>
          <a:stretch>
            <a:fillRect/>
          </a:stretch>
        </p:blipFill>
        <p:spPr bwMode="auto">
          <a:xfrm>
            <a:off x="642910" y="571480"/>
            <a:ext cx="7929618" cy="528641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428604"/>
            <a:ext cx="8643998" cy="6143668"/>
          </a:xfrm>
        </p:spPr>
        <p:txBody>
          <a:bodyPr>
            <a:noAutofit/>
          </a:bodyPr>
          <a:lstStyle/>
          <a:p>
            <a:pPr lvl="0" algn="r" rtl="1"/>
            <a:r>
              <a:rPr lang="ar-SA" sz="2000" b="1" dirty="0" smtClean="0"/>
              <a:t>دراسة الملف من طرف المكلف بالدراسات: </a:t>
            </a:r>
            <a:r>
              <a:rPr lang="ar-SA" sz="2000" dirty="0" smtClean="0"/>
              <a:t>بعد استكمال المعلومات المطلوبة يقوم المكلف بالدراسات بدراسة الملف المقدم دراسة معمقة من خلال التشريح المفصل لمخطط العمل وذلك بالتعرض للتحليل الكمي والنوعي باستعمال الأدوات التحليلية المناسبة وتشخيص أساليب التسيير والإدارة في المؤسسة، تقييم المخاطر ليقوم المكلف بدراسة الملف في النهاية بإعداد ووضع المخطط التحليلي إضافة إلى التوصيات ومن ثم إرسال التقرير لرئيس الدائرة الذي بدوره يسجل ملاحظاته وبعض التعديلات وهنا يتم إرسال إلى المؤسسة المستفيدة رسالة فتح الملف مرفقة بورقة العمل بحيث أن هذه الورقة لا تمثل قبولا بمنح الضمان ولكن تأكيدا على أن المشروع مقبولا لحد كبير وسيتم رفعه إلى اللجنة المقررة(لجنة الالتزامات والمتابعة).</a:t>
            </a:r>
            <a:endParaRPr lang="fr-FR" sz="2000" dirty="0" smtClean="0"/>
          </a:p>
          <a:p>
            <a:pPr lvl="0" algn="r" rtl="1"/>
            <a:r>
              <a:rPr lang="ar-SA" sz="2000" b="1" dirty="0" smtClean="0"/>
              <a:t>قرار لجنة المتابعة والالتزامات:</a:t>
            </a:r>
            <a:r>
              <a:rPr lang="ar-SA" sz="2000" dirty="0" smtClean="0"/>
              <a:t> بعد موافقة المستفيد على رسالة فتح الملف يرفع المكلف بالدراسات الملف أين يكون محل مناقشة من طرف عدة أطراف ويكون مرفقا بالمعلومات الموالية:</a:t>
            </a:r>
            <a:endParaRPr lang="fr-FR" sz="2000" dirty="0" smtClean="0"/>
          </a:p>
          <a:p>
            <a:pPr lvl="0" algn="r" rtl="1"/>
            <a:r>
              <a:rPr lang="ar-SA" sz="2000" dirty="0" smtClean="0"/>
              <a:t>مخطط التحليل المعد من قبل الإطار المكلف بالملف متضمنة لورقة التنقيط.</a:t>
            </a:r>
            <a:endParaRPr lang="fr-FR" sz="2000" dirty="0" smtClean="0"/>
          </a:p>
          <a:p>
            <a:pPr lvl="0" algn="r" rtl="1"/>
            <a:r>
              <a:rPr lang="ar-SA" sz="2000" dirty="0" smtClean="0"/>
              <a:t>التقييم وتسعير المخاطرة المعد من طرف نائب مدير الالتزامات والذي يتضمن أيضا ورقة التنقيط.</a:t>
            </a:r>
            <a:endParaRPr lang="fr-FR" sz="2000" dirty="0" smtClean="0"/>
          </a:p>
          <a:p>
            <a:pPr lvl="0" algn="r" rtl="1"/>
            <a:r>
              <a:rPr lang="ar-SA" sz="2000" b="1" dirty="0" smtClean="0"/>
              <a:t>منح رسالة عرض الضمان:</a:t>
            </a:r>
            <a:r>
              <a:rPr lang="ar-SA" sz="2000" dirty="0" smtClean="0"/>
              <a:t> في حلة رفض الصندوق لمنح الضمان يتم إعلام المؤسسة بالقرار في حالة قبول طلب الضمان يتم منح المؤسسة المستفيدة  رسالة عرض ضمان والتي تتضمن كل الشروط والعناصر التي اتفقت عليها اللجنة والمتمثلة في نسبة الضمان، قيمة الضمان، مدته وطريقة التسديد  علما أن الموافقة  على منح الضمان يتم بإجماع المدير العام ولجنة الالتزامات والمتابعة وتمنح للمؤسسة نسختين من هذه الوثيقة وتبقى سارية المفعول لمدة ستة أشهر فقط وتعتبر رسالة عرض الضمان قبولا تاما بمنح الضمان للمؤسسة.</a:t>
            </a:r>
            <a:endParaRPr lang="fr-FR"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normAutofit fontScale="77500" lnSpcReduction="20000"/>
          </a:bodyPr>
          <a:lstStyle/>
          <a:p>
            <a:pPr lvl="0" algn="r" rtl="1"/>
            <a:r>
              <a:rPr lang="ar-SA" b="1" dirty="0" smtClean="0"/>
              <a:t>إبرام الاتفاقية مع البنك: </a:t>
            </a:r>
            <a:r>
              <a:rPr lang="ar-SA" dirty="0" smtClean="0"/>
              <a:t>تقوم المؤسسة بوضع نسخة في البنك ومن هذا المنطلق يقوم البنك بإعداد اتفاقية القرض مع المؤسسة بعد تحرير اتفاقية القرض والمصادقة عليها من قبل الطرفين( البنك،المؤسسة)  يتم إرسال نسخة إلى صندوق الضمان وعليه يكون بحوزة صندوق الضمان الوثائق الموالية:</a:t>
            </a:r>
            <a:endParaRPr lang="fr-FR" dirty="0" smtClean="0"/>
          </a:p>
          <a:p>
            <a:pPr lvl="0" algn="r" rtl="1"/>
            <a:r>
              <a:rPr lang="ar-SA" dirty="0" smtClean="0"/>
              <a:t>وثيقة ضمان القرض(صندوق </a:t>
            </a:r>
            <a:r>
              <a:rPr lang="fr-FR" dirty="0" smtClean="0"/>
              <a:t>FGAR</a:t>
            </a:r>
            <a:r>
              <a:rPr lang="ar-SA" dirty="0" smtClean="0"/>
              <a:t>، المؤسسة </a:t>
            </a:r>
            <a:r>
              <a:rPr lang="fr-FR" dirty="0" smtClean="0"/>
              <a:t>PME</a:t>
            </a:r>
            <a:r>
              <a:rPr lang="ar-SA" dirty="0" smtClean="0"/>
              <a:t>).</a:t>
            </a:r>
            <a:endParaRPr lang="fr-FR" dirty="0" smtClean="0"/>
          </a:p>
          <a:p>
            <a:pPr lvl="0" algn="r" rtl="1"/>
            <a:r>
              <a:rPr lang="ar-SA" dirty="0" smtClean="0"/>
              <a:t>اتفاقية القرض (البنك؛ المؤسسة).</a:t>
            </a:r>
            <a:endParaRPr lang="fr-FR" dirty="0" smtClean="0"/>
          </a:p>
          <a:p>
            <a:pPr lvl="0" algn="r" rtl="1"/>
            <a:r>
              <a:rPr lang="ar-SA" b="1" dirty="0" smtClean="0"/>
              <a:t>تحرير شهادة الضمان: </a:t>
            </a:r>
            <a:r>
              <a:rPr lang="ar-SA" dirty="0" smtClean="0"/>
              <a:t>يقوم الصندوق بإعدادها والتي تتضمن العناصر الموالية:</a:t>
            </a:r>
            <a:endParaRPr lang="fr-FR" dirty="0" smtClean="0"/>
          </a:p>
          <a:p>
            <a:pPr lvl="0" algn="r" rtl="1"/>
            <a:r>
              <a:rPr lang="ar-SA" dirty="0" smtClean="0"/>
              <a:t>قيمة ونسبة الضمان ومدته؛</a:t>
            </a:r>
            <a:endParaRPr lang="fr-FR" dirty="0" smtClean="0"/>
          </a:p>
          <a:p>
            <a:pPr lvl="0" algn="r" rtl="1"/>
            <a:r>
              <a:rPr lang="ar-SA" dirty="0" smtClean="0"/>
              <a:t>طريقة التسديد؛</a:t>
            </a:r>
            <a:endParaRPr lang="fr-FR" dirty="0" smtClean="0"/>
          </a:p>
          <a:p>
            <a:pPr lvl="0" algn="r" rtl="1"/>
            <a:r>
              <a:rPr lang="ar-SA" dirty="0" smtClean="0"/>
              <a:t>العمولات؛</a:t>
            </a:r>
            <a:endParaRPr lang="fr-FR" dirty="0" smtClean="0"/>
          </a:p>
          <a:p>
            <a:pPr lvl="0" algn="r" rtl="1"/>
            <a:r>
              <a:rPr lang="ar-SA" dirty="0" smtClean="0"/>
              <a:t>الضمانات المقدمة من المستفيد.</a:t>
            </a:r>
            <a:endParaRPr lang="fr-FR" dirty="0" smtClean="0"/>
          </a:p>
          <a:p>
            <a:pPr lvl="0" algn="r" rtl="1"/>
            <a:r>
              <a:rPr lang="ar-SA" b="1" dirty="0" smtClean="0"/>
              <a:t>التزامات المؤسسة:</a:t>
            </a:r>
            <a:r>
              <a:rPr lang="ar-SA" dirty="0" smtClean="0"/>
              <a:t>  وبتقديم المؤسسة لشهادة الضمان للبنك المعني، تكون جميع الشروط مستوفاة لقيام البنك بمنح القرض.</a:t>
            </a:r>
            <a:endParaRPr lang="fr-FR" dirty="0" smtClean="0"/>
          </a:p>
          <a:p>
            <a:pPr algn="r"/>
            <a:endParaRPr lang="fr-FR" dirty="0" smtClean="0"/>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idx="1"/>
          </p:nvPr>
        </p:nvSpPr>
        <p:spPr>
          <a:xfrm>
            <a:off x="357188" y="428625"/>
            <a:ext cx="8501062" cy="6215063"/>
          </a:xfrm>
        </p:spPr>
        <p:txBody>
          <a:bodyPr>
            <a:normAutofit/>
          </a:bodyPr>
          <a:lstStyle/>
          <a:p>
            <a:pPr algn="r" rtl="1"/>
            <a:r>
              <a:rPr lang="ar-SA" sz="2800" b="1" dirty="0" smtClean="0"/>
              <a:t>ثانيا: متابعة المشروع:</a:t>
            </a:r>
            <a:endParaRPr lang="fr-FR" sz="2800" dirty="0" smtClean="0"/>
          </a:p>
          <a:p>
            <a:pPr algn="r" rtl="1">
              <a:buNone/>
            </a:pPr>
            <a:r>
              <a:rPr lang="ar-SA" sz="2800" b="1" dirty="0" smtClean="0"/>
              <a:t>     </a:t>
            </a:r>
            <a:r>
              <a:rPr lang="ar-SA" sz="2800" dirty="0" smtClean="0"/>
              <a:t>تكون عملية المتابعة قبل منح الضمان والقرض، أي عند القيام بدراسة الملف وذلك من خلال تتبع سير الملف بالتنسيق مع المؤسسة صاحبة المشروع، من خلال إلزامية قيام ها ته الأخيرة بإعداد الحالات المالية السنوية، مع تقرير شامل للوضع عند تقدم الانجاز وتزويد البنك والصندوق بكل مستجدات سير المشروع، إضافة إلى المتابعة الميدانية للمشروع، محل التدخل في حالة وجود انحرافات أو </a:t>
            </a:r>
            <a:r>
              <a:rPr lang="ar-SA" sz="2800" dirty="0" err="1" smtClean="0"/>
              <a:t>اختلالات</a:t>
            </a:r>
            <a:r>
              <a:rPr lang="ar-SA" sz="2800" dirty="0" smtClean="0"/>
              <a:t> حسب البرنامج الموضوع، وذلك طبعا للتأكد بصفة آلية من أن أموال القرض البنكي والتي يعتبر الصندوق قد قام بتغطيتها، قد وجهت بصفة عقلانية إلى وجهتها المحددة والمتفق عليها سابقا، بمعنى </a:t>
            </a:r>
            <a:r>
              <a:rPr lang="ar-SA" sz="2800" dirty="0" err="1" smtClean="0"/>
              <a:t>ان</a:t>
            </a:r>
            <a:r>
              <a:rPr lang="ar-SA" sz="2800" dirty="0" smtClean="0"/>
              <a:t> الصندوق يطبق بدوره رقابة خارجية على المؤسسة في حدود المشروع فقط، هذا إضافة إلى البنك، ولكن وفق الصلاحيات المقدمة في بنود الاتفاقية.</a:t>
            </a:r>
            <a:endParaRPr lang="fr-FR" sz="2800" dirty="0" smtClean="0"/>
          </a:p>
          <a:p>
            <a:pPr algn="l" rtl="1"/>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pPr algn="justLow" rtl="1">
              <a:buNone/>
            </a:pPr>
            <a:r>
              <a:rPr lang="ar-SA" sz="3400" dirty="0" smtClean="0"/>
              <a:t>       من خلال هذا البحث نستنتج أن المؤسسات الصغيرة والمتوسطة في الاقتصاد الجزائري من احد الأولويات لما تقدمه من خلال الهيئات ووسائل الدعم والمرافقة المتخذة من طرف الدولة كصندوق ضمان القروض للمؤسسات الصغيرة والمتوسطة </a:t>
            </a:r>
            <a:r>
              <a:rPr lang="fr-FR" sz="3400" dirty="0" smtClean="0"/>
              <a:t>FGAR</a:t>
            </a:r>
            <a:r>
              <a:rPr lang="ar-SA" sz="3400" dirty="0" smtClean="0"/>
              <a:t>، في تقسيم المخاطرة المتعلقة بالمشروع، وتحفيز البنوك على منح القروض، وبالتالي تخطي المؤسسات الصغيرة والمتوسطة مشكل التمويل.</a:t>
            </a:r>
            <a:endParaRPr lang="fr-FR" sz="3400" dirty="0" smtClean="0"/>
          </a:p>
          <a:p>
            <a:pPr algn="justLow" rtl="1">
              <a:buNone/>
            </a:pPr>
            <a:r>
              <a:rPr lang="ar-SA" sz="3400" dirty="0" smtClean="0"/>
              <a:t>       مع الإشارة أن المؤسسات الصغيرة والمتوسطة تواجه جملة من التحديات التي لا يمكن تجاهلها، وتجدر الإشارة </a:t>
            </a:r>
            <a:r>
              <a:rPr lang="ar-SA" sz="3400" dirty="0" err="1" smtClean="0"/>
              <a:t>ان</a:t>
            </a:r>
            <a:r>
              <a:rPr lang="ar-SA" sz="3400" dirty="0" smtClean="0"/>
              <a:t> أنظمة ضمان القروض في الجزائر قليلة والموجودة منها حديثة النشأة.</a:t>
            </a:r>
            <a:endParaRPr lang="fr-FR" sz="3400" dirty="0" smtClean="0"/>
          </a:p>
          <a:p>
            <a:pPr algn="justLow" rtl="1">
              <a:buNone/>
            </a:pPr>
            <a:r>
              <a:rPr lang="ar-SA" sz="3400" dirty="0" smtClean="0"/>
              <a:t>     وبعد دراستنا لصندوق ضمان القروض، والدور الذي يؤديه، حيث بدا يأخذ مكانته في المحيط الاقتصادي من اجل استكمال مهامه كآلية جديدة لدعم ال</a:t>
            </a:r>
            <a:r>
              <a:rPr lang="ar-SA" dirty="0" smtClean="0"/>
              <a:t>تمويل ينبغي دعمها وتوفير المحيط اللازم لتأدية دورها كما يجب تحقيق الأهداف التنموية المسطرة.</a:t>
            </a:r>
            <a:endParaRPr lang="fr-FR" dirty="0" smtClean="0"/>
          </a:p>
          <a:p>
            <a:pPr algn="r" rtl="1"/>
            <a:endParaRPr lang="fr-FR" dirty="0"/>
          </a:p>
        </p:txBody>
      </p:sp>
      <p:sp>
        <p:nvSpPr>
          <p:cNvPr id="4" name="Rectangle 26"/>
          <p:cNvSpPr>
            <a:spLocks noGrp="1" noChangeArrowheads="1"/>
          </p:cNvSpPr>
          <p:nvPr>
            <p:ph type="title"/>
          </p:nvPr>
        </p:nvSpPr>
        <p:spPr bwMode="gray">
          <a:xfrm rot="20726088">
            <a:off x="3074249" y="346294"/>
            <a:ext cx="2876100" cy="955144"/>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normAutofit/>
            <a:flatTx/>
          </a:bodyPr>
          <a:lstStyle/>
          <a:p>
            <a:pPr lvl="0" algn="ctr" rtl="1" fontAlgn="base">
              <a:spcBef>
                <a:spcPct val="0"/>
              </a:spcBef>
              <a:spcAft>
                <a:spcPct val="0"/>
              </a:spcAft>
            </a:pPr>
            <a:r>
              <a:rPr lang="ar-SA" sz="3600" dirty="0" smtClean="0">
                <a:solidFill>
                  <a:schemeClr val="bg1"/>
                </a:solidFill>
                <a:latin typeface="Arial" pitchFamily="34" charset="0"/>
                <a:cs typeface="Arial" pitchFamily="34" charset="0"/>
              </a:rPr>
              <a:t>خاتمة</a:t>
            </a:r>
            <a:endParaRPr lang="fr-FR" sz="36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8"/>
          <p:cNvSpPr txBox="1">
            <a:spLocks noChangeArrowheads="1"/>
          </p:cNvSpPr>
          <p:nvPr/>
        </p:nvSpPr>
        <p:spPr bwMode="gray">
          <a:xfrm>
            <a:off x="7943850" y="4033838"/>
            <a:ext cx="238125" cy="519112"/>
          </a:xfrm>
          <a:prstGeom prst="rect">
            <a:avLst/>
          </a:prstGeom>
          <a:noFill/>
          <a:ln w="9525" algn="ctr">
            <a:noFill/>
            <a:miter lim="800000"/>
            <a:headEnd/>
            <a:tailEnd/>
          </a:ln>
          <a:effectLst/>
        </p:spPr>
        <p:txBody>
          <a:bodyPr wrap="none">
            <a:spAutoFit/>
          </a:bodyPr>
          <a:lstStyle/>
          <a:p>
            <a:pPr algn="ctr" eaLnBrk="0" hangingPunct="0">
              <a:defRPr/>
            </a:pPr>
            <a:endParaRPr lang="fr-FR" sz="2800">
              <a:solidFill>
                <a:srgbClr val="FFFFFF"/>
              </a:solidFill>
              <a:effectLst>
                <a:outerShdw blurRad="38100" dist="38100" dir="2700000" algn="tl">
                  <a:srgbClr val="C0C0C0"/>
                </a:outerShdw>
              </a:effectLst>
            </a:endParaRPr>
          </a:p>
        </p:txBody>
      </p:sp>
      <p:sp>
        <p:nvSpPr>
          <p:cNvPr id="4" name="Text Box 48"/>
          <p:cNvSpPr txBox="1">
            <a:spLocks noChangeArrowheads="1"/>
          </p:cNvSpPr>
          <p:nvPr/>
        </p:nvSpPr>
        <p:spPr bwMode="gray">
          <a:xfrm>
            <a:off x="8015288" y="5105400"/>
            <a:ext cx="238125" cy="519113"/>
          </a:xfrm>
          <a:prstGeom prst="rect">
            <a:avLst/>
          </a:prstGeom>
          <a:noFill/>
          <a:ln w="9525" algn="ctr">
            <a:noFill/>
            <a:miter lim="800000"/>
            <a:headEnd/>
            <a:tailEnd/>
          </a:ln>
          <a:effectLst/>
        </p:spPr>
        <p:txBody>
          <a:bodyPr wrap="none">
            <a:spAutoFit/>
          </a:bodyPr>
          <a:lstStyle/>
          <a:p>
            <a:pPr algn="ctr" eaLnBrk="0" hangingPunct="0">
              <a:defRPr/>
            </a:pPr>
            <a:endParaRPr lang="fr-FR" sz="2800">
              <a:solidFill>
                <a:srgbClr val="FFFFFF"/>
              </a:solidFill>
              <a:effectLst>
                <a:outerShdw blurRad="38100" dist="38100" dir="2700000" algn="tl">
                  <a:srgbClr val="C0C0C0"/>
                </a:outerShdw>
              </a:effectLst>
            </a:endParaRPr>
          </a:p>
        </p:txBody>
      </p:sp>
      <p:pic>
        <p:nvPicPr>
          <p:cNvPr id="5" name="Picture 2" descr="ligne4"/>
          <p:cNvPicPr>
            <a:picLocks noChangeAspect="1" noChangeArrowheads="1" noCrop="1"/>
          </p:cNvPicPr>
          <p:nvPr/>
        </p:nvPicPr>
        <p:blipFill>
          <a:blip r:embed="rId2"/>
          <a:srcRect/>
          <a:stretch>
            <a:fillRect/>
          </a:stretch>
        </p:blipFill>
        <p:spPr bwMode="auto">
          <a:xfrm>
            <a:off x="0" y="6699250"/>
            <a:ext cx="9144000" cy="158750"/>
          </a:xfrm>
          <a:prstGeom prst="rect">
            <a:avLst/>
          </a:prstGeom>
          <a:noFill/>
          <a:ln w="9525">
            <a:noFill/>
            <a:miter lim="800000"/>
            <a:headEnd/>
            <a:tailEnd/>
          </a:ln>
        </p:spPr>
      </p:pic>
      <p:pic>
        <p:nvPicPr>
          <p:cNvPr id="6" name="Picture 2" descr="https://encrypted-tbn0.gstatic.com/images?q=tbn:ANd9GcQyVzjmDlR71Dh-4yduv4JNuw1V6b-yNLJsvCqezpUGSBZ1CoXu"/>
          <p:cNvPicPr>
            <a:picLocks noChangeAspect="1" noChangeArrowheads="1"/>
          </p:cNvPicPr>
          <p:nvPr/>
        </p:nvPicPr>
        <p:blipFill>
          <a:blip r:embed="rId3"/>
          <a:srcRect/>
          <a:stretch>
            <a:fillRect/>
          </a:stretch>
        </p:blipFill>
        <p:spPr bwMode="auto">
          <a:xfrm>
            <a:off x="2500298" y="1500174"/>
            <a:ext cx="5357850" cy="3000396"/>
          </a:xfrm>
          <a:prstGeom prst="rect">
            <a:avLst/>
          </a:prstGeom>
          <a:noFill/>
        </p:spPr>
      </p:pic>
      <p:sp>
        <p:nvSpPr>
          <p:cNvPr id="7" name="TextBox 4"/>
          <p:cNvSpPr txBox="1">
            <a:spLocks noChangeArrowheads="1"/>
          </p:cNvSpPr>
          <p:nvPr/>
        </p:nvSpPr>
        <p:spPr bwMode="auto">
          <a:xfrm>
            <a:off x="4000496" y="2143116"/>
            <a:ext cx="3182938" cy="1323439"/>
          </a:xfrm>
          <a:prstGeom prst="rect">
            <a:avLst/>
          </a:prstGeom>
          <a:noFill/>
          <a:ln w="9525">
            <a:noFill/>
            <a:miter lim="800000"/>
            <a:headEnd/>
            <a:tailEnd/>
          </a:ln>
        </p:spPr>
        <p:txBody>
          <a:bodyPr>
            <a:spAutoFit/>
          </a:bodyPr>
          <a:lstStyle/>
          <a:p>
            <a:pPr algn="ctr" rtl="1">
              <a:defRPr/>
            </a:pPr>
            <a:r>
              <a:rPr lang="ar-DZ" sz="4000" b="1" cap="all" dirty="0" smtClean="0">
                <a:ln w="9000" cmpd="sng">
                  <a:solidFill>
                    <a:schemeClr val="tx1"/>
                  </a:solidFill>
                  <a:prstDash val="solid"/>
                </a:ln>
                <a:solidFill>
                  <a:schemeClr val="tx2"/>
                </a:solidFill>
                <a:effectLst>
                  <a:reflection blurRad="12700" stA="28000" endPos="45000" dist="1000" dir="5400000" sy="-100000" algn="bl" rotWithShape="0"/>
                </a:effectLst>
                <a:latin typeface="Sakkal Majalla" pitchFamily="2" charset="-78"/>
                <a:cs typeface="Sakkal Majalla" pitchFamily="2" charset="-78"/>
              </a:rPr>
              <a:t>شكرا</a:t>
            </a:r>
            <a:r>
              <a:rPr lang="ar-SA" sz="4000" b="1" cap="all" dirty="0" smtClean="0">
                <a:ln w="9000" cmpd="sng">
                  <a:solidFill>
                    <a:schemeClr val="tx1"/>
                  </a:solidFill>
                  <a:prstDash val="solid"/>
                </a:ln>
                <a:solidFill>
                  <a:schemeClr val="tx2"/>
                </a:solidFill>
                <a:effectLst>
                  <a:reflection blurRad="12700" stA="28000" endPos="45000" dist="1000" dir="5400000" sy="-100000" algn="bl" rotWithShape="0"/>
                </a:effectLst>
                <a:latin typeface="Sakkal Majalla" pitchFamily="2" charset="-78"/>
                <a:cs typeface="Sakkal Majalla" pitchFamily="2" charset="-78"/>
              </a:rPr>
              <a:t>ً</a:t>
            </a:r>
            <a:r>
              <a:rPr lang="ar-DZ" sz="4000" b="1" cap="all" dirty="0" smtClean="0">
                <a:ln w="9000" cmpd="sng">
                  <a:solidFill>
                    <a:schemeClr val="tx1"/>
                  </a:solidFill>
                  <a:prstDash val="solid"/>
                </a:ln>
                <a:solidFill>
                  <a:schemeClr val="tx2"/>
                </a:solidFill>
                <a:effectLst>
                  <a:reflection blurRad="12700" stA="28000" endPos="45000" dist="1000" dir="5400000" sy="-100000" algn="bl" rotWithShape="0"/>
                </a:effectLst>
                <a:latin typeface="Sakkal Majalla" pitchFamily="2" charset="-78"/>
                <a:cs typeface="Sakkal Majalla" pitchFamily="2" charset="-78"/>
              </a:rPr>
              <a:t> على حسن الإصغاء والمتابعة</a:t>
            </a:r>
            <a:endParaRPr lang="en-GB" sz="4000" b="1" cap="all" dirty="0">
              <a:ln w="9000" cmpd="sng">
                <a:solidFill>
                  <a:schemeClr val="tx1"/>
                </a:solidFill>
                <a:prstDash val="solid"/>
              </a:ln>
              <a:solidFill>
                <a:schemeClr val="tx2"/>
              </a:solidFill>
              <a:effectLst>
                <a:reflection blurRad="12700" stA="28000" endPos="45000" dist="1000" dir="5400000" sy="-100000" algn="bl" rotWithShape="0"/>
              </a:effectLst>
              <a:latin typeface="Sakkal Majalla" pitchFamily="2" charset="-78"/>
              <a:cs typeface="Sakkal Majalla" pitchFamily="2" charset="-78"/>
            </a:endParaRPr>
          </a:p>
        </p:txBody>
      </p:sp>
      <p:pic>
        <p:nvPicPr>
          <p:cNvPr id="8" name="Picture 20" descr="natu008"/>
          <p:cNvPicPr>
            <a:picLocks noChangeAspect="1" noChangeArrowheads="1" noCrop="1"/>
          </p:cNvPicPr>
          <p:nvPr/>
        </p:nvPicPr>
        <p:blipFill>
          <a:blip r:embed="rId4"/>
          <a:srcRect/>
          <a:stretch>
            <a:fillRect/>
          </a:stretch>
        </p:blipFill>
        <p:spPr bwMode="auto">
          <a:xfrm>
            <a:off x="0" y="4572008"/>
            <a:ext cx="2285984" cy="2071702"/>
          </a:xfrm>
          <a:prstGeom prst="rect">
            <a:avLst/>
          </a:prstGeom>
          <a:noFill/>
        </p:spPr>
      </p:pic>
      <p:pic>
        <p:nvPicPr>
          <p:cNvPr id="9" name="Picture 20" descr="natu008"/>
          <p:cNvPicPr>
            <a:picLocks noChangeAspect="1" noChangeArrowheads="1" noCrop="1"/>
          </p:cNvPicPr>
          <p:nvPr/>
        </p:nvPicPr>
        <p:blipFill>
          <a:blip r:embed="rId4"/>
          <a:srcRect/>
          <a:stretch>
            <a:fillRect/>
          </a:stretch>
        </p:blipFill>
        <p:spPr bwMode="auto">
          <a:xfrm>
            <a:off x="7072330" y="214290"/>
            <a:ext cx="1714512" cy="1714512"/>
          </a:xfrm>
          <a:prstGeom prst="rect">
            <a:avLst/>
          </a:prstGeom>
          <a:noFill/>
        </p:spPr>
      </p:pic>
      <p:pic>
        <p:nvPicPr>
          <p:cNvPr id="10" name="Picture 2" descr="ligne4"/>
          <p:cNvPicPr>
            <a:picLocks noChangeAspect="1" noChangeArrowheads="1" noCrop="1"/>
          </p:cNvPicPr>
          <p:nvPr/>
        </p:nvPicPr>
        <p:blipFill>
          <a:blip r:embed="rId2"/>
          <a:srcRect/>
          <a:stretch>
            <a:fillRect/>
          </a:stretch>
        </p:blipFill>
        <p:spPr bwMode="auto">
          <a:xfrm>
            <a:off x="0" y="0"/>
            <a:ext cx="9144000" cy="158750"/>
          </a:xfrm>
          <a:prstGeom prst="rect">
            <a:avLst/>
          </a:prstGeom>
          <a:noFill/>
          <a:ln w="9525">
            <a:noFill/>
            <a:miter lim="800000"/>
            <a:headEnd/>
            <a:tailEnd/>
          </a:ln>
        </p:spPr>
      </p:pic>
      <p:pic>
        <p:nvPicPr>
          <p:cNvPr id="11" name="Picture 4" descr="ligne4"/>
          <p:cNvPicPr>
            <a:picLocks noChangeAspect="1" noChangeArrowheads="1" noCrop="1"/>
          </p:cNvPicPr>
          <p:nvPr/>
        </p:nvPicPr>
        <p:blipFill>
          <a:blip r:embed="rId2"/>
          <a:srcRect/>
          <a:stretch>
            <a:fillRect/>
          </a:stretch>
        </p:blipFill>
        <p:spPr bwMode="auto">
          <a:xfrm rot="5400000">
            <a:off x="-3339306" y="3339306"/>
            <a:ext cx="6858000" cy="179388"/>
          </a:xfrm>
          <a:prstGeom prst="rect">
            <a:avLst/>
          </a:prstGeom>
          <a:noFill/>
          <a:ln w="9525">
            <a:noFill/>
            <a:miter lim="800000"/>
            <a:headEnd/>
            <a:tailEnd/>
          </a:ln>
        </p:spPr>
      </p:pic>
      <p:pic>
        <p:nvPicPr>
          <p:cNvPr id="12" name="Picture 5" descr="ligne4"/>
          <p:cNvPicPr>
            <a:picLocks noChangeAspect="1" noChangeArrowheads="1" noCrop="1"/>
          </p:cNvPicPr>
          <p:nvPr/>
        </p:nvPicPr>
        <p:blipFill>
          <a:blip r:embed="rId2"/>
          <a:srcRect/>
          <a:stretch>
            <a:fillRect/>
          </a:stretch>
        </p:blipFill>
        <p:spPr bwMode="auto">
          <a:xfrm rot="5400000">
            <a:off x="5572125" y="3286125"/>
            <a:ext cx="6858000" cy="285750"/>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ligne4"/>
          <p:cNvPicPr>
            <a:picLocks noChangeAspect="1" noChangeArrowheads="1" noCrop="1"/>
          </p:cNvPicPr>
          <p:nvPr/>
        </p:nvPicPr>
        <p:blipFill>
          <a:blip r:embed="rId4"/>
          <a:srcRect/>
          <a:stretch>
            <a:fillRect/>
          </a:stretch>
        </p:blipFill>
        <p:spPr bwMode="auto">
          <a:xfrm>
            <a:off x="0" y="0"/>
            <a:ext cx="9144000" cy="214313"/>
          </a:xfrm>
          <a:prstGeom prst="rect">
            <a:avLst/>
          </a:prstGeom>
          <a:noFill/>
          <a:ln w="9525">
            <a:noFill/>
            <a:miter lim="800000"/>
            <a:headEnd/>
            <a:tailEnd/>
          </a:ln>
        </p:spPr>
      </p:pic>
      <p:pic>
        <p:nvPicPr>
          <p:cNvPr id="12291" name="Picture 3" descr="ligne4"/>
          <p:cNvPicPr>
            <a:picLocks noChangeAspect="1" noChangeArrowheads="1" noCrop="1"/>
          </p:cNvPicPr>
          <p:nvPr/>
        </p:nvPicPr>
        <p:blipFill>
          <a:blip r:embed="rId4"/>
          <a:srcRect/>
          <a:stretch>
            <a:fillRect/>
          </a:stretch>
        </p:blipFill>
        <p:spPr bwMode="auto">
          <a:xfrm>
            <a:off x="0" y="6643688"/>
            <a:ext cx="9144000" cy="214312"/>
          </a:xfrm>
          <a:prstGeom prst="rect">
            <a:avLst/>
          </a:prstGeom>
          <a:noFill/>
          <a:ln w="9525">
            <a:noFill/>
            <a:miter lim="800000"/>
            <a:headEnd/>
            <a:tailEnd/>
          </a:ln>
        </p:spPr>
      </p:pic>
      <p:pic>
        <p:nvPicPr>
          <p:cNvPr id="12292" name="Picture 4" descr="ligne4"/>
          <p:cNvPicPr>
            <a:picLocks noChangeAspect="1" noChangeArrowheads="1" noCrop="1"/>
          </p:cNvPicPr>
          <p:nvPr/>
        </p:nvPicPr>
        <p:blipFill>
          <a:blip r:embed="rId4"/>
          <a:srcRect/>
          <a:stretch>
            <a:fillRect/>
          </a:stretch>
        </p:blipFill>
        <p:spPr bwMode="auto">
          <a:xfrm rot="5400000">
            <a:off x="-3321843" y="3321843"/>
            <a:ext cx="6858000" cy="214313"/>
          </a:xfrm>
          <a:prstGeom prst="rect">
            <a:avLst/>
          </a:prstGeom>
          <a:noFill/>
          <a:ln w="9525">
            <a:noFill/>
            <a:miter lim="800000"/>
            <a:headEnd/>
            <a:tailEnd/>
          </a:ln>
        </p:spPr>
      </p:pic>
      <p:pic>
        <p:nvPicPr>
          <p:cNvPr id="12293" name="Picture 5" descr="ligne4"/>
          <p:cNvPicPr>
            <a:picLocks noChangeAspect="1" noChangeArrowheads="1" noCrop="1"/>
          </p:cNvPicPr>
          <p:nvPr/>
        </p:nvPicPr>
        <p:blipFill>
          <a:blip r:embed="rId4"/>
          <a:srcRect/>
          <a:stretch>
            <a:fillRect/>
          </a:stretch>
        </p:blipFill>
        <p:spPr bwMode="auto">
          <a:xfrm rot="5400000" flipV="1">
            <a:off x="5607844" y="3321844"/>
            <a:ext cx="6858000" cy="214312"/>
          </a:xfrm>
          <a:prstGeom prst="rect">
            <a:avLst/>
          </a:prstGeom>
          <a:noFill/>
          <a:ln w="9525">
            <a:noFill/>
            <a:miter lim="800000"/>
            <a:headEnd/>
            <a:tailEnd/>
          </a:ln>
        </p:spPr>
      </p:pic>
      <p:pic>
        <p:nvPicPr>
          <p:cNvPr id="11" name="Picture 107" descr="P1010085"/>
          <p:cNvPicPr>
            <a:picLocks noChangeAspect="1" noChangeArrowheads="1"/>
          </p:cNvPicPr>
          <p:nvPr/>
        </p:nvPicPr>
        <p:blipFill>
          <a:blip r:embed="rId5">
            <a:lum bright="36000" contrast="-18000"/>
          </a:blip>
          <a:srcRect/>
          <a:stretch>
            <a:fillRect/>
          </a:stretch>
        </p:blipFill>
        <p:spPr bwMode="auto">
          <a:xfrm>
            <a:off x="194031" y="321447"/>
            <a:ext cx="8715436" cy="6429420"/>
          </a:xfrm>
          <a:prstGeom prst="rect">
            <a:avLst/>
          </a:prstGeom>
          <a:ln w="88900" cap="sq" cmpd="thickThin">
            <a:solidFill>
              <a:srgbClr val="000000"/>
            </a:solidFill>
            <a:prstDash val="solid"/>
            <a:miter lim="800000"/>
          </a:ln>
          <a:effectLst>
            <a:innerShdw blurRad="76200">
              <a:srgbClr val="000000"/>
            </a:innerShdw>
          </a:effectLst>
        </p:spPr>
      </p:pic>
      <p:sp>
        <p:nvSpPr>
          <p:cNvPr id="12" name="Text Box 14"/>
          <p:cNvSpPr txBox="1">
            <a:spLocks noChangeArrowheads="1"/>
          </p:cNvSpPr>
          <p:nvPr/>
        </p:nvSpPr>
        <p:spPr bwMode="auto">
          <a:xfrm>
            <a:off x="1643063" y="285750"/>
            <a:ext cx="5976937" cy="707886"/>
          </a:xfrm>
          <a:prstGeom prst="rect">
            <a:avLst/>
          </a:prstGeom>
          <a:noFill/>
          <a:ln w="9525">
            <a:noFill/>
            <a:miter lim="800000"/>
            <a:headEnd/>
            <a:tailEnd/>
          </a:ln>
          <a:effectLst>
            <a:outerShdw dist="107763" dir="18900000" algn="ctr" rotWithShape="0">
              <a:schemeClr val="bg2">
                <a:alpha val="50000"/>
              </a:schemeClr>
            </a:outerShdw>
          </a:effectLst>
        </p:spPr>
        <p:txBody>
          <a:bodyPr>
            <a:spAutoFit/>
          </a:bodyPr>
          <a:lstStyle/>
          <a:p>
            <a:pPr algn="ctr" rtl="1">
              <a:defRPr/>
            </a:pPr>
            <a:r>
              <a:rPr lang="fr-FR" altLang="zh-CN" sz="2000" b="1" dirty="0">
                <a:ln w="10541" cmpd="sng">
                  <a:solidFill>
                    <a:schemeClr val="tx1"/>
                  </a:solidFill>
                  <a:prstDash val="solid"/>
                </a:ln>
                <a:solidFill>
                  <a:srgbClr val="FF0000"/>
                </a:solidFill>
                <a:latin typeface="Sakkal Majalla" pitchFamily="2" charset="-78"/>
                <a:ea typeface="SimSun" pitchFamily="2" charset="-122"/>
                <a:cs typeface="Sakkal Majalla" pitchFamily="2" charset="-78"/>
              </a:rPr>
              <a:t> </a:t>
            </a:r>
            <a:r>
              <a:rPr lang="ar-SA" altLang="zh-CN" sz="2000" b="1" dirty="0">
                <a:ln w="10541" cmpd="sng">
                  <a:solidFill>
                    <a:schemeClr val="tx1"/>
                  </a:solidFill>
                  <a:prstDash val="solid"/>
                </a:ln>
                <a:latin typeface="Sakkal Majalla" pitchFamily="2" charset="-78"/>
                <a:cs typeface="Sakkal Majalla" pitchFamily="2" charset="-78"/>
              </a:rPr>
              <a:t>وزارة التعليم العالي والبحث العلمي</a:t>
            </a:r>
          </a:p>
          <a:p>
            <a:pPr algn="ctr" rtl="1">
              <a:defRPr/>
            </a:pPr>
            <a:r>
              <a:rPr lang="ar-SA" altLang="zh-CN" sz="2000" b="1" dirty="0">
                <a:ln w="10541" cmpd="sng">
                  <a:solidFill>
                    <a:schemeClr val="tx1"/>
                  </a:solidFill>
                  <a:prstDash val="solid"/>
                </a:ln>
                <a:latin typeface="Sakkal Majalla" pitchFamily="2" charset="-78"/>
                <a:cs typeface="Sakkal Majalla" pitchFamily="2" charset="-78"/>
              </a:rPr>
              <a:t>  جامعة </a:t>
            </a:r>
            <a:r>
              <a:rPr lang="ar-DZ" altLang="zh-CN" sz="2000" b="1" dirty="0">
                <a:ln w="10541" cmpd="sng">
                  <a:solidFill>
                    <a:schemeClr val="tx1"/>
                  </a:solidFill>
                  <a:prstDash val="solid"/>
                </a:ln>
                <a:latin typeface="Sakkal Majalla" pitchFamily="2" charset="-78"/>
                <a:cs typeface="Sakkal Majalla" pitchFamily="2" charset="-78"/>
              </a:rPr>
              <a:t>العربي بن مهيدي</a:t>
            </a:r>
            <a:r>
              <a:rPr lang="ar-SA" altLang="zh-CN" sz="2000" b="1" dirty="0">
                <a:ln w="10541" cmpd="sng">
                  <a:solidFill>
                    <a:schemeClr val="tx1"/>
                  </a:solidFill>
                  <a:prstDash val="solid"/>
                </a:ln>
                <a:latin typeface="Sakkal Majalla" pitchFamily="2" charset="-78"/>
                <a:cs typeface="Sakkal Majalla" pitchFamily="2" charset="-78"/>
              </a:rPr>
              <a:t> – </a:t>
            </a:r>
            <a:r>
              <a:rPr lang="ar-DZ" altLang="zh-CN" sz="2000" b="1" dirty="0">
                <a:ln w="10541" cmpd="sng">
                  <a:solidFill>
                    <a:schemeClr val="tx1"/>
                  </a:solidFill>
                  <a:prstDash val="solid"/>
                </a:ln>
                <a:latin typeface="Sakkal Majalla" pitchFamily="2" charset="-78"/>
                <a:cs typeface="Sakkal Majalla" pitchFamily="2" charset="-78"/>
              </a:rPr>
              <a:t>أم البواقي</a:t>
            </a:r>
            <a:r>
              <a:rPr lang="ar-SA" altLang="zh-CN" sz="2000" b="1" dirty="0">
                <a:ln w="10541" cmpd="sng">
                  <a:solidFill>
                    <a:schemeClr val="tx1"/>
                  </a:solidFill>
                  <a:prstDash val="solid"/>
                </a:ln>
                <a:latin typeface="Sakkal Majalla" pitchFamily="2" charset="-78"/>
                <a:cs typeface="Sakkal Majalla" pitchFamily="2" charset="-78"/>
              </a:rPr>
              <a:t> – </a:t>
            </a:r>
            <a:endParaRPr lang="fr-FR" sz="2000" b="1" dirty="0">
              <a:ln w="10541" cmpd="sng">
                <a:solidFill>
                  <a:schemeClr val="tx1"/>
                </a:solidFill>
                <a:prstDash val="solid"/>
              </a:ln>
              <a:latin typeface="Sakkal Majalla" pitchFamily="2" charset="-78"/>
              <a:cs typeface="Sakkal Majalla" pitchFamily="2" charset="-78"/>
            </a:endParaRPr>
          </a:p>
        </p:txBody>
      </p:sp>
      <p:sp>
        <p:nvSpPr>
          <p:cNvPr id="13" name="Text Box 15"/>
          <p:cNvSpPr txBox="1">
            <a:spLocks noChangeArrowheads="1"/>
          </p:cNvSpPr>
          <p:nvPr/>
        </p:nvSpPr>
        <p:spPr bwMode="auto">
          <a:xfrm>
            <a:off x="357159" y="1027988"/>
            <a:ext cx="8517897" cy="1200329"/>
          </a:xfrm>
          <a:prstGeom prst="rect">
            <a:avLst/>
          </a:prstGeom>
          <a:noFill/>
          <a:ln w="9525">
            <a:noFill/>
            <a:miter lim="800000"/>
            <a:headEnd/>
            <a:tailEnd/>
          </a:ln>
        </p:spPr>
        <p:txBody>
          <a:bodyPr wrap="square">
            <a:spAutoFit/>
          </a:bodyPr>
          <a:lstStyle/>
          <a:p>
            <a:pPr algn="ctr" rtl="1">
              <a:defRPr/>
            </a:pPr>
            <a:r>
              <a:rPr lang="ar-SA" altLang="zh-CN" b="1" cap="all" dirty="0" smtClean="0">
                <a:ln w="9000" cmpd="sng">
                  <a:solidFill>
                    <a:schemeClr val="tx1"/>
                  </a:solidFill>
                  <a:prstDash val="solid"/>
                </a:ln>
                <a:effectLst>
                  <a:reflection blurRad="12700" stA="28000" endPos="45000" dist="1000" dir="5400000" sy="-100000" algn="bl" rotWithShape="0"/>
                </a:effectLst>
                <a:latin typeface="Sakkal Majalla" pitchFamily="2" charset="-78"/>
                <a:cs typeface="Sakkal Majalla" pitchFamily="2" charset="-78"/>
              </a:rPr>
              <a:t>كلية </a:t>
            </a:r>
            <a:r>
              <a:rPr lang="ar-SA" altLang="zh-CN" b="1" cap="all" dirty="0">
                <a:ln w="9000" cmpd="sng">
                  <a:solidFill>
                    <a:schemeClr val="tx1"/>
                  </a:solidFill>
                  <a:prstDash val="solid"/>
                </a:ln>
                <a:effectLst>
                  <a:reflection blurRad="12700" stA="28000" endPos="45000" dist="1000" dir="5400000" sy="-100000" algn="bl" rotWithShape="0"/>
                </a:effectLst>
                <a:latin typeface="Sakkal Majalla" pitchFamily="2" charset="-78"/>
                <a:cs typeface="Sakkal Majalla" pitchFamily="2" charset="-78"/>
              </a:rPr>
              <a:t>العلوم </a:t>
            </a:r>
            <a:r>
              <a:rPr lang="ar-SA" altLang="zh-CN" b="1" cap="all" dirty="0" smtClean="0">
                <a:ln w="9000" cmpd="sng">
                  <a:solidFill>
                    <a:schemeClr val="tx1"/>
                  </a:solidFill>
                  <a:prstDash val="solid"/>
                </a:ln>
                <a:effectLst>
                  <a:reflection blurRad="12700" stA="28000" endPos="45000" dist="1000" dir="5400000" sy="-100000" algn="bl" rotWithShape="0"/>
                </a:effectLst>
                <a:latin typeface="Sakkal Majalla" pitchFamily="2" charset="-78"/>
                <a:cs typeface="Sakkal Majalla" pitchFamily="2" charset="-78"/>
              </a:rPr>
              <a:t>الاقتصادية</a:t>
            </a:r>
            <a:r>
              <a:rPr lang="ar-DZ" altLang="zh-CN" b="1" cap="all" dirty="0" smtClean="0">
                <a:ln w="9000" cmpd="sng">
                  <a:solidFill>
                    <a:schemeClr val="tx1"/>
                  </a:solidFill>
                  <a:prstDash val="solid"/>
                </a:ln>
                <a:effectLst>
                  <a:reflection blurRad="12700" stA="28000" endPos="45000" dist="1000" dir="5400000" sy="-100000" algn="bl" rotWithShape="0"/>
                </a:effectLst>
                <a:latin typeface="Sakkal Majalla" pitchFamily="2" charset="-78"/>
                <a:cs typeface="Sakkal Majalla" pitchFamily="2" charset="-78"/>
              </a:rPr>
              <a:t> </a:t>
            </a:r>
            <a:r>
              <a:rPr lang="ar-DZ" altLang="zh-CN" b="1" cap="all" dirty="0">
                <a:ln w="9000" cmpd="sng">
                  <a:solidFill>
                    <a:schemeClr val="tx1"/>
                  </a:solidFill>
                  <a:prstDash val="solid"/>
                </a:ln>
                <a:effectLst>
                  <a:reflection blurRad="12700" stA="28000" endPos="45000" dist="1000" dir="5400000" sy="-100000" algn="bl" rotWithShape="0"/>
                </a:effectLst>
                <a:latin typeface="Sakkal Majalla" pitchFamily="2" charset="-78"/>
                <a:cs typeface="Sakkal Majalla" pitchFamily="2" charset="-78"/>
              </a:rPr>
              <a:t>والعلوم التجارية وعلوم التسيير</a:t>
            </a:r>
            <a:r>
              <a:rPr lang="ar-SA" altLang="zh-CN" b="1" cap="all" dirty="0">
                <a:ln w="9000" cmpd="sng">
                  <a:solidFill>
                    <a:schemeClr val="tx1"/>
                  </a:solidFill>
                  <a:prstDash val="solid"/>
                </a:ln>
                <a:effectLst>
                  <a:reflection blurRad="12700" stA="28000" endPos="45000" dist="1000" dir="5400000" sy="-100000" algn="bl" rotWithShape="0"/>
                </a:effectLst>
                <a:latin typeface="Sakkal Majalla" pitchFamily="2" charset="-78"/>
                <a:cs typeface="Sakkal Majalla" pitchFamily="2" charset="-78"/>
              </a:rPr>
              <a:t> </a:t>
            </a:r>
          </a:p>
          <a:p>
            <a:pPr algn="r" rtl="1">
              <a:defRPr/>
            </a:pPr>
            <a:r>
              <a:rPr lang="ar-SA" altLang="zh-CN" b="1" cap="all" dirty="0">
                <a:ln w="9000" cmpd="sng">
                  <a:solidFill>
                    <a:schemeClr val="tx1"/>
                  </a:solidFill>
                  <a:prstDash val="solid"/>
                </a:ln>
                <a:effectLst>
                  <a:reflection blurRad="12700" stA="28000" endPos="45000" dist="1000" dir="5400000" sy="-100000" algn="bl" rotWithShape="0"/>
                </a:effectLst>
                <a:latin typeface="Sakkal Majalla" pitchFamily="2" charset="-78"/>
                <a:cs typeface="Sakkal Majalla" pitchFamily="2" charset="-78"/>
              </a:rPr>
              <a:t>    </a:t>
            </a:r>
            <a:endParaRPr lang="ar-DZ" b="1" cap="all" dirty="0" smtClean="0">
              <a:ln w="9000" cmpd="sng">
                <a:solidFill>
                  <a:schemeClr val="tx1"/>
                </a:solidFill>
                <a:prstDash val="solid"/>
              </a:ln>
              <a:effectLst>
                <a:reflection blurRad="12700" stA="28000" endPos="45000" dist="1000" dir="5400000" sy="-100000" algn="bl" rotWithShape="0"/>
              </a:effectLst>
              <a:latin typeface="Sakkal Majalla" pitchFamily="2" charset="-78"/>
              <a:cs typeface="Sakkal Majalla" pitchFamily="2" charset="-78"/>
            </a:endParaRPr>
          </a:p>
          <a:p>
            <a:pPr algn="r" rtl="1">
              <a:defRPr/>
            </a:pPr>
            <a:r>
              <a:rPr lang="ar-SA" b="1" cap="all" dirty="0" smtClean="0">
                <a:ln w="9000" cmpd="sng">
                  <a:solidFill>
                    <a:schemeClr val="tx1"/>
                  </a:solidFill>
                  <a:prstDash val="solid"/>
                </a:ln>
                <a:effectLst>
                  <a:reflection blurRad="12700" stA="28000" endPos="45000" dist="1000" dir="5400000" sy="-100000" algn="bl" rotWithShape="0"/>
                </a:effectLst>
                <a:latin typeface="Simplified Arabic" pitchFamily="18" charset="-78"/>
                <a:cs typeface="Simplified Arabic" pitchFamily="18" charset="-78"/>
              </a:rPr>
              <a:t>قسم: علوم التسيير</a:t>
            </a:r>
          </a:p>
          <a:p>
            <a:pPr algn="r" rtl="1">
              <a:defRPr/>
            </a:pPr>
            <a:r>
              <a:rPr lang="ar-SA" b="1" cap="all" dirty="0" smtClean="0">
                <a:ln w="9000" cmpd="sng">
                  <a:solidFill>
                    <a:schemeClr val="tx1"/>
                  </a:solidFill>
                  <a:prstDash val="solid"/>
                </a:ln>
                <a:effectLst>
                  <a:reflection blurRad="12700" stA="28000" endPos="45000" dist="1000" dir="5400000" sy="-100000" algn="bl" rotWithShape="0"/>
                </a:effectLst>
                <a:latin typeface="Simplified Arabic" pitchFamily="18" charset="-78"/>
                <a:cs typeface="Simplified Arabic" pitchFamily="18" charset="-78"/>
              </a:rPr>
              <a:t>تخصص: إدارة أعمال</a:t>
            </a:r>
            <a:endParaRPr lang="fr-FR" b="1" cap="all" dirty="0">
              <a:ln w="9000" cmpd="sng">
                <a:solidFill>
                  <a:schemeClr val="tx1"/>
                </a:solidFill>
                <a:prstDash val="solid"/>
              </a:ln>
              <a:effectLst>
                <a:reflection blurRad="12700" stA="28000" endPos="45000" dist="1000" dir="5400000" sy="-100000" algn="bl" rotWithShape="0"/>
              </a:effectLst>
              <a:latin typeface="Simplified Arabic" pitchFamily="18" charset="-78"/>
              <a:cs typeface="Simplified Arabic" pitchFamily="18" charset="-78"/>
            </a:endParaRPr>
          </a:p>
        </p:txBody>
      </p:sp>
      <p:sp>
        <p:nvSpPr>
          <p:cNvPr id="32777" name="Text Box 3114"/>
          <p:cNvSpPr txBox="1">
            <a:spLocks noChangeArrowheads="1"/>
          </p:cNvSpPr>
          <p:nvPr/>
        </p:nvSpPr>
        <p:spPr bwMode="auto">
          <a:xfrm>
            <a:off x="285720" y="2357430"/>
            <a:ext cx="8577263" cy="71438"/>
          </a:xfrm>
          <a:prstGeom prst="rect">
            <a:avLst/>
          </a:prstGeom>
          <a:gradFill rotWithShape="1">
            <a:gsLst>
              <a:gs pos="0">
                <a:srgbClr val="000000"/>
              </a:gs>
              <a:gs pos="50000">
                <a:srgbClr val="D3D3D3"/>
              </a:gs>
              <a:gs pos="100000">
                <a:srgbClr val="000000"/>
              </a:gs>
            </a:gsLst>
            <a:lin ang="2700000" scaled="1"/>
          </a:gradFill>
          <a:ln w="9525">
            <a:noFill/>
            <a:miter lim="800000"/>
            <a:headEnd/>
            <a:tailEnd/>
          </a:ln>
        </p:spPr>
        <p:txBody>
          <a:bodyPr/>
          <a:lstStyle/>
          <a:p>
            <a:endParaRPr lang="en-US" sz="2000" dirty="0">
              <a:solidFill>
                <a:srgbClr val="9933FF"/>
              </a:solidFill>
              <a:latin typeface="Simplified Arabic" pitchFamily="18" charset="-78"/>
              <a:cs typeface="Simplified Arabic" pitchFamily="18" charset="-78"/>
            </a:endParaRPr>
          </a:p>
        </p:txBody>
      </p:sp>
      <p:sp>
        <p:nvSpPr>
          <p:cNvPr id="18" name="Text Box 3113"/>
          <p:cNvSpPr txBox="1">
            <a:spLocks noChangeArrowheads="1"/>
          </p:cNvSpPr>
          <p:nvPr/>
        </p:nvSpPr>
        <p:spPr bwMode="auto">
          <a:xfrm>
            <a:off x="285720" y="3500438"/>
            <a:ext cx="8577263" cy="71438"/>
          </a:xfrm>
          <a:prstGeom prst="rect">
            <a:avLst/>
          </a:prstGeom>
          <a:gradFill rotWithShape="1">
            <a:gsLst>
              <a:gs pos="0">
                <a:srgbClr val="000000"/>
              </a:gs>
              <a:gs pos="50000">
                <a:srgbClr val="D3D3D3"/>
              </a:gs>
              <a:gs pos="100000">
                <a:srgbClr val="000000"/>
              </a:gs>
            </a:gsLst>
            <a:lin ang="2700000" scaled="1"/>
          </a:gradFill>
          <a:ln w="9525">
            <a:noFill/>
            <a:miter lim="800000"/>
            <a:headEnd/>
            <a:tailEnd/>
          </a:ln>
        </p:spPr>
        <p:txBody>
          <a:bodyPr/>
          <a:lstStyle/>
          <a:p>
            <a:endParaRPr lang="en-US" sz="2000" dirty="0">
              <a:latin typeface="Simplified Arabic" pitchFamily="18" charset="-78"/>
              <a:cs typeface="Simplified Arabic" pitchFamily="18" charset="-78"/>
            </a:endParaRPr>
          </a:p>
        </p:txBody>
      </p:sp>
      <p:sp>
        <p:nvSpPr>
          <p:cNvPr id="21" name="Text Box 23"/>
          <p:cNvSpPr txBox="1">
            <a:spLocks noChangeArrowheads="1"/>
          </p:cNvSpPr>
          <p:nvPr/>
        </p:nvSpPr>
        <p:spPr bwMode="auto">
          <a:xfrm>
            <a:off x="285720" y="3941207"/>
            <a:ext cx="5582424" cy="830997"/>
          </a:xfrm>
          <a:prstGeom prst="rect">
            <a:avLst/>
          </a:prstGeom>
          <a:noFill/>
          <a:ln w="9525">
            <a:noFill/>
            <a:miter lim="800000"/>
            <a:headEnd/>
            <a:tailEnd/>
          </a:ln>
          <a:effectLst/>
        </p:spPr>
        <p:txBody>
          <a:bodyPr wrap="square" anchor="ctr">
            <a:spAutoFit/>
          </a:bodyPr>
          <a:lstStyle/>
          <a:p>
            <a:pPr algn="r" rtl="1"/>
            <a:endParaRPr lang="ar-DZ" sz="2400" b="1" i="1" dirty="0" smtClean="0">
              <a:latin typeface="Sakkal Majalla" pitchFamily="2" charset="-78"/>
              <a:cs typeface="Sakkal Majalla" pitchFamily="2" charset="-78"/>
            </a:endParaRPr>
          </a:p>
          <a:p>
            <a:pPr algn="r" rtl="1"/>
            <a:r>
              <a:rPr lang="ar-DZ" sz="2400" b="1" i="1" dirty="0" smtClean="0">
                <a:latin typeface="Sakkal Majalla" pitchFamily="2" charset="-78"/>
                <a:cs typeface="Sakkal Majalla" pitchFamily="2" charset="-78"/>
              </a:rPr>
              <a:t>                                                                                     </a:t>
            </a:r>
            <a:r>
              <a:rPr lang="ar-SA" sz="2400" b="1" i="1" dirty="0" smtClean="0">
                <a:latin typeface="Sakkal Majalla" pitchFamily="2" charset="-78"/>
                <a:cs typeface="Sakkal Majalla" pitchFamily="2" charset="-78"/>
              </a:rPr>
              <a:t>الأستاذة</a:t>
            </a:r>
            <a:r>
              <a:rPr lang="ar-DZ" sz="2400" b="1" i="1" dirty="0" smtClean="0">
                <a:latin typeface="Sakkal Majalla" pitchFamily="2" charset="-78"/>
                <a:cs typeface="Sakkal Majalla" pitchFamily="2" charset="-78"/>
              </a:rPr>
              <a:t> :</a:t>
            </a:r>
            <a:r>
              <a:rPr lang="ar-SA" sz="2400" b="1" i="1" dirty="0" smtClean="0">
                <a:latin typeface="Sakkal Majalla" pitchFamily="2" charset="-78"/>
                <a:cs typeface="Sakkal Majalla" pitchFamily="2" charset="-78"/>
              </a:rPr>
              <a:t> </a:t>
            </a:r>
            <a:r>
              <a:rPr lang="ar-SA" sz="2400" b="1" i="1" dirty="0" smtClean="0">
                <a:latin typeface="Sakkal Majalla" pitchFamily="2" charset="-78"/>
                <a:cs typeface="Sakkal Majalla" pitchFamily="2" charset="-78"/>
              </a:rPr>
              <a:t>غنام</a:t>
            </a:r>
            <a:endParaRPr lang="ar-DZ" sz="2400" b="1" i="1" dirty="0" smtClean="0">
              <a:latin typeface="Sakkal Majalla" pitchFamily="2" charset="-78"/>
              <a:cs typeface="Sakkal Majalla" pitchFamily="2" charset="-78"/>
            </a:endParaRPr>
          </a:p>
        </p:txBody>
      </p:sp>
      <p:sp>
        <p:nvSpPr>
          <p:cNvPr id="24" name="مستطيل 23"/>
          <p:cNvSpPr/>
          <p:nvPr/>
        </p:nvSpPr>
        <p:spPr>
          <a:xfrm>
            <a:off x="285721" y="6215082"/>
            <a:ext cx="3143272" cy="461665"/>
          </a:xfrm>
          <a:prstGeom prst="rect">
            <a:avLst/>
          </a:prstGeom>
        </p:spPr>
        <p:txBody>
          <a:bodyPr wrap="square">
            <a:spAutoFit/>
          </a:bodyPr>
          <a:lstStyle/>
          <a:p>
            <a:pPr algn="ctr"/>
            <a:endParaRPr lang="fr-FR" sz="2400" b="1" dirty="0">
              <a:latin typeface="Simplified Arabic" pitchFamily="18" charset="-78"/>
              <a:cs typeface="Simplified Arabic" pitchFamily="18" charset="-78"/>
            </a:endParaRPr>
          </a:p>
        </p:txBody>
      </p:sp>
      <p:sp>
        <p:nvSpPr>
          <p:cNvPr id="20" name="Espace réservé du numéro de diapositive 19"/>
          <p:cNvSpPr>
            <a:spLocks noGrp="1"/>
          </p:cNvSpPr>
          <p:nvPr>
            <p:ph type="sldNum" sz="quarter" idx="12"/>
          </p:nvPr>
        </p:nvSpPr>
        <p:spPr/>
        <p:txBody>
          <a:bodyPr/>
          <a:lstStyle/>
          <a:p>
            <a:pPr>
              <a:defRPr/>
            </a:pPr>
            <a:fld id="{2CEEB31A-3DB0-40A7-BB38-7A1E181D0241}" type="slidenum">
              <a:rPr lang="fr-FR" sz="1100" smtClean="0">
                <a:latin typeface="Simplified Arabic" pitchFamily="18" charset="-78"/>
                <a:cs typeface="Simplified Arabic" pitchFamily="18" charset="-78"/>
              </a:rPr>
              <a:pPr>
                <a:defRPr/>
              </a:pPr>
              <a:t>2</a:t>
            </a:fld>
            <a:endParaRPr lang="fr-FR" sz="1100" dirty="0">
              <a:latin typeface="Simplified Arabic" pitchFamily="18" charset="-78"/>
              <a:cs typeface="Simplified Arabic" pitchFamily="18" charset="-78"/>
            </a:endParaRPr>
          </a:p>
        </p:txBody>
      </p:sp>
      <p:sp>
        <p:nvSpPr>
          <p:cNvPr id="25" name="Rectangle 24"/>
          <p:cNvSpPr/>
          <p:nvPr/>
        </p:nvSpPr>
        <p:spPr>
          <a:xfrm>
            <a:off x="2285984" y="1571612"/>
            <a:ext cx="4572000" cy="523220"/>
          </a:xfrm>
          <a:prstGeom prst="rect">
            <a:avLst/>
          </a:prstGeom>
        </p:spPr>
        <p:txBody>
          <a:bodyPr>
            <a:spAutoFit/>
          </a:bodyPr>
          <a:lstStyle/>
          <a:p>
            <a:pPr algn="ctr" rtl="1">
              <a:defRPr/>
            </a:pPr>
            <a:endParaRPr lang="fr-FR" sz="2800" b="1" u="sng" cap="all" dirty="0">
              <a:ln w="9000" cmpd="sng">
                <a:solidFill>
                  <a:schemeClr val="tx1"/>
                </a:solidFill>
                <a:prstDash val="solid"/>
              </a:ln>
              <a:solidFill>
                <a:srgbClr val="FF0000"/>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17" name="ZoneTexte 16"/>
          <p:cNvSpPr txBox="1"/>
          <p:nvPr/>
        </p:nvSpPr>
        <p:spPr>
          <a:xfrm>
            <a:off x="857224" y="2571744"/>
            <a:ext cx="7786742" cy="830997"/>
          </a:xfrm>
          <a:prstGeom prst="rect">
            <a:avLst/>
          </a:prstGeom>
          <a:noFill/>
        </p:spPr>
        <p:txBody>
          <a:bodyPr wrap="square" rtlCol="1">
            <a:spAutoFit/>
          </a:bodyPr>
          <a:lstStyle/>
          <a:p>
            <a:pPr algn="r" rtl="1"/>
            <a:r>
              <a:rPr lang="ar-DZ" sz="2400" b="1" dirty="0" smtClean="0"/>
              <a:t>دور صندوق ضمان قروض الاستثمار في مرافقة المشروعات الصغيرة والمتوسطة </a:t>
            </a:r>
            <a:r>
              <a:rPr lang="fr-FR" sz="2400" b="1" dirty="0" smtClean="0"/>
              <a:t>FGAR</a:t>
            </a:r>
          </a:p>
        </p:txBody>
      </p:sp>
    </p:spTree>
    <p:custDataLst>
      <p:tags r:id="rId1"/>
    </p:custData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par>
                          <p:cTn id="12" fill="hold">
                            <p:stCondLst>
                              <p:cond delay="1000"/>
                            </p:stCondLst>
                            <p:childTnLst>
                              <p:par>
                                <p:cTn id="13" presetID="2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5"/>
                                        </p:tgtEl>
                                        <p:attrNameLst>
                                          <p:attrName>style.visibility</p:attrName>
                                        </p:attrNameLst>
                                      </p:cBhvr>
                                      <p:to>
                                        <p:strVal val="visible"/>
                                      </p:to>
                                    </p:set>
                                    <p:animEffect transition="in" filter="wedge">
                                      <p:cBhvr>
                                        <p:cTn id="15" dur="500"/>
                                        <p:tgtEl>
                                          <p:spTgt spid="25"/>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32777"/>
                                        </p:tgtEl>
                                        <p:attrNameLst>
                                          <p:attrName>style.visibility</p:attrName>
                                        </p:attrNameLst>
                                      </p:cBhvr>
                                      <p:to>
                                        <p:strVal val="visible"/>
                                      </p:to>
                                    </p:set>
                                    <p:anim calcmode="lin" valueType="num">
                                      <p:cBhvr additive="base">
                                        <p:cTn id="19" dur="500" fill="hold"/>
                                        <p:tgtEl>
                                          <p:spTgt spid="32777"/>
                                        </p:tgtEl>
                                        <p:attrNameLst>
                                          <p:attrName>ppt_x</p:attrName>
                                        </p:attrNameLst>
                                      </p:cBhvr>
                                      <p:tavLst>
                                        <p:tav tm="0">
                                          <p:val>
                                            <p:strVal val="1+#ppt_w/2"/>
                                          </p:val>
                                        </p:tav>
                                        <p:tav tm="100000">
                                          <p:val>
                                            <p:strVal val="#ppt_x"/>
                                          </p:val>
                                        </p:tav>
                                      </p:tavLst>
                                    </p:anim>
                                    <p:anim calcmode="lin" valueType="num">
                                      <p:cBhvr additive="base">
                                        <p:cTn id="20" dur="500" fill="hold"/>
                                        <p:tgtEl>
                                          <p:spTgt spid="32777"/>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6"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500"/>
                                        <p:tgtEl>
                                          <p:spTgt spid="21"/>
                                        </p:tgtEl>
                                      </p:cBhvr>
                                    </p:animEffect>
                                  </p:childTnLst>
                                </p:cTn>
                              </p:par>
                            </p:childTnLst>
                          </p:cTn>
                        </p:par>
                        <p:par>
                          <p:cTn id="30" fill="hold">
                            <p:stCondLst>
                              <p:cond delay="3000"/>
                            </p:stCondLst>
                            <p:childTnLst>
                              <p:par>
                                <p:cTn id="31" presetID="7" presetClass="entr" presetSubtype="2" fill="hold" nodeType="afterEffect" nodePh="1">
                                  <p:stCondLst>
                                    <p:cond delay="0"/>
                                  </p:stCondLst>
                                  <p:endCondLst>
                                    <p:cond evt="begin" delay="0">
                                      <p:tn val="31"/>
                                    </p:cond>
                                  </p:end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2777" grpId="0" animBg="1"/>
      <p:bldP spid="18" grpId="0" animBg="1"/>
      <p:bldP spid="21"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p:cNvSpPr>
            <a:spLocks noChangeArrowheads="1"/>
          </p:cNvSpPr>
          <p:nvPr/>
        </p:nvSpPr>
        <p:spPr bwMode="gray">
          <a:xfrm>
            <a:off x="4143372" y="671436"/>
            <a:ext cx="473206" cy="400110"/>
          </a:xfrm>
          <a:prstGeom prst="rect">
            <a:avLst/>
          </a:prstGeom>
          <a:noFill/>
          <a:ln w="9525">
            <a:noFill/>
            <a:miter lim="800000"/>
            <a:headEnd/>
            <a:tailEnd/>
          </a:ln>
          <a:effectLst/>
        </p:spPr>
        <p:txBody>
          <a:bodyPr wrap="none">
            <a:spAutoFit/>
          </a:bodyPr>
          <a:lstStyle/>
          <a:p>
            <a:r>
              <a:rPr lang="ar-DZ" sz="2000" b="1" dirty="0" smtClean="0">
                <a:solidFill>
                  <a:schemeClr val="bg1"/>
                </a:solidFill>
                <a:latin typeface="Simplified Arabic" pitchFamily="18" charset="-78"/>
                <a:cs typeface="Simplified Arabic" pitchFamily="18" charset="-78"/>
              </a:rPr>
              <a:t>0</a:t>
            </a:r>
            <a:r>
              <a:rPr lang="ar-SA" sz="2000" b="1" dirty="0" smtClean="0">
                <a:solidFill>
                  <a:schemeClr val="bg1"/>
                </a:solidFill>
                <a:latin typeface="Simplified Arabic" pitchFamily="18" charset="-78"/>
                <a:cs typeface="Simplified Arabic" pitchFamily="18" charset="-78"/>
              </a:rPr>
              <a:t>3</a:t>
            </a:r>
            <a:endParaRPr lang="en-US" sz="2000" b="1" dirty="0">
              <a:solidFill>
                <a:schemeClr val="bg1"/>
              </a:solidFill>
              <a:latin typeface="Simplified Arabic" pitchFamily="18" charset="-78"/>
              <a:cs typeface="Simplified Arabic" pitchFamily="18" charset="-78"/>
            </a:endParaRPr>
          </a:p>
        </p:txBody>
      </p:sp>
      <p:cxnSp>
        <p:nvCxnSpPr>
          <p:cNvPr id="145" name="Connecteur droit 144"/>
          <p:cNvCxnSpPr/>
          <p:nvPr/>
        </p:nvCxnSpPr>
        <p:spPr>
          <a:xfrm rot="16200000" flipH="1">
            <a:off x="8286778" y="3929068"/>
            <a:ext cx="428628" cy="285748"/>
          </a:xfrm>
          <a:prstGeom prst="line">
            <a:avLst/>
          </a:prstGeom>
        </p:spPr>
        <p:style>
          <a:lnRef idx="1">
            <a:schemeClr val="accent1"/>
          </a:lnRef>
          <a:fillRef idx="0">
            <a:schemeClr val="accent1"/>
          </a:fillRef>
          <a:effectRef idx="0">
            <a:schemeClr val="accent1"/>
          </a:effectRef>
          <a:fontRef idx="minor">
            <a:schemeClr val="tx1"/>
          </a:fontRef>
        </p:style>
      </p:cxnSp>
      <p:sp>
        <p:nvSpPr>
          <p:cNvPr id="32" name="AutoShape 4"/>
          <p:cNvSpPr>
            <a:spLocks noChangeArrowheads="1"/>
          </p:cNvSpPr>
          <p:nvPr/>
        </p:nvSpPr>
        <p:spPr bwMode="gray">
          <a:xfrm>
            <a:off x="1071538" y="214290"/>
            <a:ext cx="6215106" cy="714380"/>
          </a:xfrm>
          <a:prstGeom prst="roundRect">
            <a:avLst>
              <a:gd name="adj" fmla="val 50000"/>
            </a:avLst>
          </a:prstGeom>
          <a:gradFill>
            <a:gsLst>
              <a:gs pos="0">
                <a:srgbClr val="FF0000"/>
              </a:gs>
              <a:gs pos="80000">
                <a:schemeClr val="accent5">
                  <a:shade val="93000"/>
                  <a:satMod val="130000"/>
                </a:schemeClr>
              </a:gs>
              <a:gs pos="100000">
                <a:schemeClr val="accent5">
                  <a:shade val="94000"/>
                  <a:satMod val="135000"/>
                </a:schemeClr>
              </a:gs>
            </a:gsLst>
          </a:gra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rtl="1"/>
            <a:r>
              <a:rPr lang="ar-DZ" sz="2000" b="1" dirty="0" smtClean="0"/>
              <a:t>المطلب الرابع: الهيئات المرافقة وتأهيل المؤسسات الصغيرة</a:t>
            </a:r>
            <a:r>
              <a:rPr lang="ar-SA" sz="2000" b="1" dirty="0" smtClean="0"/>
              <a:t> </a:t>
            </a:r>
            <a:r>
              <a:rPr lang="ar-DZ" sz="2000" b="1" dirty="0" smtClean="0"/>
              <a:t>والمتوسطة.</a:t>
            </a:r>
            <a:endParaRPr lang="fr-FR" sz="2000" dirty="0"/>
          </a:p>
        </p:txBody>
      </p:sp>
      <p:sp>
        <p:nvSpPr>
          <p:cNvPr id="33" name="AutoShape 6"/>
          <p:cNvSpPr>
            <a:spLocks noChangeArrowheads="1"/>
          </p:cNvSpPr>
          <p:nvPr/>
        </p:nvSpPr>
        <p:spPr bwMode="auto">
          <a:xfrm>
            <a:off x="4857752" y="1071546"/>
            <a:ext cx="4000528" cy="357190"/>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DZ" sz="2400" b="1" dirty="0" smtClean="0">
                <a:solidFill>
                  <a:schemeClr val="bg1"/>
                </a:solidFill>
              </a:rPr>
              <a:t>وزارة المؤسسات الصغيرة والمتوسطة:</a:t>
            </a:r>
            <a:endParaRPr lang="fr-FR" sz="2400" b="1" dirty="0">
              <a:solidFill>
                <a:schemeClr val="bg1"/>
              </a:solidFill>
            </a:endParaRPr>
          </a:p>
        </p:txBody>
      </p:sp>
      <p:sp>
        <p:nvSpPr>
          <p:cNvPr id="12289" name="Rectangle 1"/>
          <p:cNvSpPr>
            <a:spLocks noChangeArrowheads="1"/>
          </p:cNvSpPr>
          <p:nvPr/>
        </p:nvSpPr>
        <p:spPr bwMode="auto">
          <a:xfrm>
            <a:off x="0" y="1571612"/>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مكلفة بترقية المؤسسات الصغيرة والمتوسطة كأحد الأولويات التنموية المهمة، تقديم الحوافز والدعم اللازم لتطوير هذه المؤسسات، المساهمة في إيجاد الحلول لهذا لنوع من المؤسسات، تبني سياسة ترقية للقطاع وتجسيد برنامج التأهيل الاقتصادي للمؤسسات الصغيرة والمتوسطة.</a:t>
            </a:r>
            <a:endParaRPr kumimoji="0" lang="ar-DZ"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AutoShape 6"/>
          <p:cNvSpPr>
            <a:spLocks noChangeArrowheads="1"/>
          </p:cNvSpPr>
          <p:nvPr/>
        </p:nvSpPr>
        <p:spPr bwMode="auto">
          <a:xfrm>
            <a:off x="2071670" y="2571744"/>
            <a:ext cx="6848524" cy="357190"/>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DZ" sz="2400" b="1" dirty="0" smtClean="0">
                <a:solidFill>
                  <a:schemeClr val="bg1"/>
                </a:solidFill>
              </a:rPr>
              <a:t>المجلس الوطني الاستشاري لترقية المؤسسات الصغيرة والمتوسطة</a:t>
            </a:r>
            <a:r>
              <a:rPr lang="ar-DZ" sz="2400" b="1" dirty="0" smtClean="0"/>
              <a:t>:</a:t>
            </a:r>
            <a:endParaRPr lang="fr-FR" sz="2400" b="1" dirty="0">
              <a:solidFill>
                <a:schemeClr val="bg1"/>
              </a:solidFill>
            </a:endParaRPr>
          </a:p>
        </p:txBody>
      </p:sp>
      <p:sp>
        <p:nvSpPr>
          <p:cNvPr id="12290" name="Rectangle 2"/>
          <p:cNvSpPr>
            <a:spLocks noChangeArrowheads="1"/>
          </p:cNvSpPr>
          <p:nvPr/>
        </p:nvSpPr>
        <p:spPr bwMode="auto">
          <a:xfrm>
            <a:off x="184346" y="3071810"/>
            <a:ext cx="895965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هو جهاز استشاري يسعى لترقية الحوار والتشاور بين المؤسسات الصغيرة والمتوسطة وجمعياتهم المهنية من جهة والهيئات والسلطات العمومية من جهة أخرى وهو يتمتع بالشخصية المعنوية والاستقلال المالي.</a:t>
            </a:r>
            <a:endParaRPr kumimoji="0" lang="ar-DZ"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AutoShape 6"/>
          <p:cNvSpPr>
            <a:spLocks noChangeArrowheads="1"/>
          </p:cNvSpPr>
          <p:nvPr/>
        </p:nvSpPr>
        <p:spPr bwMode="auto">
          <a:xfrm>
            <a:off x="4286248" y="3857628"/>
            <a:ext cx="4643470" cy="357190"/>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DZ" sz="2400" b="1" dirty="0" smtClean="0">
                <a:solidFill>
                  <a:schemeClr val="bg1"/>
                </a:solidFill>
              </a:rPr>
              <a:t>وكالات دعم المؤسسات الصغيرة والمتوسطة</a:t>
            </a:r>
            <a:endParaRPr lang="fr-FR" sz="2400" b="1" dirty="0">
              <a:solidFill>
                <a:schemeClr val="bg1"/>
              </a:solidFill>
            </a:endParaRPr>
          </a:p>
        </p:txBody>
      </p:sp>
      <p:sp>
        <p:nvSpPr>
          <p:cNvPr id="12291" name="Rectangle 3"/>
          <p:cNvSpPr>
            <a:spLocks noChangeArrowheads="1"/>
          </p:cNvSpPr>
          <p:nvPr/>
        </p:nvSpPr>
        <p:spPr bwMode="auto">
          <a:xfrm>
            <a:off x="-7" y="4357694"/>
            <a:ext cx="9144007"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تعزز الإطار التنظيمي والتوجيهي للاستثمارات الخاصة بوكالات أنشئت لدعم وترقية هذا القطاع.</a:t>
            </a:r>
            <a:endParaRPr kumimoji="0" lang="ar-DZ"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AutoShape 6"/>
          <p:cNvSpPr>
            <a:spLocks noChangeArrowheads="1"/>
          </p:cNvSpPr>
          <p:nvPr/>
        </p:nvSpPr>
        <p:spPr bwMode="auto">
          <a:xfrm>
            <a:off x="5715008" y="4786322"/>
            <a:ext cx="3214710" cy="357190"/>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r>
              <a:rPr lang="ar-DZ" sz="2400" b="1" dirty="0" smtClean="0">
                <a:solidFill>
                  <a:schemeClr val="bg1"/>
                </a:solidFill>
              </a:rPr>
              <a:t>المجلس الوطني للاستثمار</a:t>
            </a:r>
            <a:endParaRPr lang="fr-FR" sz="2400" b="1" dirty="0">
              <a:solidFill>
                <a:schemeClr val="bg1"/>
              </a:solidFill>
            </a:endParaRPr>
          </a:p>
        </p:txBody>
      </p:sp>
      <p:sp>
        <p:nvSpPr>
          <p:cNvPr id="12292" name="Rectangle 4"/>
          <p:cNvSpPr>
            <a:spLocks noChangeArrowheads="1"/>
          </p:cNvSpPr>
          <p:nvPr/>
        </p:nvSpPr>
        <p:spPr bwMode="auto">
          <a:xfrm>
            <a:off x="-181051" y="5357826"/>
            <a:ext cx="9325053" cy="200054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جهاز استراتيجي لدعم وتطوير الاستثمار، يعمل على تجسيد عدة أهداف كاقتراح إستراتيجية تطوير الاستثمار، وكذا</a:t>
            </a:r>
            <a:endPar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r" defTabSz="914400" rtl="1" eaLnBrk="1" fontAlgn="base" latinLnBrk="0" hangingPunct="1">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تدابير تحفيزية </a:t>
            </a:r>
            <a:r>
              <a:rPr kumimoji="0" lang="ar-DZ" sz="2000" b="0"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للاستثمارمسايرة</a:t>
            </a: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للتطورات الملحوظة، يقترح على الحكومة كل القرارات والتدابير الضرورية لتنفيذ </a:t>
            </a:r>
            <a:endPar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r" defTabSz="914400" rtl="1" eaLnBrk="1" fontAlgn="base" latinLnBrk="0" hangingPunct="1">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ترتيب دعم الاستثمار وتشجيعه، يشجع على استحداث</a:t>
            </a:r>
            <a:r>
              <a:rPr lang="ar-SA" sz="2000" dirty="0" smtClean="0">
                <a:latin typeface="Simplified Arabic" pitchFamily="18" charset="-78"/>
                <a:ea typeface="Calibri" pitchFamily="34" charset="0"/>
                <a:cs typeface="Simplified Arabic" pitchFamily="18" charset="-78"/>
              </a:rPr>
              <a:t> </a:t>
            </a: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مؤسسات وأدوات مالية ملائمة لتمويل الاستثمارات وتطويرها.</a:t>
            </a:r>
            <a:endPar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r" defTabSz="914400" rtl="1" eaLnBrk="1" fontAlgn="base" latinLnBrk="0" hangingPunct="1">
              <a:lnSpc>
                <a:spcPct val="100000"/>
              </a:lnSpc>
              <a:spcBef>
                <a:spcPct val="0"/>
              </a:spcBef>
              <a:spcAft>
                <a:spcPct val="0"/>
              </a:spcAft>
              <a:buClrTx/>
              <a:buSzTx/>
              <a:tabLst/>
            </a:pPr>
            <a:endParaRPr lang="ar-SA" sz="2000" dirty="0" smtClean="0">
              <a:latin typeface="Simplified Arabic" pitchFamily="18" charset="-78"/>
              <a:cs typeface="Simplified Arabic" pitchFamily="18" charset="-78"/>
            </a:endParaRPr>
          </a:p>
          <a:p>
            <a:pPr marL="0" marR="0" lvl="0" indent="0" algn="r" defTabSz="914400" rtl="1" eaLnBrk="1" fontAlgn="base" latinLnBrk="0" hangingPunct="1">
              <a:lnSpc>
                <a:spcPct val="100000"/>
              </a:lnSpc>
              <a:spcBef>
                <a:spcPct val="0"/>
              </a:spcBef>
              <a:spcAft>
                <a:spcPct val="0"/>
              </a:spcAft>
              <a:buClrTx/>
              <a:buSzTx/>
              <a:tabLst/>
            </a:pPr>
            <a:endParaRPr kumimoji="0" lang="ar-SA" sz="2000" b="0" i="0" u="none" strike="noStrike" cap="none" normalizeH="0" baseline="0" dirty="0" smtClean="0">
              <a:ln>
                <a:noFill/>
              </a:ln>
              <a:solidFill>
                <a:schemeClr val="tx1"/>
              </a:solidFill>
              <a:effectLst/>
              <a:latin typeface="Simplified Arabic" pitchFamily="18" charset="-78"/>
              <a:cs typeface="Simplified Arabic" pitchFamily="18" charset="-78"/>
            </a:endParaRPr>
          </a:p>
          <a:p>
            <a:pPr marL="0" marR="0" lvl="0" indent="0" algn="r" defTabSz="914400" rtl="1" eaLnBrk="1" fontAlgn="base" latinLnBrk="0" hangingPunct="1">
              <a:lnSpc>
                <a:spcPct val="100000"/>
              </a:lnSpc>
              <a:spcBef>
                <a:spcPct val="0"/>
              </a:spcBef>
              <a:spcAft>
                <a:spcPct val="0"/>
              </a:spcAft>
              <a:buClrTx/>
              <a:buSzTx/>
              <a:tabLst/>
            </a:pPr>
            <a:endParaRPr kumimoji="0" lang="ar-DZ"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85" y="27058"/>
            <a:ext cx="1767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0211" y="0"/>
            <a:ext cx="177604" cy="691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5" y="0"/>
            <a:ext cx="914400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4" y="6699250"/>
            <a:ext cx="914400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6"/>
          <p:cNvSpPr>
            <a:spLocks noChangeArrowheads="1"/>
          </p:cNvSpPr>
          <p:nvPr/>
        </p:nvSpPr>
        <p:spPr bwMode="auto">
          <a:xfrm>
            <a:off x="5786446" y="285728"/>
            <a:ext cx="3071834" cy="357190"/>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DZ" sz="2400" b="1" dirty="0" smtClean="0">
                <a:solidFill>
                  <a:schemeClr val="bg1"/>
                </a:solidFill>
              </a:rPr>
              <a:t>الشباك الوحيد </a:t>
            </a:r>
            <a:r>
              <a:rPr lang="ar-DZ" sz="2400" b="1" dirty="0" err="1" smtClean="0">
                <a:solidFill>
                  <a:schemeClr val="bg1"/>
                </a:solidFill>
              </a:rPr>
              <a:t>اللامركزي</a:t>
            </a:r>
            <a:endParaRPr lang="fr-FR" sz="2400" b="1" dirty="0">
              <a:solidFill>
                <a:schemeClr val="bg1"/>
              </a:solidFill>
            </a:endParaRPr>
          </a:p>
        </p:txBody>
      </p:sp>
      <p:sp>
        <p:nvSpPr>
          <p:cNvPr id="11265" name="Rectangle 1"/>
          <p:cNvSpPr>
            <a:spLocks noChangeArrowheads="1"/>
          </p:cNvSpPr>
          <p:nvPr/>
        </p:nvSpPr>
        <p:spPr bwMode="auto">
          <a:xfrm>
            <a:off x="67489" y="785794"/>
            <a:ext cx="8790791"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يتكون هذا الشباك من مختلف مكاتب ممثلي الهيئات والمؤسسات المعنية بالاستثمار، وعبر الشباك الوحيد فان</a:t>
            </a:r>
            <a:endPar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r" defTabSz="914400" rtl="1" eaLnBrk="1" fontAlgn="base" latinLnBrk="0" hangingPunct="1">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لوكالة الوطنية للاستثمار</a:t>
            </a:r>
            <a:r>
              <a:rPr lang="ar-SA" sz="2000" dirty="0" smtClean="0">
                <a:latin typeface="Simplified Arabic" pitchFamily="18" charset="-78"/>
                <a:ea typeface="Calibri" pitchFamily="34" charset="0"/>
                <a:cs typeface="Simplified Arabic" pitchFamily="18" charset="-78"/>
              </a:rPr>
              <a:t> </a:t>
            </a: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تقوم بإبلاغ المستثمرين، بقرار منح المزايا في اجل أقضاه ثلاثون (30) يوما، كما </a:t>
            </a:r>
            <a:endParaRPr lang="ar-SA" sz="2000" dirty="0" smtClean="0">
              <a:latin typeface="Simplified Arabic" pitchFamily="18" charset="-78"/>
              <a:ea typeface="Calibri" pitchFamily="34" charset="0"/>
              <a:cs typeface="Simplified Arabic" pitchFamily="18" charset="-78"/>
            </a:endParaRPr>
          </a:p>
          <a:p>
            <a:pPr marL="0" marR="0" lvl="0" indent="0" algn="r" defTabSz="914400" rtl="1" eaLnBrk="1" fontAlgn="base" latinLnBrk="0" hangingPunct="1">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تسلم كل الوثائق المطلوبة قانونا لانجاز الاستثمار،</a:t>
            </a:r>
            <a:r>
              <a:rPr lang="ar-SA" sz="2000" dirty="0" smtClean="0">
                <a:latin typeface="Simplified Arabic" pitchFamily="18" charset="-78"/>
                <a:ea typeface="Calibri" pitchFamily="34" charset="0"/>
                <a:cs typeface="Simplified Arabic" pitchFamily="18" charset="-78"/>
              </a:rPr>
              <a:t> </a:t>
            </a: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وقد تم إنشاء الشباك الواحد كجهاز  لا مركزي لتوفير أفضل لتسهيلات لعمليات الاستثمار من اجل رفع العوائق البيروقراطية وتسهيل الإجراءات الإدارية أمام المستثمرين</a:t>
            </a:r>
            <a:r>
              <a:rPr lang="ar-SA" sz="2000" dirty="0" smtClean="0">
                <a:latin typeface="Simplified Arabic" pitchFamily="18" charset="-78"/>
                <a:ea typeface="Calibri" pitchFamily="34" charset="0"/>
                <a:cs typeface="Simplified Arabic" pitchFamily="18" charset="-78"/>
              </a:rPr>
              <a:t> </a:t>
            </a: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المحليين والأجانب، فهو بذلك يعمل على تامين سهولة العمليات الاستثمارية وهو المخاطب الوحيد للمستثمرين.</a:t>
            </a:r>
            <a:endParaRPr kumimoji="0" lang="ar-DZ"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AutoShape 6"/>
          <p:cNvSpPr>
            <a:spLocks noChangeArrowheads="1"/>
          </p:cNvSpPr>
          <p:nvPr/>
        </p:nvSpPr>
        <p:spPr bwMode="auto">
          <a:xfrm>
            <a:off x="4000496" y="2714620"/>
            <a:ext cx="4857784" cy="357190"/>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DZ" sz="2400" b="1" dirty="0" smtClean="0">
                <a:solidFill>
                  <a:schemeClr val="bg1"/>
                </a:solidFill>
              </a:rPr>
              <a:t>لجان دعم وترقية الاستثمارات المحلية </a:t>
            </a:r>
            <a:r>
              <a:rPr lang="fr-FR" sz="2400" b="1" dirty="0" smtClean="0">
                <a:solidFill>
                  <a:schemeClr val="bg1"/>
                </a:solidFill>
              </a:rPr>
              <a:t>CALPI</a:t>
            </a:r>
            <a:endParaRPr lang="fr-FR" sz="2400" b="1" dirty="0">
              <a:solidFill>
                <a:schemeClr val="bg1"/>
              </a:solidFill>
            </a:endParaRPr>
          </a:p>
        </p:txBody>
      </p:sp>
      <p:sp>
        <p:nvSpPr>
          <p:cNvPr id="11266" name="Rectangle 2"/>
          <p:cNvSpPr>
            <a:spLocks noChangeArrowheads="1"/>
          </p:cNvSpPr>
          <p:nvPr/>
        </p:nvSpPr>
        <p:spPr bwMode="auto">
          <a:xfrm>
            <a:off x="285720" y="3143248"/>
            <a:ext cx="8701073"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هي المكلفة بالإجابة على كل الاستفسارات والطلبات في مجال العقار المقدمة من طرف المؤسسات الصغيرة والمتوسطة أو الوكالة الوطنية لتطوير</a:t>
            </a:r>
            <a:r>
              <a:rPr lang="ar-SA" sz="2000" dirty="0" smtClean="0">
                <a:latin typeface="Simplified Arabic" pitchFamily="18" charset="-78"/>
                <a:ea typeface="Calibri" pitchFamily="34" charset="0"/>
                <a:cs typeface="Simplified Arabic" pitchFamily="18" charset="-78"/>
              </a:rPr>
              <a:t> </a:t>
            </a: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الاستثمار، وتعمل على تخصيص أراضي ومنح القرارات لهذه</a:t>
            </a:r>
            <a:r>
              <a:rPr kumimoji="0" lang="ar-SA" sz="2000" b="0" i="0" u="none" strike="noStrike" cap="none" normalizeH="0" dirty="0" smtClean="0">
                <a:ln>
                  <a:noFill/>
                </a:ln>
                <a:solidFill>
                  <a:schemeClr val="tx1"/>
                </a:solidFill>
                <a:effectLst/>
                <a:latin typeface="Simplified Arabic" pitchFamily="18" charset="-78"/>
                <a:ea typeface="Calibri" pitchFamily="34" charset="0"/>
                <a:cs typeface="Simplified Arabic" pitchFamily="18" charset="-78"/>
              </a:rPr>
              <a:t> </a:t>
            </a: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المؤسسات، فتحقق بذلك هذه المؤسسات احد أهدافها وهي تحقيق التنمية على المستوى المحلي.</a:t>
            </a:r>
            <a:endParaRPr kumimoji="0" lang="ar-DZ"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AutoShape 6"/>
          <p:cNvSpPr>
            <a:spLocks noChangeArrowheads="1"/>
          </p:cNvSpPr>
          <p:nvPr/>
        </p:nvSpPr>
        <p:spPr bwMode="auto">
          <a:xfrm>
            <a:off x="5429256" y="4214818"/>
            <a:ext cx="3500462" cy="357190"/>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DZ" sz="2400" b="1" dirty="0" smtClean="0">
                <a:solidFill>
                  <a:schemeClr val="bg1"/>
                </a:solidFill>
              </a:rPr>
              <a:t>بورصات المناولة والشراكة</a:t>
            </a:r>
            <a:endParaRPr lang="fr-FR" sz="2400" b="1" dirty="0">
              <a:solidFill>
                <a:schemeClr val="bg1"/>
              </a:solidFill>
            </a:endParaRPr>
          </a:p>
        </p:txBody>
      </p:sp>
      <p:sp>
        <p:nvSpPr>
          <p:cNvPr id="11267" name="Rectangle 3"/>
          <p:cNvSpPr>
            <a:spLocks noChangeArrowheads="1"/>
          </p:cNvSpPr>
          <p:nvPr/>
        </p:nvSpPr>
        <p:spPr bwMode="auto">
          <a:xfrm>
            <a:off x="36350" y="4714884"/>
            <a:ext cx="8892178"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عمل على خدمة القطاع الاقتصادي وتتكون من المؤسسات العمومية والخاصة، من خلال نشاطها تقوم بتقديم </a:t>
            </a:r>
            <a:endPar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r" defTabSz="914400" rtl="1" eaLnBrk="1" fontAlgn="base" latinLnBrk="0" hangingPunct="1">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المساعدات الاستشارية والمعلومات اللازمة للمؤسسات الصغيرة والمتوسطة، ترقية المناولة والشراكة على </a:t>
            </a:r>
            <a:endPar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r" defTabSz="914400" rtl="1" eaLnBrk="1" fontAlgn="base" latinLnBrk="0" hangingPunct="1">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المستوى </a:t>
            </a:r>
            <a:r>
              <a:rPr kumimoji="0" lang="ar-DZ" sz="2000" b="0"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الجهوي</a:t>
            </a: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والوطني والعالمي</a:t>
            </a:r>
            <a:endParaRPr kumimoji="0" lang="ar-DZ"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18807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285720" y="571480"/>
            <a:ext cx="8572560" cy="5786478"/>
          </a:xfrm>
          <a:prstGeom prst="roundRect">
            <a:avLst>
              <a:gd name="adj" fmla="val 13745"/>
            </a:avLst>
          </a:prstGeom>
          <a:noFill/>
          <a:ln w="38100">
            <a:solidFill>
              <a:schemeClr val="tx2"/>
            </a:solidFill>
            <a:round/>
            <a:headEnd/>
            <a:tailEnd/>
          </a:ln>
          <a:effectLst/>
        </p:spPr>
        <p:txBody>
          <a:bodyPr wrap="none" anchor="ctr"/>
          <a:lstStyle/>
          <a:p>
            <a:endParaRPr lang="fr-FR" sz="2000" dirty="0">
              <a:latin typeface="Simplified Arabic" pitchFamily="18" charset="-78"/>
              <a:cs typeface="Simplified Arabic" pitchFamily="18" charset="-78"/>
            </a:endParaRPr>
          </a:p>
        </p:txBody>
      </p:sp>
      <p:sp>
        <p:nvSpPr>
          <p:cNvPr id="6" name="Rectangle 26"/>
          <p:cNvSpPr>
            <a:spLocks noChangeArrowheads="1"/>
          </p:cNvSpPr>
          <p:nvPr/>
        </p:nvSpPr>
        <p:spPr bwMode="gray">
          <a:xfrm>
            <a:off x="1571604" y="285728"/>
            <a:ext cx="5206322" cy="71902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pPr lvl="0" algn="ctr" rtl="1" fontAlgn="base">
              <a:spcBef>
                <a:spcPct val="0"/>
              </a:spcBef>
              <a:spcAft>
                <a:spcPct val="0"/>
              </a:spcAft>
            </a:pPr>
            <a:r>
              <a:rPr lang="ar-DZ" sz="2400" b="1" dirty="0" smtClean="0">
                <a:solidFill>
                  <a:schemeClr val="bg1"/>
                </a:solidFill>
                <a:latin typeface="Simplified Arabic" pitchFamily="18" charset="-78"/>
                <a:ea typeface="Calibri" pitchFamily="34" charset="0"/>
                <a:cs typeface="Simplified Arabic" pitchFamily="18" charset="-78"/>
              </a:rPr>
              <a:t>المبحث الثاني: صندوق ضمان قروض المؤسسات</a:t>
            </a:r>
            <a:endParaRPr lang="ar-SA" sz="2400" b="1" dirty="0" smtClean="0">
              <a:solidFill>
                <a:schemeClr val="bg1"/>
              </a:solidFill>
              <a:latin typeface="Simplified Arabic" pitchFamily="18" charset="-78"/>
              <a:ea typeface="Calibri" pitchFamily="34" charset="0"/>
              <a:cs typeface="Simplified Arabic" pitchFamily="18" charset="-78"/>
            </a:endParaRPr>
          </a:p>
          <a:p>
            <a:pPr lvl="0" algn="ctr" rtl="1" fontAlgn="base">
              <a:spcBef>
                <a:spcPct val="0"/>
              </a:spcBef>
              <a:spcAft>
                <a:spcPct val="0"/>
              </a:spcAft>
            </a:pPr>
            <a:r>
              <a:rPr lang="ar-DZ" sz="2400" b="1" dirty="0" smtClean="0">
                <a:solidFill>
                  <a:schemeClr val="bg1"/>
                </a:solidFill>
                <a:latin typeface="Simplified Arabic" pitchFamily="18" charset="-78"/>
                <a:ea typeface="Calibri" pitchFamily="34" charset="0"/>
                <a:cs typeface="Simplified Arabic" pitchFamily="18" charset="-78"/>
              </a:rPr>
              <a:t> الصغيرة والمتوسطة </a:t>
            </a:r>
            <a:r>
              <a:rPr lang="fr-FR" sz="2400" b="1" dirty="0" smtClean="0">
                <a:solidFill>
                  <a:schemeClr val="bg1"/>
                </a:solidFill>
                <a:latin typeface="Simplified Arabic" pitchFamily="18" charset="-78"/>
                <a:ea typeface="Calibri" pitchFamily="34" charset="0"/>
                <a:cs typeface="Simplified Arabic" pitchFamily="18" charset="-78"/>
              </a:rPr>
              <a:t>.FGAR</a:t>
            </a:r>
            <a:endParaRPr lang="fr-FR" sz="1000" dirty="0" smtClean="0">
              <a:solidFill>
                <a:schemeClr val="bg1"/>
              </a:solidFill>
              <a:latin typeface="Arial" pitchFamily="34" charset="0"/>
              <a:cs typeface="Arial" pitchFamily="34" charset="0"/>
            </a:endParaRPr>
          </a:p>
        </p:txBody>
      </p:sp>
      <p:sp>
        <p:nvSpPr>
          <p:cNvPr id="10242" name="Rectangle 2"/>
          <p:cNvSpPr>
            <a:spLocks noChangeArrowheads="1"/>
          </p:cNvSpPr>
          <p:nvPr/>
        </p:nvSpPr>
        <p:spPr bwMode="auto">
          <a:xfrm>
            <a:off x="3123" y="1142984"/>
            <a:ext cx="8759128"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المطلب الأول: تعريف صندوق ضمان قروض المؤسسات الصغيرة والمتوسطة </a:t>
            </a:r>
            <a:r>
              <a:rPr kumimoji="0" lang="fr-FR"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FGAR</a:t>
            </a:r>
            <a:r>
              <a:rPr kumimoji="0" lang="ar-DZ"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endParaRPr kumimoji="0" lang="ar-SA"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وأهدافه</a:t>
            </a:r>
            <a:r>
              <a:rPr kumimoji="0" lang="ar-DZ"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تعريف </a:t>
            </a:r>
            <a:r>
              <a:rPr kumimoji="0" lang="fr-FR"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FGAR</a:t>
            </a:r>
            <a:r>
              <a:rPr kumimoji="0" lang="ar-DZ"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أنشئ صندوق ضمان القروض للمؤسسات الصغيرة والمتوسطة بموجب المرسوم التنفيذي رقم 02-373 </a:t>
            </a:r>
            <a:endPar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المؤرخ في 06 رمضان</a:t>
            </a:r>
            <a:endPar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1423 الموافق </a:t>
            </a:r>
            <a:r>
              <a:rPr kumimoji="0" lang="ar-DZ" sz="2000" b="0"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ل</a:t>
            </a: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lang="ar-SA" sz="2000" dirty="0" smtClean="0">
                <a:latin typeface="Simplified Arabic" pitchFamily="18" charset="-78"/>
                <a:ea typeface="Calibri" pitchFamily="34" charset="0"/>
                <a:cs typeface="Simplified Arabic" pitchFamily="18" charset="-78"/>
              </a:rPr>
              <a:t>11</a:t>
            </a: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نوفمبر 2002 المتعلق بتطبيق القانون التوجيهي للمؤسسات الصغيرة والمتوسطة </a:t>
            </a:r>
            <a:endPar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المتضمن للقانون الأساسي</a:t>
            </a:r>
            <a:endPar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لصندوق ضمان</a:t>
            </a:r>
            <a:r>
              <a:rPr lang="ar-SA" sz="2000" dirty="0" smtClean="0">
                <a:latin typeface="Simplified Arabic" pitchFamily="18" charset="-78"/>
                <a:ea typeface="Calibri" pitchFamily="34" charset="0"/>
                <a:cs typeface="Simplified Arabic" pitchFamily="18" charset="-78"/>
              </a:rPr>
              <a:t> </a:t>
            </a: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القروض للمؤسسات الصغيرة والمتوسطة.</a:t>
            </a:r>
            <a:r>
              <a:rPr lang="ar-SA" sz="1000" dirty="0" smtClean="0">
                <a:latin typeface="Arial" pitchFamily="34" charset="0"/>
                <a:ea typeface="Calibri" pitchFamily="34" charset="0"/>
                <a:cs typeface="Arial" pitchFamily="34" charset="0"/>
              </a:rPr>
              <a:t> </a:t>
            </a: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هو مؤسسة عمومية تحت وصاية وزارة الصناعة</a:t>
            </a:r>
            <a:endPar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والمناجم يتمتع هذا</a:t>
            </a:r>
            <a:r>
              <a:rPr lang="ar-SA" sz="2000" dirty="0" smtClean="0">
                <a:latin typeface="Simplified Arabic" pitchFamily="18" charset="-78"/>
                <a:ea typeface="Calibri" pitchFamily="34" charset="0"/>
                <a:cs typeface="Simplified Arabic" pitchFamily="18" charset="-78"/>
              </a:rPr>
              <a:t> </a:t>
            </a: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الصندوق بالشخصية</a:t>
            </a:r>
            <a:r>
              <a:rPr kumimoji="0" lang="ar-SA" sz="2000" b="0" i="0" u="none" strike="noStrike" cap="none" normalizeH="0" dirty="0" smtClean="0">
                <a:ln>
                  <a:noFill/>
                </a:ln>
                <a:solidFill>
                  <a:schemeClr val="tx1"/>
                </a:solidFill>
                <a:effectLst/>
                <a:latin typeface="Simplified Arabic" pitchFamily="18" charset="-78"/>
                <a:ea typeface="Calibri" pitchFamily="34" charset="0"/>
                <a:cs typeface="Simplified Arabic" pitchFamily="18" charset="-78"/>
              </a:rPr>
              <a:t> </a:t>
            </a: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المعنوية والاستقلالية المالية.</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هي مؤسسة عمومية تهدف إلى تسهيل حصول المؤسسات الصغيرة والمتوسطة على التمويل البنكي أثناء</a:t>
            </a:r>
            <a:endPar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انطلاق مشاريع</a:t>
            </a:r>
            <a:r>
              <a:rPr lang="ar-SA" sz="2000" dirty="0" smtClean="0">
                <a:latin typeface="Simplified Arabic" pitchFamily="18" charset="-78"/>
                <a:ea typeface="Calibri" pitchFamily="34" charset="0"/>
                <a:cs typeface="Simplified Arabic" pitchFamily="18" charset="-78"/>
              </a:rPr>
              <a:t> </a:t>
            </a: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خلق أو توسيع النشاط من خلال توفير ضمانات للبنوك، من اجل إكمال الترتيبات المالية المتعلقة بالمشاريع.</a:t>
            </a:r>
            <a:endParaRPr kumimoji="0" lang="ar-DZ"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 descr="ligne4"/>
          <p:cNvPicPr>
            <a:picLocks noChangeAspect="1" noChangeArrowheads="1" noCrop="1"/>
          </p:cNvPicPr>
          <p:nvPr/>
        </p:nvPicPr>
        <p:blipFill>
          <a:blip r:embed="rId3"/>
          <a:srcRect/>
          <a:stretch>
            <a:fillRect/>
          </a:stretch>
        </p:blipFill>
        <p:spPr bwMode="auto">
          <a:xfrm rot="5400000">
            <a:off x="-3339306" y="3339306"/>
            <a:ext cx="6858000" cy="179388"/>
          </a:xfrm>
          <a:prstGeom prst="rect">
            <a:avLst/>
          </a:prstGeom>
          <a:noFill/>
          <a:ln w="9525">
            <a:noFill/>
            <a:miter lim="800000"/>
            <a:headEnd/>
            <a:tailEnd/>
          </a:ln>
        </p:spPr>
      </p:pic>
      <p:pic>
        <p:nvPicPr>
          <p:cNvPr id="32" name="Picture 5" descr="ligne4"/>
          <p:cNvPicPr>
            <a:picLocks noChangeAspect="1" noChangeArrowheads="1" noCrop="1"/>
          </p:cNvPicPr>
          <p:nvPr/>
        </p:nvPicPr>
        <p:blipFill>
          <a:blip r:embed="rId3"/>
          <a:srcRect/>
          <a:stretch>
            <a:fillRect/>
          </a:stretch>
        </p:blipFill>
        <p:spPr bwMode="auto">
          <a:xfrm rot="5400000">
            <a:off x="5572125" y="3286125"/>
            <a:ext cx="6858000" cy="285750"/>
          </a:xfrm>
          <a:prstGeom prst="rect">
            <a:avLst/>
          </a:prstGeom>
          <a:noFill/>
          <a:ln w="9525">
            <a:noFill/>
            <a:miter lim="800000"/>
            <a:headEnd/>
            <a:tailEnd/>
          </a:ln>
        </p:spPr>
      </p:pic>
      <p:pic>
        <p:nvPicPr>
          <p:cNvPr id="33" name="Picture 2" descr="ligne4"/>
          <p:cNvPicPr>
            <a:picLocks noChangeAspect="1" noChangeArrowheads="1" noCrop="1"/>
          </p:cNvPicPr>
          <p:nvPr/>
        </p:nvPicPr>
        <p:blipFill>
          <a:blip r:embed="rId3"/>
          <a:srcRect/>
          <a:stretch>
            <a:fillRect/>
          </a:stretch>
        </p:blipFill>
        <p:spPr bwMode="auto">
          <a:xfrm>
            <a:off x="0" y="0"/>
            <a:ext cx="9144000" cy="158750"/>
          </a:xfrm>
          <a:prstGeom prst="rect">
            <a:avLst/>
          </a:prstGeom>
          <a:noFill/>
          <a:ln w="9525">
            <a:noFill/>
            <a:miter lim="800000"/>
            <a:headEnd/>
            <a:tailEnd/>
          </a:ln>
        </p:spPr>
      </p:pic>
      <p:pic>
        <p:nvPicPr>
          <p:cNvPr id="22" name="Picture 2" descr="ligne4"/>
          <p:cNvPicPr>
            <a:picLocks noChangeAspect="1" noChangeArrowheads="1" noCrop="1"/>
          </p:cNvPicPr>
          <p:nvPr/>
        </p:nvPicPr>
        <p:blipFill>
          <a:blip r:embed="rId3"/>
          <a:srcRect/>
          <a:stretch>
            <a:fillRect/>
          </a:stretch>
        </p:blipFill>
        <p:spPr bwMode="auto">
          <a:xfrm>
            <a:off x="0" y="6699250"/>
            <a:ext cx="9144000" cy="158750"/>
          </a:xfrm>
          <a:prstGeom prst="rect">
            <a:avLst/>
          </a:prstGeom>
          <a:noFill/>
          <a:ln w="9525">
            <a:noFill/>
            <a:miter lim="800000"/>
            <a:headEnd/>
            <a:tailEnd/>
          </a:ln>
        </p:spPr>
      </p:pic>
      <p:sp>
        <p:nvSpPr>
          <p:cNvPr id="11" name="AutoShape 6"/>
          <p:cNvSpPr>
            <a:spLocks noChangeArrowheads="1"/>
          </p:cNvSpPr>
          <p:nvPr/>
        </p:nvSpPr>
        <p:spPr bwMode="auto">
          <a:xfrm>
            <a:off x="1285852" y="285728"/>
            <a:ext cx="6715172" cy="785818"/>
          </a:xfrm>
          <a:prstGeom prst="hexagon">
            <a:avLst>
              <a:gd name="adj" fmla="val 51821"/>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DZ" sz="2400" b="1" dirty="0" smtClean="0">
                <a:solidFill>
                  <a:schemeClr val="bg1"/>
                </a:solidFill>
              </a:rPr>
              <a:t>أهداف صندوق ضمان قروض المؤسسات الصغيرة والمتوسطة</a:t>
            </a:r>
            <a:endParaRPr lang="fr-FR" sz="2400" b="1" dirty="0">
              <a:solidFill>
                <a:schemeClr val="bg1"/>
              </a:solidFill>
            </a:endParaRPr>
          </a:p>
        </p:txBody>
      </p:sp>
      <p:sp>
        <p:nvSpPr>
          <p:cNvPr id="9217" name="Rectangle 1"/>
          <p:cNvSpPr>
            <a:spLocks noChangeArrowheads="1"/>
          </p:cNvSpPr>
          <p:nvPr/>
        </p:nvSpPr>
        <p:spPr bwMode="auto">
          <a:xfrm>
            <a:off x="571472" y="1142984"/>
            <a:ext cx="807249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يهدف صندوق ضمان القروض إلى تسهيل الحصول على القروض المتوسطة الأجل التي تدخل في التركيب المالي للاستثمارات المجدية، وذلك من خلال منح الضمان للمؤسسات التي تفتقر للضمانات العينية اللازمة التي تشترطها البنوك.</a:t>
            </a:r>
            <a:endParaRPr kumimoji="0" lang="ar-DZ"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8" name="Rectangle 2"/>
          <p:cNvSpPr>
            <a:spLocks noChangeArrowheads="1"/>
          </p:cNvSpPr>
          <p:nvPr/>
        </p:nvSpPr>
        <p:spPr bwMode="auto">
          <a:xfrm>
            <a:off x="-2286048" y="1571613"/>
            <a:ext cx="1113798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endParaRPr kumimoji="0" lang="ar-SA"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r" defTabSz="914400" rtl="1" eaLnBrk="1" fontAlgn="base" latinLnBrk="0" hangingPunct="1">
              <a:lnSpc>
                <a:spcPct val="100000"/>
              </a:lnSpc>
              <a:spcBef>
                <a:spcPct val="0"/>
              </a:spcBef>
              <a:spcAft>
                <a:spcPct val="0"/>
              </a:spcAft>
              <a:buClrTx/>
              <a:buSzTx/>
              <a:tabLst>
                <a:tab pos="6551613" algn="l"/>
              </a:tabLst>
            </a:pPr>
            <a:endParaRPr lang="ar-SA" sz="2400" b="1" dirty="0" smtClean="0">
              <a:latin typeface="Simplified Arabic" pitchFamily="18" charset="-78"/>
              <a:ea typeface="Calibri" pitchFamily="34" charset="0"/>
              <a:cs typeface="Simplified Arabic" pitchFamily="18" charset="-78"/>
            </a:endParaRPr>
          </a:p>
          <a:p>
            <a:pPr marL="0" marR="0" lvl="0" indent="0" algn="r" defTabSz="914400" rtl="1" eaLnBrk="1" fontAlgn="base" latinLnBrk="0" hangingPunct="1">
              <a:lnSpc>
                <a:spcPct val="100000"/>
              </a:lnSpc>
              <a:spcBef>
                <a:spcPct val="0"/>
              </a:spcBef>
              <a:spcAft>
                <a:spcPct val="0"/>
              </a:spcAft>
              <a:buClrTx/>
              <a:buSzTx/>
              <a:buFontTx/>
              <a:buChar char="•"/>
              <a:tabLst/>
            </a:pPr>
            <a:r>
              <a:rPr kumimoji="0" lang="ar-DZ"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الضمان العادي للمؤسسات الصغيرة والمتوسطة </a:t>
            </a:r>
            <a:r>
              <a:rPr kumimoji="0" lang="fr-FR"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FGAR</a:t>
            </a:r>
            <a:r>
              <a:rPr kumimoji="0" lang="ar-DZ"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2000" b="1" i="0" u="sng"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المؤسسات المؤهلة:</a:t>
            </a:r>
            <a:r>
              <a:rPr kumimoji="0" lang="ar-DZ"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إن كل المؤسسات الصغيرة والمتوسطة الإنتاجية الجزائرية مؤهلة للاستفادة من ضمانات</a:t>
            </a:r>
            <a:endPar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الصندوق وتعطى الأولوية للمؤسسات التي تعرض مشاريع تتجاوب مع احد هذه المعايير:</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المؤسسات التي تساهم بالإنتاج، أو التي تقدم خدمات غير موجودة في الجزائر.</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المؤسسات التي تعطي قيمة مضافة معتبرة للمنتجات المصنعة.</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المؤسسات التي تساهم في تخفيض الواردات.</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المؤسسات التي تساهم في رفع الصادرات.</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المشاريع التي تسمح باستخدام المواد الأولية الموجودة في الجزائر.</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المشاريع التي تحتاج إلى تمويل قليل بالمقارنة بعدد مناصب الشغل التي ستخلقها.</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المشاريع التي توظف يد عاملة مؤهلة.</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المشاريع التي تنشا في مناطق </a:t>
            </a:r>
            <a:r>
              <a:rPr kumimoji="0" lang="ar-DZ" sz="2000" b="0"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بها</a:t>
            </a: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نسبة بطالة كبيرة.</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المشاريع التي تسمح بتطوير التكنولوجيا الحديثة.</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 descr="ligne4"/>
          <p:cNvPicPr>
            <a:picLocks noChangeAspect="1" noChangeArrowheads="1" noCrop="1"/>
          </p:cNvPicPr>
          <p:nvPr/>
        </p:nvPicPr>
        <p:blipFill>
          <a:blip r:embed="rId3"/>
          <a:srcRect/>
          <a:stretch>
            <a:fillRect/>
          </a:stretch>
        </p:blipFill>
        <p:spPr bwMode="auto">
          <a:xfrm rot="5400000">
            <a:off x="-3339306" y="3339306"/>
            <a:ext cx="6858000" cy="179388"/>
          </a:xfrm>
          <a:prstGeom prst="rect">
            <a:avLst/>
          </a:prstGeom>
          <a:noFill/>
          <a:ln w="9525">
            <a:noFill/>
            <a:miter lim="800000"/>
            <a:headEnd/>
            <a:tailEnd/>
          </a:ln>
        </p:spPr>
      </p:pic>
      <p:pic>
        <p:nvPicPr>
          <p:cNvPr id="32" name="Picture 5" descr="ligne4"/>
          <p:cNvPicPr>
            <a:picLocks noChangeAspect="1" noChangeArrowheads="1" noCrop="1"/>
          </p:cNvPicPr>
          <p:nvPr/>
        </p:nvPicPr>
        <p:blipFill>
          <a:blip r:embed="rId3"/>
          <a:srcRect/>
          <a:stretch>
            <a:fillRect/>
          </a:stretch>
        </p:blipFill>
        <p:spPr bwMode="auto">
          <a:xfrm rot="5400000">
            <a:off x="5572125" y="3286125"/>
            <a:ext cx="6858000" cy="285750"/>
          </a:xfrm>
          <a:prstGeom prst="rect">
            <a:avLst/>
          </a:prstGeom>
          <a:noFill/>
          <a:ln w="9525">
            <a:noFill/>
            <a:miter lim="800000"/>
            <a:headEnd/>
            <a:tailEnd/>
          </a:ln>
        </p:spPr>
      </p:pic>
      <p:pic>
        <p:nvPicPr>
          <p:cNvPr id="33" name="Picture 2" descr="ligne4"/>
          <p:cNvPicPr>
            <a:picLocks noChangeAspect="1" noChangeArrowheads="1" noCrop="1"/>
          </p:cNvPicPr>
          <p:nvPr/>
        </p:nvPicPr>
        <p:blipFill>
          <a:blip r:embed="rId3"/>
          <a:srcRect/>
          <a:stretch>
            <a:fillRect/>
          </a:stretch>
        </p:blipFill>
        <p:spPr bwMode="auto">
          <a:xfrm>
            <a:off x="0" y="0"/>
            <a:ext cx="9144000" cy="158750"/>
          </a:xfrm>
          <a:prstGeom prst="rect">
            <a:avLst/>
          </a:prstGeom>
          <a:noFill/>
          <a:ln w="9525">
            <a:noFill/>
            <a:miter lim="800000"/>
            <a:headEnd/>
            <a:tailEnd/>
          </a:ln>
        </p:spPr>
      </p:pic>
      <p:pic>
        <p:nvPicPr>
          <p:cNvPr id="22" name="Picture 2" descr="ligne4"/>
          <p:cNvPicPr>
            <a:picLocks noChangeAspect="1" noChangeArrowheads="1" noCrop="1"/>
          </p:cNvPicPr>
          <p:nvPr/>
        </p:nvPicPr>
        <p:blipFill>
          <a:blip r:embed="rId3"/>
          <a:srcRect/>
          <a:stretch>
            <a:fillRect/>
          </a:stretch>
        </p:blipFill>
        <p:spPr bwMode="auto">
          <a:xfrm>
            <a:off x="0" y="6699250"/>
            <a:ext cx="9144000" cy="158750"/>
          </a:xfrm>
          <a:prstGeom prst="rect">
            <a:avLst/>
          </a:prstGeom>
          <a:noFill/>
          <a:ln w="9525">
            <a:noFill/>
            <a:miter lim="800000"/>
            <a:headEnd/>
            <a:tailEnd/>
          </a:ln>
        </p:spPr>
      </p:pic>
      <p:sp>
        <p:nvSpPr>
          <p:cNvPr id="19457" name="Rectangle 1"/>
          <p:cNvSpPr>
            <a:spLocks noChangeArrowheads="1"/>
          </p:cNvSpPr>
          <p:nvPr/>
        </p:nvSpPr>
        <p:spPr bwMode="auto">
          <a:xfrm>
            <a:off x="357128" y="214290"/>
            <a:ext cx="839133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a:r>
              <a:rPr lang="ar-SA" sz="2800" dirty="0" smtClean="0"/>
              <a:t>              </a:t>
            </a:r>
            <a:endParaRPr kumimoji="0" lang="ar-DZ"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2143108" y="285728"/>
            <a:ext cx="6072214" cy="3785652"/>
          </a:xfrm>
          <a:prstGeom prst="rect">
            <a:avLst/>
          </a:prstGeom>
        </p:spPr>
        <p:txBody>
          <a:bodyPr wrap="square">
            <a:spAutoFit/>
          </a:bodyPr>
          <a:lstStyle/>
          <a:p>
            <a:pPr lvl="0" algn="r" rtl="1" eaLnBrk="0" fontAlgn="base" hangingPunct="0">
              <a:spcBef>
                <a:spcPct val="0"/>
              </a:spcBef>
              <a:spcAft>
                <a:spcPct val="0"/>
              </a:spcAft>
              <a:buFontTx/>
              <a:buChar char="•"/>
            </a:pPr>
            <a:r>
              <a:rPr lang="ar-DZ" sz="2400" b="1" u="sng" dirty="0" smtClean="0">
                <a:latin typeface="Simplified Arabic" pitchFamily="18" charset="-78"/>
                <a:ea typeface="Calibri" pitchFamily="34" charset="0"/>
                <a:cs typeface="Simplified Arabic" pitchFamily="18" charset="-78"/>
              </a:rPr>
              <a:t>المؤسسات غير مؤهلة:</a:t>
            </a:r>
            <a:r>
              <a:rPr lang="ar-DZ" sz="2400" b="1" dirty="0" smtClean="0">
                <a:latin typeface="Simplified Arabic" pitchFamily="18" charset="-78"/>
                <a:ea typeface="Calibri" pitchFamily="34" charset="0"/>
                <a:cs typeface="Simplified Arabic" pitchFamily="18" charset="-78"/>
              </a:rPr>
              <a:t> </a:t>
            </a:r>
            <a:r>
              <a:rPr lang="ar-DZ" sz="2400" dirty="0" smtClean="0">
                <a:latin typeface="Simplified Arabic" pitchFamily="18" charset="-78"/>
                <a:ea typeface="Calibri" pitchFamily="34" charset="0"/>
                <a:cs typeface="Simplified Arabic" pitchFamily="18" charset="-78"/>
              </a:rPr>
              <a:t>المؤسسات التي لا يمكنها الاستفادة من ضمانات الصندوق وهي:</a:t>
            </a:r>
            <a:endParaRPr lang="fr-FR" sz="1100" dirty="0" smtClean="0">
              <a:latin typeface="Arial" pitchFamily="34" charset="0"/>
              <a:cs typeface="Arial" pitchFamily="34" charset="0"/>
            </a:endParaRPr>
          </a:p>
          <a:p>
            <a:pPr lvl="0" algn="r" rtl="1" eaLnBrk="0" fontAlgn="base" hangingPunct="0">
              <a:spcBef>
                <a:spcPct val="0"/>
              </a:spcBef>
              <a:spcAft>
                <a:spcPct val="0"/>
              </a:spcAft>
              <a:buFontTx/>
              <a:buChar char="•"/>
            </a:pPr>
            <a:r>
              <a:rPr lang="ar-DZ" sz="2400" dirty="0" smtClean="0">
                <a:latin typeface="Simplified Arabic" pitchFamily="18" charset="-78"/>
                <a:ea typeface="Calibri" pitchFamily="34" charset="0"/>
                <a:cs typeface="Simplified Arabic" pitchFamily="18" charset="-78"/>
              </a:rPr>
              <a:t>المؤسسات التي لا ينطبق عليها تعريف المؤسسات الصغيرة والمتوسطة.</a:t>
            </a:r>
            <a:endParaRPr lang="fr-FR" sz="1100" dirty="0" smtClean="0">
              <a:latin typeface="Arial" pitchFamily="34" charset="0"/>
              <a:cs typeface="Arial" pitchFamily="34" charset="0"/>
            </a:endParaRPr>
          </a:p>
          <a:p>
            <a:pPr lvl="0" algn="r" rtl="1" eaLnBrk="0" fontAlgn="base" hangingPunct="0">
              <a:spcBef>
                <a:spcPct val="0"/>
              </a:spcBef>
              <a:spcAft>
                <a:spcPct val="0"/>
              </a:spcAft>
            </a:pPr>
            <a:r>
              <a:rPr lang="ar-DZ" sz="2400" dirty="0" smtClean="0">
                <a:latin typeface="Simplified Arabic" pitchFamily="18" charset="-78"/>
                <a:ea typeface="Calibri" pitchFamily="34" charset="0"/>
                <a:cs typeface="Simplified Arabic" pitchFamily="18" charset="-78"/>
              </a:rPr>
              <a:t>المؤسسات التي استفادت من دعم مالي من الدولة.</a:t>
            </a:r>
            <a:r>
              <a:rPr lang="ar-SA" sz="1100" dirty="0" smtClean="0">
                <a:latin typeface="Arial" pitchFamily="34" charset="0"/>
                <a:ea typeface="Calibri" pitchFamily="34" charset="0"/>
                <a:cs typeface="Arial" pitchFamily="34" charset="0"/>
              </a:rPr>
              <a:t>                                                                          </a:t>
            </a:r>
            <a:r>
              <a:rPr lang="ar-DZ" sz="2400" dirty="0" smtClean="0">
                <a:latin typeface="Simplified Arabic" pitchFamily="18" charset="-78"/>
                <a:ea typeface="Calibri" pitchFamily="34" charset="0"/>
                <a:cs typeface="Simplified Arabic" pitchFamily="18" charset="-78"/>
              </a:rPr>
              <a:t>شركات التامين.</a:t>
            </a:r>
            <a:endParaRPr lang="fr-FR" sz="1100" dirty="0" smtClean="0">
              <a:latin typeface="Arial" pitchFamily="34" charset="0"/>
              <a:cs typeface="Arial" pitchFamily="34" charset="0"/>
            </a:endParaRPr>
          </a:p>
          <a:p>
            <a:pPr lvl="0" algn="r" rtl="1" eaLnBrk="0" fontAlgn="base" hangingPunct="0">
              <a:spcBef>
                <a:spcPct val="0"/>
              </a:spcBef>
              <a:spcAft>
                <a:spcPct val="0"/>
              </a:spcAft>
              <a:buFontTx/>
              <a:buChar char="•"/>
            </a:pPr>
            <a:r>
              <a:rPr lang="ar-DZ" sz="2400" dirty="0" smtClean="0">
                <a:latin typeface="Simplified Arabic" pitchFamily="18" charset="-78"/>
                <a:ea typeface="Calibri" pitchFamily="34" charset="0"/>
                <a:cs typeface="Simplified Arabic" pitchFamily="18" charset="-78"/>
              </a:rPr>
              <a:t>الوكالات العقارية.</a:t>
            </a:r>
            <a:endParaRPr lang="fr-FR" sz="1100" dirty="0" smtClean="0">
              <a:latin typeface="Arial" pitchFamily="34" charset="0"/>
              <a:cs typeface="Arial" pitchFamily="34" charset="0"/>
            </a:endParaRPr>
          </a:p>
          <a:p>
            <a:pPr lvl="0" algn="r" rtl="1" eaLnBrk="0" fontAlgn="base" hangingPunct="0">
              <a:spcBef>
                <a:spcPct val="0"/>
              </a:spcBef>
              <a:spcAft>
                <a:spcPct val="0"/>
              </a:spcAft>
              <a:buFontTx/>
              <a:buChar char="•"/>
            </a:pPr>
            <a:r>
              <a:rPr lang="ar-DZ" sz="2400" dirty="0" smtClean="0">
                <a:latin typeface="Simplified Arabic" pitchFamily="18" charset="-78"/>
                <a:ea typeface="Calibri" pitchFamily="34" charset="0"/>
                <a:cs typeface="Simplified Arabic" pitchFamily="18" charset="-78"/>
              </a:rPr>
              <a:t>الشركات التي تنشط في مجال التجارة فقط.</a:t>
            </a:r>
            <a:endParaRPr lang="fr-FR" sz="1100" dirty="0" smtClean="0">
              <a:latin typeface="Arial" pitchFamily="34" charset="0"/>
              <a:cs typeface="Arial" pitchFamily="34" charset="0"/>
            </a:endParaRPr>
          </a:p>
          <a:p>
            <a:pPr lvl="0" algn="r" rtl="1" eaLnBrk="0" fontAlgn="base" hangingPunct="0">
              <a:spcBef>
                <a:spcPct val="0"/>
              </a:spcBef>
              <a:spcAft>
                <a:spcPct val="0"/>
              </a:spcAft>
              <a:buFontTx/>
              <a:buChar char="•"/>
            </a:pPr>
            <a:r>
              <a:rPr lang="ar-DZ" sz="2400" dirty="0" smtClean="0">
                <a:latin typeface="Simplified Arabic" pitchFamily="18" charset="-78"/>
                <a:ea typeface="Calibri" pitchFamily="34" charset="0"/>
                <a:cs typeface="Simplified Arabic" pitchFamily="18" charset="-78"/>
              </a:rPr>
              <a:t>القروض التي تهدف إلى إعادة تمويل قروض قديمة.</a:t>
            </a:r>
            <a:endParaRPr lang="fr-FR" sz="1100" dirty="0" smtClean="0">
              <a:latin typeface="Arial" pitchFamily="34" charset="0"/>
              <a:cs typeface="Arial" pitchFamily="34" charset="0"/>
            </a:endParaRPr>
          </a:p>
          <a:p>
            <a:pPr lvl="0" algn="r" rtl="1" eaLnBrk="0" fontAlgn="base" hangingPunct="0">
              <a:spcBef>
                <a:spcPct val="0"/>
              </a:spcBef>
              <a:spcAft>
                <a:spcPct val="0"/>
              </a:spcAft>
              <a:buFontTx/>
              <a:buChar char="•"/>
            </a:pPr>
            <a:r>
              <a:rPr lang="ar-DZ" sz="2400" dirty="0" smtClean="0">
                <a:latin typeface="Simplified Arabic" pitchFamily="18" charset="-78"/>
                <a:ea typeface="Calibri" pitchFamily="34" charset="0"/>
                <a:cs typeface="Simplified Arabic" pitchFamily="18" charset="-78"/>
              </a:rPr>
              <a:t>المشاريع التي تحدث تلوث كبير للبيئة</a:t>
            </a:r>
            <a:r>
              <a:rPr lang="fr-FR" sz="2400" dirty="0" smtClean="0">
                <a:latin typeface="Simplified Arabic" pitchFamily="18" charset="-78"/>
                <a:ea typeface="Calibri" pitchFamily="34" charset="0"/>
                <a:cs typeface="Simplified Arabic" pitchFamily="18" charset="-78"/>
              </a:rPr>
              <a:t>.</a:t>
            </a:r>
            <a:endParaRPr lang="fr-FR" sz="3200" dirty="0" smtClean="0">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 descr="ligne4"/>
          <p:cNvPicPr>
            <a:picLocks noChangeAspect="1" noChangeArrowheads="1" noCrop="1"/>
          </p:cNvPicPr>
          <p:nvPr/>
        </p:nvPicPr>
        <p:blipFill>
          <a:blip r:embed="rId3"/>
          <a:srcRect/>
          <a:stretch>
            <a:fillRect/>
          </a:stretch>
        </p:blipFill>
        <p:spPr bwMode="auto">
          <a:xfrm rot="5400000">
            <a:off x="-3339306" y="3339306"/>
            <a:ext cx="6858000" cy="179388"/>
          </a:xfrm>
          <a:prstGeom prst="rect">
            <a:avLst/>
          </a:prstGeom>
          <a:noFill/>
          <a:ln w="9525">
            <a:noFill/>
            <a:miter lim="800000"/>
            <a:headEnd/>
            <a:tailEnd/>
          </a:ln>
        </p:spPr>
      </p:pic>
      <p:pic>
        <p:nvPicPr>
          <p:cNvPr id="32" name="Picture 5" descr="ligne4"/>
          <p:cNvPicPr>
            <a:picLocks noChangeAspect="1" noChangeArrowheads="1" noCrop="1"/>
          </p:cNvPicPr>
          <p:nvPr/>
        </p:nvPicPr>
        <p:blipFill>
          <a:blip r:embed="rId3"/>
          <a:srcRect/>
          <a:stretch>
            <a:fillRect/>
          </a:stretch>
        </p:blipFill>
        <p:spPr bwMode="auto">
          <a:xfrm rot="5400000">
            <a:off x="5572125" y="3286125"/>
            <a:ext cx="6858000" cy="285750"/>
          </a:xfrm>
          <a:prstGeom prst="rect">
            <a:avLst/>
          </a:prstGeom>
          <a:noFill/>
          <a:ln w="9525">
            <a:noFill/>
            <a:miter lim="800000"/>
            <a:headEnd/>
            <a:tailEnd/>
          </a:ln>
        </p:spPr>
      </p:pic>
      <p:pic>
        <p:nvPicPr>
          <p:cNvPr id="33" name="Picture 2" descr="ligne4"/>
          <p:cNvPicPr>
            <a:picLocks noChangeAspect="1" noChangeArrowheads="1" noCrop="1"/>
          </p:cNvPicPr>
          <p:nvPr/>
        </p:nvPicPr>
        <p:blipFill>
          <a:blip r:embed="rId3"/>
          <a:srcRect/>
          <a:stretch>
            <a:fillRect/>
          </a:stretch>
        </p:blipFill>
        <p:spPr bwMode="auto">
          <a:xfrm>
            <a:off x="0" y="0"/>
            <a:ext cx="9144000" cy="158750"/>
          </a:xfrm>
          <a:prstGeom prst="rect">
            <a:avLst/>
          </a:prstGeom>
          <a:noFill/>
          <a:ln w="9525">
            <a:noFill/>
            <a:miter lim="800000"/>
            <a:headEnd/>
            <a:tailEnd/>
          </a:ln>
        </p:spPr>
      </p:pic>
      <p:pic>
        <p:nvPicPr>
          <p:cNvPr id="22" name="Picture 2" descr="ligne4"/>
          <p:cNvPicPr>
            <a:picLocks noChangeAspect="1" noChangeArrowheads="1" noCrop="1"/>
          </p:cNvPicPr>
          <p:nvPr/>
        </p:nvPicPr>
        <p:blipFill>
          <a:blip r:embed="rId3"/>
          <a:srcRect/>
          <a:stretch>
            <a:fillRect/>
          </a:stretch>
        </p:blipFill>
        <p:spPr bwMode="auto">
          <a:xfrm>
            <a:off x="0" y="6699250"/>
            <a:ext cx="9144000" cy="158750"/>
          </a:xfrm>
          <a:prstGeom prst="rect">
            <a:avLst/>
          </a:prstGeom>
          <a:noFill/>
          <a:ln w="9525">
            <a:noFill/>
            <a:miter lim="800000"/>
            <a:headEnd/>
            <a:tailEnd/>
          </a:ln>
        </p:spPr>
      </p:pic>
      <p:sp>
        <p:nvSpPr>
          <p:cNvPr id="12" name="AutoShape 4"/>
          <p:cNvSpPr>
            <a:spLocks noChangeArrowheads="1"/>
          </p:cNvSpPr>
          <p:nvPr/>
        </p:nvSpPr>
        <p:spPr bwMode="gray">
          <a:xfrm>
            <a:off x="1285852" y="285728"/>
            <a:ext cx="6000792" cy="785818"/>
          </a:xfrm>
          <a:prstGeom prst="roundRect">
            <a:avLst>
              <a:gd name="adj" fmla="val 50000"/>
            </a:avLst>
          </a:prstGeom>
          <a:gradFill>
            <a:gsLst>
              <a:gs pos="0">
                <a:srgbClr val="FF0000"/>
              </a:gs>
              <a:gs pos="80000">
                <a:schemeClr val="accent5">
                  <a:shade val="93000"/>
                  <a:satMod val="130000"/>
                </a:schemeClr>
              </a:gs>
              <a:gs pos="100000">
                <a:schemeClr val="accent5">
                  <a:shade val="94000"/>
                  <a:satMod val="135000"/>
                </a:schemeClr>
              </a:gs>
            </a:gsLst>
          </a:gra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fr-FR" sz="2800" b="1" cap="all" dirty="0">
              <a:ln w="9000" cmpd="sng">
                <a:solidFill>
                  <a:schemeClr val="tx1"/>
                </a:solidFill>
                <a:prstDash val="solid"/>
              </a:ln>
              <a:solidFill>
                <a:schemeClr val="tx1"/>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5121" name="Rectangle 1"/>
          <p:cNvSpPr>
            <a:spLocks noChangeArrowheads="1"/>
          </p:cNvSpPr>
          <p:nvPr/>
        </p:nvSpPr>
        <p:spPr bwMode="auto">
          <a:xfrm>
            <a:off x="357158" y="214290"/>
            <a:ext cx="778674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المطلب الثاني: الهيكل التنظيمي لصندوق ضمان القروض للمؤسسات</a:t>
            </a:r>
            <a:endParaRPr kumimoji="0" lang="ar-SA"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الصغيرة والمتوسطة.</a:t>
            </a:r>
            <a:endParaRPr kumimoji="0" lang="ar-DZ"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Image 8" descr="C:\Users\MAYAR\Desktop\20210212_172525.jpg"/>
          <p:cNvPicPr/>
          <p:nvPr/>
        </p:nvPicPr>
        <p:blipFill>
          <a:blip r:embed="rId4"/>
          <a:srcRect/>
          <a:stretch>
            <a:fillRect/>
          </a:stretch>
        </p:blipFill>
        <p:spPr bwMode="auto">
          <a:xfrm>
            <a:off x="1000101" y="1142984"/>
            <a:ext cx="7215238" cy="528641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 name="Picture 4" descr="ligne4"/>
          <p:cNvPicPr>
            <a:picLocks noChangeAspect="1" noChangeArrowheads="1" noCrop="1"/>
          </p:cNvPicPr>
          <p:nvPr/>
        </p:nvPicPr>
        <p:blipFill>
          <a:blip r:embed="rId4"/>
          <a:srcRect/>
          <a:stretch>
            <a:fillRect/>
          </a:stretch>
        </p:blipFill>
        <p:spPr bwMode="auto">
          <a:xfrm rot="5400000">
            <a:off x="-3429000" y="3339306"/>
            <a:ext cx="6858000" cy="179388"/>
          </a:xfrm>
          <a:prstGeom prst="rect">
            <a:avLst/>
          </a:prstGeom>
          <a:noFill/>
          <a:ln w="9525">
            <a:noFill/>
            <a:miter lim="800000"/>
            <a:headEnd/>
            <a:tailEnd/>
          </a:ln>
        </p:spPr>
      </p:pic>
      <p:pic>
        <p:nvPicPr>
          <p:cNvPr id="32" name="Picture 5" descr="ligne4"/>
          <p:cNvPicPr>
            <a:picLocks noChangeAspect="1" noChangeArrowheads="1" noCrop="1"/>
          </p:cNvPicPr>
          <p:nvPr/>
        </p:nvPicPr>
        <p:blipFill>
          <a:blip r:embed="rId4"/>
          <a:srcRect/>
          <a:stretch>
            <a:fillRect/>
          </a:stretch>
        </p:blipFill>
        <p:spPr bwMode="auto">
          <a:xfrm rot="5400000">
            <a:off x="5572125" y="3286125"/>
            <a:ext cx="6858000" cy="285750"/>
          </a:xfrm>
          <a:prstGeom prst="rect">
            <a:avLst/>
          </a:prstGeom>
          <a:noFill/>
          <a:ln w="9525">
            <a:noFill/>
            <a:miter lim="800000"/>
            <a:headEnd/>
            <a:tailEnd/>
          </a:ln>
        </p:spPr>
      </p:pic>
      <p:pic>
        <p:nvPicPr>
          <p:cNvPr id="33" name="Picture 2" descr="ligne4"/>
          <p:cNvPicPr>
            <a:picLocks noChangeAspect="1" noChangeArrowheads="1" noCrop="1"/>
          </p:cNvPicPr>
          <p:nvPr/>
        </p:nvPicPr>
        <p:blipFill>
          <a:blip r:embed="rId4"/>
          <a:srcRect/>
          <a:stretch>
            <a:fillRect/>
          </a:stretch>
        </p:blipFill>
        <p:spPr bwMode="auto">
          <a:xfrm>
            <a:off x="0" y="0"/>
            <a:ext cx="9144000" cy="158750"/>
          </a:xfrm>
          <a:prstGeom prst="rect">
            <a:avLst/>
          </a:prstGeom>
          <a:noFill/>
          <a:ln w="9525">
            <a:noFill/>
            <a:miter lim="800000"/>
            <a:headEnd/>
            <a:tailEnd/>
          </a:ln>
        </p:spPr>
      </p:pic>
      <p:pic>
        <p:nvPicPr>
          <p:cNvPr id="22" name="Picture 2" descr="ligne4"/>
          <p:cNvPicPr>
            <a:picLocks noChangeAspect="1" noChangeArrowheads="1" noCrop="1"/>
          </p:cNvPicPr>
          <p:nvPr/>
        </p:nvPicPr>
        <p:blipFill>
          <a:blip r:embed="rId4"/>
          <a:srcRect/>
          <a:stretch>
            <a:fillRect/>
          </a:stretch>
        </p:blipFill>
        <p:spPr bwMode="auto">
          <a:xfrm>
            <a:off x="0" y="6699250"/>
            <a:ext cx="9144000" cy="158750"/>
          </a:xfrm>
          <a:prstGeom prst="rect">
            <a:avLst/>
          </a:prstGeom>
          <a:noFill/>
          <a:ln w="9525">
            <a:noFill/>
            <a:miter lim="800000"/>
            <a:headEnd/>
            <a:tailEnd/>
          </a:ln>
        </p:spPr>
      </p:pic>
      <p:sp>
        <p:nvSpPr>
          <p:cNvPr id="38" name="Rectangle 1"/>
          <p:cNvSpPr>
            <a:spLocks noChangeArrowheads="1"/>
          </p:cNvSpPr>
          <p:nvPr/>
        </p:nvSpPr>
        <p:spPr bwMode="auto">
          <a:xfrm>
            <a:off x="1000125" y="1142979"/>
            <a:ext cx="7215188" cy="523220"/>
          </a:xfrm>
          <a:prstGeom prst="rect">
            <a:avLst/>
          </a:prstGeom>
          <a:noFill/>
          <a:ln w="9525">
            <a:noFill/>
            <a:miter lim="800000"/>
            <a:headEnd/>
            <a:tailEnd/>
          </a:ln>
        </p:spPr>
        <p:txBody>
          <a:bodyPr anchor="ctr">
            <a:spAutoFit/>
          </a:bodyPr>
          <a:lstStyle/>
          <a:p>
            <a:pPr algn="ctr" rtl="1"/>
            <a:r>
              <a:rPr lang="ar-SA" sz="2800" b="1" dirty="0">
                <a:latin typeface="Simplified Arabic" pitchFamily="18" charset="-78"/>
                <a:ea typeface="Times New Roman" pitchFamily="18" charset="0"/>
                <a:cs typeface="Simplified Arabic" pitchFamily="18" charset="-78"/>
              </a:rPr>
              <a:t>      </a:t>
            </a:r>
            <a:endParaRPr lang="fr-FR" sz="2800" b="1" dirty="0">
              <a:latin typeface="Simplified Arabic" pitchFamily="18" charset="-78"/>
              <a:cs typeface="Simplified Arabic" pitchFamily="18" charset="-78"/>
            </a:endParaRPr>
          </a:p>
        </p:txBody>
      </p:sp>
      <p:pic>
        <p:nvPicPr>
          <p:cNvPr id="39" name="Picture 2" descr="C:\Users\admin\Desktop\bouchra\pie_chart_stick_figure_runner_sm_wm.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4282" y="5357826"/>
            <a:ext cx="1428760" cy="1285884"/>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4"/>
          <p:cNvSpPr>
            <a:spLocks noChangeArrowheads="1"/>
          </p:cNvSpPr>
          <p:nvPr/>
        </p:nvSpPr>
        <p:spPr bwMode="gray">
          <a:xfrm>
            <a:off x="1785918" y="214290"/>
            <a:ext cx="5929354" cy="857256"/>
          </a:xfrm>
          <a:prstGeom prst="roundRect">
            <a:avLst>
              <a:gd name="adj" fmla="val 50000"/>
            </a:avLst>
          </a:prstGeom>
          <a:gradFill>
            <a:gsLst>
              <a:gs pos="0">
                <a:srgbClr val="FF0000"/>
              </a:gs>
              <a:gs pos="80000">
                <a:schemeClr val="accent5">
                  <a:shade val="93000"/>
                  <a:satMod val="130000"/>
                </a:schemeClr>
              </a:gs>
              <a:gs pos="100000">
                <a:schemeClr val="accent5">
                  <a:shade val="94000"/>
                  <a:satMod val="135000"/>
                </a:schemeClr>
              </a:gs>
            </a:gsLst>
          </a:gra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ar-DZ" sz="2800" b="1" dirty="0" smtClean="0">
                <a:solidFill>
                  <a:schemeClr val="tx1"/>
                </a:solidFill>
              </a:rPr>
              <a:t>المطلب الثالث: آلية عمل صندوق ضمان القروض للمؤسسات الصغيرة والمتوسطة</a:t>
            </a:r>
            <a:endParaRPr lang="fr-FR" sz="2800" b="1" cap="all" dirty="0">
              <a:ln w="9000" cmpd="sng">
                <a:solidFill>
                  <a:schemeClr val="tx1"/>
                </a:solidFill>
                <a:prstDash val="solid"/>
              </a:ln>
              <a:solidFill>
                <a:schemeClr val="tx1"/>
              </a:solidFill>
              <a:effectLst>
                <a:reflection blurRad="12700" stA="28000" endPos="45000" dist="1000" dir="5400000" sy="-100000" algn="bl" rotWithShape="0"/>
              </a:effectLst>
              <a:latin typeface="Simplified Arabic" pitchFamily="18" charset="-78"/>
              <a:cs typeface="Simplified Arabic" pitchFamily="18" charset="-78"/>
            </a:endParaRPr>
          </a:p>
        </p:txBody>
      </p:sp>
      <p:sp>
        <p:nvSpPr>
          <p:cNvPr id="3073" name="Rectangle 1"/>
          <p:cNvSpPr>
            <a:spLocks noChangeArrowheads="1"/>
          </p:cNvSpPr>
          <p:nvPr/>
        </p:nvSpPr>
        <p:spPr bwMode="auto">
          <a:xfrm>
            <a:off x="642910" y="1000108"/>
            <a:ext cx="7858148"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قصد  معرفة آلية عمل الصندوق وكيفية منح الضمان وحكاية المؤسسات الصغيرة والمتوسطة والتعرف على مختلف المراحل والإجراءات الضرورية قبل منح الضمان.</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أولا: الخطوات المتبعة للحصول على الضمان</a:t>
            </a:r>
            <a:r>
              <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التوجه إلى البنك:</a:t>
            </a:r>
            <a:r>
              <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بغية إنجاز المشروع يتوجه المستثمر إلى البنك ويطلب التمويل قصد ضمان التغطية المالية للمشروع مرفق بملف يدرس على مستوى البنك، ومن ثمة يتخذ قرار منح التمويل أو رفض منح التمويل، هذا الملف يرفق بضمانات لتغطية مخاطر القرض البنكي، إذا كانت الضمانات غير كافية لا يمكن للبنك أن يقبل طلب التمويل إلا إذا صاحبه ضمان مناسب من هيئة معتمدة للضمان.</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التوجه إلى صندوق</a:t>
            </a:r>
            <a:r>
              <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ضمان القروض</a:t>
            </a:r>
            <a:r>
              <a:rPr kumimoji="0" lang="fr-FR"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FGAR</a:t>
            </a:r>
            <a:r>
              <a:rPr kumimoji="0" lang="ar-SA"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r>
              <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يتوجه صاحب المشروع إلى صندوق ضمان القروض للمؤسسات الصغيرة والمتوسطة من أجل التعريف بالمشروع وتقديم خطة العمل والتي هي عبارة عن دراسة تقنية اقتصادية يقدمها الزبون للصندوق، أين يتم استقباله على مستوى مديرية الالتزامات، بحيث يقوم المكلف بالدراسات  بإلقاء نظرة مبدئية حول المشروع ويبدي المكلف بالدراسة رأيه في ذلك، ويقوم بدوره برفع هذه الدراسة المبدئية إلى رئيس دائرة الالتزامات ليعطي رأيه أيضا، في حالت تماشي المشروع مع توجيهات والبرنامج العام للصندوق يقدم للزبون وصل الاستلام والتي تمثل موافقة على أن المشروع مؤهل للدراسة من طرف الصندوق ويتم إعادة هذا الوصل من طرف الإطار المكلف بالدراسة ويصادق عليه من قبل رئيس دائرة الالتزامات، يكون هذا الوصل مرفقا بقائمة المعلومات  المطلوبة من أجل استكمال الملف.</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strVal val="#ppt_w*0.70"/>
                                          </p:val>
                                        </p:tav>
                                        <p:tav tm="100000">
                                          <p:val>
                                            <p:strVal val="#ppt_w"/>
                                          </p:val>
                                        </p:tav>
                                      </p:tavLst>
                                    </p:anim>
                                    <p:anim calcmode="lin" valueType="num">
                                      <p:cBhvr>
                                        <p:cTn id="8" dur="1000" fill="hold"/>
                                        <p:tgtEl>
                                          <p:spTgt spid="38"/>
                                        </p:tgtEl>
                                        <p:attrNameLst>
                                          <p:attrName>ppt_h</p:attrName>
                                        </p:attrNameLst>
                                      </p:cBhvr>
                                      <p:tavLst>
                                        <p:tav tm="0">
                                          <p:val>
                                            <p:strVal val="#ppt_h"/>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3030</TotalTime>
  <Words>1593</Words>
  <Application>Microsoft Office PowerPoint</Application>
  <PresentationFormat>On-screen Show (4:3)</PresentationFormat>
  <Paragraphs>106</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SimSun</vt:lpstr>
      <vt:lpstr>SimSun</vt:lpstr>
      <vt:lpstr>Arial</vt:lpstr>
      <vt:lpstr>Calibri</vt:lpstr>
      <vt:lpstr>Sakkal Majalla</vt:lpstr>
      <vt:lpstr>Simplified Arabic</vt:lpstr>
      <vt:lpstr>Times New Roman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خاتمة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subject>Business</dc:subject>
  <dc:creator>starpc</dc:creator>
  <cp:keywords>free, PowerPoint template, download, PPT template, PowerPoint templates, slideshow template, POT, POTX, Power Point template, slide show template, festival, Business, Business PowerPoint template</cp:keywords>
  <dc:description>Made by Moyea Software. To find more free PowerPoint templates, please visit http://www.dvd-ppt-slideshow.com/powerpoint-knowledge/powerpoint-templates.html</dc:description>
  <cp:lastModifiedBy>pc</cp:lastModifiedBy>
  <cp:revision>367</cp:revision>
  <dcterms:created xsi:type="dcterms:W3CDTF">2014-03-05T17:31:35Z</dcterms:created>
  <dcterms:modified xsi:type="dcterms:W3CDTF">2022-01-14T15:54:18Z</dcterms:modified>
  <cp:category>PowerPoint template, Business</cp:category>
</cp:coreProperties>
</file>