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60" r:id="rId1"/>
  </p:sldMasterIdLst>
  <p:notesMasterIdLst>
    <p:notesMasterId r:id="rId14"/>
  </p:notesMasterIdLst>
  <p:handoutMasterIdLst>
    <p:handoutMasterId r:id="rId15"/>
  </p:handoutMasterIdLst>
  <p:sldIdLst>
    <p:sldId id="256" r:id="rId2"/>
    <p:sldId id="288" r:id="rId3"/>
    <p:sldId id="393" r:id="rId4"/>
    <p:sldId id="395" r:id="rId5"/>
    <p:sldId id="396" r:id="rId6"/>
    <p:sldId id="397" r:id="rId7"/>
    <p:sldId id="394" r:id="rId8"/>
    <p:sldId id="398" r:id="rId9"/>
    <p:sldId id="400" r:id="rId10"/>
    <p:sldId id="399" r:id="rId11"/>
    <p:sldId id="401" r:id="rId12"/>
    <p:sldId id="308" r:id="rId13"/>
  </p:sldIdLst>
  <p:sldSz cx="9144000" cy="6858000" type="screen4x3"/>
  <p:notesSz cx="9869488" cy="673576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412" autoAdjust="0"/>
    <p:restoredTop sz="94718" autoAdjust="0"/>
  </p:normalViewPr>
  <p:slideViewPr>
    <p:cSldViewPr>
      <p:cViewPr varScale="1">
        <p:scale>
          <a:sx n="65" d="100"/>
          <a:sy n="65" d="100"/>
        </p:scale>
        <p:origin x="1452" y="60"/>
      </p:cViewPr>
      <p:guideLst>
        <p:guide orient="horz" pos="2160"/>
        <p:guide pos="2880"/>
      </p:guideLst>
    </p:cSldViewPr>
  </p:slideViewPr>
  <p:outlineViewPr>
    <p:cViewPr>
      <p:scale>
        <a:sx n="33" d="100"/>
        <a:sy n="33" d="100"/>
      </p:scale>
      <p:origin x="0" y="1909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sz="quarter" idx="1"/>
          </p:nvPr>
        </p:nvSpPr>
        <p:spPr>
          <a:xfrm>
            <a:off x="2288" y="0"/>
            <a:ext cx="4276779" cy="336788"/>
          </a:xfrm>
          <a:prstGeom prst="rect">
            <a:avLst/>
          </a:prstGeom>
        </p:spPr>
        <p:txBody>
          <a:bodyPr vert="horz" lIns="91440" tIns="45720" rIns="91440" bIns="45720" rtlCol="1"/>
          <a:lstStyle>
            <a:lvl1pPr algn="l">
              <a:defRPr sz="1200"/>
            </a:lvl1pPr>
          </a:lstStyle>
          <a:p>
            <a:fld id="{ADC99AC0-9EE9-4959-AF0A-919F089D5446}" type="datetime1">
              <a:rPr lang="en-US" smtClean="0"/>
              <a:t>4/12/2025</a:t>
            </a:fld>
            <a:endParaRPr lang="ar-SA"/>
          </a:p>
        </p:txBody>
      </p:sp>
      <p:sp>
        <p:nvSpPr>
          <p:cNvPr id="4" name="Footer Placeholder 3"/>
          <p:cNvSpPr>
            <a:spLocks noGrp="1"/>
          </p:cNvSpPr>
          <p:nvPr>
            <p:ph type="ftr" sz="quarter" idx="2"/>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5" name="Slide Number Placeholder 4"/>
          <p:cNvSpPr>
            <a:spLocks noGrp="1"/>
          </p:cNvSpPr>
          <p:nvPr>
            <p:ph type="sldNum" sz="quarter" idx="3"/>
          </p:nvPr>
        </p:nvSpPr>
        <p:spPr>
          <a:xfrm>
            <a:off x="2288" y="6397806"/>
            <a:ext cx="4276779" cy="336788"/>
          </a:xfrm>
          <a:prstGeom prst="rect">
            <a:avLst/>
          </a:prstGeom>
        </p:spPr>
        <p:txBody>
          <a:bodyPr vert="horz" lIns="91440" tIns="45720" rIns="91440" bIns="45720" rtlCol="1" anchor="b"/>
          <a:lstStyle>
            <a:lvl1pPr algn="l">
              <a:defRPr sz="1200"/>
            </a:lvl1pPr>
          </a:lstStyle>
          <a:p>
            <a:fld id="{C6395E4D-6E97-482B-84FD-30E28AD351DD}" type="slidenum">
              <a:rPr lang="ar-SA" smtClean="0"/>
              <a:pPr/>
              <a:t>‹N°›</a:t>
            </a:fld>
            <a:endParaRPr lang="ar-SA"/>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5592711" y="0"/>
            <a:ext cx="4276779" cy="336788"/>
          </a:xfrm>
          <a:prstGeom prst="rect">
            <a:avLst/>
          </a:prstGeom>
        </p:spPr>
        <p:txBody>
          <a:bodyPr vert="horz" lIns="91440" tIns="45720" rIns="91440" bIns="45720" rtlCol="1"/>
          <a:lstStyle>
            <a:lvl1pPr algn="r">
              <a:defRPr sz="1200"/>
            </a:lvl1pPr>
          </a:lstStyle>
          <a:p>
            <a:r>
              <a:rPr lang="ar-SA"/>
              <a:t>قسم المحاسبة والمالية</a:t>
            </a:r>
          </a:p>
        </p:txBody>
      </p:sp>
      <p:sp>
        <p:nvSpPr>
          <p:cNvPr id="3" name="Date Placeholder 2"/>
          <p:cNvSpPr>
            <a:spLocks noGrp="1"/>
          </p:cNvSpPr>
          <p:nvPr>
            <p:ph type="dt" idx="1"/>
          </p:nvPr>
        </p:nvSpPr>
        <p:spPr>
          <a:xfrm>
            <a:off x="2288" y="0"/>
            <a:ext cx="4276779" cy="336788"/>
          </a:xfrm>
          <a:prstGeom prst="rect">
            <a:avLst/>
          </a:prstGeom>
        </p:spPr>
        <p:txBody>
          <a:bodyPr vert="horz" lIns="91440" tIns="45720" rIns="91440" bIns="45720" rtlCol="1"/>
          <a:lstStyle>
            <a:lvl1pPr algn="l">
              <a:defRPr sz="1200"/>
            </a:lvl1pPr>
          </a:lstStyle>
          <a:p>
            <a:fld id="{40051FB0-1DC3-4E1B-A476-E5E07C5D1749}" type="datetime1">
              <a:rPr lang="en-US" smtClean="0"/>
              <a:t>4/12/2025</a:t>
            </a:fld>
            <a:endParaRPr lang="ar-SA"/>
          </a:p>
        </p:txBody>
      </p:sp>
      <p:sp>
        <p:nvSpPr>
          <p:cNvPr id="4" name="Slide Image Placeholder 3"/>
          <p:cNvSpPr>
            <a:spLocks noGrp="1" noRot="1" noChangeAspect="1"/>
          </p:cNvSpPr>
          <p:nvPr>
            <p:ph type="sldImg" idx="2"/>
          </p:nvPr>
        </p:nvSpPr>
        <p:spPr>
          <a:xfrm>
            <a:off x="3249613" y="504825"/>
            <a:ext cx="3370262" cy="2527300"/>
          </a:xfrm>
          <a:prstGeom prst="rect">
            <a:avLst/>
          </a:prstGeom>
          <a:noFill/>
          <a:ln w="12700">
            <a:solidFill>
              <a:prstClr val="black"/>
            </a:solidFill>
          </a:ln>
        </p:spPr>
        <p:txBody>
          <a:bodyPr vert="horz" lIns="91440" tIns="45720" rIns="91440" bIns="45720" rtlCol="1" anchor="ctr"/>
          <a:lstStyle/>
          <a:p>
            <a:endParaRPr lang="ar-SA"/>
          </a:p>
        </p:txBody>
      </p:sp>
      <p:sp>
        <p:nvSpPr>
          <p:cNvPr id="5" name="Notes Placeholder 4"/>
          <p:cNvSpPr>
            <a:spLocks noGrp="1"/>
          </p:cNvSpPr>
          <p:nvPr>
            <p:ph type="body" sz="quarter" idx="3"/>
          </p:nvPr>
        </p:nvSpPr>
        <p:spPr>
          <a:xfrm>
            <a:off x="986950" y="3199487"/>
            <a:ext cx="7895590" cy="3031094"/>
          </a:xfrm>
          <a:prstGeom prst="rect">
            <a:avLst/>
          </a:prstGeom>
        </p:spPr>
        <p:txBody>
          <a:bodyPr vert="horz" lIns="91440" tIns="45720" rIns="91440" bIns="45720" rtlCol="1">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SA"/>
          </a:p>
        </p:txBody>
      </p:sp>
      <p:sp>
        <p:nvSpPr>
          <p:cNvPr id="6" name="Footer Placeholder 5"/>
          <p:cNvSpPr>
            <a:spLocks noGrp="1"/>
          </p:cNvSpPr>
          <p:nvPr>
            <p:ph type="ftr" sz="quarter" idx="4"/>
          </p:nvPr>
        </p:nvSpPr>
        <p:spPr>
          <a:xfrm>
            <a:off x="5592711" y="6397806"/>
            <a:ext cx="4276779" cy="336788"/>
          </a:xfrm>
          <a:prstGeom prst="rect">
            <a:avLst/>
          </a:prstGeom>
        </p:spPr>
        <p:txBody>
          <a:bodyPr vert="horz" lIns="91440" tIns="45720" rIns="91440" bIns="45720" rtlCol="1" anchor="b"/>
          <a:lstStyle>
            <a:lvl1pPr algn="r">
              <a:defRPr sz="1200"/>
            </a:lvl1pPr>
          </a:lstStyle>
          <a:p>
            <a:r>
              <a:rPr lang="ar-SA"/>
              <a:t>الأستاذ الدكتور بوداح عبدالجليل</a:t>
            </a:r>
          </a:p>
        </p:txBody>
      </p:sp>
      <p:sp>
        <p:nvSpPr>
          <p:cNvPr id="7" name="Slide Number Placeholder 6"/>
          <p:cNvSpPr>
            <a:spLocks noGrp="1"/>
          </p:cNvSpPr>
          <p:nvPr>
            <p:ph type="sldNum" sz="quarter" idx="5"/>
          </p:nvPr>
        </p:nvSpPr>
        <p:spPr>
          <a:xfrm>
            <a:off x="2288" y="6397806"/>
            <a:ext cx="4276779" cy="336788"/>
          </a:xfrm>
          <a:prstGeom prst="rect">
            <a:avLst/>
          </a:prstGeom>
        </p:spPr>
        <p:txBody>
          <a:bodyPr vert="horz" lIns="91440" tIns="45720" rIns="91440" bIns="45720" rtlCol="1" anchor="b"/>
          <a:lstStyle>
            <a:lvl1pPr algn="l">
              <a:defRPr sz="1200"/>
            </a:lvl1pPr>
          </a:lstStyle>
          <a:p>
            <a:fld id="{2F576C64-1989-487D-A6AB-C06D0AEDBD91}" type="slidenum">
              <a:rPr lang="ar-SA" smtClean="0"/>
              <a:pPr/>
              <a:t>‹N°›</a:t>
            </a:fld>
            <a:endParaRPr lang="ar-SA"/>
          </a:p>
        </p:txBody>
      </p:sp>
    </p:spTree>
  </p:cSld>
  <p:clrMap bg1="lt1" tx1="dk1" bg2="lt2" tx2="dk2" accent1="accent1" accent2="accent2" accent3="accent3" accent4="accent4" accent5="accent5" accent6="accent6" hlink="hlink" folHlink="folHlink"/>
  <p:hf/>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Slide Number Placeholder 3"/>
          <p:cNvSpPr>
            <a:spLocks noGrp="1"/>
          </p:cNvSpPr>
          <p:nvPr>
            <p:ph type="sldNum" sz="quarter" idx="10"/>
          </p:nvPr>
        </p:nvSpPr>
        <p:spPr/>
        <p:txBody>
          <a:bodyPr/>
          <a:lstStyle/>
          <a:p>
            <a:fld id="{2F576C64-1989-487D-A6AB-C06D0AEDBD91}" type="slidenum">
              <a:rPr lang="ar-SA" smtClean="0"/>
              <a:pPr/>
              <a:t>1</a:t>
            </a:fld>
            <a:endParaRPr lang="ar-SA"/>
          </a:p>
        </p:txBody>
      </p:sp>
      <p:sp>
        <p:nvSpPr>
          <p:cNvPr id="5" name="Date Placeholder 4"/>
          <p:cNvSpPr>
            <a:spLocks noGrp="1"/>
          </p:cNvSpPr>
          <p:nvPr>
            <p:ph type="dt" idx="11"/>
          </p:nvPr>
        </p:nvSpPr>
        <p:spPr/>
        <p:txBody>
          <a:bodyPr/>
          <a:lstStyle/>
          <a:p>
            <a:fld id="{807C9F27-1B61-4EC1-8741-301F65FC631A}"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Header Placeholder 6"/>
          <p:cNvSpPr>
            <a:spLocks noGrp="1"/>
          </p:cNvSpPr>
          <p:nvPr>
            <p:ph type="hdr" sz="quarter" idx="13"/>
          </p:nvPr>
        </p:nvSpPr>
        <p:spPr/>
        <p:txBody>
          <a:bodyPr/>
          <a:lstStyle/>
          <a:p>
            <a:r>
              <a:rPr lang="ar-SA"/>
              <a:t>قسم المحاسبة والمالية</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466465-8A74-F2AA-5E76-A004A1FB548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C1A0485-7A4D-7CC0-1228-EC72537B6F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2492362-8010-01FE-DD23-A0297F4E4D4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B61E9FEA-D2CE-3002-61F5-81025EE64EA7}"/>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B7DF68F-3D22-B4DF-DD1A-728D5800E0ED}"/>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130A8F24-E719-497A-3CAD-ACE89066F8AC}"/>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006B9D85-ABB0-8C05-E322-811916EA9C28}"/>
              </a:ext>
            </a:extLst>
          </p:cNvPr>
          <p:cNvSpPr>
            <a:spLocks noGrp="1"/>
          </p:cNvSpPr>
          <p:nvPr>
            <p:ph type="sldNum" sz="quarter" idx="13"/>
          </p:nvPr>
        </p:nvSpPr>
        <p:spPr/>
        <p:txBody>
          <a:bodyPr/>
          <a:lstStyle/>
          <a:p>
            <a:fld id="{2F576C64-1989-487D-A6AB-C06D0AEDBD91}" type="slidenum">
              <a:rPr lang="ar-SA" smtClean="0"/>
              <a:pPr/>
              <a:t>10</a:t>
            </a:fld>
            <a:endParaRPr lang="ar-SA"/>
          </a:p>
        </p:txBody>
      </p:sp>
    </p:spTree>
    <p:extLst>
      <p:ext uri="{BB962C8B-B14F-4D97-AF65-F5344CB8AC3E}">
        <p14:creationId xmlns:p14="http://schemas.microsoft.com/office/powerpoint/2010/main" val="190599833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C63674-031F-FF92-F247-DC1E5D0B8C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CEFAE8-11C3-ECCF-61BA-C6B64A47468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C46419-065E-07DD-6EE9-159F941E5E8E}"/>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D693FD54-707E-BF54-4061-2F4EE4BBA8C5}"/>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D806D644-B877-3FA2-327F-C207E7C86196}"/>
              </a:ext>
            </a:extLst>
          </p:cNvPr>
          <p:cNvSpPr>
            <a:spLocks noGrp="1"/>
          </p:cNvSpPr>
          <p:nvPr>
            <p:ph type="dt" idx="11"/>
          </p:nvPr>
        </p:nvSpPr>
        <p:spPr/>
        <p:txBody>
          <a:bodyPr/>
          <a:lstStyle/>
          <a:p>
            <a:fld id="{C51ACAEC-55FA-4428-9FEC-1231D42441B9}" type="datetime1">
              <a:rPr lang="en-US" smtClean="0"/>
              <a:t>4/13/2025</a:t>
            </a:fld>
            <a:endParaRPr lang="ar-SA"/>
          </a:p>
        </p:txBody>
      </p:sp>
      <p:sp>
        <p:nvSpPr>
          <p:cNvPr id="6" name="Footer Placeholder 5">
            <a:extLst>
              <a:ext uri="{FF2B5EF4-FFF2-40B4-BE49-F238E27FC236}">
                <a16:creationId xmlns:a16="http://schemas.microsoft.com/office/drawing/2014/main" id="{CA466008-C97E-BFC1-265D-0B4E03E9FAB6}"/>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0574E7AC-620A-A4C8-FA80-806D6E0E0DE8}"/>
              </a:ext>
            </a:extLst>
          </p:cNvPr>
          <p:cNvSpPr>
            <a:spLocks noGrp="1"/>
          </p:cNvSpPr>
          <p:nvPr>
            <p:ph type="sldNum" sz="quarter" idx="13"/>
          </p:nvPr>
        </p:nvSpPr>
        <p:spPr/>
        <p:txBody>
          <a:bodyPr/>
          <a:lstStyle/>
          <a:p>
            <a:fld id="{2F576C64-1989-487D-A6AB-C06D0AEDBD91}" type="slidenum">
              <a:rPr lang="ar-SA" smtClean="0"/>
              <a:pPr/>
              <a:t>11</a:t>
            </a:fld>
            <a:endParaRPr lang="ar-SA"/>
          </a:p>
        </p:txBody>
      </p:sp>
    </p:spTree>
    <p:extLst>
      <p:ext uri="{BB962C8B-B14F-4D97-AF65-F5344CB8AC3E}">
        <p14:creationId xmlns:p14="http://schemas.microsoft.com/office/powerpoint/2010/main" val="29568562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BF27CCD8-1BBB-43F9-8C60-8149FE191CAC}"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12</a:t>
            </a:fld>
            <a:endParaRPr lang="ar-SA"/>
          </a:p>
        </p:txBody>
      </p:sp>
    </p:spTree>
    <p:extLst>
      <p:ext uri="{BB962C8B-B14F-4D97-AF65-F5344CB8AC3E}">
        <p14:creationId xmlns:p14="http://schemas.microsoft.com/office/powerpoint/2010/main" val="22814328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ar-SA"/>
          </a:p>
        </p:txBody>
      </p:sp>
      <p:sp>
        <p:nvSpPr>
          <p:cNvPr id="4" name="Header Placeholder 3"/>
          <p:cNvSpPr>
            <a:spLocks noGrp="1"/>
          </p:cNvSpPr>
          <p:nvPr>
            <p:ph type="hdr" sz="quarter" idx="10"/>
          </p:nvPr>
        </p:nvSpPr>
        <p:spPr/>
        <p:txBody>
          <a:bodyPr/>
          <a:lstStyle/>
          <a:p>
            <a:r>
              <a:rPr lang="ar-SA"/>
              <a:t>قسم المحاسبة والمالية</a:t>
            </a:r>
          </a:p>
        </p:txBody>
      </p:sp>
      <p:sp>
        <p:nvSpPr>
          <p:cNvPr id="5" name="Date Placeholder 4"/>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p:cNvSpPr>
            <a:spLocks noGrp="1"/>
          </p:cNvSpPr>
          <p:nvPr>
            <p:ph type="ftr" sz="quarter" idx="12"/>
          </p:nvPr>
        </p:nvSpPr>
        <p:spPr/>
        <p:txBody>
          <a:bodyPr/>
          <a:lstStyle/>
          <a:p>
            <a:r>
              <a:rPr lang="ar-SA"/>
              <a:t>الأستاذ الدكتور بوداح عبدالجليل</a:t>
            </a:r>
          </a:p>
        </p:txBody>
      </p:sp>
      <p:sp>
        <p:nvSpPr>
          <p:cNvPr id="7" name="Slide Number Placeholder 6"/>
          <p:cNvSpPr>
            <a:spLocks noGrp="1"/>
          </p:cNvSpPr>
          <p:nvPr>
            <p:ph type="sldNum" sz="quarter" idx="13"/>
          </p:nvPr>
        </p:nvSpPr>
        <p:spPr/>
        <p:txBody>
          <a:bodyPr/>
          <a:lstStyle/>
          <a:p>
            <a:fld id="{2F576C64-1989-487D-A6AB-C06D0AEDBD91}" type="slidenum">
              <a:rPr lang="ar-SA" smtClean="0"/>
              <a:pPr/>
              <a:t>2</a:t>
            </a:fld>
            <a:endParaRPr lang="ar-SA"/>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73C52-EEB2-1FF4-1660-D1B4DB7E4D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2DF6769-6319-C183-609D-B895C219474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E0EE89-C5DD-D2FD-814C-96986C1C9BA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F263D24F-F3F9-CA41-61EB-45A99D93F375}"/>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055BF336-10FA-94C6-7E7E-DAF4D7590BCC}"/>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43B2BB91-07FA-6520-AF95-1C0B6E5DE82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9059DA3D-B798-2401-FB88-BC26CDF11FC1}"/>
              </a:ext>
            </a:extLst>
          </p:cNvPr>
          <p:cNvSpPr>
            <a:spLocks noGrp="1"/>
          </p:cNvSpPr>
          <p:nvPr>
            <p:ph type="sldNum" sz="quarter" idx="13"/>
          </p:nvPr>
        </p:nvSpPr>
        <p:spPr/>
        <p:txBody>
          <a:bodyPr/>
          <a:lstStyle/>
          <a:p>
            <a:fld id="{2F576C64-1989-487D-A6AB-C06D0AEDBD91}" type="slidenum">
              <a:rPr lang="ar-SA" smtClean="0"/>
              <a:pPr/>
              <a:t>3</a:t>
            </a:fld>
            <a:endParaRPr lang="ar-SA"/>
          </a:p>
        </p:txBody>
      </p:sp>
    </p:spTree>
    <p:extLst>
      <p:ext uri="{BB962C8B-B14F-4D97-AF65-F5344CB8AC3E}">
        <p14:creationId xmlns:p14="http://schemas.microsoft.com/office/powerpoint/2010/main" val="851686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84E93-2C4E-ABBA-1C62-8A2F5D54863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77451AD-07F0-A6F3-E033-419939BF72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4069284-A92C-F38A-9994-8EA11B99A5C3}"/>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93921132-94CC-5872-50A3-8D3D4AF3BB9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76338ED-B29E-B996-49C7-FF4A1F5E4BC7}"/>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37775F93-C3C0-2E15-583B-840D62A6CA73}"/>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84721E9C-F8C1-190C-191C-8C0D6338CAB8}"/>
              </a:ext>
            </a:extLst>
          </p:cNvPr>
          <p:cNvSpPr>
            <a:spLocks noGrp="1"/>
          </p:cNvSpPr>
          <p:nvPr>
            <p:ph type="sldNum" sz="quarter" idx="13"/>
          </p:nvPr>
        </p:nvSpPr>
        <p:spPr/>
        <p:txBody>
          <a:bodyPr/>
          <a:lstStyle/>
          <a:p>
            <a:fld id="{2F576C64-1989-487D-A6AB-C06D0AEDBD91}" type="slidenum">
              <a:rPr lang="ar-SA" smtClean="0"/>
              <a:pPr/>
              <a:t>4</a:t>
            </a:fld>
            <a:endParaRPr lang="ar-SA"/>
          </a:p>
        </p:txBody>
      </p:sp>
    </p:spTree>
    <p:extLst>
      <p:ext uri="{BB962C8B-B14F-4D97-AF65-F5344CB8AC3E}">
        <p14:creationId xmlns:p14="http://schemas.microsoft.com/office/powerpoint/2010/main" val="3354511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0815E7-8ED7-633C-16D3-99ECE1C0FB8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5579E45-27CB-BD4C-866E-C20019282D2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C5A80B1-9453-8EC7-A0ED-6D9F77B58ED9}"/>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20883A1D-EEDD-A50A-2B42-6B6EAA84DE0C}"/>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58107F57-E674-2E46-035B-76C3A26C7935}"/>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1261421C-499C-BCC1-FAC7-C3DE4A7D25C1}"/>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AAC4294F-33E0-B5ED-6BBC-54A96C9023FD}"/>
              </a:ext>
            </a:extLst>
          </p:cNvPr>
          <p:cNvSpPr>
            <a:spLocks noGrp="1"/>
          </p:cNvSpPr>
          <p:nvPr>
            <p:ph type="sldNum" sz="quarter" idx="13"/>
          </p:nvPr>
        </p:nvSpPr>
        <p:spPr/>
        <p:txBody>
          <a:bodyPr/>
          <a:lstStyle/>
          <a:p>
            <a:fld id="{2F576C64-1989-487D-A6AB-C06D0AEDBD91}" type="slidenum">
              <a:rPr lang="ar-SA" smtClean="0"/>
              <a:pPr/>
              <a:t>5</a:t>
            </a:fld>
            <a:endParaRPr lang="ar-SA"/>
          </a:p>
        </p:txBody>
      </p:sp>
    </p:spTree>
    <p:extLst>
      <p:ext uri="{BB962C8B-B14F-4D97-AF65-F5344CB8AC3E}">
        <p14:creationId xmlns:p14="http://schemas.microsoft.com/office/powerpoint/2010/main" val="13404113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127CEE-5392-3642-B1DB-ADBBA38207D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65E9084-6809-DE7C-7A38-B5E27322EEC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720BD10-2698-2578-EEBA-98A24D897D42}"/>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0757E2C7-64E6-F18E-3C37-034B2C5B4F15}"/>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62CC6DF9-CD6D-CA7D-6583-B013D9A80987}"/>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4347EDDD-2417-C1F3-4DCA-C766DD2A7B69}"/>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36A1E709-6DD1-4C8D-19A8-96D46C5EA150}"/>
              </a:ext>
            </a:extLst>
          </p:cNvPr>
          <p:cNvSpPr>
            <a:spLocks noGrp="1"/>
          </p:cNvSpPr>
          <p:nvPr>
            <p:ph type="sldNum" sz="quarter" idx="13"/>
          </p:nvPr>
        </p:nvSpPr>
        <p:spPr/>
        <p:txBody>
          <a:bodyPr/>
          <a:lstStyle/>
          <a:p>
            <a:fld id="{2F576C64-1989-487D-A6AB-C06D0AEDBD91}" type="slidenum">
              <a:rPr lang="ar-SA" smtClean="0"/>
              <a:pPr/>
              <a:t>6</a:t>
            </a:fld>
            <a:endParaRPr lang="ar-SA"/>
          </a:p>
        </p:txBody>
      </p:sp>
    </p:spTree>
    <p:extLst>
      <p:ext uri="{BB962C8B-B14F-4D97-AF65-F5344CB8AC3E}">
        <p14:creationId xmlns:p14="http://schemas.microsoft.com/office/powerpoint/2010/main" val="28793377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128AA-9F27-C10D-E09E-BEE2E5E4708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1822F12-C041-489E-9309-EC9878531A1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C24E9BC-BA2E-0113-5313-5B30D318920C}"/>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83B450B2-2360-6DBD-2686-25F5EC480588}"/>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CC068432-8F55-507C-962C-AB3B0FF217DD}"/>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8E2DA306-53F0-ABDD-B825-BD90126DBD9F}"/>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26D03B4D-21D6-0FA8-14D3-FF2152417419}"/>
              </a:ext>
            </a:extLst>
          </p:cNvPr>
          <p:cNvSpPr>
            <a:spLocks noGrp="1"/>
          </p:cNvSpPr>
          <p:nvPr>
            <p:ph type="sldNum" sz="quarter" idx="13"/>
          </p:nvPr>
        </p:nvSpPr>
        <p:spPr/>
        <p:txBody>
          <a:bodyPr/>
          <a:lstStyle/>
          <a:p>
            <a:fld id="{2F576C64-1989-487D-A6AB-C06D0AEDBD91}" type="slidenum">
              <a:rPr lang="ar-SA" smtClean="0"/>
              <a:pPr/>
              <a:t>7</a:t>
            </a:fld>
            <a:endParaRPr lang="ar-SA"/>
          </a:p>
        </p:txBody>
      </p:sp>
    </p:spTree>
    <p:extLst>
      <p:ext uri="{BB962C8B-B14F-4D97-AF65-F5344CB8AC3E}">
        <p14:creationId xmlns:p14="http://schemas.microsoft.com/office/powerpoint/2010/main" val="5342277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321C98-D1DC-4BD7-733E-33DC0BDBDAB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D3E6BFA-671F-A80F-6FB9-9EE5EA2167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C765E2A-0F98-8EF2-3D30-9C38D15A27FF}"/>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7E0CCDD1-F0AB-90B8-1B7F-78D6A8557005}"/>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2FA8CCA4-0550-DB3E-C0AD-DFA17CE0FEE8}"/>
              </a:ext>
            </a:extLst>
          </p:cNvPr>
          <p:cNvSpPr>
            <a:spLocks noGrp="1"/>
          </p:cNvSpPr>
          <p:nvPr>
            <p:ph type="dt" idx="11"/>
          </p:nvPr>
        </p:nvSpPr>
        <p:spPr/>
        <p:txBody>
          <a:bodyPr/>
          <a:lstStyle/>
          <a:p>
            <a:fld id="{C51ACAEC-55FA-4428-9FEC-1231D42441B9}" type="datetime1">
              <a:rPr lang="en-US" smtClean="0"/>
              <a:t>4/12/2025</a:t>
            </a:fld>
            <a:endParaRPr lang="ar-SA"/>
          </a:p>
        </p:txBody>
      </p:sp>
      <p:sp>
        <p:nvSpPr>
          <p:cNvPr id="6" name="Footer Placeholder 5">
            <a:extLst>
              <a:ext uri="{FF2B5EF4-FFF2-40B4-BE49-F238E27FC236}">
                <a16:creationId xmlns:a16="http://schemas.microsoft.com/office/drawing/2014/main" id="{BEF21083-29A0-D9D2-E8E8-411DAA4D5BCD}"/>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449FF5E4-EED3-BA34-7C4C-254F17FB6994}"/>
              </a:ext>
            </a:extLst>
          </p:cNvPr>
          <p:cNvSpPr>
            <a:spLocks noGrp="1"/>
          </p:cNvSpPr>
          <p:nvPr>
            <p:ph type="sldNum" sz="quarter" idx="13"/>
          </p:nvPr>
        </p:nvSpPr>
        <p:spPr/>
        <p:txBody>
          <a:bodyPr/>
          <a:lstStyle/>
          <a:p>
            <a:fld id="{2F576C64-1989-487D-A6AB-C06D0AEDBD91}" type="slidenum">
              <a:rPr lang="ar-SA" smtClean="0"/>
              <a:pPr/>
              <a:t>8</a:t>
            </a:fld>
            <a:endParaRPr lang="ar-SA"/>
          </a:p>
        </p:txBody>
      </p:sp>
    </p:spTree>
    <p:extLst>
      <p:ext uri="{BB962C8B-B14F-4D97-AF65-F5344CB8AC3E}">
        <p14:creationId xmlns:p14="http://schemas.microsoft.com/office/powerpoint/2010/main" val="205354743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61348-470F-3DED-6954-6B1DD137ED6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82949AC-EA1E-A367-DCE2-5B89C769F8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989D4D-7602-1399-3FFF-4BE9D3389520}"/>
              </a:ext>
            </a:extLst>
          </p:cNvPr>
          <p:cNvSpPr>
            <a:spLocks noGrp="1"/>
          </p:cNvSpPr>
          <p:nvPr>
            <p:ph type="body" idx="1"/>
          </p:nvPr>
        </p:nvSpPr>
        <p:spPr/>
        <p:txBody>
          <a:bodyPr>
            <a:normAutofit/>
          </a:bodyPr>
          <a:lstStyle/>
          <a:p>
            <a:endParaRPr lang="ar-SA"/>
          </a:p>
        </p:txBody>
      </p:sp>
      <p:sp>
        <p:nvSpPr>
          <p:cNvPr id="4" name="Header Placeholder 3">
            <a:extLst>
              <a:ext uri="{FF2B5EF4-FFF2-40B4-BE49-F238E27FC236}">
                <a16:creationId xmlns:a16="http://schemas.microsoft.com/office/drawing/2014/main" id="{EEF50391-3F71-A0D1-FC18-5F9160D56614}"/>
              </a:ext>
            </a:extLst>
          </p:cNvPr>
          <p:cNvSpPr>
            <a:spLocks noGrp="1"/>
          </p:cNvSpPr>
          <p:nvPr>
            <p:ph type="hdr" sz="quarter" idx="10"/>
          </p:nvPr>
        </p:nvSpPr>
        <p:spPr/>
        <p:txBody>
          <a:bodyPr/>
          <a:lstStyle/>
          <a:p>
            <a:r>
              <a:rPr lang="ar-SA"/>
              <a:t>قسم المحاسبة والمالية</a:t>
            </a:r>
          </a:p>
        </p:txBody>
      </p:sp>
      <p:sp>
        <p:nvSpPr>
          <p:cNvPr id="5" name="Date Placeholder 4">
            <a:extLst>
              <a:ext uri="{FF2B5EF4-FFF2-40B4-BE49-F238E27FC236}">
                <a16:creationId xmlns:a16="http://schemas.microsoft.com/office/drawing/2014/main" id="{B36A6536-2434-2E57-F12E-1AB206B37C5C}"/>
              </a:ext>
            </a:extLst>
          </p:cNvPr>
          <p:cNvSpPr>
            <a:spLocks noGrp="1"/>
          </p:cNvSpPr>
          <p:nvPr>
            <p:ph type="dt" idx="11"/>
          </p:nvPr>
        </p:nvSpPr>
        <p:spPr/>
        <p:txBody>
          <a:bodyPr/>
          <a:lstStyle/>
          <a:p>
            <a:fld id="{C51ACAEC-55FA-4428-9FEC-1231D42441B9}" type="datetime1">
              <a:rPr lang="en-US" smtClean="0"/>
              <a:t>4/13/2025</a:t>
            </a:fld>
            <a:endParaRPr lang="ar-SA"/>
          </a:p>
        </p:txBody>
      </p:sp>
      <p:sp>
        <p:nvSpPr>
          <p:cNvPr id="6" name="Footer Placeholder 5">
            <a:extLst>
              <a:ext uri="{FF2B5EF4-FFF2-40B4-BE49-F238E27FC236}">
                <a16:creationId xmlns:a16="http://schemas.microsoft.com/office/drawing/2014/main" id="{96F09B39-255F-556C-213C-3E3E8FB751D9}"/>
              </a:ext>
            </a:extLst>
          </p:cNvPr>
          <p:cNvSpPr>
            <a:spLocks noGrp="1"/>
          </p:cNvSpPr>
          <p:nvPr>
            <p:ph type="ftr" sz="quarter" idx="12"/>
          </p:nvPr>
        </p:nvSpPr>
        <p:spPr/>
        <p:txBody>
          <a:bodyPr/>
          <a:lstStyle/>
          <a:p>
            <a:r>
              <a:rPr lang="ar-SA"/>
              <a:t>الأستاذ الدكتور بوداح عبدالجليل</a:t>
            </a:r>
          </a:p>
        </p:txBody>
      </p:sp>
      <p:sp>
        <p:nvSpPr>
          <p:cNvPr id="7" name="Slide Number Placeholder 6">
            <a:extLst>
              <a:ext uri="{FF2B5EF4-FFF2-40B4-BE49-F238E27FC236}">
                <a16:creationId xmlns:a16="http://schemas.microsoft.com/office/drawing/2014/main" id="{6FE18428-12D7-E6D6-A439-B8DBDAC83971}"/>
              </a:ext>
            </a:extLst>
          </p:cNvPr>
          <p:cNvSpPr>
            <a:spLocks noGrp="1"/>
          </p:cNvSpPr>
          <p:nvPr>
            <p:ph type="sldNum" sz="quarter" idx="13"/>
          </p:nvPr>
        </p:nvSpPr>
        <p:spPr/>
        <p:txBody>
          <a:bodyPr/>
          <a:lstStyle/>
          <a:p>
            <a:fld id="{2F576C64-1989-487D-A6AB-C06D0AEDBD91}" type="slidenum">
              <a:rPr lang="ar-SA" smtClean="0"/>
              <a:pPr/>
              <a:t>9</a:t>
            </a:fld>
            <a:endParaRPr lang="ar-SA"/>
          </a:p>
        </p:txBody>
      </p:sp>
    </p:spTree>
    <p:extLst>
      <p:ext uri="{BB962C8B-B14F-4D97-AF65-F5344CB8AC3E}">
        <p14:creationId xmlns:p14="http://schemas.microsoft.com/office/powerpoint/2010/main" val="11934110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9199382B-71A2-4DFE-A82C-DBE20A86FED3}" type="datetime1">
              <a:rPr lang="en-US" smtClean="0"/>
              <a:t>4/12/2025</a:t>
            </a:fld>
            <a:endParaRPr lang="ar-SA"/>
          </a:p>
        </p:txBody>
      </p:sp>
      <p:sp>
        <p:nvSpPr>
          <p:cNvPr id="17" name="Footer Placeholder 16"/>
          <p:cNvSpPr>
            <a:spLocks noGrp="1"/>
          </p:cNvSpPr>
          <p:nvPr>
            <p:ph type="ftr" sz="quarter" idx="11"/>
          </p:nvPr>
        </p:nvSpPr>
        <p:spPr bwMode="auto">
          <a:xfrm rot="5400000">
            <a:off x="7077269" y="4181669"/>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4231B69-FBD1-4C22-85BF-9904F0109019}" type="slidenum">
              <a:rPr lang="ar-SA" smtClean="0"/>
              <a:pPr/>
              <a:t>‹N°›</a:t>
            </a:fld>
            <a:endParaRPr lang="ar-SA"/>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8D08EFB9-C599-4A51-9258-2DB96EF8923A}" type="datetime1">
              <a:rPr lang="en-US" smtClean="0"/>
              <a:t>4/12/2025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48D83D6-366B-491B-885D-DE50C82FC001}" type="datetime1">
              <a:rPr lang="en-US" smtClean="0"/>
              <a:t>4/12/2025</a:t>
            </a:fld>
            <a:endParaRPr lang="ar-SA"/>
          </a:p>
        </p:txBody>
      </p:sp>
      <p:sp>
        <p:nvSpPr>
          <p:cNvPr id="5" name="Footer Placeholder 4"/>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6" name="Slide Number Placeholder 5"/>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74176825-555F-403F-A95B-5C51346CF8D1}" type="datetime1">
              <a:rPr lang="en-US" smtClean="0"/>
              <a:t>4/12/2025</a:t>
            </a:fld>
            <a:endParaRPr lang="ar-SA"/>
          </a:p>
        </p:txBody>
      </p:sp>
      <p:sp>
        <p:nvSpPr>
          <p:cNvPr id="9" name="Slide Number Placeholder 8"/>
          <p:cNvSpPr>
            <a:spLocks noGrp="1"/>
          </p:cNvSpPr>
          <p:nvPr>
            <p:ph type="sldNum" sz="quarter" idx="15"/>
          </p:nvPr>
        </p:nvSpPr>
        <p:spPr/>
        <p:txBody>
          <a:bodyPr rtlCol="0"/>
          <a:lstStyle/>
          <a:p>
            <a:fld id="{A4231B69-FBD1-4C22-85BF-9904F0109019}" type="slidenum">
              <a:rPr lang="ar-SA" smtClean="0"/>
              <a:pPr/>
              <a:t>‹N°›</a:t>
            </a:fld>
            <a:endParaRPr lang="ar-SA"/>
          </a:p>
        </p:txBody>
      </p:sp>
      <p:sp>
        <p:nvSpPr>
          <p:cNvPr id="10" name="Footer Placeholder 9"/>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CF7B4BD9-ACB9-456B-860B-A196FDF54DD9}" type="datetime1">
              <a:rPr lang="en-US" smtClean="0"/>
              <a:t>4/12/2025</a:t>
            </a:fld>
            <a:endParaRPr lang="ar-SA"/>
          </a:p>
        </p:txBody>
      </p:sp>
      <p:sp>
        <p:nvSpPr>
          <p:cNvPr id="5" name="Footer Placeholder 4"/>
          <p:cNvSpPr>
            <a:spLocks noGrp="1"/>
          </p:cNvSpPr>
          <p:nvPr>
            <p:ph type="ftr" sz="quarter" idx="11"/>
          </p:nvPr>
        </p:nvSpPr>
        <p:spPr bwMode="auto">
          <a:xfrm rot="5400000">
            <a:off x="7077456" y="4178808"/>
            <a:ext cx="3657600" cy="384048"/>
          </a:xfrm>
        </p:spPr>
        <p:txBody>
          <a:bodyPr/>
          <a:lstStyle/>
          <a:p>
            <a:r>
              <a:rPr lang="ar-SA"/>
              <a:t>جامعة أم البواقي-  - كلية الاقتصاد و التسيير و التجارة – قسم المحاسبة والمالية - السنة الثانية</a:t>
            </a: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4231B69-FBD1-4C22-85BF-9904F0109019}" type="slidenum">
              <a:rPr lang="ar-SA" smtClean="0"/>
              <a:pPr/>
              <a:t>‹N°›</a:t>
            </a:fld>
            <a:endParaRPr lang="ar-S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4F24C0E1-9347-4A1F-8C42-A867F37F5AF2}" type="datetime1">
              <a:rPr lang="en-US" smtClean="0"/>
              <a:t>4/12/2025</a:t>
            </a:fld>
            <a:endParaRPr lang="ar-SA"/>
          </a:p>
        </p:txBody>
      </p:sp>
      <p:sp>
        <p:nvSpPr>
          <p:cNvPr id="6" name="Footer Placeholder 5"/>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7" name="Slide Number Placeholder 6"/>
          <p:cNvSpPr>
            <a:spLocks noGrp="1"/>
          </p:cNvSpPr>
          <p:nvPr>
            <p:ph type="sldNum" sz="quarter" idx="12"/>
          </p:nvPr>
        </p:nvSpPr>
        <p:spPr/>
        <p:txBody>
          <a:bodyPr/>
          <a:lstStyle/>
          <a:p>
            <a:fld id="{A4231B69-FBD1-4C22-85BF-9904F0109019}" type="slidenum">
              <a:rPr lang="ar-SA" smtClean="0"/>
              <a:pPr/>
              <a:t>‹N°›</a:t>
            </a:fld>
            <a:endParaRPr lang="ar-SA"/>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9A374D56-884C-43B8-B27C-9453D6ED5F97}" type="datetime1">
              <a:rPr lang="en-US" smtClean="0"/>
              <a:t>4/12/2025</a:t>
            </a:fld>
            <a:endParaRPr lang="ar-SA"/>
          </a:p>
        </p:txBody>
      </p:sp>
      <p:sp>
        <p:nvSpPr>
          <p:cNvPr id="8" name="Footer Placeholder 7"/>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9" name="Slide Number Placeholder 8"/>
          <p:cNvSpPr>
            <a:spLocks noGrp="1"/>
          </p:cNvSpPr>
          <p:nvPr>
            <p:ph type="sldNum" sz="quarter" idx="12"/>
          </p:nvPr>
        </p:nvSpPr>
        <p:spPr/>
        <p:txBody>
          <a:bodyPr/>
          <a:lstStyle/>
          <a:p>
            <a:fld id="{A4231B69-FBD1-4C22-85BF-9904F0109019}" type="slidenum">
              <a:rPr lang="ar-SA" smtClean="0"/>
              <a:pPr/>
              <a:t>‹N°›</a:t>
            </a:fld>
            <a:endParaRPr lang="ar-SA"/>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25ABAF81-BA59-4FBA-AE23-352F1FB28405}" type="datetime1">
              <a:rPr lang="en-US" smtClean="0"/>
              <a:t>4/12/2025</a:t>
            </a:fld>
            <a:endParaRPr lang="ar-SA"/>
          </a:p>
        </p:txBody>
      </p:sp>
      <p:sp>
        <p:nvSpPr>
          <p:cNvPr id="7" name="Slide Number Placeholder 6"/>
          <p:cNvSpPr>
            <a:spLocks noGrp="1"/>
          </p:cNvSpPr>
          <p:nvPr>
            <p:ph type="sldNum" sz="quarter" idx="11"/>
          </p:nvPr>
        </p:nvSpPr>
        <p:spPr/>
        <p:txBody>
          <a:bodyPr rtlCol="0"/>
          <a:lstStyle/>
          <a:p>
            <a:fld id="{A4231B69-FBD1-4C22-85BF-9904F0109019}" type="slidenum">
              <a:rPr lang="ar-SA" smtClean="0"/>
              <a:pPr/>
              <a:t>‹N°›</a:t>
            </a:fld>
            <a:endParaRPr lang="ar-SA"/>
          </a:p>
        </p:txBody>
      </p:sp>
      <p:sp>
        <p:nvSpPr>
          <p:cNvPr id="8" name="Footer Placeholder 7"/>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0BA7E6-C33C-4DD8-916B-CAE4CF186BFA}" type="datetime1">
              <a:rPr lang="en-US" smtClean="0"/>
              <a:t>4/12/2025</a:t>
            </a:fld>
            <a:endParaRPr lang="ar-SA"/>
          </a:p>
        </p:txBody>
      </p:sp>
      <p:sp>
        <p:nvSpPr>
          <p:cNvPr id="3" name="Footer Placeholder 2"/>
          <p:cNvSpPr>
            <a:spLocks noGrp="1"/>
          </p:cNvSpPr>
          <p:nvPr>
            <p:ph type="ftr" sz="quarter" idx="11"/>
          </p:nvPr>
        </p:nvSpPr>
        <p:spPr/>
        <p:txBody>
          <a:bodyPr/>
          <a:lstStyle/>
          <a:p>
            <a:r>
              <a:rPr lang="ar-SA"/>
              <a:t>جامعة أم البواقي-  - كلية الاقتصاد و التسيير و التجارة – قسم المحاسبة والمالية - السنة الثانية</a:t>
            </a:r>
          </a:p>
        </p:txBody>
      </p:sp>
      <p:sp>
        <p:nvSpPr>
          <p:cNvPr id="4" name="Slide Number Placeholder 3"/>
          <p:cNvSpPr>
            <a:spLocks noGrp="1"/>
          </p:cNvSpPr>
          <p:nvPr>
            <p:ph type="sldNum" sz="quarter" idx="12"/>
          </p:nvPr>
        </p:nvSpPr>
        <p:spPr/>
        <p:txBody>
          <a:bodyPr/>
          <a:lstStyle/>
          <a:p>
            <a:fld id="{A4231B69-FBD1-4C22-85BF-9904F0109019}" type="slidenum">
              <a:rPr lang="ar-SA" smtClean="0"/>
              <a:pPr/>
              <a:t>‹N°›</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42CD5E13-7C82-4419-92E3-28C6AE6780E6}" type="datetime1">
              <a:rPr lang="en-US" smtClean="0"/>
              <a:t>4/12/2025</a:t>
            </a:fld>
            <a:endParaRPr lang="ar-SA"/>
          </a:p>
        </p:txBody>
      </p:sp>
      <p:sp>
        <p:nvSpPr>
          <p:cNvPr id="22" name="Slide Number Placeholder 21"/>
          <p:cNvSpPr>
            <a:spLocks noGrp="1"/>
          </p:cNvSpPr>
          <p:nvPr>
            <p:ph type="sldNum" sz="quarter" idx="15"/>
          </p:nvPr>
        </p:nvSpPr>
        <p:spPr/>
        <p:txBody>
          <a:bodyPr rtlCol="0"/>
          <a:lstStyle/>
          <a:p>
            <a:fld id="{A4231B69-FBD1-4C22-85BF-9904F0109019}" type="slidenum">
              <a:rPr lang="ar-SA" smtClean="0"/>
              <a:pPr/>
              <a:t>‹N°›</a:t>
            </a:fld>
            <a:endParaRPr lang="ar-SA"/>
          </a:p>
        </p:txBody>
      </p:sp>
      <p:sp>
        <p:nvSpPr>
          <p:cNvPr id="23" name="Footer Placeholder 22"/>
          <p:cNvSpPr>
            <a:spLocks noGrp="1"/>
          </p:cNvSpPr>
          <p:nvPr>
            <p:ph type="ftr" sz="quarter" idx="16"/>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EDFCAB2-2C9F-42B2-B4E1-A53007436809}" type="datetime1">
              <a:rPr lang="en-US" smtClean="0"/>
              <a:t>4/12/2025</a:t>
            </a:fld>
            <a:endParaRPr lang="ar-SA"/>
          </a:p>
        </p:txBody>
      </p:sp>
      <p:sp>
        <p:nvSpPr>
          <p:cNvPr id="18" name="Slide Number Placeholder 17"/>
          <p:cNvSpPr>
            <a:spLocks noGrp="1"/>
          </p:cNvSpPr>
          <p:nvPr>
            <p:ph type="sldNum" sz="quarter" idx="11"/>
          </p:nvPr>
        </p:nvSpPr>
        <p:spPr/>
        <p:txBody>
          <a:bodyPr rtlCol="0"/>
          <a:lstStyle/>
          <a:p>
            <a:fld id="{A4231B69-FBD1-4C22-85BF-9904F0109019}" type="slidenum">
              <a:rPr lang="ar-SA" smtClean="0"/>
              <a:pPr/>
              <a:t>‹N°›</a:t>
            </a:fld>
            <a:endParaRPr lang="ar-SA"/>
          </a:p>
        </p:txBody>
      </p:sp>
      <p:sp>
        <p:nvSpPr>
          <p:cNvPr id="21" name="Footer Placeholder 20"/>
          <p:cNvSpPr>
            <a:spLocks noGrp="1"/>
          </p:cNvSpPr>
          <p:nvPr>
            <p:ph type="ftr" sz="quarter" idx="12"/>
          </p:nvPr>
        </p:nvSpPr>
        <p:spPr/>
        <p:txBody>
          <a:bodyPr rtlCol="0"/>
          <a:lstStyle/>
          <a:p>
            <a:r>
              <a:rPr lang="ar-SA"/>
              <a:t>جامعة أم البواقي-  - كلية الاقتصاد و التسيير و التجارة – قسم المحاسبة والمالية - السنة الثانية</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01FE0AA4-5365-4B37-8820-3549867C2CB9}" type="datetime1">
              <a:rPr lang="en-US" smtClean="0"/>
              <a:t>4/12/2025</a:t>
            </a:fld>
            <a:endParaRPr lang="ar-SA"/>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r>
              <a:rPr lang="ar-SA"/>
              <a:t>جامعة أم البواقي-  - كلية الاقتصاد و التسيير و التجارة – قسم المحاسبة والمالية - السنة الثانية</a:t>
            </a:r>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4231B69-FBD1-4C22-85BF-9904F0109019}" type="slidenum">
              <a:rPr lang="ar-SA" smtClean="0"/>
              <a:pPr/>
              <a:t>‹N°›</a:t>
            </a:fld>
            <a:endParaRPr lang="ar-S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p:txStyles>
    <p:titleStyle>
      <a:lvl1pPr algn="l" rtl="1"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r" rtl="1"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r" rtl="1"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r" rtl="1"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r" rtl="1"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r" rtl="1"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r" rtl="1"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r" rtl="1"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r" rtl="1"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r" rtl="1"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23728" y="2204864"/>
            <a:ext cx="6172200" cy="1894362"/>
          </a:xfrm>
          <a:solidFill>
            <a:schemeClr val="accent4">
              <a:lumMod val="20000"/>
              <a:lumOff val="80000"/>
            </a:schemeClr>
          </a:solidFill>
        </p:spPr>
        <p:style>
          <a:lnRef idx="2">
            <a:schemeClr val="accent3"/>
          </a:lnRef>
          <a:fillRef idx="1">
            <a:schemeClr val="lt1"/>
          </a:fillRef>
          <a:effectRef idx="0">
            <a:schemeClr val="accent3"/>
          </a:effectRef>
          <a:fontRef idx="minor">
            <a:schemeClr val="dk1"/>
          </a:fontRef>
        </p:style>
        <p:txBody>
          <a:bodyPr anchor="ctr">
            <a:normAutofit/>
          </a:bodyPr>
          <a:lstStyle/>
          <a:p>
            <a:pPr algn="ctr"/>
            <a:r>
              <a:rPr lang="ar-SA" sz="3600" dirty="0">
                <a:latin typeface="Calibri" panose="020F0502020204030204" pitchFamily="34" charset="0"/>
                <a:cs typeface="Calibri" panose="020F0502020204030204" pitchFamily="34" charset="0"/>
              </a:rPr>
              <a:t>مالــــــــــــية المؤسسة</a:t>
            </a:r>
          </a:p>
        </p:txBody>
      </p:sp>
      <p:sp>
        <p:nvSpPr>
          <p:cNvPr id="7" name="Date Placeholder 6"/>
          <p:cNvSpPr>
            <a:spLocks noGrp="1"/>
          </p:cNvSpPr>
          <p:nvPr>
            <p:ph type="dt" sz="half" idx="10"/>
          </p:nvPr>
        </p:nvSpPr>
        <p:spPr>
          <a:xfrm>
            <a:off x="3491880" y="5974804"/>
            <a:ext cx="2592288" cy="381000"/>
          </a:xfrm>
        </p:spPr>
        <p:txBody>
          <a:bodyPr/>
          <a:lstStyle/>
          <a:p>
            <a:pPr algn="ctr" rtl="0"/>
            <a:fld id="{038F1A5A-534D-4505-9BE2-A4506BC0C9B6}" type="datetime1">
              <a:rPr lang="en-US" sz="1400" b="1" smtClean="0">
                <a:solidFill>
                  <a:schemeClr val="tx1"/>
                </a:solidFill>
              </a:rPr>
              <a:t>4/12/2025</a:t>
            </a:fld>
            <a:endParaRPr lang="ar-SA" b="1" dirty="0">
              <a:solidFill>
                <a:schemeClr val="tx1"/>
              </a:solidFill>
            </a:endParaRPr>
          </a:p>
        </p:txBody>
      </p:sp>
      <p:sp>
        <p:nvSpPr>
          <p:cNvPr id="8" name="Slide Number Placeholder 7"/>
          <p:cNvSpPr>
            <a:spLocks noGrp="1"/>
          </p:cNvSpPr>
          <p:nvPr>
            <p:ph type="sldNum" sz="quarter" idx="12"/>
          </p:nvPr>
        </p:nvSpPr>
        <p:spPr/>
        <p:txBody>
          <a:bodyPr/>
          <a:lstStyle/>
          <a:p>
            <a:fld id="{A4231B69-FBD1-4C22-85BF-9904F0109019}" type="slidenum">
              <a:rPr lang="ar-SA" smtClean="0"/>
              <a:pPr/>
              <a:t>1</a:t>
            </a:fld>
            <a:endParaRPr lang="ar-SA"/>
          </a:p>
        </p:txBody>
      </p:sp>
      <p:sp>
        <p:nvSpPr>
          <p:cNvPr id="9" name="Footer Placeholder 8"/>
          <p:cNvSpPr>
            <a:spLocks noGrp="1"/>
          </p:cNvSpPr>
          <p:nvPr>
            <p:ph type="ftr" sz="quarter" idx="11"/>
          </p:nvPr>
        </p:nvSpPr>
        <p:spPr>
          <a:xfrm>
            <a:off x="1935144" y="5398740"/>
            <a:ext cx="6582488" cy="576064"/>
          </a:xfrm>
        </p:spPr>
        <p:txBody>
          <a:bodyPr/>
          <a:lstStyle/>
          <a:p>
            <a:pPr algn="r"/>
            <a:r>
              <a:rPr lang="ar-SA" sz="1600" b="1" dirty="0">
                <a:solidFill>
                  <a:schemeClr val="tx1"/>
                </a:solidFill>
              </a:rPr>
              <a:t>جامعة أم البواقي-  - كلية الاقتصاد و التسيير و التجارة – قسم المحاسبة والمالية - السنة الثانية</a:t>
            </a:r>
          </a:p>
        </p:txBody>
      </p:sp>
      <p:pic>
        <p:nvPicPr>
          <p:cNvPr id="3" name="Picture 2">
            <a:extLst>
              <a:ext uri="{FF2B5EF4-FFF2-40B4-BE49-F238E27FC236}">
                <a16:creationId xmlns:a16="http://schemas.microsoft.com/office/drawing/2014/main" id="{6DE8581E-DC55-4D75-93E2-BD6BDD6729C1}"/>
              </a:ext>
            </a:extLst>
          </p:cNvPr>
          <p:cNvPicPr>
            <a:picLocks noChangeAspect="1"/>
          </p:cNvPicPr>
          <p:nvPr/>
        </p:nvPicPr>
        <p:blipFill>
          <a:blip r:embed="rId3"/>
          <a:stretch>
            <a:fillRect/>
          </a:stretch>
        </p:blipFill>
        <p:spPr>
          <a:xfrm>
            <a:off x="3671540" y="621432"/>
            <a:ext cx="3076575" cy="1485900"/>
          </a:xfrm>
          <a:prstGeom prst="rect">
            <a:avLst/>
          </a:prstGeom>
          <a:solidFill>
            <a:srgbClr val="FFC000"/>
          </a:solidFill>
          <a:ln>
            <a:solidFill>
              <a:schemeClr val="tx2"/>
            </a:solid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DE0D10-EC48-A49A-07FA-F508370B4434}"/>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2A690797-DD3A-EA95-BAE9-FB3BB1056F2D}"/>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A36FC600-0638-5D9F-CABC-20ED24365C99}"/>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0" lvl="0" indent="0" algn="just" rtl="1">
              <a:lnSpc>
                <a:spcPct val="115000"/>
              </a:lnSpc>
              <a:spcAft>
                <a:spcPts val="800"/>
              </a:spcAft>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4. أهمية الاهتلاك (من الناحية الاقتصادية، من الناحية المحاسبية، من الناحية المالية).</a:t>
            </a:r>
          </a:p>
          <a:p>
            <a:pPr marL="0" lvl="0" indent="0" algn="just">
              <a:lnSpc>
                <a:spcPct val="115000"/>
              </a:lnSpc>
              <a:spcBef>
                <a:spcPts val="0"/>
              </a:spcBef>
              <a:buNone/>
              <a:tabLst>
                <a:tab pos="1503045" algn="l"/>
                <a:tab pos="3216910" algn="ctr"/>
              </a:tabLst>
            </a:pPr>
            <a:r>
              <a:rPr lang="ar-DZ" sz="2000" b="1" kern="100" dirty="0">
                <a:latin typeface="Calibri" panose="020F0502020204030204" pitchFamily="34" charset="0"/>
                <a:ea typeface="Calibri" panose="020F0502020204030204" pitchFamily="34" charset="0"/>
                <a:cs typeface="Calibri" panose="020F0502020204030204" pitchFamily="34" charset="0"/>
              </a:rPr>
              <a:t>2.4 الاهتلاك من منظور مالي</a:t>
            </a:r>
          </a:p>
          <a:p>
            <a:pPr marL="0" lvl="0" indent="0" algn="just">
              <a:lnSpc>
                <a:spcPct val="115000"/>
              </a:lnSpc>
              <a:spcBef>
                <a:spcPts val="0"/>
              </a:spcBef>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إن النظرة المالية للاهتلاك تختلف عن النظرة المحاسبية من جانب أن الاهتلاك أداة من أدوات التمويل الداخلي للمشروع أو المنشأة. فالاقتطاعات التي تحدث على مستوى محاسبي وتعتبر مصروف من جهة، فهي من جهة أخرى وسيلة للتراكم المساعد على تمويل المشروع من خلال القدرة على تجديد أصوله عند نهاية فترة الأصل. وتستخدم تقنيا وسائل للتعبير عن الدور التمويلي للاهتلاك من خلال ما يعرف بمعادلة التمويل الذاتي أو قدرة التمويل الذاتي، والمتضمنة بالأساس كل من الاهتلاكات والأرباح والمخصصات. وبغض النظر عن الطريقة التي يحسب بها الاهتلاك ، فإن المدلول المالي يبقى واحدا وهو عبارة عن أداة تمويل داخلية للمشروع يؤخذ بالحسبان عند التفكير في مصادر التميل المختلفة.  </a:t>
            </a:r>
          </a:p>
          <a:p>
            <a:pPr marL="809625" lvl="0" indent="0">
              <a:buNone/>
            </a:pPr>
            <a:endParaRPr lang="ar-SA" dirty="0"/>
          </a:p>
        </p:txBody>
      </p:sp>
      <p:sp>
        <p:nvSpPr>
          <p:cNvPr id="4" name="Date Placeholder 3">
            <a:extLst>
              <a:ext uri="{FF2B5EF4-FFF2-40B4-BE49-F238E27FC236}">
                <a16:creationId xmlns:a16="http://schemas.microsoft.com/office/drawing/2014/main" id="{DA7E76CD-02BE-1B1E-B673-03CBC5A5D5FD}"/>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59DE2172-CD47-290F-ABB5-7D6B42CA56EF}"/>
              </a:ext>
            </a:extLst>
          </p:cNvPr>
          <p:cNvSpPr>
            <a:spLocks noGrp="1"/>
          </p:cNvSpPr>
          <p:nvPr>
            <p:ph type="sldNum" sz="quarter" idx="15"/>
          </p:nvPr>
        </p:nvSpPr>
        <p:spPr/>
        <p:txBody>
          <a:bodyPr/>
          <a:lstStyle/>
          <a:p>
            <a:fld id="{A4231B69-FBD1-4C22-85BF-9904F0109019}" type="slidenum">
              <a:rPr lang="ar-SA" smtClean="0"/>
              <a:pPr/>
              <a:t>10</a:t>
            </a:fld>
            <a:endParaRPr lang="ar-SA"/>
          </a:p>
        </p:txBody>
      </p:sp>
      <p:sp>
        <p:nvSpPr>
          <p:cNvPr id="6" name="Footer Placeholder 5">
            <a:extLst>
              <a:ext uri="{FF2B5EF4-FFF2-40B4-BE49-F238E27FC236}">
                <a16:creationId xmlns:a16="http://schemas.microsoft.com/office/drawing/2014/main" id="{DA50FFF1-DC7B-A147-9A8E-0C00C4AC2584}"/>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3767402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5A9F5F-D03C-3D87-4481-6EFAAECAC6B6}"/>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8E8C489D-E29A-305D-2906-05ABD992738C}"/>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45030928-3373-C304-5B7F-3AC23A3434AD}"/>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0" lvl="0" indent="0" algn="just" rtl="1">
              <a:lnSpc>
                <a:spcPct val="115000"/>
              </a:lnSpc>
              <a:spcAft>
                <a:spcPts val="800"/>
              </a:spcAft>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4. أهمية الاهتلاك (من الناحية الاقتصادية، من الناحية المحاسبية، من الناحية المالية).</a:t>
            </a:r>
          </a:p>
          <a:p>
            <a:pPr marL="0" lvl="0" indent="0" algn="just">
              <a:lnSpc>
                <a:spcPct val="115000"/>
              </a:lnSpc>
              <a:spcBef>
                <a:spcPts val="0"/>
              </a:spcBef>
              <a:buNone/>
              <a:tabLst>
                <a:tab pos="1503045" algn="l"/>
                <a:tab pos="3216910" algn="ctr"/>
              </a:tabLst>
            </a:pPr>
            <a:r>
              <a:rPr lang="ar-DZ" sz="2000" b="1" kern="100" dirty="0">
                <a:latin typeface="Calibri" panose="020F0502020204030204" pitchFamily="34" charset="0"/>
                <a:ea typeface="Calibri" panose="020F0502020204030204" pitchFamily="34" charset="0"/>
                <a:cs typeface="Calibri" panose="020F0502020204030204" pitchFamily="34" charset="0"/>
              </a:rPr>
              <a:t>3.4 الاهتلاك من منظور اقتصادي</a:t>
            </a:r>
          </a:p>
          <a:p>
            <a:pPr marL="0" lvl="0" indent="0" algn="just">
              <a:lnSpc>
                <a:spcPct val="115000"/>
              </a:lnSpc>
              <a:spcBef>
                <a:spcPts val="0"/>
              </a:spcBef>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تختلف النظرة الاقتصادية للاهتلاك عن النظرة المحاسبية والنظرة المالية من جانب أن الاهتلاك مرتبط بعوامل اقتصادية محضة تحدد قيمة الأصل في السوق من كونه مازال مطلوبا للاستخدام أو تم التوقف عن ذلك نهائيا. إن التطور الفني أو التكنولوجي للأصل له دوره في تحديد قيمة الأصل مع مرور الوقت. فهناك من الأصول الاستثمارية حياة الأصل فيها قصيرة بفعل العوامل الفنية من التطوير والتحسين، ما يجعل الأصل يتقادم فنيا وتتراجع قيمته في السوق ، وقد يصبح غير قادر على تلبية حاجة السوق وأذواق المستهلكين، وكنتيجة لذلك تنخفض قيمته في السوق عن القيمة المحاسبية الافتراضية له ما يجعل المنشأة تتعرض لخسائر حقيقية في حالة بيعه بغرض تعويضه. وكخلاصة ، يمكن القول أن الظروف الاقتصادية المحيطة بالمنشأة والعوامل المحددة للسوق تكون بمثابة المرجعية الفعلية لمعرفة الاهتلاك الواجب تطبيقه والطريقة الأجدر بالاتباع.  </a:t>
            </a:r>
            <a:endParaRPr lang="ar-SA" dirty="0"/>
          </a:p>
        </p:txBody>
      </p:sp>
      <p:sp>
        <p:nvSpPr>
          <p:cNvPr id="4" name="Date Placeholder 3">
            <a:extLst>
              <a:ext uri="{FF2B5EF4-FFF2-40B4-BE49-F238E27FC236}">
                <a16:creationId xmlns:a16="http://schemas.microsoft.com/office/drawing/2014/main" id="{F4B55757-17A8-293A-5EB6-70672B09EBE4}"/>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4/13/2025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0AA85D85-4A50-911F-DBF9-061621D7D0F2}"/>
              </a:ext>
            </a:extLst>
          </p:cNvPr>
          <p:cNvSpPr>
            <a:spLocks noGrp="1"/>
          </p:cNvSpPr>
          <p:nvPr>
            <p:ph type="sldNum" sz="quarter" idx="15"/>
          </p:nvPr>
        </p:nvSpPr>
        <p:spPr/>
        <p:txBody>
          <a:bodyPr/>
          <a:lstStyle/>
          <a:p>
            <a:fld id="{A4231B69-FBD1-4C22-85BF-9904F0109019}" type="slidenum">
              <a:rPr lang="ar-SA" smtClean="0"/>
              <a:pPr/>
              <a:t>11</a:t>
            </a:fld>
            <a:endParaRPr lang="ar-SA"/>
          </a:p>
        </p:txBody>
      </p:sp>
      <p:sp>
        <p:nvSpPr>
          <p:cNvPr id="6" name="Footer Placeholder 5">
            <a:extLst>
              <a:ext uri="{FF2B5EF4-FFF2-40B4-BE49-F238E27FC236}">
                <a16:creationId xmlns:a16="http://schemas.microsoft.com/office/drawing/2014/main" id="{42509A39-AD02-3927-5F15-DA85997A2574}"/>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6452945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1008112"/>
          </a:xfrm>
        </p:spPr>
        <p:style>
          <a:lnRef idx="2">
            <a:schemeClr val="dk1"/>
          </a:lnRef>
          <a:fillRef idx="1">
            <a:schemeClr val="lt1"/>
          </a:fillRef>
          <a:effectRef idx="0">
            <a:schemeClr val="dk1"/>
          </a:effectRef>
          <a:fontRef idx="minor">
            <a:schemeClr val="dk1"/>
          </a:fontRef>
        </p:style>
        <p:txBody>
          <a:bodyPr anchor="ctr">
            <a:noAutofit/>
          </a:bodyPr>
          <a:lstStyle/>
          <a:p>
            <a:pPr algn="ctr"/>
            <a:br>
              <a:rPr lang="ar-DZ" sz="2800" b="1" dirty="0">
                <a:solidFill>
                  <a:schemeClr val="tx1"/>
                </a:solidFill>
              </a:rPr>
            </a:br>
            <a:r>
              <a:rPr lang="ar-DZ" sz="2800" b="1" dirty="0">
                <a:solidFill>
                  <a:schemeClr val="tx1"/>
                </a:solidFill>
              </a:rPr>
              <a:t>الفصـــــــل السادس</a:t>
            </a:r>
            <a:br>
              <a:rPr lang="ar-DZ" sz="2800" b="1" dirty="0">
                <a:solidFill>
                  <a:schemeClr val="tx1"/>
                </a:solidFill>
              </a:rPr>
            </a:br>
            <a:r>
              <a:rPr lang="ar-DZ" sz="2800" b="1" dirty="0">
                <a:solidFill>
                  <a:schemeClr val="tx1"/>
                </a:solidFill>
              </a:rPr>
              <a:t>مصادرالتمويل</a:t>
            </a:r>
            <a:br>
              <a:rPr lang="ar-SA" sz="2000" dirty="0">
                <a:solidFill>
                  <a:schemeClr val="tx1"/>
                </a:solidFill>
              </a:rPr>
            </a:br>
            <a:endParaRPr lang="ar-SA" sz="1800" dirty="0"/>
          </a:p>
        </p:txBody>
      </p:sp>
      <p:sp>
        <p:nvSpPr>
          <p:cNvPr id="16" name="Content Placeholder 15"/>
          <p:cNvSpPr>
            <a:spLocks noGrp="1"/>
          </p:cNvSpPr>
          <p:nvPr>
            <p:ph sz="quarter" idx="1"/>
          </p:nvPr>
        </p:nvSpPr>
        <p:spPr>
          <a:xfrm>
            <a:off x="457200" y="1600200"/>
            <a:ext cx="7467600" cy="3412976"/>
          </a:xfrm>
          <a:solidFill>
            <a:schemeClr val="accent4">
              <a:lumMod val="20000"/>
              <a:lumOff val="80000"/>
            </a:schemeClr>
          </a:solidFill>
        </p:spPr>
        <p:style>
          <a:lnRef idx="2">
            <a:schemeClr val="dk1"/>
          </a:lnRef>
          <a:fillRef idx="1">
            <a:schemeClr val="lt1"/>
          </a:fillRef>
          <a:effectRef idx="0">
            <a:schemeClr val="dk1"/>
          </a:effectRef>
          <a:fontRef idx="minor">
            <a:schemeClr val="dk1"/>
          </a:fontRef>
        </p:style>
        <p:txBody>
          <a:bodyPr>
            <a:normAutofit/>
          </a:bodyPr>
          <a:lstStyle/>
          <a:p>
            <a:pPr marL="809625" indent="0">
              <a:buNone/>
            </a:pPr>
            <a:endParaRPr lang="ar-SA" b="1" dirty="0"/>
          </a:p>
          <a:p>
            <a:pPr marL="809625" lvl="0" indent="0" algn="ctr">
              <a:buNone/>
            </a:pPr>
            <a:endParaRPr lang="ar-DZ" b="1" dirty="0"/>
          </a:p>
          <a:p>
            <a:pPr marL="809625" lvl="0" indent="0" algn="ctr">
              <a:buNone/>
            </a:pPr>
            <a:endParaRPr lang="ar-DZ" b="1" dirty="0"/>
          </a:p>
          <a:p>
            <a:pPr marL="809625" lvl="0" indent="0" algn="ctr">
              <a:buNone/>
            </a:pPr>
            <a:r>
              <a:rPr lang="ar-DZ" sz="3600" b="1" dirty="0">
                <a:latin typeface="Calibri" panose="020F0502020204030204" pitchFamily="34" charset="0"/>
                <a:cs typeface="Calibri" panose="020F0502020204030204" pitchFamily="34" charset="0"/>
              </a:rPr>
              <a:t>انتهـــــــــــــــــــــــــــــــى</a:t>
            </a:r>
            <a:endParaRPr lang="en-US" dirty="0">
              <a:latin typeface="Calibri" panose="020F0502020204030204" pitchFamily="34" charset="0"/>
              <a:cs typeface="Calibri" panose="020F0502020204030204" pitchFamily="34" charset="0"/>
            </a:endParaRPr>
          </a:p>
          <a:p>
            <a:pPr marL="809625" indent="265113">
              <a:buNone/>
            </a:pPr>
            <a:r>
              <a:rPr lang="ar-SA" dirty="0"/>
              <a:t> </a:t>
            </a:r>
          </a:p>
        </p:txBody>
      </p:sp>
      <p:sp>
        <p:nvSpPr>
          <p:cNvPr id="4" name="Date Placeholder 3"/>
          <p:cNvSpPr>
            <a:spLocks noGrp="1"/>
          </p:cNvSpPr>
          <p:nvPr>
            <p:ph type="dt" sz="half" idx="14"/>
          </p:nvPr>
        </p:nvSpPr>
        <p:spPr>
          <a:xfrm>
            <a:off x="457200" y="4926951"/>
            <a:ext cx="2016224" cy="576858"/>
          </a:xfrm>
        </p:spPr>
        <p:txBody>
          <a:bodyPr/>
          <a:lstStyle/>
          <a:p>
            <a:pPr algn="l" rtl="0"/>
            <a:fld id="{A1C46979-5A37-4803-ACC4-A1B7FAAFCA2D}" type="datetime1">
              <a:rPr lang="en-US" sz="1600" b="1" smtClean="0"/>
              <a:t>4/12/2025</a:t>
            </a:fld>
            <a:endParaRPr lang="ar-SA" sz="1800" b="1" dirty="0"/>
          </a:p>
        </p:txBody>
      </p:sp>
      <p:sp>
        <p:nvSpPr>
          <p:cNvPr id="5" name="Slide Number Placeholder 4"/>
          <p:cNvSpPr>
            <a:spLocks noGrp="1"/>
          </p:cNvSpPr>
          <p:nvPr>
            <p:ph type="sldNum" sz="quarter" idx="15"/>
          </p:nvPr>
        </p:nvSpPr>
        <p:spPr/>
        <p:txBody>
          <a:bodyPr/>
          <a:lstStyle/>
          <a:p>
            <a:fld id="{A4231B69-FBD1-4C22-85BF-9904F0109019}" type="slidenum">
              <a:rPr lang="ar-SA" smtClean="0"/>
              <a:pPr/>
              <a:t>12</a:t>
            </a:fld>
            <a:endParaRPr lang="ar-SA"/>
          </a:p>
        </p:txBody>
      </p:sp>
      <p:sp>
        <p:nvSpPr>
          <p:cNvPr id="6" name="Footer Placeholder 5"/>
          <p:cNvSpPr>
            <a:spLocks noGrp="1"/>
          </p:cNvSpPr>
          <p:nvPr>
            <p:ph type="ftr" sz="quarter" idx="16"/>
          </p:nvPr>
        </p:nvSpPr>
        <p:spPr>
          <a:xfrm>
            <a:off x="1907704" y="4930904"/>
            <a:ext cx="6017096" cy="653792"/>
          </a:xfrm>
        </p:spPr>
        <p:txBody>
          <a:bodyPr/>
          <a:lstStyle/>
          <a:p>
            <a:pPr algn="ctr"/>
            <a:r>
              <a:rPr lang="ar-SA" sz="15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233716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Title 14"/>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342900" lvl="0" indent="-342900" algn="just" rtl="1">
              <a:lnSpc>
                <a:spcPct val="115000"/>
              </a:lnSpc>
              <a:buFont typeface="+mj-lt"/>
              <a:buAutoNum type="arabicPeriod"/>
              <a:tabLst>
                <a:tab pos="1503045" algn="l"/>
                <a:tab pos="3216910" algn="ctr"/>
              </a:tabLst>
            </a:pPr>
            <a:endParaRPr lang="ar-DZ"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buFont typeface="+mj-lt"/>
              <a:buAutoNum type="arabicPeriod"/>
              <a:tabLst>
                <a:tab pos="1503045" algn="l"/>
                <a:tab pos="3216910" algn="ctr"/>
              </a:tabLst>
            </a:pPr>
            <a:endParaRPr lang="ar-DZ" kern="100" dirty="0">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buFont typeface="+mj-lt"/>
              <a:buAutoNum type="arabicPeriod"/>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مفهوم الاستثمار</a:t>
            </a:r>
            <a:endParaRPr lang="fr-FR" b="1"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buFont typeface="+mj-lt"/>
              <a:buAutoNum type="arabicPeriod"/>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 أنواع الاستثمار</a:t>
            </a:r>
            <a:endParaRPr lang="fr-FR" b="1"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buFont typeface="+mj-lt"/>
              <a:buAutoNum type="arabicPeriod"/>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أهمية دورة الاستثمار</a:t>
            </a:r>
            <a:endParaRPr lang="fr-FR" b="1" kern="100" dirty="0">
              <a:effectLst/>
              <a:latin typeface="Calibri" panose="020F0502020204030204" pitchFamily="34" charset="0"/>
              <a:ea typeface="Calibri" panose="020F0502020204030204" pitchFamily="34" charset="0"/>
              <a:cs typeface="Calibri" panose="020F0502020204030204" pitchFamily="34" charset="0"/>
            </a:endParaRPr>
          </a:p>
          <a:p>
            <a:pPr marL="342900" lvl="0" indent="-342900" algn="just" rtl="1">
              <a:lnSpc>
                <a:spcPct val="115000"/>
              </a:lnSpc>
              <a:spcAft>
                <a:spcPts val="800"/>
              </a:spcAft>
              <a:buFont typeface="+mj-lt"/>
              <a:buAutoNum type="arabicPeriod"/>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أهمية الاهتلاك (من الناحية الاقتصادية، من الناحية المحاسبية، من الناحية المالية).</a:t>
            </a:r>
            <a:endParaRPr lang="fr-FR" b="1" kern="100" dirty="0">
              <a:effectLst/>
              <a:latin typeface="Calibri" panose="020F0502020204030204" pitchFamily="34" charset="0"/>
              <a:ea typeface="Calibri" panose="020F0502020204030204" pitchFamily="34" charset="0"/>
              <a:cs typeface="Calibri" panose="020F0502020204030204" pitchFamily="34" charset="0"/>
            </a:endParaRPr>
          </a:p>
          <a:p>
            <a:pPr marL="809625" lvl="0" indent="0">
              <a:buNone/>
            </a:pPr>
            <a:endParaRPr lang="ar-SA" dirty="0"/>
          </a:p>
        </p:txBody>
      </p:sp>
      <p:sp>
        <p:nvSpPr>
          <p:cNvPr id="4" name="Date Placeholder 3"/>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p:cNvSpPr>
            <a:spLocks noGrp="1"/>
          </p:cNvSpPr>
          <p:nvPr>
            <p:ph type="sldNum" sz="quarter" idx="15"/>
          </p:nvPr>
        </p:nvSpPr>
        <p:spPr/>
        <p:txBody>
          <a:bodyPr/>
          <a:lstStyle/>
          <a:p>
            <a:fld id="{A4231B69-FBD1-4C22-85BF-9904F0109019}" type="slidenum">
              <a:rPr lang="ar-SA" smtClean="0"/>
              <a:pPr/>
              <a:t>2</a:t>
            </a:fld>
            <a:endParaRPr lang="ar-SA"/>
          </a:p>
        </p:txBody>
      </p:sp>
      <p:sp>
        <p:nvSpPr>
          <p:cNvPr id="6" name="Footer Placeholder 5"/>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2C1D8C-E1C5-B527-69DF-1F20E809A01E}"/>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4111B322-4071-A21C-2A52-D799B438624D}"/>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682FE8D3-7EFF-7137-4DAE-AC3A99B19BEB}"/>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342900" lvl="0" indent="-342900" algn="just" rtl="1">
              <a:lnSpc>
                <a:spcPct val="115000"/>
              </a:lnSpc>
              <a:buFont typeface="+mj-lt"/>
              <a:buAutoNum type="arabicPeriod"/>
              <a:tabLst>
                <a:tab pos="1503045" algn="l"/>
                <a:tab pos="3216910" algn="ctr"/>
              </a:tabLst>
            </a:pPr>
            <a:endParaRPr lang="ar-DZ"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rtl="1">
              <a:spcBef>
                <a:spcPts val="0"/>
              </a:spcBef>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1. مفهوم الاستثمار</a:t>
            </a:r>
          </a:p>
          <a:p>
            <a:pPr marL="0" lvl="0" indent="0" algn="just" rtl="1">
              <a:spcBef>
                <a:spcPts val="0"/>
              </a:spcBef>
              <a:buNone/>
              <a:tabLst>
                <a:tab pos="1503045" algn="l"/>
                <a:tab pos="3216910" algn="ctr"/>
              </a:tabLst>
            </a:pPr>
            <a:r>
              <a:rPr lang="ar-DZ" b="1" kern="100" dirty="0">
                <a:latin typeface="Calibri" panose="020F0502020204030204" pitchFamily="34" charset="0"/>
                <a:ea typeface="Calibri" panose="020F0502020204030204" pitchFamily="34" charset="0"/>
                <a:cs typeface="Calibri" panose="020F0502020204030204" pitchFamily="34" charset="0"/>
              </a:rPr>
              <a:t> </a:t>
            </a:r>
            <a:r>
              <a:rPr lang="ar-DZ" sz="2000" kern="100" dirty="0">
                <a:latin typeface="Calibri" panose="020F0502020204030204" pitchFamily="34" charset="0"/>
                <a:ea typeface="Calibri" panose="020F0502020204030204" pitchFamily="34" charset="0"/>
                <a:cs typeface="Calibri" panose="020F0502020204030204" pitchFamily="34" charset="0"/>
              </a:rPr>
              <a:t>يعرف الاستثمار بالمفهوم البسيط للكلمة بالأموال المتاحة والتي يتم استخدامها بغرض تنميتها في مجالات للنشاط الاقتصادي تتحقق معه عوائد إضافية. ويمكن تعريفهُ أيضا على أنه إضافة طاقات إنتاجية جديدة إلى الأصول الإنتاجية الموجودة وذلك بإنشاء مشاريع اقتصادية جديدة أو التوسع في تلك القائمة، أو إحلال أو تجديد مشاريع انتهى عمرها الافتراضي، وكذلك شراء الأوراق المالية المصدرة لإنشاء مشاريع جديدة. وتتحدد طبيعة الاستثمار وفق طبيعة النشاط القائم  المزمع  القيام به. ونظرا لاختلاف أوجه الأنشطة في الاقتصاد، فإن تعريف الاستثمار يتبع طبيعة القطاع الاقتصادي، مثل الاستثمار في القطاع الصناعي،  القطاع الفلاحي أو الزراعي، أو المالي ، أو الخدماتي.  </a:t>
            </a:r>
            <a:endParaRPr lang="fr-FR"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18418436-EBAB-7622-BD6E-FAA41CCD5485}"/>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7737B319-4AC6-E0E0-41E5-A8C9C1DAB33C}"/>
              </a:ext>
            </a:extLst>
          </p:cNvPr>
          <p:cNvSpPr>
            <a:spLocks noGrp="1"/>
          </p:cNvSpPr>
          <p:nvPr>
            <p:ph type="sldNum" sz="quarter" idx="15"/>
          </p:nvPr>
        </p:nvSpPr>
        <p:spPr/>
        <p:txBody>
          <a:bodyPr/>
          <a:lstStyle/>
          <a:p>
            <a:fld id="{A4231B69-FBD1-4C22-85BF-9904F0109019}" type="slidenum">
              <a:rPr lang="ar-SA" smtClean="0"/>
              <a:pPr/>
              <a:t>3</a:t>
            </a:fld>
            <a:endParaRPr lang="ar-SA"/>
          </a:p>
        </p:txBody>
      </p:sp>
      <p:sp>
        <p:nvSpPr>
          <p:cNvPr id="6" name="Footer Placeholder 5">
            <a:extLst>
              <a:ext uri="{FF2B5EF4-FFF2-40B4-BE49-F238E27FC236}">
                <a16:creationId xmlns:a16="http://schemas.microsoft.com/office/drawing/2014/main" id="{5E1FC35D-8F8D-3C80-AAB7-B75633801FBB}"/>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118144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513EA-E2EC-E65F-B15F-803A005361B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EFCDAF72-B8F2-0E36-D51C-360A6A153B0D}"/>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441D54D-7AE6-BB40-6016-D3C07A36EFE4}"/>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342900" lvl="0" indent="-342900" algn="just" rtl="1">
              <a:lnSpc>
                <a:spcPct val="115000"/>
              </a:lnSpc>
              <a:buFont typeface="+mj-lt"/>
              <a:buAutoNum type="arabicPeriod"/>
              <a:tabLst>
                <a:tab pos="1503045" algn="l"/>
                <a:tab pos="3216910" algn="ctr"/>
              </a:tabLst>
            </a:pPr>
            <a:endParaRPr lang="ar-DZ"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rtl="1">
              <a:spcBef>
                <a:spcPts val="0"/>
              </a:spcBef>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2. أنواع الاستثمار</a:t>
            </a:r>
          </a:p>
          <a:p>
            <a:pPr marL="0" lvl="0" indent="0" algn="just" rtl="1">
              <a:spcBef>
                <a:spcPts val="0"/>
              </a:spcBef>
              <a:buNone/>
              <a:tabLst>
                <a:tab pos="1503045" algn="l"/>
                <a:tab pos="3216910" algn="ctr"/>
              </a:tabLst>
            </a:pPr>
            <a:r>
              <a:rPr lang="ar-DZ" dirty="0"/>
              <a:t>يمكن تصنيف المشاريع الاستثمارية إلى أنواع عديدة، ولكن ونظرا لتعددها يمكن حصرها في نوعين أساسيين: أما الأول فيدخل حيز المشاريع الكبرى التي تتولاها الدولة، وتحتاج فيها إلى أموال ضخمة يعجز الأفراد أو القطاع الخاص على تمويلها. أما النوع الثاني فيتمثل في المؤسسات الاقتصادية عموما العامة منها والخاصة. كما أن للأفراد دور أساسي ضمن هذا النوع الأخير. فالدولة، وبفضل الموارد المالية الضخمة التي تحصلها من مصادر شتى، مثل الموارد الطبيعية، والضرائب بمختلف أشكالها المباشرة وغير المباشرة. فالدولة تتكفل عادة بالمشاريع الاستثمارية الكبيرة مثل مشاريع البنية التحتية، من طرق ومشاريع ، وسدود، كما أنها تعتني بما يسمى بالاستثمار الاجتماعي الذي له علاقة ببناء المستشفيات، والمدارس والجامعات. </a:t>
            </a:r>
            <a:endParaRPr lang="ar-SA" dirty="0"/>
          </a:p>
        </p:txBody>
      </p:sp>
      <p:sp>
        <p:nvSpPr>
          <p:cNvPr id="4" name="Date Placeholder 3">
            <a:extLst>
              <a:ext uri="{FF2B5EF4-FFF2-40B4-BE49-F238E27FC236}">
                <a16:creationId xmlns:a16="http://schemas.microsoft.com/office/drawing/2014/main" id="{3BDA14AC-4AB6-B151-C49E-4A8EFE86D0AD}"/>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1450D43A-67C2-5BFE-2AE9-9D5E9BB4E700}"/>
              </a:ext>
            </a:extLst>
          </p:cNvPr>
          <p:cNvSpPr>
            <a:spLocks noGrp="1"/>
          </p:cNvSpPr>
          <p:nvPr>
            <p:ph type="sldNum" sz="quarter" idx="15"/>
          </p:nvPr>
        </p:nvSpPr>
        <p:spPr/>
        <p:txBody>
          <a:bodyPr/>
          <a:lstStyle/>
          <a:p>
            <a:fld id="{A4231B69-FBD1-4C22-85BF-9904F0109019}" type="slidenum">
              <a:rPr lang="ar-SA" smtClean="0"/>
              <a:pPr/>
              <a:t>4</a:t>
            </a:fld>
            <a:endParaRPr lang="ar-SA"/>
          </a:p>
        </p:txBody>
      </p:sp>
      <p:sp>
        <p:nvSpPr>
          <p:cNvPr id="6" name="Footer Placeholder 5">
            <a:extLst>
              <a:ext uri="{FF2B5EF4-FFF2-40B4-BE49-F238E27FC236}">
                <a16:creationId xmlns:a16="http://schemas.microsoft.com/office/drawing/2014/main" id="{E3CD7DD8-B860-FC0A-D2EC-DC0BF32A9130}"/>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459759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140329-4E00-24C0-1E67-53293D7D26E0}"/>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EF9C792-857D-8883-E0AA-C7A5FDD37F96}"/>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863E3F83-1FF0-41F5-2D17-E7F330DEF822}"/>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342900" lvl="0" indent="-342900" algn="just" rtl="1">
              <a:lnSpc>
                <a:spcPct val="115000"/>
              </a:lnSpc>
              <a:buFont typeface="+mj-lt"/>
              <a:buAutoNum type="arabicPeriod"/>
              <a:tabLst>
                <a:tab pos="1503045" algn="l"/>
                <a:tab pos="3216910" algn="ctr"/>
              </a:tabLst>
            </a:pPr>
            <a:endParaRPr lang="ar-DZ"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rtl="1">
              <a:spcBef>
                <a:spcPts val="0"/>
              </a:spcBef>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2. أنواع الاستثمار (تابع)</a:t>
            </a:r>
          </a:p>
          <a:p>
            <a:pPr marL="0" lvl="0" indent="0" algn="just" rtl="1">
              <a:spcBef>
                <a:spcPts val="0"/>
              </a:spcBef>
              <a:buNone/>
              <a:tabLst>
                <a:tab pos="1503045" algn="l"/>
                <a:tab pos="3216910" algn="ctr"/>
              </a:tabLst>
            </a:pPr>
            <a:r>
              <a:rPr lang="ar-DZ" dirty="0"/>
              <a:t>من جهة أخرى، فإن الاستثمار على مستوى المؤسسة الاقتصادية له أبعاده الاقتصادية نحو تحقيق أهداف النمو الاقتصادي وبالتالي التنمية المستدامة. فالقطاع الاقتصادي نوعان : قطاع استراتيجي تتولاه الدولة من خلال مؤسسات عمومية، مثل شركة سوناطراك في الجزائر، والشركة الوطنية للكهرباء والغاز. بينما القطاع الآخر ينشط من طرف المتعاملين الاقتصاديين الخواص، وحتى العموميين إذا كانت أهدافهم اقتصادية، ويهدفون من وراء أنشطتهم تحقيق الأرباح. فالنشاط الاستثماري على مستوى المؤسسة الاقتصادية يكون أكثر نموا إذا ما توفرت شروط محيط اقتصادي ومالي نشط. فضلا عن دور الدولة في دفع عجلة النمو من خلال ما ذكرنا أعلاه من بُنى تحتية قوية.  </a:t>
            </a:r>
            <a:endParaRPr lang="ar-SA" dirty="0"/>
          </a:p>
        </p:txBody>
      </p:sp>
      <p:sp>
        <p:nvSpPr>
          <p:cNvPr id="4" name="Date Placeholder 3">
            <a:extLst>
              <a:ext uri="{FF2B5EF4-FFF2-40B4-BE49-F238E27FC236}">
                <a16:creationId xmlns:a16="http://schemas.microsoft.com/office/drawing/2014/main" id="{95FD690F-1121-2C31-5D49-6E0D4FF424B3}"/>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E2E692F0-A4F3-CB19-CE7A-59114B1B14DE}"/>
              </a:ext>
            </a:extLst>
          </p:cNvPr>
          <p:cNvSpPr>
            <a:spLocks noGrp="1"/>
          </p:cNvSpPr>
          <p:nvPr>
            <p:ph type="sldNum" sz="quarter" idx="15"/>
          </p:nvPr>
        </p:nvSpPr>
        <p:spPr/>
        <p:txBody>
          <a:bodyPr/>
          <a:lstStyle/>
          <a:p>
            <a:fld id="{A4231B69-FBD1-4C22-85BF-9904F0109019}" type="slidenum">
              <a:rPr lang="ar-SA" smtClean="0"/>
              <a:pPr/>
              <a:t>5</a:t>
            </a:fld>
            <a:endParaRPr lang="ar-SA"/>
          </a:p>
        </p:txBody>
      </p:sp>
      <p:sp>
        <p:nvSpPr>
          <p:cNvPr id="6" name="Footer Placeholder 5">
            <a:extLst>
              <a:ext uri="{FF2B5EF4-FFF2-40B4-BE49-F238E27FC236}">
                <a16:creationId xmlns:a16="http://schemas.microsoft.com/office/drawing/2014/main" id="{1D8F1BE6-DC02-23AA-7143-36C04986E40D}"/>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2657331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1C5F6B-7045-57B1-100B-9B9497634DA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7635016B-A66E-70D0-747A-3967DC1D49A0}"/>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D19DFF51-82E2-6667-57FC-584BC7397129}"/>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342900" lvl="0" indent="-342900" algn="just" rtl="1">
              <a:lnSpc>
                <a:spcPct val="115000"/>
              </a:lnSpc>
              <a:buFont typeface="+mj-lt"/>
              <a:buAutoNum type="arabicPeriod"/>
              <a:tabLst>
                <a:tab pos="1503045" algn="l"/>
                <a:tab pos="3216910" algn="ctr"/>
              </a:tabLst>
            </a:pPr>
            <a:endParaRPr lang="ar-DZ"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rtl="1">
              <a:spcBef>
                <a:spcPts val="0"/>
              </a:spcBef>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2. أنواع الاستثمار (تابع)</a:t>
            </a:r>
          </a:p>
          <a:p>
            <a:pPr marL="0" lvl="0" indent="0" algn="just" rtl="1">
              <a:spcBef>
                <a:spcPts val="0"/>
              </a:spcBef>
              <a:buNone/>
              <a:tabLst>
                <a:tab pos="1503045" algn="l"/>
                <a:tab pos="3216910" algn="ctr"/>
              </a:tabLst>
            </a:pPr>
            <a:r>
              <a:rPr lang="ar-DZ" dirty="0"/>
              <a:t>وفي الأخير، وليس آخرا، يمكن القول أن أنواع الاستثمار من حيث المفهوم متعددة جدا، وأن لكل نوع دلالته. فالاستثمار الخاص غير الاستثمار العام، وأن الاستثمار المالي غير الاستثمار الحقيقي، وان الاستثمار الوطني (المحلي) غير الاستثمار الأجنبي المباشر. وبالرغم من هذه الاختلافات في التسمية وفي نوع الاستثمار يبقى الهدف واحدا من حيث الغاية والمتمثلة في تحقيق أهداف التنمية التي يُسعى من خلالها إلى إشباع حاجات المواطنين من السلع والخدمات، وتوفير فرص العمل، والقضاء على البطالة، وتحقيق التراكم الرأسمالي، وبالتالي تحقيق الرفاه الاقتصادي للمجتمع.</a:t>
            </a:r>
            <a:endParaRPr lang="ar-SA" dirty="0"/>
          </a:p>
        </p:txBody>
      </p:sp>
      <p:sp>
        <p:nvSpPr>
          <p:cNvPr id="4" name="Date Placeholder 3">
            <a:extLst>
              <a:ext uri="{FF2B5EF4-FFF2-40B4-BE49-F238E27FC236}">
                <a16:creationId xmlns:a16="http://schemas.microsoft.com/office/drawing/2014/main" id="{32CAB3C0-7A39-FD05-80A2-5780D986A1C5}"/>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7B121C90-4D99-20BF-59D0-EEEFCFA03212}"/>
              </a:ext>
            </a:extLst>
          </p:cNvPr>
          <p:cNvSpPr>
            <a:spLocks noGrp="1"/>
          </p:cNvSpPr>
          <p:nvPr>
            <p:ph type="sldNum" sz="quarter" idx="15"/>
          </p:nvPr>
        </p:nvSpPr>
        <p:spPr/>
        <p:txBody>
          <a:bodyPr/>
          <a:lstStyle/>
          <a:p>
            <a:fld id="{A4231B69-FBD1-4C22-85BF-9904F0109019}" type="slidenum">
              <a:rPr lang="ar-SA" smtClean="0"/>
              <a:pPr/>
              <a:t>6</a:t>
            </a:fld>
            <a:endParaRPr lang="ar-SA"/>
          </a:p>
        </p:txBody>
      </p:sp>
      <p:sp>
        <p:nvSpPr>
          <p:cNvPr id="6" name="Footer Placeholder 5">
            <a:extLst>
              <a:ext uri="{FF2B5EF4-FFF2-40B4-BE49-F238E27FC236}">
                <a16:creationId xmlns:a16="http://schemas.microsoft.com/office/drawing/2014/main" id="{1DAE257C-590A-500D-C78F-9FA99D96ECF0}"/>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1489170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1302F9-27CD-DE42-1F03-A798CCAE528A}"/>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14CE31F2-1643-FEB1-583C-64CFF3E08DF0}"/>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CD26DF1C-AA66-28C8-F7C9-CFD18A7EBE0F}"/>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0" lvl="0" indent="0" algn="just" rtl="1">
              <a:lnSpc>
                <a:spcPct val="115000"/>
              </a:lnSpc>
              <a:buNone/>
              <a:tabLst>
                <a:tab pos="1503045" algn="l"/>
                <a:tab pos="3216910" algn="ctr"/>
              </a:tabLst>
            </a:pPr>
            <a:r>
              <a:rPr lang="ar-DZ" b="1" kern="100" dirty="0">
                <a:latin typeface="Calibri" panose="020F0502020204030204" pitchFamily="34" charset="0"/>
                <a:ea typeface="Calibri" panose="020F0502020204030204" pitchFamily="34" charset="0"/>
                <a:cs typeface="Calibri" panose="020F0502020204030204" pitchFamily="34" charset="0"/>
              </a:rPr>
              <a:t>3. أ</a:t>
            </a:r>
            <a:r>
              <a:rPr lang="ar-DZ" b="1" kern="100" dirty="0">
                <a:effectLst/>
                <a:latin typeface="Calibri" panose="020F0502020204030204" pitchFamily="34" charset="0"/>
                <a:ea typeface="Calibri" panose="020F0502020204030204" pitchFamily="34" charset="0"/>
                <a:cs typeface="Calibri" panose="020F0502020204030204" pitchFamily="34" charset="0"/>
              </a:rPr>
              <a:t>همية دورة الاستثمار</a:t>
            </a:r>
          </a:p>
          <a:p>
            <a:pPr marL="0" lvl="0" indent="0" algn="just" rtl="1">
              <a:lnSpc>
                <a:spcPct val="115000"/>
              </a:lnSpc>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تكمن الأهمية الاستثمارية في ما توفره دورة الاستثمار من زيادات معتبرة في القدرات الإنتاجية، خدمة لأفراد المجتمع في توفير حاجياته من السلع والخدمات. وبالتالي، تبدأ العملية الاستثمارية من منطلق ما يرغبه المجتمع من متطلبات حياة الرفاه الاقتصادي والاجتماعي، والتي لا تكون إلا بتظافر جهود الجميع من مؤسسات وأفراد وحكومة. </a:t>
            </a:r>
          </a:p>
          <a:p>
            <a:pPr marL="0" lvl="0" indent="0" algn="just" rtl="1">
              <a:lnSpc>
                <a:spcPct val="115000"/>
              </a:lnSpc>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 وتبرز أهمية الاستثمار من أهمية زيادة الإنتاج والإنتاجية، مما يؤدي إلى زيادة الدخل الوطني، ومنه ارتفاع متوسط نصيب الفرد منه وبالتالي تحسين مستوى معيشة المواطنين. فزيادة طلب الأفراد من السلع والخدمات وتحسين نوعية المنتجات يستدعي بالضرورة اللجوء إلى العملية الاستثمارية بعد معرفة حاجيات ومتطلبات المجتمع الضرورية منها وتلك الخاصة بالكماليات. فالاستثمار يبدأ بتحديد الحاجات وينتهي بتلبيتها .لكن البداية في الاستثمار وتحقيق الغاية يواجه بجملة من التحديات والمخاطر تتطلب مجموعة متنوعة من الأفكار والإجراءات تساعد على خلق الانسجام بين قدرات الإنسان المادية والمعنوية وبين تحديات الطبيعة والأهداف المرجو تحقيقها.</a:t>
            </a:r>
          </a:p>
          <a:p>
            <a:pPr marL="0" lvl="0" indent="0" algn="just" rtl="1">
              <a:lnSpc>
                <a:spcPct val="115000"/>
              </a:lnSpc>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 </a:t>
            </a:r>
            <a:endParaRPr lang="ar-DZ" sz="2000" kern="100" dirty="0">
              <a:effectLst/>
              <a:latin typeface="Calibri" panose="020F0502020204030204" pitchFamily="34" charset="0"/>
              <a:ea typeface="Calibri" panose="020F0502020204030204" pitchFamily="34" charset="0"/>
              <a:cs typeface="Calibri" panose="020F0502020204030204" pitchFamily="34" charset="0"/>
            </a:endParaRPr>
          </a:p>
          <a:p>
            <a:pPr marL="0" lvl="0" indent="0" algn="just" rtl="1">
              <a:lnSpc>
                <a:spcPct val="115000"/>
              </a:lnSpc>
              <a:buNone/>
              <a:tabLst>
                <a:tab pos="1503045" algn="l"/>
                <a:tab pos="3216910" algn="ctr"/>
              </a:tabLst>
            </a:pPr>
            <a:endParaRPr lang="fr-FR" b="1" kern="100" dirty="0">
              <a:effectLst/>
              <a:latin typeface="Calibri" panose="020F0502020204030204" pitchFamily="34" charset="0"/>
              <a:ea typeface="Calibri" panose="020F0502020204030204" pitchFamily="34" charset="0"/>
              <a:cs typeface="Calibri" panose="020F0502020204030204" pitchFamily="34" charset="0"/>
            </a:endParaRPr>
          </a:p>
          <a:p>
            <a:pPr marL="809625" lvl="0" indent="0">
              <a:buNone/>
            </a:pPr>
            <a:endParaRPr lang="ar-SA" dirty="0"/>
          </a:p>
        </p:txBody>
      </p:sp>
      <p:sp>
        <p:nvSpPr>
          <p:cNvPr id="4" name="Date Placeholder 3">
            <a:extLst>
              <a:ext uri="{FF2B5EF4-FFF2-40B4-BE49-F238E27FC236}">
                <a16:creationId xmlns:a16="http://schemas.microsoft.com/office/drawing/2014/main" id="{05DCB28A-2AB9-96D8-C83D-AD7AF1B3CB71}"/>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FA1DFAB3-C5DE-05E2-8B66-568599385B5F}"/>
              </a:ext>
            </a:extLst>
          </p:cNvPr>
          <p:cNvSpPr>
            <a:spLocks noGrp="1"/>
          </p:cNvSpPr>
          <p:nvPr>
            <p:ph type="sldNum" sz="quarter" idx="15"/>
          </p:nvPr>
        </p:nvSpPr>
        <p:spPr/>
        <p:txBody>
          <a:bodyPr/>
          <a:lstStyle/>
          <a:p>
            <a:fld id="{A4231B69-FBD1-4C22-85BF-9904F0109019}" type="slidenum">
              <a:rPr lang="ar-SA" smtClean="0"/>
              <a:pPr/>
              <a:t>7</a:t>
            </a:fld>
            <a:endParaRPr lang="ar-SA"/>
          </a:p>
        </p:txBody>
      </p:sp>
      <p:sp>
        <p:nvSpPr>
          <p:cNvPr id="6" name="Footer Placeholder 5">
            <a:extLst>
              <a:ext uri="{FF2B5EF4-FFF2-40B4-BE49-F238E27FC236}">
                <a16:creationId xmlns:a16="http://schemas.microsoft.com/office/drawing/2014/main" id="{AC2803F9-D3C0-AFAD-CDE8-B89FDEF21449}"/>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7037981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A28A66-7672-8240-A589-BC1985AAA39F}"/>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8E0CB28-8586-1D63-38D6-80488E6669A6}"/>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3EE8EBF1-F98E-32B6-8F95-D4C2275428D6}"/>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0" lvl="0" indent="0" algn="just" rtl="1">
              <a:lnSpc>
                <a:spcPct val="115000"/>
              </a:lnSpc>
              <a:spcAft>
                <a:spcPts val="800"/>
              </a:spcAft>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4. أهمية الاهتلاك (من الناحية الاقتصادية، من الناحية المحاسبية، من الناحية المالية).</a:t>
            </a:r>
          </a:p>
          <a:p>
            <a:pPr marL="0" lvl="0" indent="0" algn="just">
              <a:lnSpc>
                <a:spcPct val="115000"/>
              </a:lnSpc>
              <a:spcAft>
                <a:spcPts val="800"/>
              </a:spcAft>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 </a:t>
            </a:r>
            <a:r>
              <a:rPr lang="ar-DZ" sz="2000" kern="100" dirty="0">
                <a:effectLst/>
                <a:latin typeface="Calibri" panose="020F0502020204030204" pitchFamily="34" charset="0"/>
                <a:ea typeface="Calibri" panose="020F0502020204030204" pitchFamily="34" charset="0"/>
                <a:cs typeface="Calibri" panose="020F0502020204030204" pitchFamily="34" charset="0"/>
              </a:rPr>
              <a:t>يرتبط مفهوم الاهتلاك بالعملية الاستثمارية ارتباطا عضويا</a:t>
            </a:r>
            <a:r>
              <a:rPr lang="ar-DZ" sz="2000" kern="100" dirty="0">
                <a:latin typeface="Calibri" panose="020F0502020204030204" pitchFamily="34" charset="0"/>
                <a:ea typeface="Calibri" panose="020F0502020204030204" pitchFamily="34" charset="0"/>
                <a:cs typeface="Calibri" panose="020F0502020204030204" pitchFamily="34" charset="0"/>
              </a:rPr>
              <a:t>، بحيث يُبنى </a:t>
            </a:r>
            <a:r>
              <a:rPr lang="ar-DZ" sz="2000" kern="100" dirty="0">
                <a:effectLst/>
                <a:latin typeface="Calibri" panose="020F0502020204030204" pitchFamily="34" charset="0"/>
                <a:ea typeface="Calibri" panose="020F0502020204030204" pitchFamily="34" charset="0"/>
                <a:cs typeface="Calibri" panose="020F0502020204030204" pitchFamily="34" charset="0"/>
              </a:rPr>
              <a:t>قرار الاستثمار على أساس طبيعة الأصل المستخدم. فالأصول المستثمر فيها، منها ما هو مادي، ومنها ما هو معنوي، ومنها ما هو مالي. </a:t>
            </a:r>
          </a:p>
          <a:p>
            <a:pPr marL="0" lvl="0" indent="0" algn="just">
              <a:lnSpc>
                <a:spcPct val="115000"/>
              </a:lnSpc>
              <a:spcBef>
                <a:spcPts val="0"/>
              </a:spcBef>
              <a:buNone/>
              <a:tabLst>
                <a:tab pos="1503045" algn="l"/>
                <a:tab pos="3216910" algn="ctr"/>
              </a:tabLst>
            </a:pPr>
            <a:r>
              <a:rPr lang="ar-DZ" sz="2000" b="1" kern="100" dirty="0">
                <a:effectLst/>
                <a:latin typeface="Calibri" panose="020F0502020204030204" pitchFamily="34" charset="0"/>
                <a:ea typeface="Calibri" panose="020F0502020204030204" pitchFamily="34" charset="0"/>
                <a:cs typeface="Calibri" panose="020F0502020204030204" pitchFamily="34" charset="0"/>
              </a:rPr>
              <a:t>1.4 الاهتلاك من</a:t>
            </a:r>
            <a:r>
              <a:rPr lang="ar-DZ" sz="2000" b="1" kern="100" dirty="0">
                <a:latin typeface="Calibri" panose="020F0502020204030204" pitchFamily="34" charset="0"/>
                <a:ea typeface="Calibri" panose="020F0502020204030204" pitchFamily="34" charset="0"/>
                <a:cs typeface="Calibri" panose="020F0502020204030204" pitchFamily="34" charset="0"/>
              </a:rPr>
              <a:t> منظور</a:t>
            </a:r>
            <a:r>
              <a:rPr lang="ar-DZ" sz="2000" b="1" kern="100" dirty="0">
                <a:effectLst/>
                <a:latin typeface="Calibri" panose="020F0502020204030204" pitchFamily="34" charset="0"/>
                <a:ea typeface="Calibri" panose="020F0502020204030204" pitchFamily="34" charset="0"/>
                <a:cs typeface="Calibri" panose="020F0502020204030204" pitchFamily="34" charset="0"/>
              </a:rPr>
              <a:t> محاسبي</a:t>
            </a:r>
          </a:p>
          <a:p>
            <a:pPr marL="0" lvl="0" indent="0" algn="just">
              <a:lnSpc>
                <a:spcPct val="115000"/>
              </a:lnSpc>
              <a:spcBef>
                <a:spcPts val="0"/>
              </a:spcBef>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ينظر إلى الاهتلاك محاسبيا على أنه مصروف يتم اقتطاعه كنتيجة لاستخدام الأصل. وتظهر قيمة الاهتلاك في جدول حساب النتائج. ويتم حساب قيمة الاهتلاك وفق طبيعة الأصل المستخدم والطريقة المحددة قانونا. وهناك ثلاثة طرق أساسية في حساب الاهتلاك يقرها القانون وهي : طريقة الاهتلاك المنتظم (القسط الثابت)، وطريقة الاهتلاك المتناقص، والمتزايد. كما توجد أيضا طريقة أخرى تسمى بطريقة الاهتلاك الفعلي. ولكل طريقة دلالة من حيث التطبيق ترتبط بنوعية ومستوى التكنولوجيا للأصل.</a:t>
            </a:r>
            <a:endParaRPr lang="ar-DZ" sz="20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DE72E77B-954D-21F2-2A42-56D6F18D4C3E}"/>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4/12/2025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EC32D6DB-0482-DEF8-E63F-9C169B4CC47E}"/>
              </a:ext>
            </a:extLst>
          </p:cNvPr>
          <p:cNvSpPr>
            <a:spLocks noGrp="1"/>
          </p:cNvSpPr>
          <p:nvPr>
            <p:ph type="sldNum" sz="quarter" idx="15"/>
          </p:nvPr>
        </p:nvSpPr>
        <p:spPr/>
        <p:txBody>
          <a:bodyPr/>
          <a:lstStyle/>
          <a:p>
            <a:fld id="{A4231B69-FBD1-4C22-85BF-9904F0109019}" type="slidenum">
              <a:rPr lang="ar-SA" smtClean="0"/>
              <a:pPr/>
              <a:t>8</a:t>
            </a:fld>
            <a:endParaRPr lang="ar-SA"/>
          </a:p>
        </p:txBody>
      </p:sp>
      <p:sp>
        <p:nvSpPr>
          <p:cNvPr id="6" name="Footer Placeholder 5">
            <a:extLst>
              <a:ext uri="{FF2B5EF4-FFF2-40B4-BE49-F238E27FC236}">
                <a16:creationId xmlns:a16="http://schemas.microsoft.com/office/drawing/2014/main" id="{5D4EF11F-D792-ED9A-26A6-E0483E968C5D}"/>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3287990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E773E6-078B-3CCC-1CBF-6E010D6E2A32}"/>
            </a:ext>
          </a:extLst>
        </p:cNvPr>
        <p:cNvGrpSpPr/>
        <p:nvPr/>
      </p:nvGrpSpPr>
      <p:grpSpPr>
        <a:xfrm>
          <a:off x="0" y="0"/>
          <a:ext cx="0" cy="0"/>
          <a:chOff x="0" y="0"/>
          <a:chExt cx="0" cy="0"/>
        </a:xfrm>
      </p:grpSpPr>
      <p:sp>
        <p:nvSpPr>
          <p:cNvPr id="15" name="Title 14">
            <a:extLst>
              <a:ext uri="{FF2B5EF4-FFF2-40B4-BE49-F238E27FC236}">
                <a16:creationId xmlns:a16="http://schemas.microsoft.com/office/drawing/2014/main" id="{DB45B826-FBAB-BC6E-C598-7C3E2EC352F8}"/>
              </a:ext>
            </a:extLst>
          </p:cNvPr>
          <p:cNvSpPr>
            <a:spLocks noGrp="1"/>
          </p:cNvSpPr>
          <p:nvPr>
            <p:ph type="title"/>
          </p:nvPr>
        </p:nvSpPr>
        <p:spPr>
          <a:xfrm>
            <a:off x="457200" y="260648"/>
            <a:ext cx="7467600" cy="792088"/>
          </a:xfrm>
        </p:spPr>
        <p:style>
          <a:lnRef idx="2">
            <a:schemeClr val="dk1"/>
          </a:lnRef>
          <a:fillRef idx="1">
            <a:schemeClr val="lt1"/>
          </a:fillRef>
          <a:effectRef idx="0">
            <a:schemeClr val="dk1"/>
          </a:effectRef>
          <a:fontRef idx="minor">
            <a:schemeClr val="dk1"/>
          </a:fontRef>
        </p:style>
        <p:txBody>
          <a:bodyPr anchor="ctr">
            <a:noAutofit/>
          </a:bodyPr>
          <a:lstStyle/>
          <a:p>
            <a:pPr algn="ctr"/>
            <a:r>
              <a:rPr lang="ar-SA" sz="2800" b="1" dirty="0">
                <a:solidFill>
                  <a:schemeClr val="tx1"/>
                </a:solidFill>
              </a:rPr>
              <a:t>الفصـــــــل </a:t>
            </a:r>
            <a:r>
              <a:rPr lang="ar-DZ" sz="2800" b="1" dirty="0">
                <a:solidFill>
                  <a:schemeClr val="tx1"/>
                </a:solidFill>
              </a:rPr>
              <a:t>السابع</a:t>
            </a:r>
            <a:br>
              <a:rPr lang="ar-SA" sz="2000" dirty="0">
                <a:solidFill>
                  <a:schemeClr val="tx1"/>
                </a:solidFill>
              </a:rPr>
            </a:br>
            <a:r>
              <a:rPr lang="ar-DZ" sz="2400" b="1" dirty="0">
                <a:solidFill>
                  <a:schemeClr val="tx1"/>
                </a:solidFill>
              </a:rPr>
              <a:t>الدورات الأساسية في المؤسسة : دورة الاستثمار</a:t>
            </a:r>
            <a:endParaRPr lang="ar-SA" sz="1800" b="1" dirty="0">
              <a:latin typeface="Calibri" panose="020F0502020204030204" pitchFamily="34" charset="0"/>
              <a:cs typeface="Calibri" panose="020F0502020204030204" pitchFamily="34" charset="0"/>
            </a:endParaRPr>
          </a:p>
        </p:txBody>
      </p:sp>
      <p:sp>
        <p:nvSpPr>
          <p:cNvPr id="16" name="Content Placeholder 15">
            <a:extLst>
              <a:ext uri="{FF2B5EF4-FFF2-40B4-BE49-F238E27FC236}">
                <a16:creationId xmlns:a16="http://schemas.microsoft.com/office/drawing/2014/main" id="{D77153E7-59E5-0393-4130-4EAC9421AA2B}"/>
              </a:ext>
            </a:extLst>
          </p:cNvPr>
          <p:cNvSpPr>
            <a:spLocks noGrp="1"/>
          </p:cNvSpPr>
          <p:nvPr>
            <p:ph sz="quarter" idx="1"/>
          </p:nvPr>
        </p:nvSpPr>
        <p:spPr>
          <a:xfrm>
            <a:off x="487355" y="1196752"/>
            <a:ext cx="7467600" cy="5058506"/>
          </a:xfrm>
        </p:spPr>
        <p:style>
          <a:lnRef idx="2">
            <a:schemeClr val="dk1"/>
          </a:lnRef>
          <a:fillRef idx="1">
            <a:schemeClr val="lt1"/>
          </a:fillRef>
          <a:effectRef idx="0">
            <a:schemeClr val="dk1"/>
          </a:effectRef>
          <a:fontRef idx="minor">
            <a:schemeClr val="dk1"/>
          </a:fontRef>
        </p:style>
        <p:txBody>
          <a:bodyPr>
            <a:noAutofit/>
          </a:bodyPr>
          <a:lstStyle/>
          <a:p>
            <a:pPr marL="0" lvl="0" indent="0" algn="just" rtl="1">
              <a:lnSpc>
                <a:spcPct val="115000"/>
              </a:lnSpc>
              <a:spcAft>
                <a:spcPts val="800"/>
              </a:spcAft>
              <a:buNone/>
              <a:tabLst>
                <a:tab pos="1503045" algn="l"/>
                <a:tab pos="3216910" algn="ctr"/>
              </a:tabLst>
            </a:pPr>
            <a:r>
              <a:rPr lang="ar-DZ" b="1" kern="100" dirty="0">
                <a:effectLst/>
                <a:latin typeface="Calibri" panose="020F0502020204030204" pitchFamily="34" charset="0"/>
                <a:ea typeface="Calibri" panose="020F0502020204030204" pitchFamily="34" charset="0"/>
                <a:cs typeface="Calibri" panose="020F0502020204030204" pitchFamily="34" charset="0"/>
              </a:rPr>
              <a:t>4. أهمية الاهتلاك (من الناحية الاقتصادية، من الناحية المحاسبية، من الناحية المالية).</a:t>
            </a:r>
          </a:p>
          <a:p>
            <a:pPr marL="0" lvl="0" indent="0" algn="just">
              <a:lnSpc>
                <a:spcPct val="115000"/>
              </a:lnSpc>
              <a:spcBef>
                <a:spcPts val="0"/>
              </a:spcBef>
              <a:buNone/>
              <a:tabLst>
                <a:tab pos="1503045" algn="l"/>
                <a:tab pos="3216910" algn="ctr"/>
              </a:tabLst>
            </a:pPr>
            <a:r>
              <a:rPr lang="ar-DZ" sz="2000" b="1" kern="100" dirty="0">
                <a:effectLst/>
                <a:latin typeface="Calibri" panose="020F0502020204030204" pitchFamily="34" charset="0"/>
                <a:ea typeface="Calibri" panose="020F0502020204030204" pitchFamily="34" charset="0"/>
                <a:cs typeface="Calibri" panose="020F0502020204030204" pitchFamily="34" charset="0"/>
              </a:rPr>
              <a:t>1.4 الاهتلاك من</a:t>
            </a:r>
            <a:r>
              <a:rPr lang="ar-DZ" sz="2000" b="1" kern="100" dirty="0">
                <a:latin typeface="Calibri" panose="020F0502020204030204" pitchFamily="34" charset="0"/>
                <a:ea typeface="Calibri" panose="020F0502020204030204" pitchFamily="34" charset="0"/>
                <a:cs typeface="Calibri" panose="020F0502020204030204" pitchFamily="34" charset="0"/>
              </a:rPr>
              <a:t> منظور</a:t>
            </a:r>
            <a:r>
              <a:rPr lang="ar-DZ" sz="2000" b="1" kern="100" dirty="0">
                <a:effectLst/>
                <a:latin typeface="Calibri" panose="020F0502020204030204" pitchFamily="34" charset="0"/>
                <a:ea typeface="Calibri" panose="020F0502020204030204" pitchFamily="34" charset="0"/>
                <a:cs typeface="Calibri" panose="020F0502020204030204" pitchFamily="34" charset="0"/>
              </a:rPr>
              <a:t> محاسبي .........(تابع)</a:t>
            </a:r>
          </a:p>
          <a:p>
            <a:pPr marL="0" lvl="0" indent="0" algn="just">
              <a:lnSpc>
                <a:spcPct val="115000"/>
              </a:lnSpc>
              <a:spcBef>
                <a:spcPts val="0"/>
              </a:spcBef>
              <a:buNone/>
              <a:tabLst>
                <a:tab pos="1503045" algn="l"/>
                <a:tab pos="3216910" algn="ctr"/>
              </a:tabLst>
            </a:pPr>
            <a:r>
              <a:rPr lang="ar-DZ" sz="2000" kern="100" dirty="0">
                <a:latin typeface="Calibri" panose="020F0502020204030204" pitchFamily="34" charset="0"/>
                <a:ea typeface="Calibri" panose="020F0502020204030204" pitchFamily="34" charset="0"/>
                <a:cs typeface="Calibri" panose="020F0502020204030204" pitchFamily="34" charset="0"/>
              </a:rPr>
              <a:t>فعلاقة الاهتلاك المحاسبي بالاستثمار تتحدد من منطلق العمر الافتراضي المحدد للأصل الاستثماري، الغرض من ذلك العمل على تجديد الأصل المستهلك عند نهاية العمر المحدد له بأصل آخر. من الناحية الواقعية يخضع الأصل الاستثماري لعوامل اقتصادية تؤثر على حقيقة العمر الافتراضي للأصل بحيث قد يخضع إلى التقادم الفني بفعل وتيرة التطور التكنولوجي التي تجعله غير قادر على تلبية حاجة السوق و التماشي مع تغيرات أذواق المستهلكين. على العكس من هذا، قد يهتلك الأصل المستثمر محاسبيا وفق العمر الافتراضي ، ومع ذلك يبقى على قيد الحياة ليستخدم لفترة زمنية أطول. ولذلك ينظر إلى الأصل أحيانا من منظور الاهتلاك الفعلي وليس الافتراضي أو المحاسبي. </a:t>
            </a:r>
            <a:endParaRPr lang="ar-DZ" sz="2000" kern="1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4" name="Date Placeholder 3">
            <a:extLst>
              <a:ext uri="{FF2B5EF4-FFF2-40B4-BE49-F238E27FC236}">
                <a16:creationId xmlns:a16="http://schemas.microsoft.com/office/drawing/2014/main" id="{8B125604-99B6-20E8-85D0-0D6E19EAABEB}"/>
              </a:ext>
            </a:extLst>
          </p:cNvPr>
          <p:cNvSpPr>
            <a:spLocks noGrp="1"/>
          </p:cNvSpPr>
          <p:nvPr>
            <p:ph type="dt" sz="half" idx="14"/>
          </p:nvPr>
        </p:nvSpPr>
        <p:spPr>
          <a:xfrm>
            <a:off x="405384" y="6260727"/>
            <a:ext cx="2016224" cy="432048"/>
          </a:xfrm>
        </p:spPr>
        <p:txBody>
          <a:bodyPr/>
          <a:lstStyle/>
          <a:p>
            <a:pPr algn="l" rtl="0"/>
            <a:fld id="{DC1F9CA9-030B-42B7-96F8-C1CB543CB9F3}" type="datetime1">
              <a:rPr lang="en-US" sz="1400" b="1" smtClean="0">
                <a:solidFill>
                  <a:schemeClr val="tx1"/>
                </a:solidFill>
              </a:rPr>
              <a:t>4/13/2025</a:t>
            </a:fld>
            <a:endParaRPr lang="ar-SA" b="1" dirty="0">
              <a:solidFill>
                <a:schemeClr val="tx1"/>
              </a:solidFill>
            </a:endParaRPr>
          </a:p>
        </p:txBody>
      </p:sp>
      <p:sp>
        <p:nvSpPr>
          <p:cNvPr id="5" name="Slide Number Placeholder 4">
            <a:extLst>
              <a:ext uri="{FF2B5EF4-FFF2-40B4-BE49-F238E27FC236}">
                <a16:creationId xmlns:a16="http://schemas.microsoft.com/office/drawing/2014/main" id="{7969C2B4-4094-B53D-5307-C8E4930DC178}"/>
              </a:ext>
            </a:extLst>
          </p:cNvPr>
          <p:cNvSpPr>
            <a:spLocks noGrp="1"/>
          </p:cNvSpPr>
          <p:nvPr>
            <p:ph type="sldNum" sz="quarter" idx="15"/>
          </p:nvPr>
        </p:nvSpPr>
        <p:spPr/>
        <p:txBody>
          <a:bodyPr/>
          <a:lstStyle/>
          <a:p>
            <a:fld id="{A4231B69-FBD1-4C22-85BF-9904F0109019}" type="slidenum">
              <a:rPr lang="ar-SA" smtClean="0"/>
              <a:pPr/>
              <a:t>9</a:t>
            </a:fld>
            <a:endParaRPr lang="ar-SA"/>
          </a:p>
        </p:txBody>
      </p:sp>
      <p:sp>
        <p:nvSpPr>
          <p:cNvPr id="6" name="Footer Placeholder 5">
            <a:extLst>
              <a:ext uri="{FF2B5EF4-FFF2-40B4-BE49-F238E27FC236}">
                <a16:creationId xmlns:a16="http://schemas.microsoft.com/office/drawing/2014/main" id="{63D09192-7C94-794B-6D8C-CCAC6D2F6AB4}"/>
              </a:ext>
            </a:extLst>
          </p:cNvPr>
          <p:cNvSpPr>
            <a:spLocks noGrp="1"/>
          </p:cNvSpPr>
          <p:nvPr>
            <p:ph type="ftr" sz="quarter" idx="16"/>
          </p:nvPr>
        </p:nvSpPr>
        <p:spPr>
          <a:xfrm>
            <a:off x="2303846" y="6260330"/>
            <a:ext cx="5738139" cy="432842"/>
          </a:xfrm>
        </p:spPr>
        <p:txBody>
          <a:bodyPr/>
          <a:lstStyle/>
          <a:p>
            <a:pPr algn="ctr"/>
            <a:r>
              <a:rPr lang="ar-SA" sz="1400" b="1" dirty="0">
                <a:solidFill>
                  <a:schemeClr val="tx1"/>
                </a:solidFill>
              </a:rPr>
              <a:t>جامعة أم البواقي-  - كلية الاقتصاد و التسيير و التجارة – قسم المحاسبة والمالية - السنة الثانية</a:t>
            </a:r>
          </a:p>
        </p:txBody>
      </p:sp>
    </p:spTree>
    <p:extLst>
      <p:ext uri="{BB962C8B-B14F-4D97-AF65-F5344CB8AC3E}">
        <p14:creationId xmlns:p14="http://schemas.microsoft.com/office/powerpoint/2010/main" val="28151883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26606</TotalTime>
  <Words>1632</Words>
  <Application>Microsoft Office PowerPoint</Application>
  <PresentationFormat>Affichage à l'écran (4:3)</PresentationFormat>
  <Paragraphs>136</Paragraphs>
  <Slides>12</Slides>
  <Notes>12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Calibri</vt:lpstr>
      <vt:lpstr>Century Schoolbook</vt:lpstr>
      <vt:lpstr>Wingdings</vt:lpstr>
      <vt:lpstr>Wingdings 2</vt:lpstr>
      <vt:lpstr>Oriel</vt:lpstr>
      <vt:lpstr>مالــــــــــــية المؤسسة</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الفصـــــــل السابع الدورات الأساسية في المؤسسة : دورة الاستثمار</vt:lpstr>
      <vt:lpstr> الفصـــــــل السادس مصادرالتمويل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مالــــــــــــية المؤسسة</dc:title>
  <dc:creator>AVAS</dc:creator>
  <cp:lastModifiedBy>Abdeldjelil BOUDAH</cp:lastModifiedBy>
  <cp:revision>309</cp:revision>
  <dcterms:created xsi:type="dcterms:W3CDTF">2015-11-01T07:31:46Z</dcterms:created>
  <dcterms:modified xsi:type="dcterms:W3CDTF">2025-04-13T05:30:33Z</dcterms:modified>
</cp:coreProperties>
</file>