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8" r:id="rId4"/>
    <p:sldId id="259" r:id="rId5"/>
    <p:sldId id="262" r:id="rId6"/>
    <p:sldId id="260" r:id="rId7"/>
    <p:sldId id="266" r:id="rId8"/>
    <p:sldId id="265" r:id="rId9"/>
    <p:sldId id="269" r:id="rId10"/>
    <p:sldId id="270" r:id="rId11"/>
    <p:sldId id="271" r:id="rId12"/>
    <p:sldId id="264" r:id="rId13"/>
    <p:sldId id="272"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21B6D95-B39C-4453-88DC-1DF44B50AC2C}" type="datetimeFigureOut">
              <a:rPr lang="fr-FR" smtClean="0"/>
              <a:t>14/10/2021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0A8171-16F5-4E05-9249-B5743A919E39}"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421B6D95-B39C-4453-88DC-1DF44B50AC2C}" type="datetimeFigureOut">
              <a:rPr lang="fr-FR" smtClean="0"/>
              <a:t>14/10/2021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0A8171-16F5-4E05-9249-B5743A919E3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421B6D95-B39C-4453-88DC-1DF44B50AC2C}" type="datetimeFigureOut">
              <a:rPr lang="fr-FR" smtClean="0"/>
              <a:t>14/10/2021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0A8171-16F5-4E05-9249-B5743A919E3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421B6D95-B39C-4453-88DC-1DF44B50AC2C}" type="datetimeFigureOut">
              <a:rPr lang="fr-FR" smtClean="0"/>
              <a:t>14/10/2021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0A8171-16F5-4E05-9249-B5743A919E3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fr-FR"/>
              <a:t>Modifiez le style du titre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421B6D95-B39C-4453-88DC-1DF44B50AC2C}" type="datetimeFigureOut">
              <a:rPr lang="fr-FR" smtClean="0"/>
              <a:t>14/10/2021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B0A8171-16F5-4E05-9249-B5743A919E39}"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21B6D95-B39C-4453-88DC-1DF44B50AC2C}" type="datetimeFigureOut">
              <a:rPr lang="fr-FR" smtClean="0"/>
              <a:t>14/10/2021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B0A8171-16F5-4E05-9249-B5743A919E39}"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421B6D95-B39C-4453-88DC-1DF44B50AC2C}" type="datetimeFigureOut">
              <a:rPr lang="fr-FR" smtClean="0"/>
              <a:t>14/10/2021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B0A8171-16F5-4E05-9249-B5743A919E39}"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421B6D95-B39C-4453-88DC-1DF44B50AC2C}" type="datetimeFigureOut">
              <a:rPr lang="fr-FR" smtClean="0"/>
              <a:t>14/10/2021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B0A8171-16F5-4E05-9249-B5743A919E3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1B6D95-B39C-4453-88DC-1DF44B50AC2C}" type="datetimeFigureOut">
              <a:rPr lang="fr-FR" smtClean="0"/>
              <a:t>14/10/2021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B0A8171-16F5-4E05-9249-B5743A919E3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fr-FR"/>
              <a:t>Modifiez le style du titre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421B6D95-B39C-4453-88DC-1DF44B50AC2C}" type="datetimeFigureOut">
              <a:rPr lang="fr-FR" smtClean="0"/>
              <a:t>14/10/2021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B0A8171-16F5-4E05-9249-B5743A919E39}" type="slidenum">
              <a:rPr lang="fr-FR" smtClean="0"/>
              <a:t>‹N°›</a:t>
            </a:fld>
            <a:endParaRPr lang="fr-FR"/>
          </a:p>
        </p:txBody>
      </p:sp>
      <p:sp>
        <p:nvSpPr>
          <p:cNvPr id="9" name="Content Placeholder 8"/>
          <p:cNvSpPr>
            <a:spLocks noGrp="1"/>
          </p:cNvSpPr>
          <p:nvPr>
            <p:ph sz="quarter" idx="13"/>
          </p:nvPr>
        </p:nvSpPr>
        <p:spPr>
          <a:xfrm>
            <a:off x="304800" y="381000"/>
            <a:ext cx="7772400" cy="494284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fr-FR"/>
              <a:t>Modifiez le style du titre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8" name="Date Placeholder 7"/>
          <p:cNvSpPr>
            <a:spLocks noGrp="1"/>
          </p:cNvSpPr>
          <p:nvPr>
            <p:ph type="dt" sz="half" idx="10"/>
          </p:nvPr>
        </p:nvSpPr>
        <p:spPr/>
        <p:txBody>
          <a:bodyPr/>
          <a:lstStyle/>
          <a:p>
            <a:fld id="{421B6D95-B39C-4453-88DC-1DF44B50AC2C}" type="datetimeFigureOut">
              <a:rPr lang="fr-FR" smtClean="0"/>
              <a:t>14/10/2021</a:t>
            </a:fld>
            <a:endParaRPr lang="fr-FR"/>
          </a:p>
        </p:txBody>
      </p:sp>
      <p:sp>
        <p:nvSpPr>
          <p:cNvPr id="9" name="Slide Number Placeholder 8"/>
          <p:cNvSpPr>
            <a:spLocks noGrp="1"/>
          </p:cNvSpPr>
          <p:nvPr>
            <p:ph type="sldNum" sz="quarter" idx="11"/>
          </p:nvPr>
        </p:nvSpPr>
        <p:spPr/>
        <p:txBody>
          <a:bodyPr/>
          <a:lstStyle/>
          <a:p>
            <a:fld id="{BB0A8171-16F5-4E05-9249-B5743A919E39}" type="slidenum">
              <a:rPr lang="fr-FR" smtClean="0"/>
              <a:t>‹N°›</a:t>
            </a:fld>
            <a:endParaRPr lang="fr-FR"/>
          </a:p>
        </p:txBody>
      </p:sp>
      <p:sp>
        <p:nvSpPr>
          <p:cNvPr id="10" name="Footer Placeholder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FR"/>
              <a:t>Modifiez le style du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B0A8171-16F5-4E05-9249-B5743A919E39}" type="slidenum">
              <a:rPr lang="fr-FR" smtClean="0"/>
              <a:t>‹N°›</a:t>
            </a:fld>
            <a:endParaRPr lang="fr-F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fr-F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21B6D95-B39C-4453-88DC-1DF44B50AC2C}" type="datetimeFigureOut">
              <a:rPr lang="fr-FR" smtClean="0"/>
              <a:t>14/10/2021</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2564904"/>
            <a:ext cx="7772400" cy="1874639"/>
          </a:xfrm>
        </p:spPr>
        <p:txBody>
          <a:bodyPr>
            <a:normAutofit fontScale="90000"/>
          </a:bodyPr>
          <a:lstStyle/>
          <a:p>
            <a:pPr algn="ctr"/>
            <a:r>
              <a:rPr lang="fr-FR" sz="4900" dirty="0"/>
              <a:t>Plasticité du génome bactérien</a:t>
            </a:r>
            <a:br>
              <a:rPr lang="fr-FR" dirty="0"/>
            </a:br>
            <a:br>
              <a:rPr lang="fr-FR" dirty="0"/>
            </a:br>
            <a:r>
              <a:rPr lang="fr-FR" dirty="0"/>
              <a:t>TP 02: CRISPR</a:t>
            </a:r>
          </a:p>
        </p:txBody>
      </p:sp>
      <p:sp>
        <p:nvSpPr>
          <p:cNvPr id="3" name="Sous-titre 2"/>
          <p:cNvSpPr>
            <a:spLocks noGrp="1"/>
          </p:cNvSpPr>
          <p:nvPr>
            <p:ph type="subTitle" idx="1"/>
          </p:nvPr>
        </p:nvSpPr>
        <p:spPr>
          <a:xfrm>
            <a:off x="1371600" y="4725144"/>
            <a:ext cx="6400800" cy="913656"/>
          </a:xfrm>
        </p:spPr>
        <p:txBody>
          <a:bodyPr>
            <a:normAutofit fontScale="92500" lnSpcReduction="20000"/>
          </a:bodyPr>
          <a:lstStyle/>
          <a:p>
            <a:endParaRPr lang="fr-FR" dirty="0"/>
          </a:p>
          <a:p>
            <a:pPr algn="r"/>
            <a:r>
              <a:rPr lang="fr-FR" b="1" dirty="0">
                <a:latin typeface="+mj-lt"/>
              </a:rPr>
              <a:t>Dr. BENSLAMA Ouided</a:t>
            </a:r>
          </a:p>
          <a:p>
            <a:pPr algn="r"/>
            <a:r>
              <a:rPr lang="fr-FR" b="1" dirty="0">
                <a:latin typeface="+mj-lt"/>
              </a:rPr>
              <a:t>MCA Université Oum El </a:t>
            </a:r>
            <a:r>
              <a:rPr lang="fr-FR" b="1">
                <a:latin typeface="+mj-lt"/>
              </a:rPr>
              <a:t>Bouaghi</a:t>
            </a:r>
            <a:endParaRPr lang="fr-FR" b="1" dirty="0">
              <a:latin typeface="+mj-lt"/>
            </a:endParaRPr>
          </a:p>
        </p:txBody>
      </p:sp>
    </p:spTree>
    <p:extLst>
      <p:ext uri="{BB962C8B-B14F-4D97-AF65-F5344CB8AC3E}">
        <p14:creationId xmlns:p14="http://schemas.microsoft.com/office/powerpoint/2010/main" val="895224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7859216" cy="6360444"/>
          </a:xfrm>
        </p:spPr>
        <p:txBody>
          <a:bodyPr/>
          <a:lstStyle/>
          <a:p>
            <a:r>
              <a:rPr lang="fr-FR" b="1" dirty="0"/>
              <a:t>3- Dégradation et désactivation de la cible</a:t>
            </a:r>
          </a:p>
          <a:p>
            <a:endParaRPr lang="fr-FR" b="1" dirty="0"/>
          </a:p>
          <a:p>
            <a:endParaRPr lang="fr-FR" b="1" dirty="0"/>
          </a:p>
          <a:p>
            <a:r>
              <a:rPr lang="fr-FR" dirty="0"/>
              <a:t>Une fois que le «complexe effecteur» crRNA-tracrRNA-Cas9 est prêt, Cas9  se dirige vers le génome de l’envahisseur (phage ) guidée par les 2 ARN. Le </a:t>
            </a:r>
            <a:r>
              <a:rPr lang="fr-FR" dirty="0" err="1"/>
              <a:t>cr</a:t>
            </a:r>
            <a:r>
              <a:rPr lang="fr-FR" dirty="0"/>
              <a:t> ARN s’hybride avec sa séquence complémentaire sue le génome exogène et l’</a:t>
            </a:r>
            <a:r>
              <a:rPr lang="fr-FR" dirty="0" err="1"/>
              <a:t>endonucléase</a:t>
            </a:r>
            <a:r>
              <a:rPr lang="fr-FR" dirty="0"/>
              <a:t> cas 9 clive le génome qui devient inactif.</a:t>
            </a:r>
          </a:p>
          <a:p>
            <a:endParaRPr lang="fr-FR" b="1"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3573016"/>
            <a:ext cx="6808757"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1665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7620000" cy="6140152"/>
          </a:xfrm>
        </p:spPr>
        <p:txBody>
          <a:bodyPr/>
          <a:lstStyle/>
          <a:p>
            <a:r>
              <a:rPr lang="fr-FR" dirty="0"/>
              <a:t>Cas 9 recherche un «motif adjacent </a:t>
            </a:r>
            <a:r>
              <a:rPr lang="fr-FR" dirty="0" err="1"/>
              <a:t>protospaceur</a:t>
            </a:r>
            <a:r>
              <a:rPr lang="fr-FR" dirty="0"/>
              <a:t>» spécifique (PAM) dans la séquence phage / plasmide. </a:t>
            </a:r>
          </a:p>
          <a:p>
            <a:endParaRPr lang="fr-FR" dirty="0"/>
          </a:p>
        </p:txBody>
      </p:sp>
      <p:pic>
        <p:nvPicPr>
          <p:cNvPr id="4" name="Picture 4" descr="Image associé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31319"/>
            <a:ext cx="8221082" cy="3192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2727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16632"/>
            <a:ext cx="8352928" cy="6480720"/>
          </a:xfrm>
        </p:spPr>
        <p:txBody>
          <a:bodyPr>
            <a:normAutofit/>
          </a:bodyPr>
          <a:lstStyle/>
          <a:p>
            <a:pPr marL="114300" indent="0">
              <a:buNone/>
            </a:pPr>
            <a:r>
              <a:rPr lang="fr-FR" b="1" dirty="0"/>
              <a:t>La séquence PAM</a:t>
            </a:r>
          </a:p>
          <a:p>
            <a:pPr marL="114300" indent="0">
              <a:buNone/>
            </a:pPr>
            <a:endParaRPr lang="fr-FR" dirty="0"/>
          </a:p>
          <a:p>
            <a:pPr marL="114300" indent="0">
              <a:buNone/>
            </a:pPr>
            <a:r>
              <a:rPr lang="fr-FR" dirty="0"/>
              <a:t>Les </a:t>
            </a:r>
            <a:r>
              <a:rPr lang="fr-FR" dirty="0" err="1"/>
              <a:t>spaceurs</a:t>
            </a:r>
            <a:r>
              <a:rPr lang="fr-FR" dirty="0"/>
              <a:t> (</a:t>
            </a:r>
            <a:r>
              <a:rPr lang="fr-FR" dirty="0" err="1"/>
              <a:t>protospacer</a:t>
            </a:r>
            <a:r>
              <a:rPr lang="fr-FR" dirty="0"/>
              <a:t>) ne sont pas choisis au hasard mais ils sont adjacents à de courtes séquences d'ADN (3 à 5 </a:t>
            </a:r>
            <a:r>
              <a:rPr lang="fr-FR" dirty="0" err="1"/>
              <a:t>pb</a:t>
            </a:r>
            <a:r>
              <a:rPr lang="fr-FR" dirty="0"/>
              <a:t>) appelées motifs adjacents </a:t>
            </a:r>
            <a:r>
              <a:rPr lang="fr-FR" dirty="0" err="1"/>
              <a:t>protospaceurs</a:t>
            </a:r>
            <a:r>
              <a:rPr lang="fr-FR" dirty="0"/>
              <a:t> (PAM). Le PAM est la séquence 5'-NGG-3 'où "N" est n’importe quel nucléotide suivie de deux guanine ("G"). </a:t>
            </a:r>
          </a:p>
          <a:p>
            <a:pPr marL="114300" indent="0">
              <a:buNone/>
            </a:pPr>
            <a:endParaRPr lang="fr-FR" dirty="0"/>
          </a:p>
          <a:p>
            <a:pPr marL="114300" indent="0">
              <a:buNone/>
            </a:pPr>
            <a:endParaRPr lang="fr-FR" dirty="0"/>
          </a:p>
          <a:p>
            <a:pPr marL="114300" indent="0">
              <a:buNone/>
            </a:pPr>
            <a:r>
              <a:rPr lang="fr-FR" dirty="0"/>
              <a:t>PAM est un composant du virus ou plasmide envahissant, mais n'est pas un composant du locus CRISPR bactérien. Cas9 ne se liera pas à la séquence d'ADN cible ou ne la clivera pas si elle n'est pas suivie par la séquence PAM. Le PAM est un composant de ciblage essentiel (non trouvé dans le génome bactérien) qui distingue le soi bactérien de l'ADN non soi, empêchant ainsi le locus CRISPR d'être ciblé et détruit par la nucléase.</a:t>
            </a:r>
          </a:p>
          <a:p>
            <a:pPr marL="114300" indent="0">
              <a:buNone/>
            </a:pPr>
            <a:endParaRPr lang="fr-FR" dirty="0"/>
          </a:p>
        </p:txBody>
      </p:sp>
    </p:spTree>
    <p:extLst>
      <p:ext uri="{BB962C8B-B14F-4D97-AF65-F5344CB8AC3E}">
        <p14:creationId xmlns:p14="http://schemas.microsoft.com/office/powerpoint/2010/main" val="4087216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706090"/>
          </a:xfrm>
        </p:spPr>
        <p:txBody>
          <a:bodyPr/>
          <a:lstStyle/>
          <a:p>
            <a:r>
              <a:rPr lang="fr-FR" dirty="0"/>
              <a:t>Utilisation en biotechnologie</a:t>
            </a:r>
          </a:p>
        </p:txBody>
      </p:sp>
      <p:sp>
        <p:nvSpPr>
          <p:cNvPr id="3" name="Espace réservé du contenu 2"/>
          <p:cNvSpPr>
            <a:spLocks noGrp="1"/>
          </p:cNvSpPr>
          <p:nvPr>
            <p:ph idx="1"/>
          </p:nvPr>
        </p:nvSpPr>
        <p:spPr>
          <a:xfrm>
            <a:off x="457200" y="1196752"/>
            <a:ext cx="7620000" cy="5204048"/>
          </a:xfrm>
        </p:spPr>
        <p:txBody>
          <a:bodyPr/>
          <a:lstStyle/>
          <a:p>
            <a:endParaRPr lang="fr-FR" dirty="0"/>
          </a:p>
        </p:txBody>
      </p:sp>
    </p:spTree>
    <p:extLst>
      <p:ext uri="{BB962C8B-B14F-4D97-AF65-F5344CB8AC3E}">
        <p14:creationId xmlns:p14="http://schemas.microsoft.com/office/powerpoint/2010/main" val="3673771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850106"/>
          </a:xfrm>
        </p:spPr>
        <p:txBody>
          <a:bodyPr/>
          <a:lstStyle/>
          <a:p>
            <a:r>
              <a:rPr lang="fr-FR" dirty="0"/>
              <a:t>Définition du CRISPR</a:t>
            </a:r>
          </a:p>
        </p:txBody>
      </p:sp>
      <p:sp>
        <p:nvSpPr>
          <p:cNvPr id="3" name="Espace réservé du contenu 2"/>
          <p:cNvSpPr>
            <a:spLocks noGrp="1"/>
          </p:cNvSpPr>
          <p:nvPr>
            <p:ph idx="1"/>
          </p:nvPr>
        </p:nvSpPr>
        <p:spPr>
          <a:xfrm>
            <a:off x="395536" y="1628800"/>
            <a:ext cx="8136904" cy="4968552"/>
          </a:xfrm>
        </p:spPr>
        <p:txBody>
          <a:bodyPr/>
          <a:lstStyle/>
          <a:p>
            <a:r>
              <a:rPr lang="fr-FR" dirty="0"/>
              <a:t>CRISPR est une abréviation de Répétitions Palindromiques Courtes regroupés et  Régulièrement espacé (</a:t>
            </a:r>
            <a:r>
              <a:rPr lang="en-US" b="1" i="1" dirty="0"/>
              <a:t>C</a:t>
            </a:r>
            <a:r>
              <a:rPr lang="en-US" i="1" dirty="0"/>
              <a:t>lustered </a:t>
            </a:r>
            <a:r>
              <a:rPr lang="en-US" b="1" i="1" dirty="0"/>
              <a:t>R</a:t>
            </a:r>
            <a:r>
              <a:rPr lang="en-US" i="1" dirty="0"/>
              <a:t>egularly </a:t>
            </a:r>
            <a:r>
              <a:rPr lang="en-US" b="1" i="1" dirty="0"/>
              <a:t>I</a:t>
            </a:r>
            <a:r>
              <a:rPr lang="en-US" i="1" dirty="0"/>
              <a:t>nterspaced </a:t>
            </a:r>
            <a:r>
              <a:rPr lang="en-US" b="1" i="1" dirty="0"/>
              <a:t>S</a:t>
            </a:r>
            <a:r>
              <a:rPr lang="en-US" i="1" dirty="0"/>
              <a:t>hort </a:t>
            </a:r>
            <a:r>
              <a:rPr lang="en-US" b="1" i="1" dirty="0"/>
              <a:t>P</a:t>
            </a:r>
            <a:r>
              <a:rPr lang="en-US" i="1" dirty="0"/>
              <a:t>alindromic </a:t>
            </a:r>
            <a:r>
              <a:rPr lang="en-US" b="1" i="1" dirty="0"/>
              <a:t>R</a:t>
            </a:r>
            <a:r>
              <a:rPr lang="en-US" i="1" dirty="0"/>
              <a:t>epeats) </a:t>
            </a:r>
            <a:r>
              <a:rPr lang="fr-FR" dirty="0"/>
              <a:t>. Dans une répétition palindromique, la séquence des nucléotides est la même dans les deux directions. </a:t>
            </a:r>
          </a:p>
          <a:p>
            <a:endParaRPr lang="fr-FR" dirty="0"/>
          </a:p>
        </p:txBody>
      </p:sp>
    </p:spTree>
    <p:extLst>
      <p:ext uri="{BB962C8B-B14F-4D97-AF65-F5344CB8AC3E}">
        <p14:creationId xmlns:p14="http://schemas.microsoft.com/office/powerpoint/2010/main" val="941372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994122"/>
          </a:xfrm>
        </p:spPr>
        <p:txBody>
          <a:bodyPr/>
          <a:lstStyle/>
          <a:p>
            <a:r>
              <a:rPr lang="fr-FR" dirty="0"/>
              <a:t>Composition du locus CRISPR</a:t>
            </a:r>
          </a:p>
        </p:txBody>
      </p:sp>
      <p:sp>
        <p:nvSpPr>
          <p:cNvPr id="3" name="Espace réservé du contenu 2"/>
          <p:cNvSpPr>
            <a:spLocks noGrp="1"/>
          </p:cNvSpPr>
          <p:nvPr>
            <p:ph idx="1"/>
          </p:nvPr>
        </p:nvSpPr>
        <p:spPr>
          <a:xfrm>
            <a:off x="0" y="1340768"/>
            <a:ext cx="8532439" cy="5233039"/>
          </a:xfrm>
        </p:spPr>
        <p:txBody>
          <a:bodyPr/>
          <a:lstStyle/>
          <a:p>
            <a:r>
              <a:rPr lang="fr-FR" dirty="0"/>
              <a:t>Il se compose d'une séquence «leader» riche en AT et d'une série de répétitions de de 21 à 37 </a:t>
            </a:r>
            <a:r>
              <a:rPr lang="fr-FR" dirty="0" err="1"/>
              <a:t>pb</a:t>
            </a:r>
            <a:r>
              <a:rPr lang="fr-FR" dirty="0"/>
              <a:t>  régulièrement espacées par des séquences appelées « </a:t>
            </a:r>
            <a:r>
              <a:rPr lang="fr-FR" dirty="0" err="1"/>
              <a:t>spacer</a:t>
            </a:r>
            <a:r>
              <a:rPr lang="fr-FR" dirty="0"/>
              <a:t> », généralement uniques, de 20 à 40 </a:t>
            </a:r>
            <a:r>
              <a:rPr lang="fr-FR" dirty="0" err="1"/>
              <a:t>pb</a:t>
            </a:r>
            <a:r>
              <a:rPr lang="fr-FR" dirty="0"/>
              <a:t> provenant d'expositions antérieures à de l'ADN étranger. De petits groupes de gènes cas (système associé à CRISPR) sont situés à côté des séquences CRISPR. Et un gène codant un ARN non traduit (</a:t>
            </a:r>
            <a:r>
              <a:rPr lang="fr-FR" dirty="0" err="1"/>
              <a:t>tracrARN:transactivating</a:t>
            </a:r>
            <a:r>
              <a:rPr lang="fr-FR" dirty="0"/>
              <a:t> CRISPR RNA)</a:t>
            </a:r>
          </a:p>
          <a:p>
            <a:endParaRPr lang="fr-FR" dirty="0"/>
          </a:p>
          <a:p>
            <a:endParaRPr lang="fr-FR" dirty="0"/>
          </a:p>
        </p:txBody>
      </p:sp>
      <p:pic>
        <p:nvPicPr>
          <p:cNvPr id="4"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401723" y="4005064"/>
            <a:ext cx="7890432" cy="12552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283" y="5260322"/>
            <a:ext cx="7848872" cy="1313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2190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20000" cy="850106"/>
          </a:xfrm>
        </p:spPr>
        <p:txBody>
          <a:bodyPr/>
          <a:lstStyle/>
          <a:p>
            <a:r>
              <a:rPr lang="fr-FR" dirty="0"/>
              <a:t>Rôle du CRISPR </a:t>
            </a:r>
          </a:p>
        </p:txBody>
      </p:sp>
      <p:sp>
        <p:nvSpPr>
          <p:cNvPr id="3" name="Espace réservé du contenu 2"/>
          <p:cNvSpPr>
            <a:spLocks noGrp="1"/>
          </p:cNvSpPr>
          <p:nvPr>
            <p:ph idx="1"/>
          </p:nvPr>
        </p:nvSpPr>
        <p:spPr>
          <a:xfrm>
            <a:off x="457200" y="1268760"/>
            <a:ext cx="7620000" cy="5132040"/>
          </a:xfrm>
        </p:spPr>
        <p:txBody>
          <a:bodyPr/>
          <a:lstStyle/>
          <a:p>
            <a:r>
              <a:rPr lang="fr-FR" dirty="0"/>
              <a:t>Le système CRISPR / Cas est un système immunitaire procaryote qui confère une résistance aux éléments génétiques étrangers tels que ceux présents dans les plasmides et les phages qui fournit une forme d'immunité acquise. </a:t>
            </a:r>
          </a:p>
          <a:p>
            <a:endParaRPr lang="fr-FR" dirty="0"/>
          </a:p>
          <a:p>
            <a:r>
              <a:rPr lang="fr-FR" dirty="0"/>
              <a:t>Les CRISPR sont présents dans environ 40% des génomes bactériens séquencés et dans 90% des archées séquencées.</a:t>
            </a:r>
          </a:p>
          <a:p>
            <a:endParaRPr lang="fr-FR" dirty="0"/>
          </a:p>
        </p:txBody>
      </p:sp>
    </p:spTree>
    <p:extLst>
      <p:ext uri="{BB962C8B-B14F-4D97-AF65-F5344CB8AC3E}">
        <p14:creationId xmlns:p14="http://schemas.microsoft.com/office/powerpoint/2010/main" val="3580588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7620000" cy="1143000"/>
          </a:xfrm>
        </p:spPr>
        <p:txBody>
          <a:bodyPr/>
          <a:lstStyle/>
          <a:p>
            <a:r>
              <a:rPr lang="fr-FR" dirty="0"/>
              <a:t>Comment ça marche ?</a:t>
            </a:r>
          </a:p>
        </p:txBody>
      </p:sp>
      <p:sp>
        <p:nvSpPr>
          <p:cNvPr id="3" name="Espace réservé du contenu 2"/>
          <p:cNvSpPr>
            <a:spLocks noGrp="1"/>
          </p:cNvSpPr>
          <p:nvPr>
            <p:ph idx="1"/>
          </p:nvPr>
        </p:nvSpPr>
        <p:spPr>
          <a:xfrm>
            <a:off x="457200" y="1340768"/>
            <a:ext cx="8003232" cy="5060032"/>
          </a:xfrm>
        </p:spPr>
        <p:txBody>
          <a:bodyPr>
            <a:normAutofit/>
          </a:bodyPr>
          <a:lstStyle/>
          <a:p>
            <a:pPr marL="114300" indent="0">
              <a:buNone/>
            </a:pPr>
            <a:r>
              <a:rPr lang="fr-FR" sz="2400" b="1" dirty="0"/>
              <a:t>1- Acquisition : </a:t>
            </a:r>
            <a:r>
              <a:rPr lang="fr-FR" sz="2400" dirty="0"/>
              <a:t>commence par la reconnaissance de l'ADN envahissant par Cas1 et Cas2 et le clivage d'un </a:t>
            </a:r>
            <a:r>
              <a:rPr lang="fr-FR" sz="2400" dirty="0" err="1"/>
              <a:t>protospacer</a:t>
            </a:r>
            <a:r>
              <a:rPr lang="fr-FR" sz="2400" dirty="0"/>
              <a:t> </a:t>
            </a:r>
          </a:p>
        </p:txBody>
      </p:sp>
      <p:pic>
        <p:nvPicPr>
          <p:cNvPr id="3074" name="Picture 2" descr="Résultat de recherche d'images pour &quot;crispr acquisition&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2193229"/>
            <a:ext cx="6120680" cy="4435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3875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640960" cy="6408712"/>
          </a:xfrm>
        </p:spPr>
        <p:txBody>
          <a:bodyPr>
            <a:normAutofit/>
          </a:bodyPr>
          <a:lstStyle/>
          <a:p>
            <a:pPr marL="114300" indent="0">
              <a:buNone/>
            </a:pPr>
            <a:r>
              <a:rPr lang="fr-FR" sz="2400" b="1" dirty="0"/>
              <a:t>1- Acquisition : </a:t>
            </a:r>
          </a:p>
          <a:p>
            <a:pPr marL="114300" indent="0">
              <a:buNone/>
            </a:pPr>
            <a:r>
              <a:rPr lang="fr-FR" sz="2400" b="1" dirty="0"/>
              <a:t>- </a:t>
            </a:r>
            <a:r>
              <a:rPr lang="fr-FR" sz="2400" dirty="0"/>
              <a:t>reconnaissance de l'ADN envahissant par Cas1 et Cas2 et le clivage d'un </a:t>
            </a:r>
            <a:r>
              <a:rPr lang="fr-FR" sz="2400" dirty="0" err="1"/>
              <a:t>protospacer</a:t>
            </a:r>
            <a:r>
              <a:rPr lang="fr-FR" sz="2400" dirty="0"/>
              <a:t> </a:t>
            </a:r>
          </a:p>
          <a:p>
            <a:pPr>
              <a:buFontTx/>
              <a:buChar char="-"/>
            </a:pPr>
            <a:r>
              <a:rPr lang="fr-FR" sz="2400" dirty="0"/>
              <a:t>Le </a:t>
            </a:r>
            <a:r>
              <a:rPr lang="fr-FR" sz="2400" dirty="0" err="1"/>
              <a:t>protospaceur</a:t>
            </a:r>
            <a:r>
              <a:rPr lang="fr-FR" sz="2400" dirty="0"/>
              <a:t> est ligaturé à la répétition directe adjacente à la séquence leader </a:t>
            </a:r>
          </a:p>
          <a:p>
            <a:pPr>
              <a:buFontTx/>
              <a:buChar char="-"/>
            </a:pPr>
            <a:r>
              <a:rPr lang="fr-FR" sz="2400" dirty="0"/>
              <a:t>extension monocaténaire répare le CRISPR et duplique la répétition directe</a:t>
            </a:r>
            <a:r>
              <a:rPr lang="fr-FR" sz="2400" b="1" dirty="0"/>
              <a:t>.</a:t>
            </a:r>
          </a:p>
        </p:txBody>
      </p:sp>
      <p:pic>
        <p:nvPicPr>
          <p:cNvPr id="2050"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395536" y="3175604"/>
            <a:ext cx="7992888"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2218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Résultat de recherche d'images pour &quot;crispr acquisition&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18888"/>
            <a:ext cx="8136904" cy="39972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4428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260648"/>
            <a:ext cx="7753672" cy="6446334"/>
          </a:xfrm>
        </p:spPr>
        <p:txBody>
          <a:bodyPr/>
          <a:lstStyle/>
          <a:p>
            <a:r>
              <a:rPr lang="fr-FR" b="1" dirty="0"/>
              <a:t>2- Expression des ARN non codant : </a:t>
            </a:r>
            <a:r>
              <a:rPr lang="fr-FR" b="1" dirty="0" err="1"/>
              <a:t>crARN</a:t>
            </a:r>
            <a:r>
              <a:rPr lang="fr-FR" b="1" dirty="0"/>
              <a:t> et </a:t>
            </a:r>
            <a:r>
              <a:rPr lang="fr-FR" b="1" dirty="0" err="1"/>
              <a:t>tracrARN</a:t>
            </a:r>
            <a:endParaRPr lang="fr-FR" b="1" dirty="0"/>
          </a:p>
          <a:p>
            <a:r>
              <a:rPr lang="fr-FR" sz="2000" dirty="0"/>
              <a:t>Lors d’une deuxième infection par le même phage, le locus CRISPR est transcrit en des </a:t>
            </a:r>
            <a:r>
              <a:rPr lang="fr-FR" sz="2000" dirty="0" err="1"/>
              <a:t>ARNs</a:t>
            </a:r>
            <a:r>
              <a:rPr lang="fr-FR" sz="2000" dirty="0"/>
              <a:t> non codant  : ARN CRISPR (</a:t>
            </a:r>
            <a:r>
              <a:rPr lang="fr-FR" sz="2000" dirty="0" err="1"/>
              <a:t>crARN</a:t>
            </a:r>
            <a:r>
              <a:rPr lang="fr-FR" sz="2000" dirty="0"/>
              <a:t>), chacun contenant une séquence «</a:t>
            </a:r>
            <a:r>
              <a:rPr lang="fr-FR" sz="2000" dirty="0" err="1"/>
              <a:t>protospaceur</a:t>
            </a:r>
            <a:r>
              <a:rPr lang="fr-FR" sz="2000" dirty="0"/>
              <a:t>», et sa séquence répétée adjacente. Chaque </a:t>
            </a:r>
            <a:r>
              <a:rPr lang="fr-FR" sz="2000" dirty="0" err="1"/>
              <a:t>crARN</a:t>
            </a:r>
            <a:r>
              <a:rPr lang="fr-FR" sz="2000" dirty="0"/>
              <a:t> s'hybride avec un ARN CRISPR </a:t>
            </a:r>
            <a:r>
              <a:rPr lang="fr-FR" sz="2000" dirty="0" err="1"/>
              <a:t>transactivant</a:t>
            </a:r>
            <a:r>
              <a:rPr lang="fr-FR" sz="2000" dirty="0"/>
              <a:t> (</a:t>
            </a:r>
            <a:r>
              <a:rPr lang="fr-FR" sz="2000" dirty="0" err="1"/>
              <a:t>tracrARN</a:t>
            </a:r>
            <a:r>
              <a:rPr lang="fr-FR" sz="2000" dirty="0"/>
              <a:t>) complémentaire de la séquence répétée de la </a:t>
            </a:r>
            <a:r>
              <a:rPr lang="fr-FR" sz="2000" dirty="0" err="1"/>
              <a:t>crARN</a:t>
            </a:r>
            <a:r>
              <a:rPr lang="fr-FR" sz="2000" dirty="0"/>
              <a:t>.</a:t>
            </a:r>
          </a:p>
          <a:p>
            <a:endParaRPr lang="fr-FR" dirty="0"/>
          </a:p>
        </p:txBody>
      </p:sp>
      <p:pic>
        <p:nvPicPr>
          <p:cNvPr id="614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700" y="2348880"/>
            <a:ext cx="7321652" cy="43581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1216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7620000" cy="6212160"/>
          </a:xfrm>
        </p:spPr>
        <p:txBody>
          <a:bodyPr/>
          <a:lstStyle/>
          <a:p>
            <a:r>
              <a:rPr lang="fr-FR" b="1" dirty="0"/>
              <a:t>3- Assemblage</a:t>
            </a:r>
          </a:p>
          <a:p>
            <a:br>
              <a:rPr lang="fr-FR" dirty="0"/>
            </a:br>
            <a:r>
              <a:rPr lang="fr-FR" dirty="0"/>
              <a:t>Le complexe </a:t>
            </a:r>
            <a:r>
              <a:rPr lang="fr-FR" dirty="0" err="1"/>
              <a:t>crRNA-tracrRNA</a:t>
            </a:r>
            <a:r>
              <a:rPr lang="fr-FR" dirty="0"/>
              <a:t> s'associe à une </a:t>
            </a:r>
            <a:r>
              <a:rPr lang="fr-FR" dirty="0" err="1"/>
              <a:t>endonucléase</a:t>
            </a:r>
            <a:r>
              <a:rPr lang="fr-FR" dirty="0"/>
              <a:t> Cas9, également codée par un gène du locus CRISPR.</a:t>
            </a:r>
          </a:p>
          <a:p>
            <a:pPr marL="114300" indent="0">
              <a:buNone/>
            </a:pPr>
            <a:r>
              <a:rPr lang="fr-FR" b="1" dirty="0"/>
              <a:t> </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307" y="2348880"/>
            <a:ext cx="6895963"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60482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tiguïté">
  <a:themeElements>
    <a:clrScheme name="Contiguïté">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502</TotalTime>
  <Words>583</Words>
  <Application>Microsoft Office PowerPoint</Application>
  <PresentationFormat>Affichage à l'écran (4:3)</PresentationFormat>
  <Paragraphs>35</Paragraphs>
  <Slides>13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Calibri</vt:lpstr>
      <vt:lpstr>Cambria</vt:lpstr>
      <vt:lpstr>Contiguïté</vt:lpstr>
      <vt:lpstr>Plasticité du génome bactérien  TP 02: CRISPR</vt:lpstr>
      <vt:lpstr>Définition du CRISPR</vt:lpstr>
      <vt:lpstr>Composition du locus CRISPR</vt:lpstr>
      <vt:lpstr>Rôle du CRISPR </vt:lpstr>
      <vt:lpstr>Comment ça marche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Utilisation en biotechnologie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Plasticité du génome bactérien  TP 02: CRISPR</dc:title>
  <dc:creator>Hello</dc:creator>
  <cp:lastModifiedBy>Benslama Ouided</cp:lastModifiedBy>
  <cp:revision>15</cp:revision>
  <dcterms:created xsi:type="dcterms:W3CDTF">2017-11-17T12:54:17Z</dcterms:created>
  <dcterms:modified xsi:type="dcterms:W3CDTF">2021-10-14T16:15:05Z</dcterms:modified>
</cp:coreProperties>
</file>