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80" r:id="rId4"/>
    <p:sldId id="292" r:id="rId5"/>
    <p:sldId id="259" r:id="rId6"/>
    <p:sldId id="260" r:id="rId7"/>
    <p:sldId id="261" r:id="rId8"/>
    <p:sldId id="262" r:id="rId9"/>
    <p:sldId id="263" r:id="rId10"/>
    <p:sldId id="264" r:id="rId11"/>
    <p:sldId id="265" r:id="rId12"/>
    <p:sldId id="281" r:id="rId13"/>
    <p:sldId id="282" r:id="rId14"/>
    <p:sldId id="283" r:id="rId15"/>
    <p:sldId id="284" r:id="rId16"/>
    <p:sldId id="285" r:id="rId17"/>
    <p:sldId id="286" r:id="rId18"/>
    <p:sldId id="287" r:id="rId19"/>
    <p:sldId id="288" r:id="rId20"/>
    <p:sldId id="289" r:id="rId21"/>
    <p:sldId id="290" r:id="rId22"/>
    <p:sldId id="266" r:id="rId23"/>
    <p:sldId id="267" r:id="rId24"/>
    <p:sldId id="268" r:id="rId25"/>
    <p:sldId id="269" r:id="rId26"/>
    <p:sldId id="270" r:id="rId27"/>
    <p:sldId id="271" r:id="rId28"/>
    <p:sldId id="273" r:id="rId29"/>
    <p:sldId id="274" r:id="rId30"/>
    <p:sldId id="275" r:id="rId31"/>
    <p:sldId id="278" r:id="rId32"/>
    <p:sldId id="291"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708EB06B-14AF-46B3-8CA9-91C72CA02C14}" type="datetimeFigureOut">
              <a:rPr lang="fr-FR" smtClean="0"/>
              <a:t>18/11/2023</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6009413C-7A67-460C-80CB-C834DCB018E6}" type="slidenum">
              <a:rPr lang="fr-FR" smtClean="0"/>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08EB06B-14AF-46B3-8CA9-91C72CA02C14}" type="datetimeFigureOut">
              <a:rPr lang="fr-FR" smtClean="0"/>
              <a:t>18/11/2023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09413C-7A67-460C-80CB-C834DCB018E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08EB06B-14AF-46B3-8CA9-91C72CA02C14}" type="datetimeFigureOut">
              <a:rPr lang="fr-FR" smtClean="0"/>
              <a:t>18/11/2023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09413C-7A67-460C-80CB-C834DCB018E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708EB06B-14AF-46B3-8CA9-91C72CA02C14}" type="datetimeFigureOut">
              <a:rPr lang="fr-FR" smtClean="0"/>
              <a:t>18/11/2023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09413C-7A67-460C-80CB-C834DCB018E6}" type="slidenum">
              <a:rPr lang="fr-FR" smtClean="0"/>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08EB06B-14AF-46B3-8CA9-91C72CA02C14}" type="datetimeFigureOut">
              <a:rPr lang="fr-FR" smtClean="0"/>
              <a:t>18/11/2023</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6009413C-7A67-460C-80CB-C834DCB018E6}"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708EB06B-14AF-46B3-8CA9-91C72CA02C14}" type="datetimeFigureOut">
              <a:rPr lang="fr-FR" smtClean="0"/>
              <a:t>18/11/2023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09413C-7A67-460C-80CB-C834DCB018E6}" type="slidenum">
              <a:rPr lang="fr-FR" smtClean="0"/>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708EB06B-14AF-46B3-8CA9-91C72CA02C14}" type="datetimeFigureOut">
              <a:rPr lang="fr-FR" smtClean="0"/>
              <a:t>18/11/2023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009413C-7A67-460C-80CB-C834DCB018E6}" type="slidenum">
              <a:rPr lang="fr-FR" smtClean="0"/>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08EB06B-14AF-46B3-8CA9-91C72CA02C14}" type="datetimeFigureOut">
              <a:rPr lang="fr-FR" smtClean="0"/>
              <a:t>18/11/2023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009413C-7A67-460C-80CB-C834DCB018E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08EB06B-14AF-46B3-8CA9-91C72CA02C14}" type="datetimeFigureOut">
              <a:rPr lang="fr-FR" smtClean="0"/>
              <a:t>18/11/2023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009413C-7A67-460C-80CB-C834DCB018E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08EB06B-14AF-46B3-8CA9-91C72CA02C14}" type="datetimeFigureOut">
              <a:rPr lang="fr-FR" smtClean="0"/>
              <a:t>18/11/2023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09413C-7A67-460C-80CB-C834DCB018E6}" type="slidenum">
              <a:rPr lang="fr-FR" smtClean="0"/>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08EB06B-14AF-46B3-8CA9-91C72CA02C14}" type="datetimeFigureOut">
              <a:rPr lang="fr-FR" smtClean="0"/>
              <a:t>18/11/2023</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6009413C-7A67-460C-80CB-C834DCB018E6}" type="slidenum">
              <a:rPr lang="fr-FR" smtClean="0"/>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08EB06B-14AF-46B3-8CA9-91C72CA02C14}" type="datetimeFigureOut">
              <a:rPr lang="fr-FR" smtClean="0"/>
              <a:t>18/11/2023</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009413C-7A67-460C-80CB-C834DCB018E6}"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reussir-son-management.com/management-participati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1</a:t>
            </a:fld>
            <a:endParaRPr lang="fr-BE"/>
          </a:p>
        </p:txBody>
      </p:sp>
      <p:sp>
        <p:nvSpPr>
          <p:cNvPr id="3" name="Espace réservé du contenu 2"/>
          <p:cNvSpPr>
            <a:spLocks noGrp="1"/>
          </p:cNvSpPr>
          <p:nvPr>
            <p:ph sz="quarter" idx="1"/>
          </p:nvPr>
        </p:nvSpPr>
        <p:spPr/>
        <p:txBody>
          <a:bodyPr/>
          <a:lstStyle/>
          <a:p>
            <a:pPr>
              <a:buNone/>
            </a:pPr>
            <a:r>
              <a:rPr lang="fr-FR" b="1" i="1" dirty="0" smtClean="0"/>
              <a:t> </a:t>
            </a:r>
            <a:r>
              <a:rPr lang="fr-FR" dirty="0" smtClean="0"/>
              <a:t>Gérer un projet de veille</a:t>
            </a:r>
          </a:p>
          <a:p>
            <a:pPr>
              <a:buNone/>
            </a:pPr>
            <a:r>
              <a:rPr lang="fr-FR" dirty="0" smtClean="0"/>
              <a:t> Travailler en équipe efficacement</a:t>
            </a:r>
          </a:p>
          <a:p>
            <a:pPr>
              <a:buNone/>
            </a:pPr>
            <a:r>
              <a:rPr lang="fr-FR" dirty="0" smtClean="0"/>
              <a:t> Identifier des sources d'information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10</a:t>
            </a:fld>
            <a:endParaRPr lang="fr-BE"/>
          </a:p>
        </p:txBody>
      </p:sp>
      <p:sp>
        <p:nvSpPr>
          <p:cNvPr id="3" name="Espace réservé du contenu 2"/>
          <p:cNvSpPr>
            <a:spLocks noGrp="1"/>
          </p:cNvSpPr>
          <p:nvPr>
            <p:ph sz="quarter" idx="1"/>
          </p:nvPr>
        </p:nvSpPr>
        <p:spPr/>
        <p:txBody>
          <a:bodyPr>
            <a:normAutofit/>
          </a:bodyPr>
          <a:lstStyle/>
          <a:p>
            <a:pPr>
              <a:buNone/>
            </a:pPr>
            <a:endParaRPr lang="fr-FR" dirty="0" smtClean="0"/>
          </a:p>
          <a:p>
            <a:pPr>
              <a:buNone/>
            </a:pPr>
            <a:r>
              <a:rPr lang="fr-FR" sz="3200" dirty="0" smtClean="0"/>
              <a:t>Définissez ensuite la façon dont vous diffuserez l’information. Plusieurs possibilités :</a:t>
            </a:r>
          </a:p>
          <a:p>
            <a:pPr lvl="0"/>
            <a:r>
              <a:rPr lang="fr-FR" sz="3200" b="1" dirty="0" smtClean="0"/>
              <a:t>Alertes mails, Newsletters internes ….</a:t>
            </a:r>
            <a:endParaRPr lang="fr-FR" sz="3200" dirty="0" smtClean="0"/>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11</a:t>
            </a:fld>
            <a:endParaRPr lang="fr-BE"/>
          </a:p>
        </p:txBody>
      </p:sp>
      <p:sp>
        <p:nvSpPr>
          <p:cNvPr id="3" name="Espace réservé du contenu 2"/>
          <p:cNvSpPr>
            <a:spLocks noGrp="1"/>
          </p:cNvSpPr>
          <p:nvPr>
            <p:ph sz="quarter" idx="1"/>
          </p:nvPr>
        </p:nvSpPr>
        <p:spPr/>
        <p:txBody>
          <a:bodyPr>
            <a:normAutofit/>
          </a:bodyPr>
          <a:lstStyle/>
          <a:p>
            <a:pPr lvl="1">
              <a:buNone/>
            </a:pPr>
            <a:r>
              <a:rPr lang="fr-FR" sz="3000" b="1" i="1" u="sng" dirty="0" smtClean="0"/>
              <a:t>2.Travailler en équipe efficacement :</a:t>
            </a:r>
            <a:endParaRPr lang="fr-FR" sz="2600" b="1" dirty="0" smtClean="0"/>
          </a:p>
          <a:p>
            <a:r>
              <a:rPr lang="fr-FR" sz="2800" dirty="0" smtClean="0"/>
              <a:t>Une équipe est un groupe de professionnels, réunis pour travailler ensemble sur un projet commun. Mais il ne suffit pas de regrouper quelques personnes pour former une équipe efficace. Les membres du groupe doivent partager des idées et des valeurs qui créent un lien entre eux.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12</a:t>
            </a:fld>
            <a:endParaRPr lang="fr-BE"/>
          </a:p>
        </p:txBody>
      </p:sp>
      <p:sp>
        <p:nvSpPr>
          <p:cNvPr id="3" name="Espace réservé du contenu 2"/>
          <p:cNvSpPr>
            <a:spLocks noGrp="1"/>
          </p:cNvSpPr>
          <p:nvPr>
            <p:ph sz="quarter" idx="1"/>
          </p:nvPr>
        </p:nvSpPr>
        <p:spPr/>
        <p:txBody>
          <a:bodyPr>
            <a:normAutofit/>
          </a:bodyPr>
          <a:lstStyle/>
          <a:p>
            <a:pPr lvl="1">
              <a:buNone/>
            </a:pPr>
            <a:r>
              <a:rPr lang="fr-FR" sz="3000" b="1" i="1" u="sng" dirty="0"/>
              <a:t>2. 1Organisation d’une cellule de veille</a:t>
            </a:r>
          </a:p>
        </p:txBody>
      </p:sp>
      <p:pic>
        <p:nvPicPr>
          <p:cNvPr id="5" name="Image 4"/>
          <p:cNvPicPr/>
          <p:nvPr/>
        </p:nvPicPr>
        <p:blipFill>
          <a:blip r:embed="rId2" cstate="print"/>
          <a:srcRect/>
          <a:stretch>
            <a:fillRect/>
          </a:stretch>
        </p:blipFill>
        <p:spPr bwMode="auto">
          <a:xfrm>
            <a:off x="395536" y="2480301"/>
            <a:ext cx="7733480" cy="3766185"/>
          </a:xfrm>
          <a:prstGeom prst="rect">
            <a:avLst/>
          </a:prstGeom>
          <a:noFill/>
          <a:ln w="9525">
            <a:noFill/>
            <a:miter lim="800000"/>
            <a:headEnd/>
            <a:tailEnd/>
          </a:ln>
        </p:spPr>
      </p:pic>
    </p:spTree>
    <p:extLst>
      <p:ext uri="{BB962C8B-B14F-4D97-AF65-F5344CB8AC3E}">
        <p14:creationId xmlns:p14="http://schemas.microsoft.com/office/powerpoint/2010/main" val="3095465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13</a:t>
            </a:fld>
            <a:endParaRPr lang="fr-BE"/>
          </a:p>
        </p:txBody>
      </p:sp>
      <p:sp>
        <p:nvSpPr>
          <p:cNvPr id="3" name="Espace réservé du contenu 2"/>
          <p:cNvSpPr>
            <a:spLocks noGrp="1"/>
          </p:cNvSpPr>
          <p:nvPr>
            <p:ph sz="quarter" idx="1"/>
          </p:nvPr>
        </p:nvSpPr>
        <p:spPr/>
        <p:txBody>
          <a:bodyPr>
            <a:normAutofit fontScale="85000" lnSpcReduction="20000"/>
          </a:bodyPr>
          <a:lstStyle/>
          <a:p>
            <a:pPr lvl="1">
              <a:buNone/>
            </a:pPr>
            <a:r>
              <a:rPr lang="fr-FR" sz="3000" b="1" i="1" u="sng" dirty="0"/>
              <a:t>2. 1Organisation d’une cellule de </a:t>
            </a:r>
            <a:r>
              <a:rPr lang="fr-FR" sz="3000" b="1" i="1" u="sng" dirty="0" smtClean="0"/>
              <a:t>veille</a:t>
            </a:r>
            <a:endParaRPr lang="fr-FR" sz="3000" b="1" i="1" u="sng" dirty="0"/>
          </a:p>
          <a:p>
            <a:pPr lvl="1">
              <a:buNone/>
            </a:pPr>
            <a:r>
              <a:rPr lang="fr-FR" sz="3000" b="1" i="1" dirty="0"/>
              <a:t>Facteurs clés de succès :</a:t>
            </a:r>
          </a:p>
          <a:p>
            <a:pPr lvl="1">
              <a:buNone/>
            </a:pPr>
            <a:r>
              <a:rPr lang="fr-FR" sz="3000" b="1" i="1" dirty="0"/>
              <a:t>• Selon la norme expérimentale AFNOR XP 50-053 :</a:t>
            </a:r>
          </a:p>
          <a:p>
            <a:pPr lvl="1">
              <a:buFont typeface="Wingdings" panose="05000000000000000000" pitchFamily="2" charset="2"/>
              <a:buChar char="q"/>
            </a:pPr>
            <a:r>
              <a:rPr lang="fr-FR" sz="3000" b="1" i="1" dirty="0"/>
              <a:t> La réalisation de l’audit de l’existant.</a:t>
            </a:r>
          </a:p>
          <a:p>
            <a:pPr lvl="1">
              <a:buFont typeface="Wingdings" panose="05000000000000000000" pitchFamily="2" charset="2"/>
              <a:buChar char="q"/>
            </a:pPr>
            <a:r>
              <a:rPr lang="fr-FR" sz="3000" b="1" i="1" dirty="0"/>
              <a:t> La définition d’objectifs clairs associés à la stratégie</a:t>
            </a:r>
          </a:p>
          <a:p>
            <a:pPr lvl="1">
              <a:buNone/>
            </a:pPr>
            <a:r>
              <a:rPr lang="fr-FR" sz="3000" b="1" i="1" dirty="0"/>
              <a:t>de </a:t>
            </a:r>
            <a:r>
              <a:rPr lang="fr-FR" sz="3000" b="1" i="1" dirty="0" smtClean="0"/>
              <a:t>l’entreprise.</a:t>
            </a:r>
            <a:endParaRPr lang="fr-FR" sz="3000" b="1" i="1" dirty="0"/>
          </a:p>
          <a:p>
            <a:pPr lvl="1">
              <a:buFont typeface="Wingdings" panose="05000000000000000000" pitchFamily="2" charset="2"/>
              <a:buChar char="q"/>
            </a:pPr>
            <a:r>
              <a:rPr lang="fr-FR" sz="3000" b="1" i="1" dirty="0"/>
              <a:t> L’appel à des spécialistes.</a:t>
            </a:r>
          </a:p>
          <a:p>
            <a:pPr lvl="1">
              <a:buFont typeface="Wingdings" panose="05000000000000000000" pitchFamily="2" charset="2"/>
              <a:buChar char="q"/>
            </a:pPr>
            <a:r>
              <a:rPr lang="fr-FR" sz="3000" b="1" i="1" dirty="0"/>
              <a:t> La mise au point d’un système de contrôle et de</a:t>
            </a:r>
          </a:p>
          <a:p>
            <a:pPr lvl="1">
              <a:buNone/>
            </a:pPr>
            <a:r>
              <a:rPr lang="fr-FR" sz="3000" b="1" i="1" dirty="0"/>
              <a:t>pilotage de la veille.</a:t>
            </a:r>
          </a:p>
          <a:p>
            <a:pPr lvl="1">
              <a:buFont typeface="Wingdings" panose="05000000000000000000" pitchFamily="2" charset="2"/>
              <a:buChar char="q"/>
            </a:pPr>
            <a:r>
              <a:rPr lang="fr-FR" sz="3000" b="1" i="1" dirty="0"/>
              <a:t> La mise en place d’un plan de promotion interne des</a:t>
            </a:r>
          </a:p>
          <a:p>
            <a:pPr lvl="1">
              <a:buNone/>
            </a:pPr>
            <a:r>
              <a:rPr lang="fr-FR" sz="3000" b="1" i="1" dirty="0"/>
              <a:t>objectifs de la veille, de sensibilisation et de</a:t>
            </a:r>
          </a:p>
          <a:p>
            <a:pPr lvl="1">
              <a:buNone/>
            </a:pPr>
            <a:r>
              <a:rPr lang="fr-FR" sz="3000" b="1" i="1" dirty="0"/>
              <a:t>formation.</a:t>
            </a:r>
          </a:p>
        </p:txBody>
      </p:sp>
    </p:spTree>
    <p:extLst>
      <p:ext uri="{BB962C8B-B14F-4D97-AF65-F5344CB8AC3E}">
        <p14:creationId xmlns:p14="http://schemas.microsoft.com/office/powerpoint/2010/main" val="23939493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14</a:t>
            </a:fld>
            <a:endParaRPr lang="fr-BE"/>
          </a:p>
        </p:txBody>
      </p:sp>
      <p:sp>
        <p:nvSpPr>
          <p:cNvPr id="3" name="Espace réservé du contenu 2"/>
          <p:cNvSpPr>
            <a:spLocks noGrp="1"/>
          </p:cNvSpPr>
          <p:nvPr>
            <p:ph sz="quarter" idx="1"/>
          </p:nvPr>
        </p:nvSpPr>
        <p:spPr/>
        <p:txBody>
          <a:bodyPr>
            <a:normAutofit/>
          </a:bodyPr>
          <a:lstStyle/>
          <a:p>
            <a:pPr lvl="1">
              <a:buNone/>
            </a:pPr>
            <a:r>
              <a:rPr lang="fr-FR" sz="3000" b="1" i="1" u="sng" dirty="0"/>
              <a:t>2. 1Organisation d’une cellule de </a:t>
            </a:r>
            <a:r>
              <a:rPr lang="fr-FR" sz="3000" b="1" i="1" u="sng" dirty="0" smtClean="0"/>
              <a:t>veille</a:t>
            </a:r>
            <a:endParaRPr lang="fr-FR" sz="3000" b="1" i="1" u="sng" dirty="0"/>
          </a:p>
          <a:p>
            <a:pPr lvl="1">
              <a:buNone/>
            </a:pPr>
            <a:r>
              <a:rPr lang="fr-FR" sz="3000" b="1" i="1" dirty="0"/>
              <a:t>Facteurs clés de succès :</a:t>
            </a:r>
          </a:p>
          <a:p>
            <a:pPr lvl="1">
              <a:buNone/>
            </a:pPr>
            <a:r>
              <a:rPr lang="fr-FR" sz="3000" b="1" i="1" dirty="0"/>
              <a:t>Approche </a:t>
            </a:r>
            <a:r>
              <a:rPr lang="fr-FR" sz="3000" b="1" i="1" dirty="0" smtClean="0"/>
              <a:t>complémentaire</a:t>
            </a:r>
          </a:p>
        </p:txBody>
      </p:sp>
      <p:pic>
        <p:nvPicPr>
          <p:cNvPr id="5" name="Image 4"/>
          <p:cNvPicPr/>
          <p:nvPr/>
        </p:nvPicPr>
        <p:blipFill>
          <a:blip r:embed="rId2" cstate="print"/>
          <a:srcRect/>
          <a:stretch>
            <a:fillRect/>
          </a:stretch>
        </p:blipFill>
        <p:spPr bwMode="auto">
          <a:xfrm>
            <a:off x="683568" y="3053968"/>
            <a:ext cx="7445448" cy="3327359"/>
          </a:xfrm>
          <a:prstGeom prst="rect">
            <a:avLst/>
          </a:prstGeom>
          <a:noFill/>
          <a:ln w="9525">
            <a:noFill/>
            <a:miter lim="800000"/>
            <a:headEnd/>
            <a:tailEnd/>
          </a:ln>
        </p:spPr>
      </p:pic>
    </p:spTree>
    <p:extLst>
      <p:ext uri="{BB962C8B-B14F-4D97-AF65-F5344CB8AC3E}">
        <p14:creationId xmlns:p14="http://schemas.microsoft.com/office/powerpoint/2010/main" val="7551715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15</a:t>
            </a:fld>
            <a:endParaRPr lang="fr-BE"/>
          </a:p>
        </p:txBody>
      </p:sp>
      <p:sp>
        <p:nvSpPr>
          <p:cNvPr id="3" name="Espace réservé du contenu 2"/>
          <p:cNvSpPr>
            <a:spLocks noGrp="1"/>
          </p:cNvSpPr>
          <p:nvPr>
            <p:ph sz="quarter" idx="1"/>
          </p:nvPr>
        </p:nvSpPr>
        <p:spPr/>
        <p:txBody>
          <a:bodyPr>
            <a:normAutofit/>
          </a:bodyPr>
          <a:lstStyle/>
          <a:p>
            <a:pPr lvl="1">
              <a:buNone/>
            </a:pPr>
            <a:r>
              <a:rPr lang="fr-FR" sz="3000" b="1" i="1" u="sng" dirty="0"/>
              <a:t>2. 1Organisation d’une cellule de </a:t>
            </a:r>
            <a:r>
              <a:rPr lang="fr-FR" sz="3000" b="1" i="1" u="sng" dirty="0" smtClean="0"/>
              <a:t>veille</a:t>
            </a:r>
            <a:endParaRPr lang="fr-FR" sz="3000" b="1" i="1" u="sng" dirty="0"/>
          </a:p>
          <a:p>
            <a:pPr lvl="1">
              <a:buNone/>
            </a:pPr>
            <a:r>
              <a:rPr lang="fr-FR" sz="3000" b="1" i="1" dirty="0"/>
              <a:t>Facteurs clés de succès :</a:t>
            </a:r>
          </a:p>
          <a:p>
            <a:pPr lvl="1">
              <a:buNone/>
            </a:pPr>
            <a:r>
              <a:rPr lang="fr-FR" sz="3000" b="1" i="1" dirty="0"/>
              <a:t>Approche </a:t>
            </a:r>
            <a:r>
              <a:rPr lang="fr-FR" sz="3000" b="1" i="1" dirty="0" smtClean="0"/>
              <a:t>complémentaire</a:t>
            </a:r>
          </a:p>
        </p:txBody>
      </p:sp>
      <p:pic>
        <p:nvPicPr>
          <p:cNvPr id="6" name="Image 5"/>
          <p:cNvPicPr/>
          <p:nvPr/>
        </p:nvPicPr>
        <p:blipFill>
          <a:blip r:embed="rId2" cstate="print"/>
          <a:srcRect/>
          <a:stretch>
            <a:fillRect/>
          </a:stretch>
        </p:blipFill>
        <p:spPr bwMode="auto">
          <a:xfrm>
            <a:off x="755576" y="2852936"/>
            <a:ext cx="7200800" cy="3829050"/>
          </a:xfrm>
          <a:prstGeom prst="rect">
            <a:avLst/>
          </a:prstGeom>
          <a:noFill/>
          <a:ln w="9525">
            <a:noFill/>
            <a:miter lim="800000"/>
            <a:headEnd/>
            <a:tailEnd/>
          </a:ln>
        </p:spPr>
      </p:pic>
    </p:spTree>
    <p:extLst>
      <p:ext uri="{BB962C8B-B14F-4D97-AF65-F5344CB8AC3E}">
        <p14:creationId xmlns:p14="http://schemas.microsoft.com/office/powerpoint/2010/main" val="30868918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16</a:t>
            </a:fld>
            <a:endParaRPr lang="fr-BE"/>
          </a:p>
        </p:txBody>
      </p:sp>
      <p:sp>
        <p:nvSpPr>
          <p:cNvPr id="3" name="Espace réservé du contenu 2"/>
          <p:cNvSpPr>
            <a:spLocks noGrp="1"/>
          </p:cNvSpPr>
          <p:nvPr>
            <p:ph sz="quarter" idx="1"/>
          </p:nvPr>
        </p:nvSpPr>
        <p:spPr/>
        <p:txBody>
          <a:bodyPr>
            <a:normAutofit/>
          </a:bodyPr>
          <a:lstStyle/>
          <a:p>
            <a:pPr lvl="1">
              <a:buNone/>
            </a:pPr>
            <a:r>
              <a:rPr lang="fr-FR" sz="3000" b="1" i="1" u="sng" dirty="0"/>
              <a:t>2. 1Organisation d’une cellule de </a:t>
            </a:r>
            <a:r>
              <a:rPr lang="fr-FR" sz="3000" b="1" i="1" u="sng" dirty="0" smtClean="0"/>
              <a:t>veille</a:t>
            </a:r>
            <a:endParaRPr lang="fr-FR" sz="3000" b="1" i="1" u="sng" dirty="0"/>
          </a:p>
          <a:p>
            <a:pPr lvl="1">
              <a:buNone/>
            </a:pPr>
            <a:r>
              <a:rPr lang="fr-FR" sz="3000" b="1" i="1" dirty="0" smtClean="0"/>
              <a:t>Mise </a:t>
            </a:r>
            <a:r>
              <a:rPr lang="fr-FR" sz="3000" b="1" i="1" dirty="0"/>
              <a:t>en place de la cellule de veille </a:t>
            </a:r>
            <a:r>
              <a:rPr lang="fr-FR" sz="3000" b="1" i="1" dirty="0" smtClean="0"/>
              <a:t>:</a:t>
            </a:r>
          </a:p>
          <a:p>
            <a:pPr lvl="1">
              <a:buNone/>
            </a:pPr>
            <a:r>
              <a:rPr lang="fr-FR" sz="3000" b="1" i="1" dirty="0"/>
              <a:t>• Une solution mixte avec :</a:t>
            </a:r>
          </a:p>
          <a:p>
            <a:pPr lvl="1">
              <a:buFont typeface="Wingdings" panose="05000000000000000000" pitchFamily="2" charset="2"/>
              <a:buChar char="q"/>
            </a:pPr>
            <a:r>
              <a:rPr lang="fr-FR" sz="3000" b="1" i="1" dirty="0"/>
              <a:t> Une cellule de veille hiérarchiquement rattachée à </a:t>
            </a:r>
            <a:r>
              <a:rPr lang="fr-FR" sz="3000" b="1" i="1" dirty="0" smtClean="0"/>
              <a:t>un niveau </a:t>
            </a:r>
            <a:r>
              <a:rPr lang="fr-FR" sz="3000" b="1" i="1" dirty="0"/>
              <a:t>élevé de </a:t>
            </a:r>
            <a:r>
              <a:rPr lang="fr-FR" sz="3000" b="1" i="1" dirty="0" smtClean="0"/>
              <a:t>l’entreprise.</a:t>
            </a:r>
            <a:endParaRPr lang="fr-FR" sz="3000" b="1" i="1" dirty="0"/>
          </a:p>
          <a:p>
            <a:pPr lvl="1">
              <a:buFont typeface="Wingdings" panose="05000000000000000000" pitchFamily="2" charset="2"/>
              <a:buChar char="q"/>
            </a:pPr>
            <a:r>
              <a:rPr lang="fr-FR" sz="3000" b="1" i="1" dirty="0"/>
              <a:t> Plusieurs entités décentralisées, chargées </a:t>
            </a:r>
            <a:r>
              <a:rPr lang="fr-FR" sz="3000" b="1" i="1" dirty="0" smtClean="0"/>
              <a:t>d’une surveillance </a:t>
            </a:r>
            <a:r>
              <a:rPr lang="fr-FR" sz="3000" b="1" i="1" dirty="0"/>
              <a:t>particulière (veille commerciale, </a:t>
            </a:r>
            <a:r>
              <a:rPr lang="fr-FR" sz="3000" b="1" i="1" dirty="0" smtClean="0"/>
              <a:t>veille scientifique</a:t>
            </a:r>
            <a:r>
              <a:rPr lang="fr-FR" sz="3000" b="1" i="1" dirty="0"/>
              <a:t>, veille concurrentielle…).</a:t>
            </a:r>
            <a:endParaRPr lang="fr-FR" sz="3000" b="1" i="1" dirty="0" smtClean="0"/>
          </a:p>
        </p:txBody>
      </p:sp>
    </p:spTree>
    <p:extLst>
      <p:ext uri="{BB962C8B-B14F-4D97-AF65-F5344CB8AC3E}">
        <p14:creationId xmlns:p14="http://schemas.microsoft.com/office/powerpoint/2010/main" val="23460498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17</a:t>
            </a:fld>
            <a:endParaRPr lang="fr-BE"/>
          </a:p>
        </p:txBody>
      </p:sp>
      <p:sp>
        <p:nvSpPr>
          <p:cNvPr id="3" name="Espace réservé du contenu 2"/>
          <p:cNvSpPr>
            <a:spLocks noGrp="1"/>
          </p:cNvSpPr>
          <p:nvPr>
            <p:ph sz="quarter" idx="1"/>
          </p:nvPr>
        </p:nvSpPr>
        <p:spPr/>
        <p:txBody>
          <a:bodyPr>
            <a:normAutofit/>
          </a:bodyPr>
          <a:lstStyle/>
          <a:p>
            <a:pPr lvl="1">
              <a:buNone/>
            </a:pPr>
            <a:r>
              <a:rPr lang="fr-FR" sz="3000" b="1" i="1" u="sng" dirty="0"/>
              <a:t>2. 1Organisation d’une cellule de </a:t>
            </a:r>
            <a:r>
              <a:rPr lang="fr-FR" sz="3000" b="1" i="1" u="sng" dirty="0" smtClean="0"/>
              <a:t>veille</a:t>
            </a:r>
            <a:endParaRPr lang="fr-FR" sz="3000" b="1" i="1" u="sng" dirty="0"/>
          </a:p>
          <a:p>
            <a:pPr lvl="1">
              <a:buNone/>
            </a:pPr>
            <a:r>
              <a:rPr lang="fr-FR" sz="3000" b="1" i="1" dirty="0" smtClean="0"/>
              <a:t>Mise </a:t>
            </a:r>
            <a:r>
              <a:rPr lang="fr-FR" sz="3000" b="1" i="1" dirty="0"/>
              <a:t>en place de la cellule de veille </a:t>
            </a:r>
            <a:r>
              <a:rPr lang="fr-FR" sz="3000" b="1" i="1" dirty="0" smtClean="0"/>
              <a:t>:</a:t>
            </a:r>
          </a:p>
        </p:txBody>
      </p:sp>
      <p:pic>
        <p:nvPicPr>
          <p:cNvPr id="5" name="Image 4"/>
          <p:cNvPicPr/>
          <p:nvPr/>
        </p:nvPicPr>
        <p:blipFill>
          <a:blip r:embed="rId2" cstate="print"/>
          <a:srcRect/>
          <a:stretch>
            <a:fillRect/>
          </a:stretch>
        </p:blipFill>
        <p:spPr bwMode="auto">
          <a:xfrm>
            <a:off x="611560" y="2863532"/>
            <a:ext cx="7344816" cy="3589804"/>
          </a:xfrm>
          <a:prstGeom prst="rect">
            <a:avLst/>
          </a:prstGeom>
          <a:noFill/>
          <a:ln w="9525">
            <a:noFill/>
            <a:miter lim="800000"/>
            <a:headEnd/>
            <a:tailEnd/>
          </a:ln>
        </p:spPr>
      </p:pic>
    </p:spTree>
    <p:extLst>
      <p:ext uri="{BB962C8B-B14F-4D97-AF65-F5344CB8AC3E}">
        <p14:creationId xmlns:p14="http://schemas.microsoft.com/office/powerpoint/2010/main" val="3253205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18</a:t>
            </a:fld>
            <a:endParaRPr lang="fr-BE"/>
          </a:p>
        </p:txBody>
      </p:sp>
      <p:sp>
        <p:nvSpPr>
          <p:cNvPr id="3" name="Espace réservé du contenu 2"/>
          <p:cNvSpPr>
            <a:spLocks noGrp="1"/>
          </p:cNvSpPr>
          <p:nvPr>
            <p:ph sz="quarter" idx="1"/>
          </p:nvPr>
        </p:nvSpPr>
        <p:spPr/>
        <p:txBody>
          <a:bodyPr>
            <a:normAutofit/>
          </a:bodyPr>
          <a:lstStyle/>
          <a:p>
            <a:pPr lvl="1">
              <a:buNone/>
            </a:pPr>
            <a:r>
              <a:rPr lang="fr-FR" sz="3000" b="1" i="1" u="sng" dirty="0"/>
              <a:t>2. 1Organisation d’une cellule de </a:t>
            </a:r>
            <a:r>
              <a:rPr lang="fr-FR" sz="3000" b="1" i="1" u="sng" dirty="0" smtClean="0"/>
              <a:t>veille</a:t>
            </a:r>
            <a:endParaRPr lang="fr-FR" sz="3000" b="1" i="1" u="sng" dirty="0"/>
          </a:p>
        </p:txBody>
      </p:sp>
      <p:pic>
        <p:nvPicPr>
          <p:cNvPr id="6" name="Image 5"/>
          <p:cNvPicPr/>
          <p:nvPr/>
        </p:nvPicPr>
        <p:blipFill>
          <a:blip r:embed="rId2" cstate="print"/>
          <a:srcRect/>
          <a:stretch>
            <a:fillRect/>
          </a:stretch>
        </p:blipFill>
        <p:spPr bwMode="auto">
          <a:xfrm rot="16200000">
            <a:off x="2196877" y="547538"/>
            <a:ext cx="4274815" cy="7589465"/>
          </a:xfrm>
          <a:prstGeom prst="rect">
            <a:avLst/>
          </a:prstGeom>
          <a:noFill/>
          <a:ln w="9525">
            <a:noFill/>
            <a:miter lim="800000"/>
            <a:headEnd/>
            <a:tailEnd/>
          </a:ln>
        </p:spPr>
      </p:pic>
    </p:spTree>
    <p:extLst>
      <p:ext uri="{BB962C8B-B14F-4D97-AF65-F5344CB8AC3E}">
        <p14:creationId xmlns:p14="http://schemas.microsoft.com/office/powerpoint/2010/main" val="7856263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19</a:t>
            </a:fld>
            <a:endParaRPr lang="fr-BE"/>
          </a:p>
        </p:txBody>
      </p:sp>
      <p:sp>
        <p:nvSpPr>
          <p:cNvPr id="3" name="Espace réservé du contenu 2"/>
          <p:cNvSpPr>
            <a:spLocks noGrp="1"/>
          </p:cNvSpPr>
          <p:nvPr>
            <p:ph sz="quarter" idx="1"/>
          </p:nvPr>
        </p:nvSpPr>
        <p:spPr/>
        <p:txBody>
          <a:bodyPr>
            <a:normAutofit fontScale="62500" lnSpcReduction="20000"/>
          </a:bodyPr>
          <a:lstStyle/>
          <a:p>
            <a:pPr lvl="1">
              <a:buNone/>
            </a:pPr>
            <a:r>
              <a:rPr lang="fr-FR" sz="3000" b="1" i="1" dirty="0"/>
              <a:t>2. 1Organisation d’une cellule de </a:t>
            </a:r>
            <a:r>
              <a:rPr lang="fr-FR" sz="3000" b="1" i="1" dirty="0" smtClean="0"/>
              <a:t>veille</a:t>
            </a:r>
          </a:p>
          <a:p>
            <a:pPr lvl="1">
              <a:buNone/>
            </a:pPr>
            <a:r>
              <a:rPr lang="fr-FR" sz="3000" b="1" i="1" dirty="0"/>
              <a:t>À court terme :</a:t>
            </a:r>
          </a:p>
          <a:p>
            <a:pPr lvl="1">
              <a:buNone/>
            </a:pPr>
            <a:r>
              <a:rPr lang="fr-FR" sz="3000" b="1" i="1" dirty="0" smtClean="0"/>
              <a:t>• </a:t>
            </a:r>
            <a:r>
              <a:rPr lang="fr-FR" sz="3000" b="1" i="1" dirty="0"/>
              <a:t>Outils gratuits disponibles sur internet ou déjà déployés dans l'entreprise.</a:t>
            </a:r>
          </a:p>
          <a:p>
            <a:pPr lvl="1">
              <a:buNone/>
            </a:pPr>
            <a:r>
              <a:rPr lang="fr-FR" sz="3000" b="1" i="1" dirty="0"/>
              <a:t>• Toute action ne nécessitant pas un grand investissement</a:t>
            </a:r>
            <a:r>
              <a:rPr lang="fr-FR" sz="3000" b="1" i="1" dirty="0" smtClean="0"/>
              <a:t>.</a:t>
            </a:r>
          </a:p>
          <a:p>
            <a:pPr lvl="1">
              <a:buFont typeface="Wingdings" panose="05000000000000000000" pitchFamily="2" charset="2"/>
              <a:buChar char="q"/>
            </a:pPr>
            <a:r>
              <a:rPr lang="fr-FR" sz="3000" b="1" i="1" dirty="0" smtClean="0"/>
              <a:t> </a:t>
            </a:r>
            <a:r>
              <a:rPr lang="fr-FR" sz="3000" b="1" i="1" dirty="0"/>
              <a:t>Outils du web 2.0 : fils RSS, </a:t>
            </a:r>
            <a:r>
              <a:rPr lang="fr-FR" sz="3000" b="1" i="1" dirty="0" err="1"/>
              <a:t>Bookmarking</a:t>
            </a:r>
            <a:r>
              <a:rPr lang="fr-FR" sz="3000" b="1" i="1" dirty="0"/>
              <a:t> social, blogs, etc.</a:t>
            </a:r>
          </a:p>
          <a:p>
            <a:pPr lvl="1">
              <a:buFont typeface="Wingdings" panose="05000000000000000000" pitchFamily="2" charset="2"/>
              <a:buChar char="q"/>
            </a:pPr>
            <a:r>
              <a:rPr lang="fr-FR" sz="3000" b="1" i="1" dirty="0" smtClean="0"/>
              <a:t> </a:t>
            </a:r>
            <a:r>
              <a:rPr lang="fr-FR" sz="3000" b="1" i="1" dirty="0"/>
              <a:t>Intranet : un espace de centralisation des veilles réalisées dans</a:t>
            </a:r>
          </a:p>
          <a:p>
            <a:pPr lvl="1">
              <a:buNone/>
            </a:pPr>
            <a:r>
              <a:rPr lang="fr-FR" sz="3000" b="1" i="1" dirty="0"/>
              <a:t>l'entreprise.</a:t>
            </a:r>
          </a:p>
          <a:p>
            <a:pPr lvl="1">
              <a:buFont typeface="Wingdings" panose="05000000000000000000" pitchFamily="2" charset="2"/>
              <a:buChar char="q"/>
            </a:pPr>
            <a:r>
              <a:rPr lang="fr-FR" sz="3000" b="1" i="1" dirty="0" smtClean="0"/>
              <a:t> </a:t>
            </a:r>
            <a:r>
              <a:rPr lang="fr-FR" sz="3000" b="1" i="1" dirty="0"/>
              <a:t>Guides de bonnes pratiques : utilisation des fils RSS, recherche</a:t>
            </a:r>
          </a:p>
          <a:p>
            <a:pPr lvl="1">
              <a:buNone/>
            </a:pPr>
            <a:r>
              <a:rPr lang="fr-FR" sz="3000" b="1" i="1" dirty="0"/>
              <a:t>sur Internet, etc.</a:t>
            </a:r>
          </a:p>
          <a:p>
            <a:pPr lvl="1">
              <a:buFont typeface="Wingdings" panose="05000000000000000000" pitchFamily="2" charset="2"/>
              <a:buChar char="q"/>
            </a:pPr>
            <a:r>
              <a:rPr lang="fr-FR" sz="3000" b="1" i="1" dirty="0" smtClean="0"/>
              <a:t> </a:t>
            </a:r>
            <a:r>
              <a:rPr lang="fr-FR" sz="3000" b="1" i="1" dirty="0"/>
              <a:t>Expérimentations : des expérimentations s’appuyant sur les</a:t>
            </a:r>
          </a:p>
          <a:p>
            <a:pPr lvl="1">
              <a:buNone/>
            </a:pPr>
            <a:r>
              <a:rPr lang="fr-FR" sz="3000" b="1" i="1" dirty="0"/>
              <a:t>préconisations qui précèdent, pourraient être menées sur des</a:t>
            </a:r>
          </a:p>
          <a:p>
            <a:pPr lvl="1">
              <a:buNone/>
            </a:pPr>
            <a:r>
              <a:rPr lang="fr-FR" sz="3000" b="1" i="1" dirty="0"/>
              <a:t>problématiques sensibles.</a:t>
            </a:r>
          </a:p>
          <a:p>
            <a:pPr lvl="1">
              <a:buFont typeface="Wingdings" panose="05000000000000000000" pitchFamily="2" charset="2"/>
              <a:buChar char="q"/>
            </a:pPr>
            <a:r>
              <a:rPr lang="fr-FR" sz="3000" b="1" i="1" dirty="0" smtClean="0"/>
              <a:t> </a:t>
            </a:r>
            <a:r>
              <a:rPr lang="fr-FR" sz="3000" b="1" i="1" dirty="0"/>
              <a:t>Plan de veille : outil intellectuel pour formaliser les étapes</a:t>
            </a:r>
          </a:p>
          <a:p>
            <a:pPr lvl="1">
              <a:buNone/>
            </a:pPr>
            <a:r>
              <a:rPr lang="fr-FR" sz="3000" b="1" i="1" dirty="0"/>
              <a:t>repérant le suivi des sources et pour redéfinir périodiquement des</a:t>
            </a:r>
          </a:p>
          <a:p>
            <a:pPr lvl="1">
              <a:buNone/>
            </a:pPr>
            <a:r>
              <a:rPr lang="fr-FR" sz="3000" b="1" i="1" dirty="0"/>
              <a:t>objectifs de la veille</a:t>
            </a:r>
          </a:p>
        </p:txBody>
      </p:sp>
    </p:spTree>
    <p:extLst>
      <p:ext uri="{BB962C8B-B14F-4D97-AF65-F5344CB8AC3E}">
        <p14:creationId xmlns:p14="http://schemas.microsoft.com/office/powerpoint/2010/main" val="2214194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2</a:t>
            </a:fld>
            <a:endParaRPr lang="fr-BE"/>
          </a:p>
        </p:txBody>
      </p:sp>
      <p:sp>
        <p:nvSpPr>
          <p:cNvPr id="3" name="Espace réservé du contenu 2"/>
          <p:cNvSpPr>
            <a:spLocks noGrp="1"/>
          </p:cNvSpPr>
          <p:nvPr>
            <p:ph sz="quarter" idx="1"/>
          </p:nvPr>
        </p:nvSpPr>
        <p:spPr/>
        <p:txBody>
          <a:bodyPr>
            <a:normAutofit/>
          </a:bodyPr>
          <a:lstStyle/>
          <a:p>
            <a:pPr>
              <a:buNone/>
            </a:pPr>
            <a:r>
              <a:rPr lang="fr-FR" b="1" i="1" dirty="0" smtClean="0"/>
              <a:t>1.</a:t>
            </a:r>
            <a:r>
              <a:rPr lang="fr-FR" b="1" dirty="0" smtClean="0"/>
              <a:t>Gérer un projet de veille</a:t>
            </a:r>
          </a:p>
          <a:p>
            <a:pPr>
              <a:buNone/>
            </a:pPr>
            <a:r>
              <a:rPr lang="fr-FR" dirty="0" smtClean="0"/>
              <a:t>Un Projet </a:t>
            </a:r>
            <a:r>
              <a:rPr lang="fr-FR" dirty="0"/>
              <a:t>de veille ?</a:t>
            </a:r>
            <a:endParaRPr lang="fr-FR" dirty="0" smtClean="0"/>
          </a:p>
          <a:p>
            <a:pPr>
              <a:buNone/>
            </a:pPr>
            <a:r>
              <a:rPr lang="fr-FR" b="1" dirty="0"/>
              <a:t>Une méthode de travail </a:t>
            </a:r>
            <a:r>
              <a:rPr lang="fr-FR" b="1" dirty="0" smtClean="0"/>
              <a:t>pour organiser </a:t>
            </a:r>
            <a:r>
              <a:rPr lang="fr-FR" b="1" dirty="0"/>
              <a:t>un travail d'équipe </a:t>
            </a:r>
            <a:r>
              <a:rPr lang="fr-FR" b="1" dirty="0" smtClean="0"/>
              <a:t>et améliorer </a:t>
            </a:r>
            <a:r>
              <a:rPr lang="fr-FR" b="1" dirty="0"/>
              <a:t>les activités et </a:t>
            </a:r>
            <a:r>
              <a:rPr lang="fr-FR" b="1" dirty="0" smtClean="0"/>
              <a:t>les productions </a:t>
            </a:r>
            <a:r>
              <a:rPr lang="fr-FR" b="1" dirty="0"/>
              <a:t>d’une entreprise.</a:t>
            </a:r>
            <a:endParaRPr lang="fr-FR"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20</a:t>
            </a:fld>
            <a:endParaRPr lang="fr-BE"/>
          </a:p>
        </p:txBody>
      </p:sp>
      <p:sp>
        <p:nvSpPr>
          <p:cNvPr id="3" name="Espace réservé du contenu 2"/>
          <p:cNvSpPr>
            <a:spLocks noGrp="1"/>
          </p:cNvSpPr>
          <p:nvPr>
            <p:ph sz="quarter" idx="1"/>
          </p:nvPr>
        </p:nvSpPr>
        <p:spPr/>
        <p:txBody>
          <a:bodyPr>
            <a:normAutofit fontScale="77500" lnSpcReduction="20000"/>
          </a:bodyPr>
          <a:lstStyle/>
          <a:p>
            <a:pPr lvl="1">
              <a:buNone/>
            </a:pPr>
            <a:r>
              <a:rPr lang="fr-FR" sz="3000" b="1" i="1" dirty="0"/>
              <a:t>2. 1Organisation d’une cellule de </a:t>
            </a:r>
            <a:r>
              <a:rPr lang="fr-FR" sz="3000" b="1" i="1" dirty="0" smtClean="0"/>
              <a:t>veille</a:t>
            </a:r>
          </a:p>
          <a:p>
            <a:pPr lvl="1">
              <a:buNone/>
            </a:pPr>
            <a:r>
              <a:rPr lang="fr-FR" sz="3000" b="1" i="1" dirty="0"/>
              <a:t>À moyen/long terme :</a:t>
            </a:r>
          </a:p>
          <a:p>
            <a:pPr lvl="1">
              <a:buFont typeface="Wingdings" panose="05000000000000000000" pitchFamily="2" charset="2"/>
              <a:buChar char="q"/>
            </a:pPr>
            <a:r>
              <a:rPr lang="fr-FR" sz="3000" b="1" i="1" dirty="0" smtClean="0"/>
              <a:t> </a:t>
            </a:r>
            <a:r>
              <a:rPr lang="fr-FR" sz="3000" b="1" i="1" dirty="0"/>
              <a:t>Outils intégrés : outils avancés choisis selon des critères</a:t>
            </a:r>
          </a:p>
          <a:p>
            <a:pPr lvl="1">
              <a:buNone/>
            </a:pPr>
            <a:r>
              <a:rPr lang="fr-FR" sz="3000" b="1" i="1" dirty="0"/>
              <a:t>(fonctionnalités de collecte d’information, d’analyse et de mise</a:t>
            </a:r>
          </a:p>
          <a:p>
            <a:pPr lvl="1">
              <a:buNone/>
            </a:pPr>
            <a:r>
              <a:rPr lang="fr-FR" sz="3000" b="1" i="1" dirty="0"/>
              <a:t>en forme, de diffusion, services d’administration et de sécurité,</a:t>
            </a:r>
          </a:p>
          <a:p>
            <a:pPr lvl="1">
              <a:buNone/>
            </a:pPr>
            <a:r>
              <a:rPr lang="fr-FR" sz="3000" b="1" i="1" dirty="0"/>
              <a:t>ergonomie, le coût du logiciel, etc.).</a:t>
            </a:r>
          </a:p>
          <a:p>
            <a:pPr lvl="1">
              <a:buFont typeface="Wingdings" panose="05000000000000000000" pitchFamily="2" charset="2"/>
              <a:buChar char="q"/>
            </a:pPr>
            <a:r>
              <a:rPr lang="fr-FR" sz="3000" b="1" i="1" dirty="0" smtClean="0"/>
              <a:t>Sensibilisation </a:t>
            </a:r>
            <a:r>
              <a:rPr lang="fr-FR" sz="3000" b="1" i="1" dirty="0"/>
              <a:t>: actions courtes, pédagogiques et </a:t>
            </a:r>
            <a:r>
              <a:rPr lang="fr-FR" sz="3000" b="1" i="1" dirty="0" smtClean="0"/>
              <a:t>répétées</a:t>
            </a:r>
          </a:p>
          <a:p>
            <a:pPr lvl="1">
              <a:buNone/>
            </a:pPr>
            <a:r>
              <a:rPr lang="fr-FR" sz="3000" b="1" i="1" dirty="0" smtClean="0"/>
              <a:t>dans </a:t>
            </a:r>
            <a:r>
              <a:rPr lang="fr-FR" sz="3000" b="1" i="1" dirty="0"/>
              <a:t>le temps (présentation séminaire: concepts de la</a:t>
            </a:r>
          </a:p>
          <a:p>
            <a:pPr lvl="1">
              <a:buNone/>
            </a:pPr>
            <a:r>
              <a:rPr lang="fr-FR" sz="3000" b="1" i="1" dirty="0"/>
              <a:t>veille, ses apports, cas concrets, etc.).</a:t>
            </a:r>
          </a:p>
          <a:p>
            <a:pPr lvl="1">
              <a:buFont typeface="Wingdings" panose="05000000000000000000" pitchFamily="2" charset="2"/>
              <a:buChar char="q"/>
            </a:pPr>
            <a:r>
              <a:rPr lang="fr-FR" sz="3000" b="1" i="1" dirty="0" smtClean="0"/>
              <a:t> </a:t>
            </a:r>
            <a:r>
              <a:rPr lang="fr-FR" sz="3000" b="1" i="1" dirty="0"/>
              <a:t>Formations : sessions de formations directes ou à distance</a:t>
            </a:r>
          </a:p>
          <a:p>
            <a:pPr lvl="1">
              <a:buNone/>
            </a:pPr>
            <a:r>
              <a:rPr lang="fr-FR" sz="3000" b="1" i="1" dirty="0"/>
              <a:t>(fiches d’aide et tutoriaux).</a:t>
            </a:r>
          </a:p>
          <a:p>
            <a:pPr lvl="1">
              <a:buFont typeface="Wingdings" panose="05000000000000000000" pitchFamily="2" charset="2"/>
              <a:buChar char="q"/>
            </a:pPr>
            <a:r>
              <a:rPr lang="fr-FR" sz="3000" b="1" i="1" dirty="0" smtClean="0"/>
              <a:t>Animations </a:t>
            </a:r>
            <a:r>
              <a:rPr lang="fr-FR" sz="3000" b="1" i="1" dirty="0"/>
              <a:t>: motivation, communication, coordination,</a:t>
            </a:r>
          </a:p>
          <a:p>
            <a:pPr lvl="1">
              <a:buNone/>
            </a:pPr>
            <a:r>
              <a:rPr lang="fr-FR" sz="3000" b="1" i="1" dirty="0"/>
              <a:t>promotion et contrôle.</a:t>
            </a:r>
          </a:p>
        </p:txBody>
      </p:sp>
    </p:spTree>
    <p:extLst>
      <p:ext uri="{BB962C8B-B14F-4D97-AF65-F5344CB8AC3E}">
        <p14:creationId xmlns:p14="http://schemas.microsoft.com/office/powerpoint/2010/main" val="4627272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21</a:t>
            </a:fld>
            <a:endParaRPr lang="fr-BE"/>
          </a:p>
        </p:txBody>
      </p:sp>
      <p:sp>
        <p:nvSpPr>
          <p:cNvPr id="3" name="Espace réservé du contenu 2"/>
          <p:cNvSpPr>
            <a:spLocks noGrp="1"/>
          </p:cNvSpPr>
          <p:nvPr>
            <p:ph sz="quarter" idx="1"/>
          </p:nvPr>
        </p:nvSpPr>
        <p:spPr/>
        <p:txBody>
          <a:bodyPr>
            <a:normAutofit/>
          </a:bodyPr>
          <a:lstStyle/>
          <a:p>
            <a:pPr lvl="1">
              <a:buNone/>
            </a:pPr>
            <a:r>
              <a:rPr lang="fr-FR" sz="3000" b="1" i="1" dirty="0"/>
              <a:t>2. 1Organisation d’une cellule de </a:t>
            </a:r>
            <a:r>
              <a:rPr lang="fr-FR" sz="3000" b="1" i="1" dirty="0" smtClean="0"/>
              <a:t>veille</a:t>
            </a:r>
          </a:p>
          <a:p>
            <a:pPr lvl="1">
              <a:buNone/>
            </a:pPr>
            <a:r>
              <a:rPr lang="fr-FR" sz="3000" b="1" i="1" dirty="0"/>
              <a:t>Indicateurs de suivi :</a:t>
            </a:r>
          </a:p>
          <a:p>
            <a:pPr lvl="1">
              <a:buNone/>
            </a:pPr>
            <a:r>
              <a:rPr lang="fr-FR" sz="3000" b="1" i="1" dirty="0"/>
              <a:t>• Collecte de l’information formalisée et </a:t>
            </a:r>
            <a:r>
              <a:rPr lang="fr-FR" sz="3000" b="1" i="1" dirty="0" smtClean="0"/>
              <a:t>informelle,</a:t>
            </a:r>
          </a:p>
          <a:p>
            <a:pPr lvl="1">
              <a:buNone/>
            </a:pPr>
            <a:r>
              <a:rPr lang="fr-FR" sz="3000" b="1" i="1" dirty="0"/>
              <a:t>• Sensibilisation et mobilisation du </a:t>
            </a:r>
            <a:r>
              <a:rPr lang="fr-FR" sz="3000" b="1" i="1" dirty="0" smtClean="0"/>
              <a:t>personnel,</a:t>
            </a:r>
          </a:p>
          <a:p>
            <a:pPr lvl="1">
              <a:buNone/>
            </a:pPr>
            <a:r>
              <a:rPr lang="fr-FR" sz="3000" b="1" i="1" dirty="0"/>
              <a:t>• Traitement des informations et incidence du dispositif </a:t>
            </a:r>
            <a:r>
              <a:rPr lang="fr-FR" sz="3000" b="1" i="1" dirty="0" smtClean="0"/>
              <a:t>dans la </a:t>
            </a:r>
            <a:r>
              <a:rPr lang="fr-FR" sz="3000" b="1" i="1" dirty="0"/>
              <a:t>prise de </a:t>
            </a:r>
            <a:r>
              <a:rPr lang="fr-FR" sz="3000" b="1" i="1" dirty="0" smtClean="0"/>
              <a:t>décision</a:t>
            </a:r>
          </a:p>
          <a:p>
            <a:pPr lvl="1">
              <a:buNone/>
            </a:pPr>
            <a:r>
              <a:rPr lang="fr-FR" sz="3000" b="1" i="1" dirty="0"/>
              <a:t>• Retour sur investissement</a:t>
            </a:r>
          </a:p>
        </p:txBody>
      </p:sp>
    </p:spTree>
    <p:extLst>
      <p:ext uri="{BB962C8B-B14F-4D97-AF65-F5344CB8AC3E}">
        <p14:creationId xmlns:p14="http://schemas.microsoft.com/office/powerpoint/2010/main" val="22236870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22</a:t>
            </a:fld>
            <a:endParaRPr lang="fr-BE"/>
          </a:p>
        </p:txBody>
      </p:sp>
      <p:sp>
        <p:nvSpPr>
          <p:cNvPr id="3" name="Espace réservé du contenu 2"/>
          <p:cNvSpPr>
            <a:spLocks noGrp="1"/>
          </p:cNvSpPr>
          <p:nvPr>
            <p:ph sz="quarter" idx="1"/>
          </p:nvPr>
        </p:nvSpPr>
        <p:spPr/>
        <p:txBody>
          <a:bodyPr>
            <a:normAutofit fontScale="92500" lnSpcReduction="10000"/>
          </a:bodyPr>
          <a:lstStyle/>
          <a:p>
            <a:pPr marL="274320" lvl="1" indent="-274320">
              <a:spcBef>
                <a:spcPts val="580"/>
              </a:spcBef>
              <a:buClr>
                <a:schemeClr val="accent1"/>
              </a:buClr>
              <a:buNone/>
            </a:pPr>
            <a:r>
              <a:rPr lang="fr-FR" sz="3000" b="1" i="1" dirty="0"/>
              <a:t>2. </a:t>
            </a:r>
            <a:r>
              <a:rPr lang="fr-FR" sz="3000" b="1" i="1" dirty="0" smtClean="0"/>
              <a:t>2 quelques conseils</a:t>
            </a:r>
            <a:endParaRPr lang="fr-FR" sz="3000" b="1" i="1" dirty="0"/>
          </a:p>
          <a:p>
            <a:pPr>
              <a:buNone/>
            </a:pPr>
            <a:endParaRPr lang="fr-FR" sz="2800" b="1" dirty="0" smtClean="0"/>
          </a:p>
          <a:p>
            <a:pPr>
              <a:buNone/>
            </a:pPr>
            <a:r>
              <a:rPr lang="fr-FR" sz="2800" b="1" dirty="0" smtClean="0"/>
              <a:t> – Éviter les erreurs courantes </a:t>
            </a:r>
            <a:r>
              <a:rPr lang="fr-FR" sz="2800" dirty="0" smtClean="0"/>
              <a:t>:</a:t>
            </a:r>
            <a:r>
              <a:rPr lang="fr-FR" sz="3200" b="1" dirty="0" smtClean="0"/>
              <a:t> </a:t>
            </a:r>
            <a:r>
              <a:rPr lang="fr-FR" sz="2800" b="1" dirty="0" smtClean="0"/>
              <a:t>reconnaître l’importance de l’équipe </a:t>
            </a:r>
            <a:r>
              <a:rPr lang="fr-FR" sz="2800" dirty="0" smtClean="0"/>
              <a:t>pour éviter certains comportements,</a:t>
            </a:r>
            <a:r>
              <a:rPr lang="fr-FR" sz="3200" dirty="0" smtClean="0"/>
              <a:t> </a:t>
            </a:r>
            <a:r>
              <a:rPr lang="fr-FR" sz="2800" dirty="0" smtClean="0"/>
              <a:t>Savoir comment travailler en équipe c’est d’abord éviter certaines erreurs classiques :</a:t>
            </a:r>
          </a:p>
          <a:p>
            <a:r>
              <a:rPr lang="fr-FR" sz="2800" b="1" dirty="0" smtClean="0"/>
              <a:t>Considérer une équipe de travail comme si elle était un problème ;</a:t>
            </a:r>
            <a:endParaRPr lang="fr-FR" sz="2800" dirty="0" smtClean="0"/>
          </a:p>
          <a:p>
            <a:r>
              <a:rPr lang="fr-FR" sz="2800" b="1" dirty="0" smtClean="0"/>
              <a:t>Sous-estimer l’importance du travail en équipe ;</a:t>
            </a:r>
            <a:endParaRPr lang="fr-FR" sz="2800" dirty="0" smtClean="0"/>
          </a:p>
          <a:p>
            <a:r>
              <a:rPr lang="fr-FR" sz="2800" b="1" dirty="0" smtClean="0"/>
              <a:t>Penser que l’équipe de travail doit être notre copie conforme.</a:t>
            </a:r>
            <a:endParaRPr lang="fr-FR" sz="2800" dirty="0" smtClean="0"/>
          </a:p>
          <a:p>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23</a:t>
            </a:fld>
            <a:endParaRPr lang="fr-BE"/>
          </a:p>
        </p:txBody>
      </p:sp>
      <p:sp>
        <p:nvSpPr>
          <p:cNvPr id="3" name="Espace réservé du contenu 2"/>
          <p:cNvSpPr>
            <a:spLocks noGrp="1"/>
          </p:cNvSpPr>
          <p:nvPr>
            <p:ph sz="quarter" idx="1"/>
          </p:nvPr>
        </p:nvSpPr>
        <p:spPr/>
        <p:txBody>
          <a:bodyPr>
            <a:normAutofit lnSpcReduction="10000"/>
          </a:bodyPr>
          <a:lstStyle/>
          <a:p>
            <a:pPr>
              <a:buNone/>
            </a:pPr>
            <a:r>
              <a:rPr lang="fr-FR" sz="2400" b="1" dirty="0" smtClean="0"/>
              <a:t> – Fluidifier les relations d’une équipe de travail</a:t>
            </a:r>
            <a:r>
              <a:rPr lang="fr-FR" sz="2400" dirty="0" smtClean="0"/>
              <a:t> : c’est aussi valoriser les relations entre les individus pour développer l’esprit d’équipe . Dans ce contexte, </a:t>
            </a:r>
            <a:r>
              <a:rPr lang="fr-FR" sz="2400" dirty="0" smtClean="0"/>
              <a:t>6 </a:t>
            </a:r>
            <a:r>
              <a:rPr lang="fr-FR" sz="2400" dirty="0" smtClean="0"/>
              <a:t>aspects sont essentiels :</a:t>
            </a:r>
          </a:p>
          <a:p>
            <a:pPr lvl="0"/>
            <a:r>
              <a:rPr lang="fr-FR" sz="2400" dirty="0" smtClean="0"/>
              <a:t>être exemplaire ;</a:t>
            </a:r>
          </a:p>
          <a:p>
            <a:pPr lvl="0"/>
            <a:r>
              <a:rPr lang="fr-FR" sz="2400" dirty="0" smtClean="0"/>
              <a:t>tenir ses engagements ;</a:t>
            </a:r>
          </a:p>
          <a:p>
            <a:pPr lvl="0"/>
            <a:r>
              <a:rPr lang="fr-FR" sz="2400" dirty="0" smtClean="0"/>
              <a:t>garder la confidentialité ;</a:t>
            </a:r>
          </a:p>
          <a:p>
            <a:pPr lvl="0"/>
            <a:r>
              <a:rPr lang="fr-FR" sz="2400" dirty="0" smtClean="0"/>
              <a:t>s’intéresser sincèrement à l’autre ;</a:t>
            </a:r>
          </a:p>
          <a:p>
            <a:pPr lvl="0"/>
            <a:r>
              <a:rPr lang="fr-FR" sz="2400" dirty="0" smtClean="0"/>
              <a:t>reconnaitre ses torts.</a:t>
            </a:r>
          </a:p>
          <a:p>
            <a:r>
              <a:rPr lang="fr-FR" sz="2400" dirty="0" smtClean="0"/>
              <a:t>Mais il faudra aussi s’assurer de </a:t>
            </a:r>
            <a:r>
              <a:rPr lang="fr-FR" sz="2400" b="1" dirty="0" smtClean="0"/>
              <a:t>la bonne communication </a:t>
            </a:r>
            <a:r>
              <a:rPr lang="fr-FR" sz="2400" dirty="0" smtClean="0"/>
              <a:t>entre les membres pour entretenir cette relation de confiance et échanger sereinement et efficacement.</a:t>
            </a:r>
          </a:p>
          <a:p>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24</a:t>
            </a:fld>
            <a:endParaRPr lang="fr-BE"/>
          </a:p>
        </p:txBody>
      </p:sp>
      <p:sp>
        <p:nvSpPr>
          <p:cNvPr id="3" name="Espace réservé du contenu 2"/>
          <p:cNvSpPr>
            <a:spLocks noGrp="1"/>
          </p:cNvSpPr>
          <p:nvPr>
            <p:ph sz="quarter" idx="1"/>
          </p:nvPr>
        </p:nvSpPr>
        <p:spPr/>
        <p:txBody>
          <a:bodyPr>
            <a:normAutofit/>
          </a:bodyPr>
          <a:lstStyle/>
          <a:p>
            <a:pPr>
              <a:buNone/>
            </a:pPr>
            <a:r>
              <a:rPr lang="fr-FR" sz="2000" b="1" dirty="0" smtClean="0"/>
              <a:t> – Définir les règles et les valeurs avec votre équipe </a:t>
            </a:r>
            <a:r>
              <a:rPr lang="fr-FR" sz="2000" dirty="0" smtClean="0"/>
              <a:t>: Il faudra organiser des groupes de travail avec nos équipes et les faire travailler sur les règles et valeurs qu’elles souhaitent avoir au sein du groupe. On parle de travail collaboratif</a:t>
            </a:r>
            <a:r>
              <a:rPr lang="fr-FR" sz="2000" b="1" dirty="0" smtClean="0"/>
              <a:t>.</a:t>
            </a:r>
            <a:endParaRPr lang="fr-FR" sz="2000" dirty="0" smtClean="0"/>
          </a:p>
          <a:p>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25</a:t>
            </a:fld>
            <a:endParaRPr lang="fr-BE"/>
          </a:p>
        </p:txBody>
      </p:sp>
      <p:sp>
        <p:nvSpPr>
          <p:cNvPr id="3" name="Espace réservé du contenu 2"/>
          <p:cNvSpPr>
            <a:spLocks noGrp="1"/>
          </p:cNvSpPr>
          <p:nvPr>
            <p:ph sz="quarter" idx="1"/>
          </p:nvPr>
        </p:nvSpPr>
        <p:spPr/>
        <p:txBody>
          <a:bodyPr>
            <a:normAutofit/>
          </a:bodyPr>
          <a:lstStyle/>
          <a:p>
            <a:pPr>
              <a:buNone/>
            </a:pPr>
            <a:r>
              <a:rPr lang="fr-FR" sz="2000" b="1" dirty="0" smtClean="0"/>
              <a:t> – Faire participer pour savoir comment travailler en équipe : </a:t>
            </a:r>
            <a:r>
              <a:rPr lang="fr-FR" sz="2000" u="sng" dirty="0" smtClean="0">
                <a:hlinkClick r:id="rId2"/>
              </a:rPr>
              <a:t>Le management devra donc être participatif</a:t>
            </a:r>
            <a:r>
              <a:rPr lang="fr-FR" sz="2000" dirty="0" smtClean="0"/>
              <a:t>. Ainsi, les équipes se mettront en dynamique beaucoup plus intensément.  Les clés de cette collaboration entre les personnes sont </a:t>
            </a:r>
            <a:r>
              <a:rPr lang="fr-FR" sz="2000" b="1" dirty="0" smtClean="0"/>
              <a:t>:</a:t>
            </a:r>
            <a:endParaRPr lang="fr-FR" sz="2000" dirty="0" smtClean="0"/>
          </a:p>
          <a:p>
            <a:pPr lvl="0"/>
            <a:r>
              <a:rPr lang="fr-FR" sz="2000" dirty="0" smtClean="0"/>
              <a:t>la bienveillance ;</a:t>
            </a:r>
          </a:p>
          <a:p>
            <a:pPr lvl="0"/>
            <a:r>
              <a:rPr lang="fr-FR" sz="2000" dirty="0" smtClean="0"/>
              <a:t>l’intelligence émotionnelle ;</a:t>
            </a:r>
          </a:p>
          <a:p>
            <a:pPr lvl="0"/>
            <a:r>
              <a:rPr lang="fr-FR" sz="2000" dirty="0" smtClean="0"/>
              <a:t>l’animation des équipes ;</a:t>
            </a:r>
          </a:p>
          <a:p>
            <a:pPr lvl="0"/>
            <a:r>
              <a:rPr lang="fr-FR" sz="2000" dirty="0" smtClean="0"/>
              <a:t>la dynamique des équipes ;</a:t>
            </a:r>
          </a:p>
          <a:p>
            <a:pPr lvl="0"/>
            <a:r>
              <a:rPr lang="fr-FR" sz="2000" dirty="0" smtClean="0"/>
              <a:t>l’anticipation.</a:t>
            </a:r>
          </a:p>
          <a:p>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26</a:t>
            </a:fld>
            <a:endParaRPr lang="fr-BE"/>
          </a:p>
        </p:txBody>
      </p:sp>
      <p:sp>
        <p:nvSpPr>
          <p:cNvPr id="3" name="Espace réservé du contenu 2"/>
          <p:cNvSpPr>
            <a:spLocks noGrp="1"/>
          </p:cNvSpPr>
          <p:nvPr>
            <p:ph sz="quarter" idx="1"/>
          </p:nvPr>
        </p:nvSpPr>
        <p:spPr/>
        <p:txBody>
          <a:bodyPr>
            <a:normAutofit/>
          </a:bodyPr>
          <a:lstStyle/>
          <a:p>
            <a:pPr>
              <a:buNone/>
            </a:pPr>
            <a:r>
              <a:rPr lang="fr-FR" sz="2000" b="1" dirty="0" smtClean="0"/>
              <a:t> – Connaître l’importance du manager dans le travail d’équipe : </a:t>
            </a:r>
            <a:r>
              <a:rPr lang="fr-FR" sz="2000" dirty="0" smtClean="0"/>
              <a:t>Enfin, dernier point essentiel, le manager. Bien évidemment, il faudra développer ses compétences managériales. Pour cela, il y </a:t>
            </a:r>
            <a:r>
              <a:rPr lang="fr-FR" sz="2000" smtClean="0"/>
              <a:t>a </a:t>
            </a:r>
            <a:r>
              <a:rPr lang="fr-FR" sz="2000" smtClean="0"/>
              <a:t>4 </a:t>
            </a:r>
            <a:r>
              <a:rPr lang="fr-FR" sz="2000" dirty="0" smtClean="0"/>
              <a:t>grands points à respecter pour bien manager :</a:t>
            </a:r>
          </a:p>
          <a:p>
            <a:pPr lvl="0"/>
            <a:r>
              <a:rPr lang="fr-FR" sz="2000" dirty="0" smtClean="0"/>
              <a:t>limiter les erreurs ;</a:t>
            </a:r>
          </a:p>
          <a:p>
            <a:pPr lvl="0"/>
            <a:r>
              <a:rPr lang="fr-FR" sz="2000" dirty="0" smtClean="0"/>
              <a:t>garder son humilité ;</a:t>
            </a:r>
          </a:p>
          <a:p>
            <a:pPr lvl="0"/>
            <a:r>
              <a:rPr lang="fr-FR" sz="2000" dirty="0" smtClean="0"/>
              <a:t>savoir écouter et coacher ;</a:t>
            </a:r>
          </a:p>
          <a:p>
            <a:pPr lvl="0"/>
            <a:r>
              <a:rPr lang="fr-FR" sz="2000" dirty="0" smtClean="0"/>
              <a:t>accompagner et faire grandir ses équipes de travail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27</a:t>
            </a:fld>
            <a:endParaRPr lang="fr-BE"/>
          </a:p>
        </p:txBody>
      </p:sp>
      <p:sp>
        <p:nvSpPr>
          <p:cNvPr id="3" name="Espace réservé du contenu 2"/>
          <p:cNvSpPr>
            <a:spLocks noGrp="1"/>
          </p:cNvSpPr>
          <p:nvPr>
            <p:ph sz="quarter" idx="1"/>
          </p:nvPr>
        </p:nvSpPr>
        <p:spPr/>
        <p:txBody>
          <a:bodyPr>
            <a:normAutofit fontScale="77500" lnSpcReduction="20000"/>
          </a:bodyPr>
          <a:lstStyle/>
          <a:p>
            <a:pPr lvl="1">
              <a:buNone/>
            </a:pPr>
            <a:r>
              <a:rPr lang="fr-FR" sz="4000" b="1" i="1" u="sng" dirty="0" smtClean="0"/>
              <a:t>3. Identifier des sources d’information :</a:t>
            </a:r>
            <a:endParaRPr lang="fr-FR" sz="4000" b="1" dirty="0" smtClean="0"/>
          </a:p>
          <a:p>
            <a:r>
              <a:rPr lang="fr-FR" sz="2800" b="1" i="1" u="sng" dirty="0" smtClean="0"/>
              <a:t>Objectif : </a:t>
            </a:r>
            <a:r>
              <a:rPr lang="fr-FR" sz="2800" i="1" dirty="0" smtClean="0"/>
              <a:t>savoir rechercher une information en identifiant les besoins et en </a:t>
            </a:r>
            <a:r>
              <a:rPr lang="fr-FR" sz="2800" i="1" dirty="0" err="1" smtClean="0"/>
              <a:t>selectionnant</a:t>
            </a:r>
            <a:r>
              <a:rPr lang="fr-FR" sz="2800" i="1" dirty="0" smtClean="0"/>
              <a:t> les sources valables.</a:t>
            </a:r>
            <a:endParaRPr lang="fr-FR" sz="2800" dirty="0" smtClean="0"/>
          </a:p>
          <a:p>
            <a:r>
              <a:rPr lang="fr-FR" sz="2800" dirty="0" smtClean="0"/>
              <a:t>Une source, ou source d'information, est l'origine d'une information. La source permet de porter un jugement sur la validité d’une information puisqu’elle tend à déceler et à rapporter les intentions des médias producteurs d’information.</a:t>
            </a:r>
          </a:p>
          <a:p>
            <a:r>
              <a:rPr lang="fr-FR" sz="2800" dirty="0" smtClean="0"/>
              <a:t>Les métiers de la recherche, de l'information et de la communication font appel à différentes sources pour obtenir une information ou la vérifier.</a:t>
            </a:r>
          </a:p>
          <a:p>
            <a:r>
              <a:rPr lang="fr-FR" sz="2800" dirty="0" smtClean="0"/>
              <a:t> La source, est s’intéresser à la nature et au lieu originel de discours d’une information. Cela permet, entre autres, de mettre en évidence sa véracité, sa pertinence, et l’utilité de </a:t>
            </a:r>
            <a:r>
              <a:rPr lang="fr-FR" sz="2800" smtClean="0"/>
              <a:t>son utilisation</a:t>
            </a:r>
            <a:r>
              <a:rPr lang="fr-FR" sz="2800" b="1" smtClean="0"/>
              <a:t>. </a:t>
            </a:r>
            <a:endParaRPr lang="fr-FR" sz="2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28</a:t>
            </a:fld>
            <a:endParaRPr lang="fr-BE"/>
          </a:p>
        </p:txBody>
      </p:sp>
      <p:sp>
        <p:nvSpPr>
          <p:cNvPr id="3" name="Espace réservé du contenu 2"/>
          <p:cNvSpPr>
            <a:spLocks noGrp="1"/>
          </p:cNvSpPr>
          <p:nvPr>
            <p:ph sz="quarter" idx="1"/>
          </p:nvPr>
        </p:nvSpPr>
        <p:spPr/>
        <p:txBody>
          <a:bodyPr>
            <a:normAutofit fontScale="92500" lnSpcReduction="10000"/>
          </a:bodyPr>
          <a:lstStyle/>
          <a:p>
            <a:pPr marL="0" indent="0">
              <a:buNone/>
            </a:pPr>
            <a:r>
              <a:rPr lang="fr-FR" sz="2400" b="1" dirty="0" smtClean="0"/>
              <a:t>3.1 types d’information :</a:t>
            </a:r>
            <a:br>
              <a:rPr lang="fr-FR" sz="2400" b="1" dirty="0" smtClean="0"/>
            </a:br>
            <a:r>
              <a:rPr lang="fr-FR" sz="2400" dirty="0" smtClean="0"/>
              <a:t/>
            </a:r>
            <a:br>
              <a:rPr lang="fr-FR" sz="2400" dirty="0" smtClean="0"/>
            </a:br>
            <a:r>
              <a:rPr lang="fr-FR" sz="2400" dirty="0" smtClean="0"/>
              <a:t>• </a:t>
            </a:r>
            <a:r>
              <a:rPr lang="fr-FR" sz="2400" b="1" dirty="0" smtClean="0"/>
              <a:t>économique</a:t>
            </a:r>
            <a:r>
              <a:rPr lang="fr-FR" sz="2400" dirty="0" smtClean="0"/>
              <a:t> : statistiques sur la consommation, les revenus, les différents flux économiques et financiers… ;</a:t>
            </a:r>
            <a:br>
              <a:rPr lang="fr-FR" sz="2400" dirty="0" smtClean="0"/>
            </a:br>
            <a:r>
              <a:rPr lang="fr-FR" sz="2400" dirty="0" smtClean="0"/>
              <a:t>• </a:t>
            </a:r>
            <a:r>
              <a:rPr lang="fr-FR" sz="2400" b="1" dirty="0" smtClean="0"/>
              <a:t>commercial</a:t>
            </a:r>
            <a:r>
              <a:rPr lang="fr-FR" sz="2400" dirty="0" smtClean="0"/>
              <a:t> : toute information au sujet des concurrents, des partenaires, l'état du marché ;</a:t>
            </a:r>
            <a:br>
              <a:rPr lang="fr-FR" sz="2400" dirty="0" smtClean="0"/>
            </a:br>
            <a:r>
              <a:rPr lang="fr-FR" sz="2400" dirty="0" smtClean="0"/>
              <a:t>• </a:t>
            </a:r>
            <a:r>
              <a:rPr lang="fr-FR" sz="2400" b="1" dirty="0" smtClean="0"/>
              <a:t>juridique</a:t>
            </a:r>
            <a:r>
              <a:rPr lang="fr-FR" sz="2400" dirty="0" smtClean="0"/>
              <a:t> : lois régissant l'activité, autorisations administratives, interdictions ;</a:t>
            </a:r>
            <a:br>
              <a:rPr lang="fr-FR" sz="2400" dirty="0" smtClean="0"/>
            </a:br>
            <a:r>
              <a:rPr lang="fr-FR" sz="2400" dirty="0" smtClean="0"/>
              <a:t>• </a:t>
            </a:r>
            <a:r>
              <a:rPr lang="fr-FR" sz="2400" b="1" dirty="0" smtClean="0"/>
              <a:t>technique</a:t>
            </a:r>
            <a:r>
              <a:rPr lang="fr-FR" sz="2400" dirty="0" smtClean="0"/>
              <a:t> : nouveautés technologiques, informations sur l’évolution de la recherche et développement ;</a:t>
            </a:r>
            <a:br>
              <a:rPr lang="fr-FR" sz="2400" dirty="0" smtClean="0"/>
            </a:br>
            <a:r>
              <a:rPr lang="fr-FR" sz="2400" dirty="0" smtClean="0"/>
              <a:t>• </a:t>
            </a:r>
            <a:r>
              <a:rPr lang="fr-FR" sz="2400" b="1" dirty="0" smtClean="0"/>
              <a:t>comptable et financier</a:t>
            </a:r>
            <a:r>
              <a:rPr lang="fr-FR" sz="2400" dirty="0" smtClean="0"/>
              <a:t> : documents comptables, rapports financiers, cours de la Bourse.</a:t>
            </a:r>
            <a:br>
              <a:rPr lang="fr-FR" sz="2400" dirty="0" smtClean="0"/>
            </a:br>
            <a:r>
              <a:rPr lang="fr-FR" sz="2400" dirty="0" smtClean="0"/>
              <a:t/>
            </a:r>
            <a:br>
              <a:rPr lang="fr-FR" sz="2400" dirty="0" smtClean="0"/>
            </a:br>
            <a:endParaRPr lang="fr-FR"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29</a:t>
            </a:fld>
            <a:endParaRPr lang="fr-BE"/>
          </a:p>
        </p:txBody>
      </p:sp>
      <p:sp>
        <p:nvSpPr>
          <p:cNvPr id="3" name="Espace réservé du contenu 2"/>
          <p:cNvSpPr>
            <a:spLocks noGrp="1"/>
          </p:cNvSpPr>
          <p:nvPr>
            <p:ph sz="quarter" idx="1"/>
          </p:nvPr>
        </p:nvSpPr>
        <p:spPr/>
        <p:txBody>
          <a:bodyPr>
            <a:normAutofit/>
          </a:bodyPr>
          <a:lstStyle/>
          <a:p>
            <a:pPr>
              <a:buNone/>
            </a:pPr>
            <a:r>
              <a:rPr lang="fr-FR" sz="2000" b="1" u="sng" dirty="0" smtClean="0"/>
              <a:t>3.2  Les sources d’informations :</a:t>
            </a:r>
            <a:endParaRPr lang="fr-FR" sz="2000" dirty="0" smtClean="0"/>
          </a:p>
          <a:p>
            <a:pPr>
              <a:buNone/>
            </a:pPr>
            <a:r>
              <a:rPr lang="fr-FR" sz="2000" dirty="0" smtClean="0"/>
              <a:t>Les </a:t>
            </a:r>
            <a:r>
              <a:rPr lang="fr-FR" sz="2000" b="1" dirty="0" smtClean="0"/>
              <a:t>sources internes</a:t>
            </a:r>
            <a:r>
              <a:rPr lang="fr-FR" sz="2000" dirty="0" smtClean="0"/>
              <a:t> regroupent tous les documents disponibles au sein même de l’organisation. Tous les membres de l’organisation et tous les services peuvent être source d’informations. Ainsi au lycée, l’élève a différentes sources d’informations suivant l’information recherchée (les professeurs, l’administration, la vie scolaire, le CIO -centre d’information et d’orientation-, le CDI -centre de documentation et d’information-).</a:t>
            </a:r>
          </a:p>
          <a:p>
            <a:pPr>
              <a:buNone/>
            </a:pPr>
            <a:r>
              <a:rPr lang="fr-FR" sz="2000" dirty="0" smtClean="0"/>
              <a:t>Les </a:t>
            </a:r>
            <a:r>
              <a:rPr lang="fr-FR" sz="2000" b="1" dirty="0" smtClean="0"/>
              <a:t>sources externes</a:t>
            </a:r>
            <a:r>
              <a:rPr lang="fr-FR" sz="2000" dirty="0" smtClean="0"/>
              <a:t> sont tous les documents disponibles en dehors de l’organisation. Elles sont extrêmement nombreuses et de toutes sortes. Exemple : l’Insee (Institut national de la statistique et des études économiques), les catalogues des concurrents, une enquête…</a:t>
            </a:r>
            <a:endParaRPr lang="fr-F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3</a:t>
            </a:fld>
            <a:endParaRPr lang="fr-BE"/>
          </a:p>
        </p:txBody>
      </p:sp>
      <p:sp>
        <p:nvSpPr>
          <p:cNvPr id="3" name="Espace réservé du contenu 2"/>
          <p:cNvSpPr>
            <a:spLocks noGrp="1"/>
          </p:cNvSpPr>
          <p:nvPr>
            <p:ph sz="quarter" idx="1"/>
          </p:nvPr>
        </p:nvSpPr>
        <p:spPr/>
        <p:txBody>
          <a:bodyPr>
            <a:normAutofit/>
          </a:bodyPr>
          <a:lstStyle/>
          <a:p>
            <a:pPr>
              <a:buNone/>
            </a:pPr>
            <a:r>
              <a:rPr lang="fr-FR" b="1" i="1" dirty="0" smtClean="0"/>
              <a:t>1.</a:t>
            </a:r>
            <a:r>
              <a:rPr lang="fr-FR" b="1" dirty="0" smtClean="0"/>
              <a:t>Gérer un projet de veille</a:t>
            </a:r>
          </a:p>
          <a:p>
            <a:pPr>
              <a:buNone/>
            </a:pPr>
            <a:r>
              <a:rPr lang="fr-FR" dirty="0" smtClean="0"/>
              <a:t>Un Projet </a:t>
            </a:r>
            <a:r>
              <a:rPr lang="fr-FR" dirty="0"/>
              <a:t>de veille </a:t>
            </a:r>
            <a:r>
              <a:rPr lang="fr-FR" dirty="0" smtClean="0"/>
              <a:t>:</a:t>
            </a:r>
          </a:p>
          <a:p>
            <a:pPr>
              <a:buNone/>
            </a:pPr>
            <a:r>
              <a:rPr lang="fr-FR" b="1" dirty="0"/>
              <a:t>• </a:t>
            </a:r>
            <a:r>
              <a:rPr lang="fr-FR" b="1" dirty="0" smtClean="0"/>
              <a:t>Est </a:t>
            </a:r>
            <a:r>
              <a:rPr lang="fr-FR" b="1" dirty="0"/>
              <a:t>un projet comme un autre.</a:t>
            </a:r>
          </a:p>
          <a:p>
            <a:pPr>
              <a:buNone/>
            </a:pPr>
            <a:r>
              <a:rPr lang="fr-FR" b="1" dirty="0"/>
              <a:t>• Un projet collaboratif.</a:t>
            </a:r>
          </a:p>
          <a:p>
            <a:pPr>
              <a:buNone/>
            </a:pPr>
            <a:r>
              <a:rPr lang="fr-FR" b="1" dirty="0"/>
              <a:t>• Cycle de projet de veille conforme à la roue de Deming</a:t>
            </a:r>
            <a:r>
              <a:rPr lang="fr-FR" b="1" dirty="0" smtClean="0"/>
              <a:t>.</a:t>
            </a:r>
          </a:p>
          <a:p>
            <a:pPr>
              <a:buNone/>
            </a:pPr>
            <a:endParaRPr lang="fr-FR" b="1" dirty="0" smtClean="0"/>
          </a:p>
        </p:txBody>
      </p:sp>
      <p:pic>
        <p:nvPicPr>
          <p:cNvPr id="8" name="Image 7"/>
          <p:cNvPicPr/>
          <p:nvPr/>
        </p:nvPicPr>
        <p:blipFill>
          <a:blip r:embed="rId2" cstate="print"/>
          <a:srcRect/>
          <a:stretch>
            <a:fillRect/>
          </a:stretch>
        </p:blipFill>
        <p:spPr bwMode="auto">
          <a:xfrm>
            <a:off x="1331640" y="4293096"/>
            <a:ext cx="6408712" cy="1962163"/>
          </a:xfrm>
          <a:prstGeom prst="rect">
            <a:avLst/>
          </a:prstGeom>
          <a:noFill/>
          <a:ln w="9525">
            <a:noFill/>
            <a:miter lim="800000"/>
            <a:headEnd/>
            <a:tailEnd/>
          </a:ln>
        </p:spPr>
      </p:pic>
    </p:spTree>
    <p:extLst>
      <p:ext uri="{BB962C8B-B14F-4D97-AF65-F5344CB8AC3E}">
        <p14:creationId xmlns:p14="http://schemas.microsoft.com/office/powerpoint/2010/main" val="42648122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30</a:t>
            </a:fld>
            <a:endParaRPr lang="fr-BE"/>
          </a:p>
        </p:txBody>
      </p:sp>
      <p:sp>
        <p:nvSpPr>
          <p:cNvPr id="3" name="Espace réservé du contenu 2"/>
          <p:cNvSpPr>
            <a:spLocks noGrp="1"/>
          </p:cNvSpPr>
          <p:nvPr>
            <p:ph sz="quarter" idx="1"/>
          </p:nvPr>
        </p:nvSpPr>
        <p:spPr/>
        <p:txBody>
          <a:bodyPr>
            <a:normAutofit/>
          </a:bodyPr>
          <a:lstStyle/>
          <a:p>
            <a:r>
              <a:rPr lang="fr-FR" sz="2000" dirty="0" smtClean="0"/>
              <a:t>Les sources peuvent être classées en fonction de leur exclusivité :</a:t>
            </a:r>
            <a:br>
              <a:rPr lang="fr-FR" sz="2000" dirty="0" smtClean="0"/>
            </a:br>
            <a:r>
              <a:rPr lang="fr-FR" sz="2000" dirty="0" smtClean="0"/>
              <a:t/>
            </a:r>
            <a:br>
              <a:rPr lang="fr-FR" sz="2000" dirty="0" smtClean="0"/>
            </a:br>
            <a:r>
              <a:rPr lang="fr-FR" sz="2000" dirty="0" smtClean="0"/>
              <a:t>-Les </a:t>
            </a:r>
            <a:r>
              <a:rPr lang="fr-FR" sz="2000" b="1" dirty="0" smtClean="0"/>
              <a:t>sources primaires</a:t>
            </a:r>
            <a:r>
              <a:rPr lang="fr-FR" sz="2000" dirty="0" smtClean="0"/>
              <a:t> : lorsque l’information est inédite et unique.</a:t>
            </a:r>
            <a:br>
              <a:rPr lang="fr-FR" sz="2000" dirty="0" smtClean="0"/>
            </a:br>
            <a:r>
              <a:rPr lang="fr-FR" sz="2000" dirty="0" smtClean="0"/>
              <a:t>Exemple : une enquête réalisée par l’organisation sur les besoins des consommateurs.</a:t>
            </a:r>
            <a:br>
              <a:rPr lang="fr-FR" sz="2000" dirty="0" smtClean="0"/>
            </a:br>
            <a:r>
              <a:rPr lang="fr-FR" sz="2000" dirty="0" smtClean="0"/>
              <a:t/>
            </a:r>
            <a:br>
              <a:rPr lang="fr-FR" sz="2000" dirty="0" smtClean="0"/>
            </a:br>
            <a:r>
              <a:rPr lang="fr-FR" sz="2000" dirty="0" smtClean="0"/>
              <a:t>- Les </a:t>
            </a:r>
            <a:r>
              <a:rPr lang="fr-FR" sz="2000" b="1" dirty="0" smtClean="0"/>
              <a:t>sources secondaires</a:t>
            </a:r>
            <a:r>
              <a:rPr lang="fr-FR" sz="2000" dirty="0" smtClean="0"/>
              <a:t> : lorsque l’information existe et est directement exploitable. On trouve ces informations en quantité, elles sont faciles d'accès ; elles permettent d'obtenir des informations générales. Les sources de ce type d’informations sont très nombreuses (Internet, magazines spécialisés…).</a:t>
            </a:r>
            <a:endParaRPr lang="fr-FR" sz="2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31</a:t>
            </a:fld>
            <a:endParaRPr lang="fr-BE"/>
          </a:p>
        </p:txBody>
      </p:sp>
      <p:sp>
        <p:nvSpPr>
          <p:cNvPr id="3" name="Espace réservé du contenu 2"/>
          <p:cNvSpPr>
            <a:spLocks noGrp="1"/>
          </p:cNvSpPr>
          <p:nvPr>
            <p:ph sz="quarter" idx="1"/>
          </p:nvPr>
        </p:nvSpPr>
        <p:spPr/>
        <p:txBody>
          <a:bodyPr>
            <a:normAutofit lnSpcReduction="10000"/>
          </a:bodyPr>
          <a:lstStyle/>
          <a:p>
            <a:pPr>
              <a:buNone/>
            </a:pPr>
            <a:r>
              <a:rPr lang="fr-FR" sz="2000" b="1" u="sng" dirty="0" smtClean="0"/>
              <a:t>3.3. La sélection des sources</a:t>
            </a:r>
            <a:endParaRPr lang="fr-FR" sz="2000" dirty="0" smtClean="0"/>
          </a:p>
          <a:p>
            <a:r>
              <a:rPr lang="fr-FR" sz="2000" dirty="0" smtClean="0"/>
              <a:t>Une information de qualité doit avant tout être </a:t>
            </a:r>
            <a:r>
              <a:rPr lang="fr-FR" sz="2000" b="1" dirty="0" smtClean="0"/>
              <a:t>fiable</a:t>
            </a:r>
            <a:r>
              <a:rPr lang="fr-FR" sz="2000" dirty="0" smtClean="0"/>
              <a:t>. La source d’information utilisée doit donc être </a:t>
            </a:r>
            <a:r>
              <a:rPr lang="fr-FR" sz="2000" b="1" dirty="0" smtClean="0"/>
              <a:t>crédible</a:t>
            </a:r>
            <a:r>
              <a:rPr lang="fr-FR" sz="2000" dirty="0" smtClean="0"/>
              <a:t>, de même il peut être nécessaire de </a:t>
            </a:r>
            <a:r>
              <a:rPr lang="fr-FR" sz="2000" b="1" dirty="0" smtClean="0"/>
              <a:t>contrôler la validité</a:t>
            </a:r>
            <a:r>
              <a:rPr lang="fr-FR" sz="2000" dirty="0" smtClean="0"/>
              <a:t> de l’information (en recoupant par différentes sources). Cette vérification peut permettre d’obtenir plus de précisions.</a:t>
            </a:r>
            <a:br>
              <a:rPr lang="fr-FR" sz="2000" dirty="0" smtClean="0"/>
            </a:br>
            <a:r>
              <a:rPr lang="fr-FR" sz="2000" dirty="0" smtClean="0"/>
              <a:t/>
            </a:r>
            <a:br>
              <a:rPr lang="fr-FR" sz="2000" dirty="0" smtClean="0"/>
            </a:br>
            <a:r>
              <a:rPr lang="fr-FR" sz="2000" dirty="0" smtClean="0"/>
              <a:t>De même, il faut faire une </a:t>
            </a:r>
            <a:r>
              <a:rPr lang="fr-FR" sz="2000" b="1" dirty="0" smtClean="0"/>
              <a:t>analyse critique</a:t>
            </a:r>
            <a:r>
              <a:rPr lang="fr-FR" sz="2000" dirty="0" smtClean="0"/>
              <a:t> de l’information afin d’être certain de sa pertinence. Celle-ci doit aussi être analysée afin d’en faire ressortir les données les plus intéressantes, en fonction du besoin déterminé au début de la recherche</a:t>
            </a:r>
          </a:p>
          <a:p>
            <a:r>
              <a:rPr lang="fr-FR" sz="2000" dirty="0" smtClean="0"/>
              <a:t>Les sources qui sont finalement sélectionnées répondent à la fois au critère de </a:t>
            </a:r>
            <a:r>
              <a:rPr lang="fr-FR" sz="2000" b="1" dirty="0" smtClean="0"/>
              <a:t>l'exigence de qualité</a:t>
            </a:r>
            <a:r>
              <a:rPr lang="fr-FR" sz="2000" dirty="0" smtClean="0"/>
              <a:t> de l’information et respectent aussi </a:t>
            </a:r>
            <a:r>
              <a:rPr lang="fr-FR" sz="2000" b="1" dirty="0" smtClean="0"/>
              <a:t>les contraintes</a:t>
            </a:r>
            <a:r>
              <a:rPr lang="fr-FR" sz="2000" dirty="0" smtClean="0"/>
              <a:t>, notamment le coût et le délai. En général, une bonne information est une information qui répond aux besoins de l’organisation et qui présente </a:t>
            </a:r>
            <a:r>
              <a:rPr lang="fr-FR" sz="2000" b="1" dirty="0" smtClean="0"/>
              <a:t>le meilleur rapport qualité/prix</a:t>
            </a:r>
            <a:r>
              <a:rPr lang="fr-FR" sz="2000" dirty="0" smtClean="0"/>
              <a:t>.</a:t>
            </a:r>
            <a:endParaRPr lang="fr-FR"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32</a:t>
            </a:fld>
            <a:endParaRPr lang="fr-BE"/>
          </a:p>
        </p:txBody>
      </p:sp>
      <p:sp>
        <p:nvSpPr>
          <p:cNvPr id="3" name="Espace réservé du contenu 2"/>
          <p:cNvSpPr>
            <a:spLocks noGrp="1"/>
          </p:cNvSpPr>
          <p:nvPr>
            <p:ph sz="quarter" idx="1"/>
          </p:nvPr>
        </p:nvSpPr>
        <p:spPr/>
        <p:txBody>
          <a:bodyPr>
            <a:normAutofit/>
          </a:bodyPr>
          <a:lstStyle/>
          <a:p>
            <a:pPr>
              <a:buNone/>
            </a:pPr>
            <a:endParaRPr lang="fr-FR" b="1" dirty="0" smtClean="0"/>
          </a:p>
          <a:p>
            <a:pPr>
              <a:buNone/>
            </a:pPr>
            <a:endParaRPr lang="fr-FR" b="1" dirty="0" smtClean="0"/>
          </a:p>
          <a:p>
            <a:pPr>
              <a:buNone/>
            </a:pPr>
            <a:endParaRPr lang="fr-FR" b="1" dirty="0" smtClean="0"/>
          </a:p>
          <a:p>
            <a:pPr algn="ctr">
              <a:buNone/>
            </a:pPr>
            <a:r>
              <a:rPr lang="fr-FR" sz="6600" b="1" dirty="0" smtClean="0"/>
              <a:t>Questions???</a:t>
            </a:r>
          </a:p>
          <a:p>
            <a:pPr>
              <a:buNone/>
            </a:pPr>
            <a:endParaRPr lang="fr-FR" b="1" dirty="0" smtClean="0"/>
          </a:p>
        </p:txBody>
      </p:sp>
      <p:sp>
        <p:nvSpPr>
          <p:cNvPr id="5" name="Titre 4"/>
          <p:cNvSpPr>
            <a:spLocks noGrp="1"/>
          </p:cNvSpPr>
          <p:nvPr>
            <p:ph type="title"/>
          </p:nvPr>
        </p:nvSpPr>
        <p:spPr/>
        <p:txBody>
          <a:bodyPr>
            <a:normAutofit fontScale="90000"/>
          </a:bodyPr>
          <a:lstStyle/>
          <a:p>
            <a:r>
              <a:rPr lang="fr-FR" b="1" i="1" dirty="0"/>
              <a:t>Chapitre 4 : Gestion d'un projet de veille</a:t>
            </a:r>
            <a:endParaRPr lang="fr-FR" dirty="0"/>
          </a:p>
        </p:txBody>
      </p:sp>
    </p:spTree>
    <p:extLst>
      <p:ext uri="{BB962C8B-B14F-4D97-AF65-F5344CB8AC3E}">
        <p14:creationId xmlns:p14="http://schemas.microsoft.com/office/powerpoint/2010/main" val="3768010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4</a:t>
            </a:fld>
            <a:endParaRPr lang="fr-BE"/>
          </a:p>
        </p:txBody>
      </p:sp>
      <p:sp>
        <p:nvSpPr>
          <p:cNvPr id="3" name="Espace réservé du contenu 2"/>
          <p:cNvSpPr>
            <a:spLocks noGrp="1"/>
          </p:cNvSpPr>
          <p:nvPr>
            <p:ph sz="quarter" idx="1"/>
          </p:nvPr>
        </p:nvSpPr>
        <p:spPr/>
        <p:txBody>
          <a:bodyPr>
            <a:normAutofit/>
          </a:bodyPr>
          <a:lstStyle/>
          <a:p>
            <a:pPr>
              <a:buNone/>
            </a:pPr>
            <a:r>
              <a:rPr lang="fr-FR" b="1" i="1" dirty="0" smtClean="0"/>
              <a:t>1.</a:t>
            </a:r>
            <a:r>
              <a:rPr lang="fr-FR" b="1" dirty="0" smtClean="0"/>
              <a:t>Gérer un projet de veille</a:t>
            </a:r>
          </a:p>
          <a:p>
            <a:pPr>
              <a:buNone/>
            </a:pPr>
            <a:endParaRPr lang="fr-FR" b="1" dirty="0"/>
          </a:p>
          <a:p>
            <a:pPr>
              <a:buNone/>
            </a:pPr>
            <a:r>
              <a:rPr lang="fr-FR" b="1" dirty="0"/>
              <a:t>• Plan : préparer et planifier.</a:t>
            </a:r>
          </a:p>
          <a:p>
            <a:pPr>
              <a:buNone/>
            </a:pPr>
            <a:r>
              <a:rPr lang="fr-FR" b="1" dirty="0"/>
              <a:t>• Do : développer, réaliser et mettre en œuvre.</a:t>
            </a:r>
          </a:p>
          <a:p>
            <a:pPr>
              <a:buNone/>
            </a:pPr>
            <a:r>
              <a:rPr lang="fr-FR" b="1" dirty="0"/>
              <a:t>• Check : contrôler, vérifier et évaluer.</a:t>
            </a:r>
          </a:p>
          <a:p>
            <a:pPr>
              <a:buNone/>
            </a:pPr>
            <a:r>
              <a:rPr lang="fr-FR" b="1" dirty="0"/>
              <a:t>• </a:t>
            </a:r>
            <a:r>
              <a:rPr lang="fr-FR" b="1" dirty="0" err="1"/>
              <a:t>Act</a:t>
            </a:r>
            <a:r>
              <a:rPr lang="fr-FR" b="1" dirty="0"/>
              <a:t> (ou </a:t>
            </a:r>
            <a:r>
              <a:rPr lang="fr-FR" b="1" dirty="0" err="1"/>
              <a:t>Adjust</a:t>
            </a:r>
            <a:r>
              <a:rPr lang="fr-FR" b="1" dirty="0"/>
              <a:t>): agir, ajuster et réagir.</a:t>
            </a:r>
            <a:endParaRPr lang="fr-FR" b="1" dirty="0" smtClean="0"/>
          </a:p>
        </p:txBody>
      </p:sp>
    </p:spTree>
    <p:extLst>
      <p:ext uri="{BB962C8B-B14F-4D97-AF65-F5344CB8AC3E}">
        <p14:creationId xmlns:p14="http://schemas.microsoft.com/office/powerpoint/2010/main" val="4081653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5</a:t>
            </a:fld>
            <a:endParaRPr lang="fr-BE"/>
          </a:p>
        </p:txBody>
      </p:sp>
      <p:sp>
        <p:nvSpPr>
          <p:cNvPr id="3" name="Espace réservé du contenu 2"/>
          <p:cNvSpPr>
            <a:spLocks noGrp="1"/>
          </p:cNvSpPr>
          <p:nvPr>
            <p:ph sz="quarter" idx="1"/>
          </p:nvPr>
        </p:nvSpPr>
        <p:spPr>
          <a:xfrm>
            <a:off x="592143" y="1556792"/>
            <a:ext cx="7772400" cy="4572000"/>
          </a:xfrm>
        </p:spPr>
        <p:txBody>
          <a:bodyPr>
            <a:normAutofit/>
          </a:bodyPr>
          <a:lstStyle/>
          <a:p>
            <a:pPr marL="0" indent="0">
              <a:buNone/>
            </a:pPr>
            <a:r>
              <a:rPr lang="fr-FR" b="1" dirty="0" smtClean="0"/>
              <a:t>1.1 Les étapes de gestion d’un projet de veille;</a:t>
            </a:r>
          </a:p>
          <a:p>
            <a:pPr>
              <a:buFont typeface="Wingdings" panose="05000000000000000000" pitchFamily="2" charset="2"/>
              <a:buChar char="v"/>
            </a:pPr>
            <a:r>
              <a:rPr lang="fr-FR" b="1" dirty="0" smtClean="0"/>
              <a:t>Configurer </a:t>
            </a:r>
            <a:r>
              <a:rPr lang="fr-FR" b="1" dirty="0"/>
              <a:t>votre veille :</a:t>
            </a:r>
          </a:p>
          <a:p>
            <a:r>
              <a:rPr lang="fr-FR" dirty="0" smtClean="0"/>
              <a:t>La première étape consiste à collecter toutes les informations, internes et externes à votre entreprise, qui sont pertinentes pour vous. Pour cela vous devrez vous poser plusieurs questions.</a:t>
            </a:r>
          </a:p>
          <a:p>
            <a:pPr>
              <a:buFont typeface="Wingdings" panose="05000000000000000000" pitchFamily="2" charset="2"/>
              <a:buChar char="ü"/>
            </a:pPr>
            <a:r>
              <a:rPr lang="fr-FR" b="1" dirty="0" smtClean="0"/>
              <a:t>Quel type de veille souhaitez-vous mettre en place ?</a:t>
            </a:r>
            <a:r>
              <a:rPr lang="fr-FR" dirty="0" smtClean="0"/>
              <a:t> A vous de définir un besoin précis, qui guidera votre projet de veille.</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6</a:t>
            </a:fld>
            <a:endParaRPr lang="fr-BE"/>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ü"/>
            </a:pPr>
            <a:r>
              <a:rPr lang="fr-FR" b="1" dirty="0" smtClean="0"/>
              <a:t>Quelles sources et informations veiller ?</a:t>
            </a:r>
            <a:br>
              <a:rPr lang="fr-FR" b="1" dirty="0" smtClean="0"/>
            </a:br>
            <a:r>
              <a:rPr lang="fr-FR" dirty="0" smtClean="0"/>
              <a:t>Selon les informations recherchées, les sources à surveiller seront différentes : presse spécialisée, presse grand public, appels d’offres, forums, réseaux sociaux…</a:t>
            </a:r>
          </a:p>
          <a:p>
            <a:endParaRPr lang="fr-FR" dirty="0" smtClean="0"/>
          </a:p>
          <a:p>
            <a:pPr>
              <a:buFont typeface="Wingdings" panose="05000000000000000000" pitchFamily="2" charset="2"/>
              <a:buChar char="ü"/>
            </a:pPr>
            <a:r>
              <a:rPr lang="fr-FR" b="1" dirty="0" smtClean="0"/>
              <a:t>Qui sera en charge de la veille ?</a:t>
            </a:r>
            <a:br>
              <a:rPr lang="fr-FR" b="1" dirty="0" smtClean="0"/>
            </a:br>
            <a:r>
              <a:rPr lang="fr-FR" dirty="0" smtClean="0"/>
              <a:t>Si chaque collaborateur peut identifier des informations intéressantes à son échelle, il est primordial de définir une personne en charge du projet pour réunir et diffuser toutes ses données.</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7</a:t>
            </a:fld>
            <a:endParaRPr lang="fr-BE"/>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ü"/>
            </a:pPr>
            <a:r>
              <a:rPr lang="fr-FR" b="1" dirty="0" smtClean="0"/>
              <a:t>Quels outils pour faciliter votre veille ?</a:t>
            </a:r>
          </a:p>
          <a:p>
            <a:pPr marL="0" indent="0">
              <a:buNone/>
            </a:pPr>
            <a:r>
              <a:rPr lang="fr-FR" dirty="0" smtClean="0"/>
              <a:t>Parmi les critères à prendre en compte, pensez à choisir un outil qui assure une veille exhaustive, qui soit facile d’usage, qui permettent des ciblages précis pour assurer la pertinence de l’information remontée, et qui permette un repartage simple des connaissances.</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8</a:t>
            </a:fld>
            <a:endParaRPr lang="fr-BE"/>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v"/>
            </a:pPr>
            <a:r>
              <a:rPr lang="fr-FR" b="1" u="sng" dirty="0" smtClean="0"/>
              <a:t>Analyser les informations collectées :</a:t>
            </a:r>
            <a:endParaRPr lang="fr-FR" dirty="0" smtClean="0"/>
          </a:p>
          <a:p>
            <a:r>
              <a:rPr lang="fr-FR" dirty="0" smtClean="0"/>
              <a:t>Pour faciliter la prise de décision, l’information collectée par la veille doit être traitée, analysée et synthétisée. Cette analyse se fait généralement sous la forme de tableaux de bords dynamiques, réalisés sur une période étendue. Ces tableaux d’analyse permettent de prendre du recul, et d’observer son marché dans son contexte global : tendances, chiffres clés, acteurs principaux… L’enjeu est d’orienter vos analyses en fonction de vos objectifs</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Chapitre 4 : Gestion d'un projet de veille</a:t>
            </a:r>
          </a:p>
        </p:txBody>
      </p:sp>
      <p:sp>
        <p:nvSpPr>
          <p:cNvPr id="4" name="Espace réservé du numéro de diapositive 3"/>
          <p:cNvSpPr>
            <a:spLocks noGrp="1"/>
          </p:cNvSpPr>
          <p:nvPr>
            <p:ph type="sldNum" sz="quarter" idx="12"/>
          </p:nvPr>
        </p:nvSpPr>
        <p:spPr>
          <a:xfrm>
            <a:off x="8129016" y="5734050"/>
            <a:ext cx="609600" cy="521208"/>
          </a:xfrm>
          <a:prstGeom prst="rect">
            <a:avLst/>
          </a:prstGeom>
        </p:spPr>
        <p:txBody>
          <a:bodyPr/>
          <a:lstStyle/>
          <a:p>
            <a:fld id="{CF4668DC-857F-487D-BFFA-8C0CA5037977}" type="slidenum">
              <a:rPr lang="fr-BE" smtClean="0"/>
              <a:pPr/>
              <a:t>9</a:t>
            </a:fld>
            <a:endParaRPr lang="fr-BE"/>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v"/>
            </a:pPr>
            <a:r>
              <a:rPr lang="fr-FR" b="1" u="sng" dirty="0" smtClean="0"/>
              <a:t> Diffuser l’information pour susciter la prise de décision</a:t>
            </a:r>
            <a:endParaRPr lang="fr-FR" b="1" dirty="0" smtClean="0"/>
          </a:p>
          <a:p>
            <a:r>
              <a:rPr lang="fr-FR" dirty="0" smtClean="0"/>
              <a:t>La veille ne sert à rien si elle n’est pas partagée avec les collaborateurs clés de l’entreprise, qui seront agir en conséquences. Pour ne pas arroser d’informations inutiles tous vos collègues, pensez à bien cibler selon le département de chacun. Il n’est pas nécessaire d’envoyer votre veille technologique à vos collaborateurs des ressources humaines par exemple. Faites-vous des listes de destinataire pour chaque type de news.</a:t>
            </a:r>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434</TotalTime>
  <Words>1150</Words>
  <Application>Microsoft Office PowerPoint</Application>
  <PresentationFormat>Affichage à l'écran (4:3)</PresentationFormat>
  <Paragraphs>202</Paragraphs>
  <Slides>32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32</vt:i4>
      </vt:variant>
    </vt:vector>
  </HeadingPairs>
  <TitlesOfParts>
    <vt:vector size="37" baseType="lpstr">
      <vt:lpstr>Franklin Gothic Book</vt:lpstr>
      <vt:lpstr>Perpetua</vt:lpstr>
      <vt:lpstr>Wingdings</vt:lpstr>
      <vt:lpstr>Wingdings 2</vt:lpstr>
      <vt:lpstr>Capitaux</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lpstr>Chapitre 4 : Gestion d'un projet de veille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4 : Gestion d'un projet de veille</dc:title>
  <dc:creator>hp</dc:creator>
  <cp:lastModifiedBy>HP</cp:lastModifiedBy>
  <cp:revision>36</cp:revision>
  <dcterms:created xsi:type="dcterms:W3CDTF">2022-11-26T17:24:32Z</dcterms:created>
  <dcterms:modified xsi:type="dcterms:W3CDTF">2023-11-18T14:29:27Z</dcterms:modified>
</cp:coreProperties>
</file>