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  <p:sldId id="271" r:id="rId19"/>
    <p:sldId id="276" r:id="rId20"/>
    <p:sldId id="27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E756"/>
    <a:srgbClr val="45C2DB"/>
    <a:srgbClr val="FA8A0E"/>
    <a:srgbClr val="EEEE12"/>
    <a:srgbClr val="F22E82"/>
    <a:srgbClr val="FF3300"/>
    <a:srgbClr val="DCA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E81CE-8737-4A32-A3B1-B56ECCF3BAC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1ABDE8-8FF8-4A16-AFCD-BA06A00E51E4}">
      <dgm:prSet phldrT="[Texte]" custT="1"/>
      <dgm:spPr/>
      <dgm:t>
        <a:bodyPr/>
        <a:lstStyle/>
        <a:p>
          <a:pPr algn="r" rtl="1"/>
          <a:r>
            <a:rPr lang="ar-SA" sz="2000" b="1" dirty="0" smtClean="0"/>
            <a:t>يصاغ بشكل محدد(دقيق) وواضح</a:t>
          </a:r>
          <a:endParaRPr lang="fr-FR" sz="2000" dirty="0"/>
        </a:p>
      </dgm:t>
    </dgm:pt>
    <dgm:pt modelId="{AEEDEAE4-A0BB-42C1-8DCA-177B68075ED8}" type="parTrans" cxnId="{798642D8-AA88-405F-83F6-75A9E07F6196}">
      <dgm:prSet/>
      <dgm:spPr/>
      <dgm:t>
        <a:bodyPr/>
        <a:lstStyle/>
        <a:p>
          <a:endParaRPr lang="fr-FR" sz="2000"/>
        </a:p>
      </dgm:t>
    </dgm:pt>
    <dgm:pt modelId="{3D2C1A00-6B4C-4197-B5C9-D81612E66108}" type="sibTrans" cxnId="{798642D8-AA88-405F-83F6-75A9E07F6196}">
      <dgm:prSet/>
      <dgm:spPr/>
      <dgm:t>
        <a:bodyPr/>
        <a:lstStyle/>
        <a:p>
          <a:endParaRPr lang="fr-FR" sz="2000"/>
        </a:p>
      </dgm:t>
    </dgm:pt>
    <dgm:pt modelId="{1297D15C-8ABA-46C0-A602-D82F6363E035}">
      <dgm:prSet phldrT="[Texte]" custT="1"/>
      <dgm:spPr/>
      <dgm:t>
        <a:bodyPr/>
        <a:lstStyle/>
        <a:p>
          <a:r>
            <a:rPr lang="ar-SA" sz="2000" b="1" dirty="0" smtClean="0"/>
            <a:t>يكون قابلا للتحقق الميداني</a:t>
          </a:r>
          <a:endParaRPr lang="fr-FR" sz="2000" dirty="0"/>
        </a:p>
      </dgm:t>
    </dgm:pt>
    <dgm:pt modelId="{6FC4E1A7-F3F8-4665-92C0-EA7673E34653}" type="parTrans" cxnId="{A90D6608-9112-471A-81B7-D464599EFC39}">
      <dgm:prSet/>
      <dgm:spPr/>
      <dgm:t>
        <a:bodyPr/>
        <a:lstStyle/>
        <a:p>
          <a:endParaRPr lang="fr-FR" sz="2000"/>
        </a:p>
      </dgm:t>
    </dgm:pt>
    <dgm:pt modelId="{F5491CF9-FB67-457C-AD74-495C9407E0F5}" type="sibTrans" cxnId="{A90D6608-9112-471A-81B7-D464599EFC39}">
      <dgm:prSet/>
      <dgm:spPr/>
      <dgm:t>
        <a:bodyPr/>
        <a:lstStyle/>
        <a:p>
          <a:endParaRPr lang="fr-FR" sz="2000"/>
        </a:p>
      </dgm:t>
    </dgm:pt>
    <dgm:pt modelId="{C5C874E4-8A3F-4C70-8FE7-713FD7324F2B}">
      <dgm:prSet phldrT="[Texte]" custT="1"/>
      <dgm:spPr/>
      <dgm:t>
        <a:bodyPr/>
        <a:lstStyle/>
        <a:p>
          <a:r>
            <a:rPr lang="ar-SA" sz="2000" b="1" dirty="0" smtClean="0"/>
            <a:t>يشمل المتغيرات التي يدرسها البحث</a:t>
          </a:r>
          <a:endParaRPr lang="fr-FR" sz="2000" dirty="0"/>
        </a:p>
      </dgm:t>
    </dgm:pt>
    <dgm:pt modelId="{AEC482CA-0DA6-4642-ABBF-C8BC6559F1AE}" type="parTrans" cxnId="{E9F3702B-8140-4B18-B400-836ED9E189B4}">
      <dgm:prSet/>
      <dgm:spPr/>
      <dgm:t>
        <a:bodyPr/>
        <a:lstStyle/>
        <a:p>
          <a:endParaRPr lang="fr-FR" sz="2000"/>
        </a:p>
      </dgm:t>
    </dgm:pt>
    <dgm:pt modelId="{C6FA7671-B485-487F-85E7-CF3675D8824F}" type="sibTrans" cxnId="{E9F3702B-8140-4B18-B400-836ED9E189B4}">
      <dgm:prSet/>
      <dgm:spPr/>
      <dgm:t>
        <a:bodyPr/>
        <a:lstStyle/>
        <a:p>
          <a:endParaRPr lang="fr-FR" sz="2000"/>
        </a:p>
      </dgm:t>
    </dgm:pt>
    <dgm:pt modelId="{0C03CF2B-FE01-41FE-8034-0A1CD47F2778}">
      <dgm:prSet phldrT="[Texte]" custT="1"/>
      <dgm:spPr/>
      <dgm:t>
        <a:bodyPr/>
        <a:lstStyle/>
        <a:p>
          <a:r>
            <a:rPr lang="ar-SA" sz="2000" b="1" smtClean="0"/>
            <a:t>يحدد مجتمع البحث</a:t>
          </a:r>
          <a:endParaRPr lang="fr-FR" sz="2000" dirty="0"/>
        </a:p>
      </dgm:t>
    </dgm:pt>
    <dgm:pt modelId="{CDE3CCC9-91DE-4948-901C-BBA2477BE798}" type="parTrans" cxnId="{4E847963-2E55-459C-8BC6-A1648C4C0463}">
      <dgm:prSet/>
      <dgm:spPr/>
      <dgm:t>
        <a:bodyPr/>
        <a:lstStyle/>
        <a:p>
          <a:endParaRPr lang="fr-FR" sz="2000"/>
        </a:p>
      </dgm:t>
    </dgm:pt>
    <dgm:pt modelId="{0256EB6D-738C-418E-9AAF-CE8FF54207C1}" type="sibTrans" cxnId="{4E847963-2E55-459C-8BC6-A1648C4C0463}">
      <dgm:prSet/>
      <dgm:spPr/>
      <dgm:t>
        <a:bodyPr/>
        <a:lstStyle/>
        <a:p>
          <a:endParaRPr lang="fr-FR" sz="2000"/>
        </a:p>
      </dgm:t>
    </dgm:pt>
    <dgm:pt modelId="{66A26722-BF42-43E9-A111-961AA61DD929}" type="pres">
      <dgm:prSet presAssocID="{487E81CE-8737-4A32-A3B1-B56ECCF3BACC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FE5789-3615-4E15-8D90-8E2D7631DECC}" type="pres">
      <dgm:prSet presAssocID="{941ABDE8-8FF8-4A16-AFCD-BA06A00E51E4}" presName="parentLin" presStyleCnt="0"/>
      <dgm:spPr/>
    </dgm:pt>
    <dgm:pt modelId="{0059F544-B3E3-4571-9D2A-710BD20164C3}" type="pres">
      <dgm:prSet presAssocID="{941ABDE8-8FF8-4A16-AFCD-BA06A00E51E4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55C0A55-90C2-490D-B2FC-7575D1104F54}" type="pres">
      <dgm:prSet presAssocID="{941ABDE8-8FF8-4A16-AFCD-BA06A00E51E4}" presName="parentText" presStyleLbl="node1" presStyleIdx="0" presStyleCnt="4" custScaleX="109884" custLinFactNeighborY="621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AFA52C-38F9-4887-A35E-B62C2F8A9721}" type="pres">
      <dgm:prSet presAssocID="{941ABDE8-8FF8-4A16-AFCD-BA06A00E51E4}" presName="negativeSpace" presStyleCnt="0"/>
      <dgm:spPr/>
    </dgm:pt>
    <dgm:pt modelId="{28EC0CC4-2EAF-4292-91DE-D74A9737603D}" type="pres">
      <dgm:prSet presAssocID="{941ABDE8-8FF8-4A16-AFCD-BA06A00E51E4}" presName="childText" presStyleLbl="conFgAcc1" presStyleIdx="0" presStyleCnt="4">
        <dgm:presLayoutVars>
          <dgm:bulletEnabled val="1"/>
        </dgm:presLayoutVars>
      </dgm:prSet>
      <dgm:spPr/>
    </dgm:pt>
    <dgm:pt modelId="{D4CA041A-FABF-482A-9587-84592FF275A8}" type="pres">
      <dgm:prSet presAssocID="{3D2C1A00-6B4C-4197-B5C9-D81612E66108}" presName="spaceBetweenRectangles" presStyleCnt="0"/>
      <dgm:spPr/>
    </dgm:pt>
    <dgm:pt modelId="{77659056-91B5-4752-9716-6C162BDBB672}" type="pres">
      <dgm:prSet presAssocID="{1297D15C-8ABA-46C0-A602-D82F6363E035}" presName="parentLin" presStyleCnt="0"/>
      <dgm:spPr/>
    </dgm:pt>
    <dgm:pt modelId="{FD8614C3-AAA3-4005-A810-B43E3825F5DB}" type="pres">
      <dgm:prSet presAssocID="{1297D15C-8ABA-46C0-A602-D82F6363E03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E7AD7123-538C-4074-817A-479D70CB21D7}" type="pres">
      <dgm:prSet presAssocID="{1297D15C-8ABA-46C0-A602-D82F6363E035}" presName="parentText" presStyleLbl="node1" presStyleIdx="1" presStyleCnt="4" custScaleX="10997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AD1D7E-E570-41FC-A35D-F362A59DA7CC}" type="pres">
      <dgm:prSet presAssocID="{1297D15C-8ABA-46C0-A602-D82F6363E035}" presName="negativeSpace" presStyleCnt="0"/>
      <dgm:spPr/>
    </dgm:pt>
    <dgm:pt modelId="{002E9F85-D7F4-4386-A6B8-8663F3BF546F}" type="pres">
      <dgm:prSet presAssocID="{1297D15C-8ABA-46C0-A602-D82F6363E035}" presName="childText" presStyleLbl="conFgAcc1" presStyleIdx="1" presStyleCnt="4">
        <dgm:presLayoutVars>
          <dgm:bulletEnabled val="1"/>
        </dgm:presLayoutVars>
      </dgm:prSet>
      <dgm:spPr/>
    </dgm:pt>
    <dgm:pt modelId="{5B066C14-2F94-47D1-953A-7DF38BCB96B5}" type="pres">
      <dgm:prSet presAssocID="{F5491CF9-FB67-457C-AD74-495C9407E0F5}" presName="spaceBetweenRectangles" presStyleCnt="0"/>
      <dgm:spPr/>
    </dgm:pt>
    <dgm:pt modelId="{BB04C6B0-D477-4ECF-895B-504B570476BC}" type="pres">
      <dgm:prSet presAssocID="{C5C874E4-8A3F-4C70-8FE7-713FD7324F2B}" presName="parentLin" presStyleCnt="0"/>
      <dgm:spPr/>
    </dgm:pt>
    <dgm:pt modelId="{E4300F8C-0C2A-4D07-B78E-4DC8EE96094A}" type="pres">
      <dgm:prSet presAssocID="{C5C874E4-8A3F-4C70-8FE7-713FD7324F2B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95A04263-3C4E-4E7B-A5AF-08049F177473}" type="pres">
      <dgm:prSet presAssocID="{C5C874E4-8A3F-4C70-8FE7-713FD7324F2B}" presName="parentText" presStyleLbl="node1" presStyleIdx="2" presStyleCnt="4" custScaleX="10970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7BAA3A-D6A8-4A9F-A97B-5098EA9BA44D}" type="pres">
      <dgm:prSet presAssocID="{C5C874E4-8A3F-4C70-8FE7-713FD7324F2B}" presName="negativeSpace" presStyleCnt="0"/>
      <dgm:spPr/>
    </dgm:pt>
    <dgm:pt modelId="{A9CD08D3-15C9-49B2-8AB6-2280193F7BD8}" type="pres">
      <dgm:prSet presAssocID="{C5C874E4-8A3F-4C70-8FE7-713FD7324F2B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333C30-1755-45E2-A617-569E7092C5BF}" type="pres">
      <dgm:prSet presAssocID="{C6FA7671-B485-487F-85E7-CF3675D8824F}" presName="spaceBetweenRectangles" presStyleCnt="0"/>
      <dgm:spPr/>
    </dgm:pt>
    <dgm:pt modelId="{13FB9144-8BF8-4A03-BEA3-388334BD50B0}" type="pres">
      <dgm:prSet presAssocID="{0C03CF2B-FE01-41FE-8034-0A1CD47F2778}" presName="parentLin" presStyleCnt="0"/>
      <dgm:spPr/>
    </dgm:pt>
    <dgm:pt modelId="{21A9F24A-2F58-4941-AD85-094ED84BBC99}" type="pres">
      <dgm:prSet presAssocID="{0C03CF2B-FE01-41FE-8034-0A1CD47F2778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19F892C7-F0C4-4FEB-9E7C-C1CD2042FE75}" type="pres">
      <dgm:prSet presAssocID="{0C03CF2B-FE01-41FE-8034-0A1CD47F2778}" presName="parentText" presStyleLbl="node1" presStyleIdx="3" presStyleCnt="4" custScaleX="10970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93CB59-289A-414E-B3DA-3D762BCBC761}" type="pres">
      <dgm:prSet presAssocID="{0C03CF2B-FE01-41FE-8034-0A1CD47F2778}" presName="negativeSpace" presStyleCnt="0"/>
      <dgm:spPr/>
    </dgm:pt>
    <dgm:pt modelId="{2FFA12BE-2CBB-48F4-B283-B037B44F5552}" type="pres">
      <dgm:prSet presAssocID="{0C03CF2B-FE01-41FE-8034-0A1CD47F277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9F3702B-8140-4B18-B400-836ED9E189B4}" srcId="{487E81CE-8737-4A32-A3B1-B56ECCF3BACC}" destId="{C5C874E4-8A3F-4C70-8FE7-713FD7324F2B}" srcOrd="2" destOrd="0" parTransId="{AEC482CA-0DA6-4642-ABBF-C8BC6559F1AE}" sibTransId="{C6FA7671-B485-487F-85E7-CF3675D8824F}"/>
    <dgm:cxn modelId="{C96206F5-7329-40D4-A8F3-544575A70152}" type="presOf" srcId="{941ABDE8-8FF8-4A16-AFCD-BA06A00E51E4}" destId="{0059F544-B3E3-4571-9D2A-710BD20164C3}" srcOrd="0" destOrd="0" presId="urn:microsoft.com/office/officeart/2005/8/layout/list1"/>
    <dgm:cxn modelId="{F721B86F-72E6-4569-97C0-B00A82A5F285}" type="presOf" srcId="{1297D15C-8ABA-46C0-A602-D82F6363E035}" destId="{E7AD7123-538C-4074-817A-479D70CB21D7}" srcOrd="1" destOrd="0" presId="urn:microsoft.com/office/officeart/2005/8/layout/list1"/>
    <dgm:cxn modelId="{A90D6608-9112-471A-81B7-D464599EFC39}" srcId="{487E81CE-8737-4A32-A3B1-B56ECCF3BACC}" destId="{1297D15C-8ABA-46C0-A602-D82F6363E035}" srcOrd="1" destOrd="0" parTransId="{6FC4E1A7-F3F8-4665-92C0-EA7673E34653}" sibTransId="{F5491CF9-FB67-457C-AD74-495C9407E0F5}"/>
    <dgm:cxn modelId="{B63C45F6-A2B7-4946-AC57-DA5CEDFE8B98}" type="presOf" srcId="{C5C874E4-8A3F-4C70-8FE7-713FD7324F2B}" destId="{95A04263-3C4E-4E7B-A5AF-08049F177473}" srcOrd="1" destOrd="0" presId="urn:microsoft.com/office/officeart/2005/8/layout/list1"/>
    <dgm:cxn modelId="{11D35BDB-47DC-4D47-BE8D-3722BD4D4B49}" type="presOf" srcId="{487E81CE-8737-4A32-A3B1-B56ECCF3BACC}" destId="{66A26722-BF42-43E9-A111-961AA61DD929}" srcOrd="0" destOrd="0" presId="urn:microsoft.com/office/officeart/2005/8/layout/list1"/>
    <dgm:cxn modelId="{4E847963-2E55-459C-8BC6-A1648C4C0463}" srcId="{487E81CE-8737-4A32-A3B1-B56ECCF3BACC}" destId="{0C03CF2B-FE01-41FE-8034-0A1CD47F2778}" srcOrd="3" destOrd="0" parTransId="{CDE3CCC9-91DE-4948-901C-BBA2477BE798}" sibTransId="{0256EB6D-738C-418E-9AAF-CE8FF54207C1}"/>
    <dgm:cxn modelId="{3582A906-0923-4EBE-AC8F-08C3B39B3574}" type="presOf" srcId="{C5C874E4-8A3F-4C70-8FE7-713FD7324F2B}" destId="{E4300F8C-0C2A-4D07-B78E-4DC8EE96094A}" srcOrd="0" destOrd="0" presId="urn:microsoft.com/office/officeart/2005/8/layout/list1"/>
    <dgm:cxn modelId="{EF95741D-AF5E-4463-B489-6DE87A23C61D}" type="presOf" srcId="{0C03CF2B-FE01-41FE-8034-0A1CD47F2778}" destId="{19F892C7-F0C4-4FEB-9E7C-C1CD2042FE75}" srcOrd="1" destOrd="0" presId="urn:microsoft.com/office/officeart/2005/8/layout/list1"/>
    <dgm:cxn modelId="{798642D8-AA88-405F-83F6-75A9E07F6196}" srcId="{487E81CE-8737-4A32-A3B1-B56ECCF3BACC}" destId="{941ABDE8-8FF8-4A16-AFCD-BA06A00E51E4}" srcOrd="0" destOrd="0" parTransId="{AEEDEAE4-A0BB-42C1-8DCA-177B68075ED8}" sibTransId="{3D2C1A00-6B4C-4197-B5C9-D81612E66108}"/>
    <dgm:cxn modelId="{341C12FA-6EAE-4F91-A5E9-BD09C8E57955}" type="presOf" srcId="{941ABDE8-8FF8-4A16-AFCD-BA06A00E51E4}" destId="{455C0A55-90C2-490D-B2FC-7575D1104F54}" srcOrd="1" destOrd="0" presId="urn:microsoft.com/office/officeart/2005/8/layout/list1"/>
    <dgm:cxn modelId="{D6ABF5E0-1F78-4131-A095-23EF1A4868B9}" type="presOf" srcId="{0C03CF2B-FE01-41FE-8034-0A1CD47F2778}" destId="{21A9F24A-2F58-4941-AD85-094ED84BBC99}" srcOrd="0" destOrd="0" presId="urn:microsoft.com/office/officeart/2005/8/layout/list1"/>
    <dgm:cxn modelId="{EA9CE397-3896-4AAE-8EF3-E04A2072756A}" type="presOf" srcId="{1297D15C-8ABA-46C0-A602-D82F6363E035}" destId="{FD8614C3-AAA3-4005-A810-B43E3825F5DB}" srcOrd="0" destOrd="0" presId="urn:microsoft.com/office/officeart/2005/8/layout/list1"/>
    <dgm:cxn modelId="{566E1126-1066-4110-863B-C1C139FEE0C2}" type="presParOf" srcId="{66A26722-BF42-43E9-A111-961AA61DD929}" destId="{62FE5789-3615-4E15-8D90-8E2D7631DECC}" srcOrd="0" destOrd="0" presId="urn:microsoft.com/office/officeart/2005/8/layout/list1"/>
    <dgm:cxn modelId="{2989487D-8FCF-4D82-BA64-B00C88FA4159}" type="presParOf" srcId="{62FE5789-3615-4E15-8D90-8E2D7631DECC}" destId="{0059F544-B3E3-4571-9D2A-710BD20164C3}" srcOrd="0" destOrd="0" presId="urn:microsoft.com/office/officeart/2005/8/layout/list1"/>
    <dgm:cxn modelId="{24A5A21D-7726-44D6-9283-5B253AFDD828}" type="presParOf" srcId="{62FE5789-3615-4E15-8D90-8E2D7631DECC}" destId="{455C0A55-90C2-490D-B2FC-7575D1104F54}" srcOrd="1" destOrd="0" presId="urn:microsoft.com/office/officeart/2005/8/layout/list1"/>
    <dgm:cxn modelId="{72E79FCA-777E-4827-9DBF-D9F4C5089B11}" type="presParOf" srcId="{66A26722-BF42-43E9-A111-961AA61DD929}" destId="{47AFA52C-38F9-4887-A35E-B62C2F8A9721}" srcOrd="1" destOrd="0" presId="urn:microsoft.com/office/officeart/2005/8/layout/list1"/>
    <dgm:cxn modelId="{2FDB0012-E10D-4ACC-AB36-E604CFD5FEBD}" type="presParOf" srcId="{66A26722-BF42-43E9-A111-961AA61DD929}" destId="{28EC0CC4-2EAF-4292-91DE-D74A9737603D}" srcOrd="2" destOrd="0" presId="urn:microsoft.com/office/officeart/2005/8/layout/list1"/>
    <dgm:cxn modelId="{A0D36BCB-A0D7-41C4-AE30-50EB386DB10A}" type="presParOf" srcId="{66A26722-BF42-43E9-A111-961AA61DD929}" destId="{D4CA041A-FABF-482A-9587-84592FF275A8}" srcOrd="3" destOrd="0" presId="urn:microsoft.com/office/officeart/2005/8/layout/list1"/>
    <dgm:cxn modelId="{376FD911-6E6A-4844-9833-AA7664675B7C}" type="presParOf" srcId="{66A26722-BF42-43E9-A111-961AA61DD929}" destId="{77659056-91B5-4752-9716-6C162BDBB672}" srcOrd="4" destOrd="0" presId="urn:microsoft.com/office/officeart/2005/8/layout/list1"/>
    <dgm:cxn modelId="{420DC391-2A23-4ACF-A371-B781279DE3C0}" type="presParOf" srcId="{77659056-91B5-4752-9716-6C162BDBB672}" destId="{FD8614C3-AAA3-4005-A810-B43E3825F5DB}" srcOrd="0" destOrd="0" presId="urn:microsoft.com/office/officeart/2005/8/layout/list1"/>
    <dgm:cxn modelId="{4EC06063-69E1-47D4-AA54-C27C4B704957}" type="presParOf" srcId="{77659056-91B5-4752-9716-6C162BDBB672}" destId="{E7AD7123-538C-4074-817A-479D70CB21D7}" srcOrd="1" destOrd="0" presId="urn:microsoft.com/office/officeart/2005/8/layout/list1"/>
    <dgm:cxn modelId="{184812E6-5274-411C-9893-34A8944568D6}" type="presParOf" srcId="{66A26722-BF42-43E9-A111-961AA61DD929}" destId="{F4AD1D7E-E570-41FC-A35D-F362A59DA7CC}" srcOrd="5" destOrd="0" presId="urn:microsoft.com/office/officeart/2005/8/layout/list1"/>
    <dgm:cxn modelId="{12533CB2-0A3A-4BAE-95AF-320D17B2A97E}" type="presParOf" srcId="{66A26722-BF42-43E9-A111-961AA61DD929}" destId="{002E9F85-D7F4-4386-A6B8-8663F3BF546F}" srcOrd="6" destOrd="0" presId="urn:microsoft.com/office/officeart/2005/8/layout/list1"/>
    <dgm:cxn modelId="{65DECE04-0941-42CE-8BF6-9DC06D356642}" type="presParOf" srcId="{66A26722-BF42-43E9-A111-961AA61DD929}" destId="{5B066C14-2F94-47D1-953A-7DF38BCB96B5}" srcOrd="7" destOrd="0" presId="urn:microsoft.com/office/officeart/2005/8/layout/list1"/>
    <dgm:cxn modelId="{4E7024FF-0740-45A0-B1F7-EBA047659132}" type="presParOf" srcId="{66A26722-BF42-43E9-A111-961AA61DD929}" destId="{BB04C6B0-D477-4ECF-895B-504B570476BC}" srcOrd="8" destOrd="0" presId="urn:microsoft.com/office/officeart/2005/8/layout/list1"/>
    <dgm:cxn modelId="{FB222618-95FE-4241-9902-A1727956453A}" type="presParOf" srcId="{BB04C6B0-D477-4ECF-895B-504B570476BC}" destId="{E4300F8C-0C2A-4D07-B78E-4DC8EE96094A}" srcOrd="0" destOrd="0" presId="urn:microsoft.com/office/officeart/2005/8/layout/list1"/>
    <dgm:cxn modelId="{3AC06870-9C5E-4A02-8C6F-3832FA1BD443}" type="presParOf" srcId="{BB04C6B0-D477-4ECF-895B-504B570476BC}" destId="{95A04263-3C4E-4E7B-A5AF-08049F177473}" srcOrd="1" destOrd="0" presId="urn:microsoft.com/office/officeart/2005/8/layout/list1"/>
    <dgm:cxn modelId="{C5D82480-D36C-4C20-A230-F1FE0F2D05E6}" type="presParOf" srcId="{66A26722-BF42-43E9-A111-961AA61DD929}" destId="{127BAA3A-D6A8-4A9F-A97B-5098EA9BA44D}" srcOrd="9" destOrd="0" presId="urn:microsoft.com/office/officeart/2005/8/layout/list1"/>
    <dgm:cxn modelId="{5A4AB488-7C90-4057-868E-F771578737AB}" type="presParOf" srcId="{66A26722-BF42-43E9-A111-961AA61DD929}" destId="{A9CD08D3-15C9-49B2-8AB6-2280193F7BD8}" srcOrd="10" destOrd="0" presId="urn:microsoft.com/office/officeart/2005/8/layout/list1"/>
    <dgm:cxn modelId="{ADC85701-9D4D-4E22-905B-E75F5C8E2451}" type="presParOf" srcId="{66A26722-BF42-43E9-A111-961AA61DD929}" destId="{90333C30-1755-45E2-A617-569E7092C5BF}" srcOrd="11" destOrd="0" presId="urn:microsoft.com/office/officeart/2005/8/layout/list1"/>
    <dgm:cxn modelId="{9E958CE0-3DB9-4BF7-A574-3CF93758E5BF}" type="presParOf" srcId="{66A26722-BF42-43E9-A111-961AA61DD929}" destId="{13FB9144-8BF8-4A03-BEA3-388334BD50B0}" srcOrd="12" destOrd="0" presId="urn:microsoft.com/office/officeart/2005/8/layout/list1"/>
    <dgm:cxn modelId="{51C16DD4-9D70-43AE-BFBD-D357ADBF5107}" type="presParOf" srcId="{13FB9144-8BF8-4A03-BEA3-388334BD50B0}" destId="{21A9F24A-2F58-4941-AD85-094ED84BBC99}" srcOrd="0" destOrd="0" presId="urn:microsoft.com/office/officeart/2005/8/layout/list1"/>
    <dgm:cxn modelId="{6BD319D4-B32A-4B78-B7DF-8CF1AB22E922}" type="presParOf" srcId="{13FB9144-8BF8-4A03-BEA3-388334BD50B0}" destId="{19F892C7-F0C4-4FEB-9E7C-C1CD2042FE75}" srcOrd="1" destOrd="0" presId="urn:microsoft.com/office/officeart/2005/8/layout/list1"/>
    <dgm:cxn modelId="{8950E6EA-3B48-4398-8BCE-D466E969915A}" type="presParOf" srcId="{66A26722-BF42-43E9-A111-961AA61DD929}" destId="{2B93CB59-289A-414E-B3DA-3D762BCBC761}" srcOrd="13" destOrd="0" presId="urn:microsoft.com/office/officeart/2005/8/layout/list1"/>
    <dgm:cxn modelId="{A6241849-773A-4B1E-9A4C-76C06938D065}" type="presParOf" srcId="{66A26722-BF42-43E9-A111-961AA61DD929}" destId="{2FFA12BE-2CBB-48F4-B283-B037B44F5552}" srcOrd="14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F9131A-AAA1-458C-86E5-ABE819AEE575}" type="datetimeFigureOut">
              <a:rPr lang="fr-FR" smtClean="0"/>
              <a:pPr/>
              <a:t>01/11/2023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39585E-70D1-4878-9C8E-71061EEB6FB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458200" cy="23620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الدرس 01: </a:t>
            </a:r>
            <a:br>
              <a:rPr lang="ar-DZ" b="1" dirty="0" smtClean="0">
                <a:solidFill>
                  <a:schemeClr val="tx1"/>
                </a:solidFill>
              </a:rPr>
            </a:br>
            <a:r>
              <a:rPr lang="ar-DZ" b="1" dirty="0" smtClean="0">
                <a:solidFill>
                  <a:schemeClr val="tx1"/>
                </a:solidFill>
              </a:rPr>
              <a:t>كيف أختار موضوع بحث لمذكرتي</a:t>
            </a:r>
            <a:r>
              <a:rPr lang="ar-DZ" b="1" smtClean="0">
                <a:solidFill>
                  <a:schemeClr val="tx1"/>
                </a:solidFill>
              </a:rPr>
              <a:t>؟ </a:t>
            </a:r>
            <a:br>
              <a:rPr lang="ar-DZ" b="1" smtClean="0">
                <a:solidFill>
                  <a:schemeClr val="tx1"/>
                </a:solidFill>
              </a:rPr>
            </a:br>
            <a:r>
              <a:rPr lang="ar-DZ" b="1" smtClean="0">
                <a:solidFill>
                  <a:schemeClr val="tx1"/>
                </a:solidFill>
              </a:rPr>
              <a:t>وكيف </a:t>
            </a:r>
            <a:r>
              <a:rPr lang="ar-DZ" b="1" dirty="0" smtClean="0">
                <a:solidFill>
                  <a:schemeClr val="tx1"/>
                </a:solidFill>
              </a:rPr>
              <a:t>أحرر إشكالية بحثي؟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4658266"/>
            <a:ext cx="3429024" cy="642942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 smtClean="0"/>
              <a:t>أ</a:t>
            </a:r>
            <a:r>
              <a:rPr lang="ar-DZ" sz="2800" b="1" dirty="0" smtClean="0"/>
              <a:t>. فتيحة بن زروال</a:t>
            </a:r>
            <a:endParaRPr lang="fr-FR" sz="2800" dirty="0"/>
          </a:p>
        </p:txBody>
      </p:sp>
      <p:pic>
        <p:nvPicPr>
          <p:cNvPr id="4" name="Image 3" descr="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24593" y="4286256"/>
            <a:ext cx="2019407" cy="2571744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2571744"/>
            <a:ext cx="82109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أن تكتب كل البيانات التي تحصلت عليها، والتحليل والتسلسل الذهني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الذي اتبعته للوصول إلى السؤال المؤقت، فكل شيء سيكون مفيدا.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œur 2"/>
          <p:cNvSpPr/>
          <p:nvPr/>
        </p:nvSpPr>
        <p:spPr>
          <a:xfrm>
            <a:off x="3428992" y="571480"/>
            <a:ext cx="2286016" cy="1724771"/>
          </a:xfrm>
          <a:prstGeom prst="heart">
            <a:avLst/>
          </a:prstGeom>
          <a:solidFill>
            <a:srgbClr val="F22E82"/>
          </a:solidFill>
        </p:spPr>
        <p:txBody>
          <a:bodyPr wrap="square" rtlCol="0" anchor="ctr">
            <a:spAutoFit/>
          </a:bodyPr>
          <a:lstStyle/>
          <a:p>
            <a:pPr algn="ct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لا تنسى</a:t>
            </a:r>
            <a:endParaRPr lang="fr-FR" sz="2400" b="1" dirty="0" smtClean="0">
              <a:solidFill>
                <a:srgbClr val="FFFF00"/>
              </a:solidFill>
              <a:latin typeface="Calibri" pitchFamily="34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1414"/>
            <a:ext cx="8643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الخطوة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الرابعة</a:t>
            </a:r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: </a:t>
            </a:r>
            <a:endParaRPr lang="ar-DZ" sz="4000" b="1" dirty="0" smtClean="0">
              <a:solidFill>
                <a:srgbClr val="C00000"/>
              </a:solidFill>
              <a:cs typeface="Arabic Transparent" pitchFamily="2" charset="-78"/>
            </a:endParaRPr>
          </a:p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       استكشاف معمق ومحدد للتراث العلمي</a:t>
            </a:r>
            <a:endParaRPr lang="fr-FR" sz="4000" dirty="0">
              <a:solidFill>
                <a:srgbClr val="C00000"/>
              </a:solidFill>
              <a:cs typeface="Arabic Transparent" pitchFamily="2" charset="-78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-71470" y="1785926"/>
            <a:ext cx="909575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rgbClr val="FF3300"/>
                </a:solidFill>
                <a:latin typeface="Calibri" pitchFamily="34" charset="0"/>
                <a:ea typeface="Calibri" pitchFamily="34" charset="0"/>
                <a:cs typeface="+mj-cs"/>
              </a:rPr>
              <a:t>السبب:</a:t>
            </a:r>
          </a:p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السؤال المؤقت/سؤال الانطلاق ما زال عاما ويحتاج إلى تدقيق</a:t>
            </a:r>
          </a:p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وتوضيح أكثر.</a:t>
            </a:r>
            <a:endParaRPr kumimoji="0" lang="ar-DZ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42908" y="3902381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700" b="1" dirty="0" smtClean="0">
                <a:solidFill>
                  <a:srgbClr val="FF3300"/>
                </a:solidFill>
              </a:rPr>
              <a:t>الهدف: </a:t>
            </a:r>
          </a:p>
          <a:p>
            <a:pPr algn="r" rtl="1"/>
            <a:r>
              <a:rPr lang="ar-DZ" sz="2700" dirty="0" smtClean="0"/>
              <a:t>الخروج </a:t>
            </a:r>
            <a:r>
              <a:rPr lang="ar-DZ" sz="2700" dirty="0"/>
              <a:t>بأهم الاتجاهات النظرية (نظريات </a:t>
            </a:r>
            <a:r>
              <a:rPr lang="fr-FR" sz="2400" dirty="0"/>
              <a:t>théories</a:t>
            </a:r>
            <a:r>
              <a:rPr lang="ar-DZ" sz="2700" dirty="0"/>
              <a:t>، </a:t>
            </a:r>
            <a:r>
              <a:rPr lang="ar-DZ" sz="2700" dirty="0" smtClean="0"/>
              <a:t>نماذج </a:t>
            </a:r>
            <a:r>
              <a:rPr lang="fr-FR" sz="2400" dirty="0" smtClean="0"/>
              <a:t>modèles</a:t>
            </a:r>
            <a:r>
              <a:rPr lang="fr-FR" sz="2700" dirty="0" smtClean="0"/>
              <a:t> </a:t>
            </a:r>
            <a:r>
              <a:rPr lang="ar-DZ" sz="2400" dirty="0" smtClean="0"/>
              <a:t>)</a:t>
            </a:r>
            <a:r>
              <a:rPr lang="fr-FR" sz="2400" dirty="0" smtClean="0"/>
              <a:t> </a:t>
            </a:r>
            <a:r>
              <a:rPr lang="ar-DZ" sz="2700" dirty="0" smtClean="0"/>
              <a:t>والمنهجيات </a:t>
            </a:r>
            <a:r>
              <a:rPr lang="ar-DZ" sz="2700" dirty="0"/>
              <a:t>التي اعتمد عليها الباحثون في دراسة </a:t>
            </a:r>
            <a:r>
              <a:rPr lang="ar-DZ" sz="2700" dirty="0" smtClean="0"/>
              <a:t>مفاهيم البحث، </a:t>
            </a:r>
            <a:r>
              <a:rPr lang="ar-DZ" sz="2700" dirty="0"/>
              <a:t>ومناقشة هذه الأخيرة من خلال تحديد خصائصها، نقاط قوتها ونقاط ضعفها، الاتفاق، الاختلاف، الارتباطات فيما بينها... </a:t>
            </a:r>
            <a:endParaRPr lang="fr-FR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1414"/>
            <a:ext cx="8643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الخطوة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الخامسة: </a:t>
            </a:r>
          </a:p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       اختيار </a:t>
            </a:r>
            <a:r>
              <a:rPr lang="ar-DZ" sz="4000" b="1" smtClean="0">
                <a:solidFill>
                  <a:srgbClr val="C00000"/>
                </a:solidFill>
                <a:cs typeface="Arabic Transparent" pitchFamily="2" charset="-78"/>
              </a:rPr>
              <a:t>الإطار النظري المرجعي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للبحث</a:t>
            </a:r>
            <a:endParaRPr lang="fr-FR" sz="4000" dirty="0">
              <a:solidFill>
                <a:srgbClr val="C00000"/>
              </a:solidFill>
              <a:cs typeface="Arabic Transparent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2786058"/>
            <a:ext cx="8572560" cy="650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800" dirty="0" smtClean="0"/>
              <a:t>المناقشة </a:t>
            </a:r>
            <a:r>
              <a:rPr lang="ar-DZ" sz="2800" dirty="0"/>
              <a:t>السابقة للتراث العلمي النظري والامبريقي</a:t>
            </a:r>
            <a:r>
              <a:rPr lang="ar-DZ" sz="2800" dirty="0" smtClean="0"/>
              <a:t>،</a:t>
            </a:r>
            <a:endParaRPr lang="ar-DZ" sz="1600" dirty="0" smtClean="0">
              <a:solidFill>
                <a:srgbClr val="FF33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3835" y="2071678"/>
            <a:ext cx="1500198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400" b="1" dirty="0" smtClean="0">
                <a:solidFill>
                  <a:srgbClr val="FF0000"/>
                </a:solidFill>
              </a:rPr>
              <a:t>في ضوء </a:t>
            </a:r>
          </a:p>
        </p:txBody>
      </p:sp>
      <p:sp>
        <p:nvSpPr>
          <p:cNvPr id="5" name="Rectangle 4"/>
          <p:cNvSpPr/>
          <p:nvPr/>
        </p:nvSpPr>
        <p:spPr>
          <a:xfrm>
            <a:off x="580996" y="4643446"/>
            <a:ext cx="8572560" cy="1304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800" dirty="0" smtClean="0"/>
              <a:t>الإطار </a:t>
            </a:r>
            <a:r>
              <a:rPr lang="ar-DZ" sz="2800" dirty="0"/>
              <a:t>النظري الأكثر مناسبة ليندرج فيه البحث الحالي، على أن يكون الاختيار مبررا تبريرا علميا وعمليا.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7000892" y="3857628"/>
            <a:ext cx="2132315" cy="57099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400" b="1" dirty="0" smtClean="0">
                <a:solidFill>
                  <a:srgbClr val="FF0000"/>
                </a:solidFill>
              </a:rPr>
              <a:t>يتبنى الباحث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9298" y="-24"/>
            <a:ext cx="8891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الخطوة السادسة: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600" b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abic Transparent" pitchFamily="2" charset="-78"/>
              </a:rPr>
              <a:t> </a:t>
            </a:r>
            <a:r>
              <a:rPr lang="ar-DZ" sz="36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abic Transparent" pitchFamily="2" charset="-78"/>
              </a:rPr>
              <a:t>            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صياغة تساؤل البحث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Question de recherche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4282" y="2462467"/>
            <a:ext cx="8786842" cy="194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الإطار النظري </a:t>
            </a: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الذي تبناه الباحث يتناول الباحث مختلف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المفاهيم الأساسية للبحث لتوضيح معناها وكيف يتصور</a:t>
            </a:r>
            <a:r>
              <a:rPr kumimoji="0" lang="ar-DZ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</a:t>
            </a: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دراستها عمليا (قياسها وملاحظتها)، </a:t>
            </a:r>
          </a:p>
        </p:txBody>
      </p:sp>
      <p:sp>
        <p:nvSpPr>
          <p:cNvPr id="4" name="Rectangle 3"/>
          <p:cNvSpPr/>
          <p:nvPr/>
        </p:nvSpPr>
        <p:spPr>
          <a:xfrm>
            <a:off x="7215206" y="1714488"/>
            <a:ext cx="1928794" cy="600164"/>
          </a:xfrm>
          <a:prstGeom prst="rect">
            <a:avLst/>
          </a:prstGeom>
          <a:solidFill>
            <a:srgbClr val="00B050"/>
          </a:solidFill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2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اعتمادا على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8" y="4786322"/>
            <a:ext cx="3428992" cy="600164"/>
          </a:xfrm>
          <a:prstGeom prst="rect">
            <a:avLst/>
          </a:prstGeom>
          <a:solidFill>
            <a:srgbClr val="00B050"/>
          </a:solidFill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2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وذلك من خلال السعي</a:t>
            </a:r>
          </a:p>
        </p:txBody>
      </p:sp>
      <p:sp>
        <p:nvSpPr>
          <p:cNvPr id="7" name="Rectangle 6"/>
          <p:cNvSpPr/>
          <p:nvPr/>
        </p:nvSpPr>
        <p:spPr>
          <a:xfrm>
            <a:off x="2857488" y="5643578"/>
            <a:ext cx="582884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>
                <a:latin typeface="Calibri" pitchFamily="34" charset="0"/>
                <a:ea typeface="Calibri" pitchFamily="34" charset="0"/>
              </a:rPr>
              <a:t>إلى أجرأتها (تحديد أبعادها ومؤشراتها).</a:t>
            </a:r>
            <a:endParaRPr lang="ar-DZ" sz="28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4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71604" y="428604"/>
            <a:ext cx="6215106" cy="1384995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وتنتهي هذه الخطوة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بصياغة تساؤل بحثي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واضح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دقيق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وقابل للدراسة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20" y="2746244"/>
            <a:ext cx="8572544" cy="1685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2400" b="1" dirty="0" smtClean="0"/>
              <a:t>وللتأكد </a:t>
            </a:r>
            <a:r>
              <a:rPr lang="ar-DZ" sz="2400" b="1" dirty="0"/>
              <a:t>من توفر هذه الخصائص فيه، </a:t>
            </a:r>
            <a:endParaRPr lang="ar-DZ" sz="2400" b="1" dirty="0" smtClean="0"/>
          </a:p>
          <a:p>
            <a:pPr algn="ctr">
              <a:lnSpc>
                <a:spcPct val="150000"/>
              </a:lnSpc>
            </a:pPr>
            <a:r>
              <a:rPr lang="ar-DZ" sz="2400" b="1" dirty="0" smtClean="0">
                <a:solidFill>
                  <a:srgbClr val="C00000"/>
                </a:solidFill>
              </a:rPr>
              <a:t>قم </a:t>
            </a:r>
            <a:r>
              <a:rPr lang="ar-DZ" sz="2400" b="1" dirty="0">
                <a:solidFill>
                  <a:srgbClr val="C00000"/>
                </a:solidFill>
              </a:rPr>
              <a:t>بطرحه على العديد من الأشخاص، واطلب منهم ما فهموا من خلاله، فإذا فهموا ما تريده فأنت على الطريق السليم.</a:t>
            </a:r>
            <a:r>
              <a:rPr lang="ar-DZ" sz="2400" b="1" dirty="0"/>
              <a:t>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681944" y="649412"/>
            <a:ext cx="3676006" cy="707886"/>
          </a:xfrm>
          <a:prstGeom prst="rect">
            <a:avLst/>
          </a:prstGeom>
          <a:solidFill>
            <a:srgbClr val="EEEE1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تحرير إشكالية البحث</a:t>
            </a:r>
            <a:endParaRPr kumimoji="0" lang="ar-DZ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-142908" y="1965790"/>
            <a:ext cx="930414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انطلاقا من أن الإشكالية هي بناء فكري يوضح نظريا كيف يمكن</a:t>
            </a:r>
            <a:r>
              <a:rPr kumimoji="0" lang="ar-DZ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تناول</a:t>
            </a:r>
            <a:r>
              <a:rPr kumimoji="0" lang="ar-DZ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</a:t>
            </a: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مشكلة طرحها سؤال الانطلاق؛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فهي إذن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الهيكل النظري الأنسب لمعالجة هذا التساؤل. </a:t>
            </a:r>
            <a:endParaRPr kumimoji="0" lang="ar-DZ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34877" y="176451"/>
            <a:ext cx="8351965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إذا تم تنفيذ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الخطوات السابقة بعناية فإن المادة الأساسية لتحرير</a:t>
            </a:r>
            <a:r>
              <a:rPr kumimoji="0" lang="ar-DZ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هذا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الهيكل متوفرة لدى الباحث ولا يحتاج الآن إلا إلى تنظيم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أفكاره واستثمار ما جمعه من بيانات استثمارا ذكيا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لتحرير إشكالية بحثه.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57720" y="4071942"/>
            <a:ext cx="788624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وما عليك الآن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إلا إتباع الهيكلة التي تعكسها الإجابة على الأسئلة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الرئيسة التالية في تحرير نص إشكالية بحثك:</a:t>
            </a: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85720" y="1071546"/>
            <a:ext cx="8501058" cy="130369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 لماذا نهتم بهذا الموضوع؟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/>
              <a:t>(أهمية وأسباب/دوافع اختياره)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71472" y="3214686"/>
            <a:ext cx="8215306" cy="3108543"/>
          </a:xfrm>
          <a:prstGeom prst="rect">
            <a:avLst/>
          </a:prstGeom>
          <a:solidFill>
            <a:srgbClr val="39E75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 ما الذي نطمح بلوغه؟ </a:t>
            </a:r>
          </a:p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/>
              <a:t>(الهدف العام للبحث: جوانب الموضوع التي نريد تناولها، وطبيعة التناول: تفسير، وصف، تقييم...، وماهية الإشكال المطروح </a:t>
            </a:r>
            <a:r>
              <a:rPr lang="fr-FR" sz="2000" dirty="0" smtClean="0"/>
              <a:t>situation problématique</a:t>
            </a:r>
            <a:r>
              <a:rPr lang="ar-DZ" sz="2800" dirty="0" smtClean="0"/>
              <a:t>).</a:t>
            </a:r>
            <a:endParaRPr lang="fr-FR" sz="2800" dirty="0" smtClean="0"/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71472" y="714356"/>
            <a:ext cx="8344299" cy="2031325"/>
          </a:xfrm>
          <a:prstGeom prst="rect">
            <a:avLst/>
          </a:prstGeom>
          <a:solidFill>
            <a:srgbClr val="F22E8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 ماذا نعرف إلى حد الآن عنه؟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/>
              <a:t>(حوصلة ناقدة للتراث العلمي حوله، تظهر من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800" dirty="0" smtClean="0"/>
              <a:t>خلالها شخصية الباحث)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3500438"/>
            <a:ext cx="8637580" cy="2677656"/>
          </a:xfrm>
          <a:prstGeom prst="rect">
            <a:avLst/>
          </a:prstGeom>
          <a:solidFill>
            <a:srgbClr val="FA8A0E">
              <a:alpha val="4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أين نقع بالنسبة لهذا التراث؟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(أي إطار نظري تبنينا؟ وكيف ينظر الإطار المتبنى إلى الموقف المشكل؟ وما الذي يجعله مناسبا كإطار لتفسيره ودراسته)؟</a:t>
            </a:r>
            <a:endParaRPr kumimoji="0" lang="ar-DZ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40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785787" y="285728"/>
            <a:ext cx="7974636" cy="1777538"/>
          </a:xfrm>
          <a:prstGeom prst="rect">
            <a:avLst/>
          </a:prstGeom>
          <a:solidFill>
            <a:srgbClr val="45C2D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 أي سؤال بحث نطرح؟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implified Arabic" pitchFamily="2" charset="-78"/>
              </a:rPr>
              <a:t>(</a:t>
            </a:r>
            <a:r>
              <a:rPr kumimoji="0" lang="ar-D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الطرح الدقيق الذي سيوجه كل الخطوات اللاحقة للبحث </a:t>
            </a:r>
          </a:p>
          <a:p>
            <a:pPr lvl="0" algn="ctr" rtl="1">
              <a:lnSpc>
                <a:spcPct val="150000"/>
              </a:lnSpc>
            </a:pPr>
            <a:r>
              <a:rPr lang="ar-DZ" sz="2400" dirty="0" smtClean="0"/>
              <a:t>ظل الإطار النظري المتبنى)</a:t>
            </a:r>
            <a:endParaRPr lang="fr-FR" sz="2400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2357422" y="3468678"/>
          <a:ext cx="6310314" cy="3246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6072198" y="2153841"/>
            <a:ext cx="500066" cy="1275159"/>
          </a:xfrm>
          <a:prstGeom prst="downArrow">
            <a:avLst>
              <a:gd name="adj1" fmla="val 50000"/>
              <a:gd name="adj2" fmla="val 119264"/>
            </a:avLst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fr-FR" sz="3200" b="1" dirty="0" smtClean="0">
              <a:latin typeface="Calibri" pitchFamily="34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AsOne/>
      </p:bldGraphic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1428736"/>
            <a:ext cx="75724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أنا مكلف بإنجاز مذكرة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abic Transparent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بحث للحصول على شهادة الليسانس أو الماستر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abic Transparent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abic Transparent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فمن أين أبدأ؟</a:t>
            </a:r>
            <a:endParaRPr kumimoji="0" lang="ar-DZ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57224" y="714356"/>
            <a:ext cx="765946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على أن لا تنسى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أن الانتقال من فكرة إلى فكرة يجب أن يتم بسلاسة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ومنطقية بحيث لا يشعر القارئ بوجود قفزات.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pic>
        <p:nvPicPr>
          <p:cNvPr id="4" name="Image 3" descr="1-62735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357562"/>
            <a:ext cx="4714908" cy="3500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285728"/>
            <a:ext cx="84296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الخطوة الأولى: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اختيار مجال بحث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Thème de recherche</a:t>
            </a: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معين</a:t>
            </a:r>
            <a:endParaRPr kumimoji="0" lang="ar-DZ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908" y="2043064"/>
            <a:ext cx="89297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DZ" sz="2800" dirty="0"/>
              <a:t>علم </a:t>
            </a:r>
            <a:r>
              <a:rPr lang="ar-DZ" sz="2800" dirty="0" smtClean="0"/>
              <a:t>نفس العمل والتنظيم مثلا </a:t>
            </a:r>
            <a:r>
              <a:rPr lang="ar-DZ" sz="2800" dirty="0"/>
              <a:t>يشمل العديد </a:t>
            </a:r>
            <a:r>
              <a:rPr lang="ar-DZ" sz="2800" dirty="0" smtClean="0"/>
              <a:t>من</a:t>
            </a:r>
          </a:p>
          <a:p>
            <a:pPr algn="ctr">
              <a:lnSpc>
                <a:spcPct val="150000"/>
              </a:lnSpc>
            </a:pPr>
            <a:r>
              <a:rPr lang="ar-DZ" sz="2800" dirty="0" smtClean="0"/>
              <a:t> </a:t>
            </a:r>
            <a:r>
              <a:rPr lang="ar-DZ" sz="2800" b="1" dirty="0"/>
              <a:t>المجالات المعرفية </a:t>
            </a:r>
            <a:endParaRPr lang="ar-DZ" sz="2800" b="1" dirty="0" smtClean="0"/>
          </a:p>
          <a:p>
            <a:pPr algn="r">
              <a:lnSpc>
                <a:spcPct val="150000"/>
              </a:lnSpc>
            </a:pPr>
            <a:r>
              <a:rPr lang="ar-DZ" sz="2800" dirty="0" smtClean="0"/>
              <a:t>التي </a:t>
            </a:r>
            <a:r>
              <a:rPr lang="ar-DZ" sz="2800" dirty="0"/>
              <a:t>تتسم بالعمومية والاتساع </a:t>
            </a:r>
            <a:r>
              <a:rPr lang="ar-DZ" sz="2800" dirty="0" smtClean="0"/>
              <a:t>كالتدريب والتكوين، الأداء، الدافعية، التصورات الاجتماعية، القيادة، العلاقة قائد-مقود، المناخ التنظيمي، الثقافة التنظيمية، الانتقاء، التوجيه... </a:t>
            </a:r>
            <a:r>
              <a:rPr lang="ar-DZ" sz="2800" dirty="0"/>
              <a:t>يتم اختيار أحدها.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357166"/>
            <a:ext cx="8429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الخطوة </a:t>
            </a:r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الثانية: </a:t>
            </a:r>
            <a:endParaRPr lang="ar-DZ" sz="4000" b="1" dirty="0" smtClean="0">
              <a:solidFill>
                <a:srgbClr val="C00000"/>
              </a:solidFill>
              <a:cs typeface="Arabic Transparent" pitchFamily="2" charset="-78"/>
            </a:endParaRPr>
          </a:p>
          <a:p>
            <a:pPr algn="r" rtl="1"/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اختيار </a:t>
            </a:r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موضوع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بحث</a:t>
            </a:r>
            <a:r>
              <a:rPr lang="ar-DZ" sz="2800" b="1" dirty="0" smtClean="0">
                <a:solidFill>
                  <a:srgbClr val="C00000"/>
                </a:solidFill>
                <a:cs typeface="Arabic Transparent" pitchFamily="2" charset="-78"/>
              </a:rPr>
              <a:t> </a:t>
            </a:r>
            <a:r>
              <a:rPr lang="fr-FR" sz="2800" b="1" dirty="0" smtClean="0">
                <a:solidFill>
                  <a:srgbClr val="C00000"/>
                </a:solidFill>
                <a:cs typeface="Arabic Transparent" pitchFamily="2" charset="-78"/>
              </a:rPr>
              <a:t>Sujet de recherche</a:t>
            </a:r>
            <a:r>
              <a:rPr lang="ar-DZ" b="1" dirty="0" smtClean="0">
                <a:solidFill>
                  <a:srgbClr val="C00000"/>
                </a:solidFill>
                <a:cs typeface="Arabic Transparent" pitchFamily="2" charset="-78"/>
              </a:rPr>
              <a:t>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معين </a:t>
            </a:r>
            <a:endParaRPr lang="fr-FR" sz="4000" dirty="0">
              <a:solidFill>
                <a:srgbClr val="C00000"/>
              </a:solidFill>
              <a:cs typeface="Arabic Transparent" pitchFamily="2" charset="-78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1928802"/>
            <a:ext cx="7786742" cy="194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يندرج موضوع البحث ضمن مجال معين،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ويعكس جزءا أو محورا من هذا المجال،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لكنه ليس تساؤلا.</a:t>
            </a:r>
            <a:endParaRPr kumimoji="0" lang="ar-DZ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02332" y="4844489"/>
            <a:ext cx="3898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يساعدك في اختياره ما يلي: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5" grpId="0"/>
      <p:bldP spid="163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500042"/>
            <a:ext cx="878677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التجارب والخبرات التي تمر بها (دراسيا، اجتماعيا، مهنيا...).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الرغبة في أن يكون مفيدا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ملاحظة المحيط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تبادل الأفكار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البحوث السابقة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4500570"/>
            <a:ext cx="8001056" cy="1569660"/>
          </a:xfrm>
          <a:prstGeom prst="rect">
            <a:avLst/>
          </a:prstGeom>
          <a:solidFill>
            <a:srgbClr val="EEEE12">
              <a:alpha val="91000"/>
            </a:srgb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3200" dirty="0">
                <a:solidFill>
                  <a:srgbClr val="00B050"/>
                </a:solidFill>
              </a:rPr>
              <a:t>ولا تنسى </a:t>
            </a:r>
            <a:endParaRPr lang="ar-DZ" sz="3200" dirty="0" smtClean="0">
              <a:solidFill>
                <a:srgbClr val="00B05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DZ" sz="3200" dirty="0" smtClean="0"/>
              <a:t>وأنت </a:t>
            </a:r>
            <a:r>
              <a:rPr lang="ar-DZ" sz="3200" dirty="0"/>
              <a:t>تختار الموضوع أن تسأل نفسك دائما: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7422" y="642918"/>
            <a:ext cx="4613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dirty="0"/>
              <a:t>إلى أي مدى هو قابل للإنجاز؟ </a:t>
            </a:r>
            <a:endParaRPr lang="fr-FR" sz="28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7899" y="2857496"/>
            <a:ext cx="895469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توفر الوقت، توفر الموارد المادية والبشرية، مصادر المعلومات، </a:t>
            </a:r>
          </a:p>
          <a:p>
            <a:pPr marL="0" marR="0" lvl="0" indent="0" algn="ct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درجة التعقد، قبول الهيئة العلمية المشرفة، المهارات اللازمة.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5" name="Rectangle avec flèche vers le bas 4"/>
          <p:cNvSpPr/>
          <p:nvPr/>
        </p:nvSpPr>
        <p:spPr>
          <a:xfrm>
            <a:off x="3428992" y="1428736"/>
            <a:ext cx="2357454" cy="1431260"/>
          </a:xfrm>
          <a:prstGeom prst="downArrowCallout">
            <a:avLst/>
          </a:prstGeom>
          <a:solidFill>
            <a:srgbClr val="92D050"/>
          </a:solidFill>
        </p:spPr>
        <p:txBody>
          <a:bodyPr wrap="square" rtlCol="0" anchor="ctr">
            <a:spAutoFit/>
          </a:bodyPr>
          <a:lstStyle/>
          <a:p>
            <a:pPr algn="ct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latin typeface="Calibri" pitchFamily="34" charset="0"/>
                <a:ea typeface="Calibri" pitchFamily="34" charset="0"/>
              </a:rPr>
              <a:t>من حيث</a:t>
            </a:r>
            <a:endParaRPr lang="fr-FR" sz="3200" b="1" dirty="0" smtClean="0">
              <a:latin typeface="Calibri" pitchFamily="34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428604"/>
            <a:ext cx="8643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الخطوة الثالثة: </a:t>
            </a:r>
            <a:endParaRPr lang="ar-DZ" sz="4000" b="1" dirty="0" smtClean="0">
              <a:solidFill>
                <a:srgbClr val="C00000"/>
              </a:solidFill>
              <a:cs typeface="Arabic Transparent" pitchFamily="2" charset="-78"/>
            </a:endParaRPr>
          </a:p>
          <a:p>
            <a:pPr algn="r"/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 </a:t>
            </a:r>
            <a:r>
              <a:rPr lang="ar-DZ" sz="4000" b="1" dirty="0" smtClean="0">
                <a:solidFill>
                  <a:srgbClr val="C00000"/>
                </a:solidFill>
                <a:cs typeface="Arabic Transparent" pitchFamily="2" charset="-78"/>
              </a:rPr>
              <a:t>       استكشاف </a:t>
            </a:r>
            <a:r>
              <a:rPr lang="ar-DZ" sz="4000" b="1" dirty="0">
                <a:solidFill>
                  <a:srgbClr val="C00000"/>
                </a:solidFill>
                <a:cs typeface="Arabic Transparent" pitchFamily="2" charset="-78"/>
              </a:rPr>
              <a:t>أولي للتراث العلمي والميدان</a:t>
            </a:r>
            <a:endParaRPr lang="fr-FR" sz="4000" dirty="0">
              <a:solidFill>
                <a:srgbClr val="C00000"/>
              </a:solidFill>
              <a:cs typeface="Arabic Transparent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15206" y="2143116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2800" b="1" dirty="0" smtClean="0">
                <a:solidFill>
                  <a:srgbClr val="7030A0"/>
                </a:solidFill>
              </a:rPr>
              <a:t>الهدف منه</a:t>
            </a:r>
            <a:endParaRPr lang="fr-FR" sz="2800" b="1" dirty="0">
              <a:solidFill>
                <a:srgbClr val="7030A0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-144120" y="2714620"/>
            <a:ext cx="92881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تحديد نطاق موضوع البحث المختار، وتدقيق التساؤلات الحدسية البسيطة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التي طرحها الباحث في البداية قبل أن تتكون لديه معرفة بالموضوع. 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4000464" y="4857760"/>
            <a:ext cx="5143536" cy="1650742"/>
          </a:xfrm>
          <a:prstGeom prst="leftArrow">
            <a:avLst/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latin typeface="Calibri" pitchFamily="34" charset="0"/>
                <a:ea typeface="Calibri" pitchFamily="34" charset="0"/>
              </a:rPr>
              <a:t>يساعد في هذا التدقيق أيضا:</a:t>
            </a:r>
            <a:endParaRPr lang="fr-FR" sz="2400" b="1" dirty="0" smtClean="0">
              <a:latin typeface="Calibri" pitchFamily="34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9457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15840" y="428604"/>
            <a:ext cx="4928160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ar-DZ" sz="2800" dirty="0" smtClean="0"/>
              <a:t>استكشاف </a:t>
            </a:r>
            <a:r>
              <a:rPr lang="ar-DZ" sz="2800" dirty="0"/>
              <a:t>متأن للتراث العلمي 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5657148" y="1714488"/>
            <a:ext cx="3486852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ar-DZ" sz="2800" dirty="0"/>
              <a:t>استطلاع أولي للميدان</a:t>
            </a: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642910" y="357166"/>
            <a:ext cx="2247175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ar-DZ" b="1" dirty="0" smtClean="0">
                <a:solidFill>
                  <a:srgbClr val="002060"/>
                </a:solidFill>
              </a:rPr>
              <a:t>لا تنسى هنا بطاقات القراءة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662" y="1571612"/>
            <a:ext cx="3428992" cy="87145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DZ" b="1" dirty="0" smtClean="0">
                <a:solidFill>
                  <a:srgbClr val="002060"/>
                </a:solidFill>
              </a:rPr>
              <a:t>لكن بعد التقدم بعض الشيء في استكشاف للتراث 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5624" y="3000372"/>
            <a:ext cx="6008376" cy="52322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ar-DZ" sz="2800" dirty="0"/>
              <a:t>إجراء مقابلات مع مختصين في الموضوع </a:t>
            </a:r>
            <a:endParaRPr lang="fr-FR" sz="2800" dirty="0"/>
          </a:p>
        </p:txBody>
      </p:sp>
      <p:cxnSp>
        <p:nvCxnSpPr>
          <p:cNvPr id="15" name="Connecteur droit avec flèche 14"/>
          <p:cNvCxnSpPr/>
          <p:nvPr/>
        </p:nvCxnSpPr>
        <p:spPr>
          <a:xfrm rot="10800000">
            <a:off x="3143240" y="714356"/>
            <a:ext cx="928694" cy="1588"/>
          </a:xfrm>
          <a:prstGeom prst="straightConnector1">
            <a:avLst/>
          </a:prstGeom>
          <a:ln w="1016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0800000">
            <a:off x="4500562" y="2000240"/>
            <a:ext cx="1000132" cy="1588"/>
          </a:xfrm>
          <a:prstGeom prst="straightConnector1">
            <a:avLst/>
          </a:prstGeom>
          <a:ln w="1016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14282" y="5601717"/>
            <a:ext cx="8602034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أن تبقي في ذهنك شروط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قابلية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موضوعك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للإنجاز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كبوصلة توجه مسارك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rganigramme : Stockage à accès séquentiel 21"/>
          <p:cNvSpPr/>
          <p:nvPr/>
        </p:nvSpPr>
        <p:spPr>
          <a:xfrm>
            <a:off x="6715140" y="4357694"/>
            <a:ext cx="2428892" cy="1168539"/>
          </a:xfrm>
          <a:prstGeom prst="flowChartMagneticTape">
            <a:avLst/>
          </a:prstGeom>
          <a:solidFill>
            <a:srgbClr val="FF0000"/>
          </a:solidFill>
        </p:spPr>
        <p:txBody>
          <a:bodyPr wrap="square" rtlCol="0" anchor="ctr">
            <a:spAutoFit/>
          </a:bodyPr>
          <a:lstStyle/>
          <a:p>
            <a:pPr algn="ct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latin typeface="Calibri" pitchFamily="34" charset="0"/>
                <a:ea typeface="Calibri" pitchFamily="34" charset="0"/>
              </a:rPr>
              <a:t>ولا تنسى</a:t>
            </a:r>
            <a:endParaRPr lang="fr-FR" sz="2400" b="1" dirty="0" smtClean="0">
              <a:latin typeface="Calibri" pitchFamily="34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9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22520" y="714356"/>
            <a:ext cx="522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2800" b="1" dirty="0">
                <a:solidFill>
                  <a:srgbClr val="7030A0"/>
                </a:solidFill>
              </a:rPr>
              <a:t>حوصلة الاستكشاف</a:t>
            </a:r>
            <a:endParaRPr lang="fr-FR" sz="2800" b="1" dirty="0">
              <a:solidFill>
                <a:srgbClr val="7030A0"/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00034" y="1857364"/>
            <a:ext cx="811632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في نهاية هذه المرحلة، ومن خلال تحليل البيانات التي جمعتها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من مختلف المصادر ستتمكن من صياغة سؤال مؤقت عام نوعا ما </a:t>
            </a: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يعكس جوانب الموضوع التي ستدرسها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Question de Départ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527713" y="4573984"/>
            <a:ext cx="697338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مثال: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    كيف تؤثر البيئة التنظيمية في أداء الأستاذ الجامعي؟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abic Transparent" pitchFamily="2" charset="-78"/>
            </a:endParaRPr>
          </a:p>
          <a:p>
            <a:pPr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 pitchFamily="2" charset="-78"/>
              </a:rPr>
              <a:t>    </a:t>
            </a:r>
            <a:r>
              <a:rPr lang="ar-DZ" sz="2400" b="1" dirty="0" smtClean="0">
                <a:cs typeface="Arabic Transparent" pitchFamily="2" charset="-78"/>
              </a:rPr>
              <a:t>لماذا يميل بعض العمال إلى عدم الالتزام بتدابير الأمن والسلامة؟</a:t>
            </a:r>
            <a:endParaRPr lang="fr-FR" sz="2400" b="1" dirty="0" smtClean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482" grpId="0"/>
      <p:bldP spid="2048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wrap="square">
        <a:spAutoFit/>
      </a:bodyPr>
      <a:lstStyle>
        <a:defPPr algn="ctr" rtl="1" fontAlgn="base">
          <a:lnSpc>
            <a:spcPct val="200000"/>
          </a:lnSpc>
          <a:spcBef>
            <a:spcPct val="0"/>
          </a:spcBef>
          <a:spcAft>
            <a:spcPct val="0"/>
          </a:spcAft>
          <a:defRPr sz="3200" b="1" dirty="0" smtClean="0">
            <a:latin typeface="Calibri" pitchFamily="34" charset="0"/>
            <a:ea typeface="Calibri" pitchFamily="34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762</Words>
  <Application>Microsoft Office PowerPoint</Application>
  <PresentationFormat>Affichage à l'écran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Arabic Transparent</vt:lpstr>
      <vt:lpstr>Arial</vt:lpstr>
      <vt:lpstr>Calibri</vt:lpstr>
      <vt:lpstr>Franklin Gothic Book</vt:lpstr>
      <vt:lpstr>Franklin Gothic Medium</vt:lpstr>
      <vt:lpstr>Simplified Arabic</vt:lpstr>
      <vt:lpstr>Tahoma</vt:lpstr>
      <vt:lpstr>Wingdings 2</vt:lpstr>
      <vt:lpstr>Promenade</vt:lpstr>
      <vt:lpstr>الدرس 01:  كيف أختار موضوع بحث لمذكرتي؟  وكيف أحرر إشكالية بحثي؟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أساسيات تحرير إشكالية البحث</dc:title>
  <dc:creator>User</dc:creator>
  <cp:lastModifiedBy>Racer</cp:lastModifiedBy>
  <cp:revision>117</cp:revision>
  <dcterms:created xsi:type="dcterms:W3CDTF">2014-12-02T18:23:44Z</dcterms:created>
  <dcterms:modified xsi:type="dcterms:W3CDTF">2023-11-01T19:16:20Z</dcterms:modified>
</cp:coreProperties>
</file>