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4" r:id="rId9"/>
    <p:sldId id="265" r:id="rId10"/>
    <p:sldId id="263"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smtClean="0"/>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10/1/2022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10/1/2022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10/1/2022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10/1/2022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10/1/2022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10/1/2022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10/1/2022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10/1/2022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10/1/2022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smtClean="0"/>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2A54C80-263E-416B-A8E0-580EDEADCBDC}" type="datetimeFigureOut">
              <a:rPr lang="en-US" dirty="0"/>
              <a:t>10/1/2022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10/1/2022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10/1/2022</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455552" y="1065131"/>
            <a:ext cx="7766936" cy="1646302"/>
          </a:xfrm>
        </p:spPr>
        <p:style>
          <a:lnRef idx="0">
            <a:schemeClr val="accent3"/>
          </a:lnRef>
          <a:fillRef idx="3">
            <a:schemeClr val="accent3"/>
          </a:fillRef>
          <a:effectRef idx="3">
            <a:schemeClr val="accent3"/>
          </a:effectRef>
          <a:fontRef idx="minor">
            <a:schemeClr val="lt1"/>
          </a:fontRef>
        </p:style>
        <p:txBody>
          <a:bodyPr/>
          <a:lstStyle/>
          <a:p>
            <a:pPr algn="ctr" rtl="1"/>
            <a:r>
              <a:rPr lang="ar-DZ" dirty="0" smtClean="0">
                <a:solidFill>
                  <a:srgbClr val="FF0000"/>
                </a:solidFill>
              </a:rPr>
              <a:t>بحث النظام المحاسبي المالي </a:t>
            </a:r>
            <a:endParaRPr lang="fr-FR" dirty="0">
              <a:solidFill>
                <a:srgbClr val="FF0000"/>
              </a:solidFill>
            </a:endParaRPr>
          </a:p>
        </p:txBody>
      </p:sp>
      <p:sp>
        <p:nvSpPr>
          <p:cNvPr id="4" name="Sous-titre 2"/>
          <p:cNvSpPr>
            <a:spLocks noGrp="1"/>
          </p:cNvSpPr>
          <p:nvPr>
            <p:ph type="subTitle" idx="1"/>
          </p:nvPr>
        </p:nvSpPr>
        <p:spPr>
          <a:xfrm rot="21420000">
            <a:off x="8203639" y="3316131"/>
            <a:ext cx="2566781" cy="1967971"/>
          </a:xfrm>
        </p:spPr>
        <p:style>
          <a:lnRef idx="2">
            <a:schemeClr val="accent1"/>
          </a:lnRef>
          <a:fillRef idx="1">
            <a:schemeClr val="lt1"/>
          </a:fillRef>
          <a:effectRef idx="0">
            <a:schemeClr val="accent1"/>
          </a:effectRef>
          <a:fontRef idx="minor">
            <a:schemeClr val="dk1"/>
          </a:fontRef>
        </p:style>
        <p:txBody>
          <a:bodyPr>
            <a:normAutofit fontScale="92500" lnSpcReduction="10000"/>
          </a:bodyPr>
          <a:lstStyle/>
          <a:p>
            <a:pPr algn="r" rtl="1"/>
            <a:r>
              <a:rPr lang="ar-DZ" b="1" dirty="0" smtClean="0"/>
              <a:t>د. جرموني أسماء</a:t>
            </a:r>
          </a:p>
          <a:p>
            <a:pPr algn="r" rtl="1"/>
            <a:r>
              <a:rPr lang="ar-DZ" b="1" dirty="0" smtClean="0"/>
              <a:t>تخصص إدارة مالية</a:t>
            </a:r>
          </a:p>
          <a:p>
            <a:pPr algn="r" rtl="1"/>
            <a:r>
              <a:rPr lang="ar-DZ" b="1" dirty="0" smtClean="0"/>
              <a:t>مقياس الأنظمة المحاسبية</a:t>
            </a:r>
          </a:p>
          <a:p>
            <a:pPr algn="r" rtl="1"/>
            <a:r>
              <a:rPr lang="ar-DZ" b="1" dirty="0" smtClean="0"/>
              <a:t>جامعة العربي بن مهيدي ام البواقي</a:t>
            </a:r>
            <a:endParaRPr lang="fr-FR" b="1" dirty="0"/>
          </a:p>
        </p:txBody>
      </p:sp>
    </p:spTree>
    <p:extLst>
      <p:ext uri="{BB962C8B-B14F-4D97-AF65-F5344CB8AC3E}">
        <p14:creationId xmlns:p14="http://schemas.microsoft.com/office/powerpoint/2010/main" val="12620831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46376" y="462497"/>
            <a:ext cx="4990469" cy="523220"/>
          </a:xfrm>
          <a:prstGeom prst="rect">
            <a:avLst/>
          </a:prstGeom>
        </p:spPr>
        <p:style>
          <a:lnRef idx="0">
            <a:schemeClr val="accent5"/>
          </a:lnRef>
          <a:fillRef idx="3">
            <a:schemeClr val="accent5"/>
          </a:fillRef>
          <a:effectRef idx="3">
            <a:schemeClr val="accent5"/>
          </a:effectRef>
          <a:fontRef idx="minor">
            <a:schemeClr val="lt1"/>
          </a:fontRef>
        </p:style>
        <p:txBody>
          <a:bodyPr wrap="none">
            <a:spAutoFit/>
          </a:bodyPr>
          <a:lstStyle/>
          <a:p>
            <a:r>
              <a:rPr lang="ar-DZ" sz="2800" b="1" dirty="0">
                <a:ea typeface="Times New Roman" panose="02020603050405020304" pitchFamily="18" charset="0"/>
                <a:cs typeface="Simplified Arabic" panose="02020603050405020304" pitchFamily="18" charset="-78"/>
              </a:rPr>
              <a:t>تكلفة الانتقال إلى النظام المحاسبي المالي</a:t>
            </a:r>
            <a:endParaRPr lang="fr-FR" sz="2800" dirty="0"/>
          </a:p>
        </p:txBody>
      </p:sp>
      <p:sp>
        <p:nvSpPr>
          <p:cNvPr id="5" name="Ellipse 4"/>
          <p:cNvSpPr/>
          <p:nvPr/>
        </p:nvSpPr>
        <p:spPr>
          <a:xfrm>
            <a:off x="7984902" y="2665927"/>
            <a:ext cx="1854559" cy="1622738"/>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ar-SA" b="1" dirty="0" smtClean="0"/>
              <a:t>تكلفة </a:t>
            </a:r>
            <a:r>
              <a:rPr lang="ar-SA" b="1" dirty="0"/>
              <a:t>التدريب والتكوين</a:t>
            </a:r>
            <a:endParaRPr lang="fr-FR" dirty="0"/>
          </a:p>
        </p:txBody>
      </p:sp>
      <p:sp>
        <p:nvSpPr>
          <p:cNvPr id="6" name="Ellipse 5"/>
          <p:cNvSpPr/>
          <p:nvPr/>
        </p:nvSpPr>
        <p:spPr>
          <a:xfrm>
            <a:off x="940159" y="2779690"/>
            <a:ext cx="2921358" cy="1508975"/>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ar-DZ" b="1" dirty="0"/>
              <a:t>تكلفة تكييف وتجديد مختلف الأنظمة الفرعية لتتوافق مع </a:t>
            </a:r>
            <a:r>
              <a:rPr lang="ar-DZ" b="1" dirty="0" smtClean="0"/>
              <a:t>النظام</a:t>
            </a:r>
            <a:endParaRPr lang="fr-FR" dirty="0"/>
          </a:p>
        </p:txBody>
      </p:sp>
      <p:sp>
        <p:nvSpPr>
          <p:cNvPr id="8" name="Ellipse 7"/>
          <p:cNvSpPr/>
          <p:nvPr/>
        </p:nvSpPr>
        <p:spPr>
          <a:xfrm>
            <a:off x="4172755" y="1429555"/>
            <a:ext cx="2571481" cy="1622738"/>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ar-DZ" b="1" dirty="0"/>
              <a:t>تكلفة الأنظمة الجديدة التي يتطلبها النظام المحاسبي الجديد</a:t>
            </a:r>
            <a:endParaRPr lang="fr-FR" dirty="0"/>
          </a:p>
        </p:txBody>
      </p:sp>
    </p:spTree>
    <p:extLst>
      <p:ext uri="{BB962C8B-B14F-4D97-AF65-F5344CB8AC3E}">
        <p14:creationId xmlns:p14="http://schemas.microsoft.com/office/powerpoint/2010/main" val="28169725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381898" y="171719"/>
            <a:ext cx="8596668" cy="1320800"/>
          </a:xfrm>
        </p:spPr>
        <p:style>
          <a:lnRef idx="2">
            <a:schemeClr val="accent6">
              <a:shade val="50000"/>
            </a:schemeClr>
          </a:lnRef>
          <a:fillRef idx="1">
            <a:schemeClr val="accent6"/>
          </a:fillRef>
          <a:effectRef idx="0">
            <a:schemeClr val="accent6"/>
          </a:effectRef>
          <a:fontRef idx="minor">
            <a:schemeClr val="lt1"/>
          </a:fontRef>
        </p:style>
        <p:txBody>
          <a:bodyPr/>
          <a:lstStyle/>
          <a:p>
            <a:pPr algn="ctr" rtl="1"/>
            <a:r>
              <a:rPr lang="ar-DZ" b="1" dirty="0"/>
              <a:t>انعكاسات تطبيق النظام المحاسبي المالي على البيئة الجزائرية</a:t>
            </a:r>
            <a:endParaRPr lang="fr-FR" dirty="0"/>
          </a:p>
        </p:txBody>
      </p:sp>
      <p:sp>
        <p:nvSpPr>
          <p:cNvPr id="4" name="Étoile à 10 branches 3"/>
          <p:cNvSpPr/>
          <p:nvPr/>
        </p:nvSpPr>
        <p:spPr>
          <a:xfrm>
            <a:off x="373486" y="500846"/>
            <a:ext cx="2485623" cy="1983346"/>
          </a:xfrm>
          <a:prstGeom prst="star1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ar-DZ" b="1"/>
              <a:t>على مستوى المؤسسات</a:t>
            </a:r>
            <a:endParaRPr lang="fr-FR"/>
          </a:p>
        </p:txBody>
      </p:sp>
      <p:sp>
        <p:nvSpPr>
          <p:cNvPr id="5" name="Rectangle 4"/>
          <p:cNvSpPr/>
          <p:nvPr/>
        </p:nvSpPr>
        <p:spPr>
          <a:xfrm>
            <a:off x="3048000" y="2828836"/>
            <a:ext cx="6096000" cy="2677656"/>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lgn="r" rtl="1"/>
            <a:r>
              <a:rPr lang="ar-DZ" sz="2800" dirty="0">
                <a:ea typeface="Times New Roman" panose="02020603050405020304" pitchFamily="18" charset="0"/>
                <a:cs typeface="Simplified Arabic" panose="02020603050405020304" pitchFamily="18" charset="-78"/>
              </a:rPr>
              <a:t>أدت طبيعة النظام المحاسبي المالي إلى إرضاء وتلبية معظم احتياجات المؤسسات العاملة في الجزائر، باستثناء المؤسسات الأجنبية التي تضطر لدمج معلوماتها المالية مع الشركة الأم، فقد استفادت المؤسسات الصغيرة والمتوسطة من النموذج المبسط المرخص به بتوفير معلومات مالية واضحة ومتطورة،</a:t>
            </a:r>
            <a:endParaRPr lang="fr-FR" sz="2800" dirty="0"/>
          </a:p>
        </p:txBody>
      </p:sp>
    </p:spTree>
    <p:extLst>
      <p:ext uri="{BB962C8B-B14F-4D97-AF65-F5344CB8AC3E}">
        <p14:creationId xmlns:p14="http://schemas.microsoft.com/office/powerpoint/2010/main" val="44284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Étoile à 10 branches 3"/>
          <p:cNvSpPr/>
          <p:nvPr/>
        </p:nvSpPr>
        <p:spPr>
          <a:xfrm>
            <a:off x="373486" y="500846"/>
            <a:ext cx="2485623" cy="1983346"/>
          </a:xfrm>
          <a:prstGeom prst="star1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ar-DZ" b="1" dirty="0"/>
              <a:t>المهنيين المحاسبين المستقلين</a:t>
            </a:r>
            <a:endParaRPr lang="fr-FR" dirty="0"/>
          </a:p>
        </p:txBody>
      </p:sp>
      <p:sp>
        <p:nvSpPr>
          <p:cNvPr id="5" name="Rectangle 4"/>
          <p:cNvSpPr/>
          <p:nvPr/>
        </p:nvSpPr>
        <p:spPr>
          <a:xfrm>
            <a:off x="3048000" y="2828836"/>
            <a:ext cx="6096000" cy="2677656"/>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lgn="r" rtl="1"/>
            <a:r>
              <a:rPr lang="ar-DZ" sz="2800" dirty="0"/>
              <a:t>يتم تمثيل هذه المجموعة من قبل المجلس الوطني للمحاسبة (</a:t>
            </a:r>
            <a:r>
              <a:rPr lang="fr-FR" sz="2800" dirty="0"/>
              <a:t>CNC</a:t>
            </a:r>
            <a:r>
              <a:rPr lang="ar-DZ" sz="2800" dirty="0"/>
              <a:t>)، وهي منظمة نشطة تساهم في تطوير المحاسبة في الجزائر، والتي ساهمت بشكل كبير في إثراء عقيدة النظام المحاسبي المالي</a:t>
            </a:r>
            <a:endParaRPr lang="fr-FR" sz="2800" dirty="0"/>
          </a:p>
        </p:txBody>
      </p:sp>
    </p:spTree>
    <p:extLst>
      <p:ext uri="{BB962C8B-B14F-4D97-AF65-F5344CB8AC3E}">
        <p14:creationId xmlns:p14="http://schemas.microsoft.com/office/powerpoint/2010/main" val="14185720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Étoile à 10 branches 3"/>
          <p:cNvSpPr/>
          <p:nvPr/>
        </p:nvSpPr>
        <p:spPr>
          <a:xfrm>
            <a:off x="373486" y="500846"/>
            <a:ext cx="2485623" cy="1983346"/>
          </a:xfrm>
          <a:prstGeom prst="star1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ar-DZ" b="1" dirty="0"/>
              <a:t>المهنيين المحاسبين المستقلين</a:t>
            </a:r>
            <a:endParaRPr lang="fr-FR" dirty="0"/>
          </a:p>
        </p:txBody>
      </p:sp>
      <p:sp>
        <p:nvSpPr>
          <p:cNvPr id="5" name="Rectangle 4"/>
          <p:cNvSpPr/>
          <p:nvPr/>
        </p:nvSpPr>
        <p:spPr>
          <a:xfrm>
            <a:off x="3048000" y="2828836"/>
            <a:ext cx="6096000" cy="1815882"/>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lgn="r" rtl="1"/>
            <a:r>
              <a:rPr lang="ar-DZ" sz="2800" dirty="0"/>
              <a:t>يتم تمثيل هذه المجموعة من قبل المجلس الوطني للمحاسبة (</a:t>
            </a:r>
            <a:r>
              <a:rPr lang="fr-FR" sz="2800" dirty="0"/>
              <a:t>CNC</a:t>
            </a:r>
            <a:r>
              <a:rPr lang="ar-DZ" sz="2800" dirty="0"/>
              <a:t>)، وهي منظمة نشطة تساهم في تطوير المحاسبة في الجزائر</a:t>
            </a:r>
            <a:endParaRPr lang="fr-FR" sz="2800" dirty="0"/>
          </a:p>
        </p:txBody>
      </p:sp>
    </p:spTree>
    <p:extLst>
      <p:ext uri="{BB962C8B-B14F-4D97-AF65-F5344CB8AC3E}">
        <p14:creationId xmlns:p14="http://schemas.microsoft.com/office/powerpoint/2010/main" val="10742456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Étoile à 10 branches 3"/>
          <p:cNvSpPr/>
          <p:nvPr/>
        </p:nvSpPr>
        <p:spPr>
          <a:xfrm>
            <a:off x="373486" y="500846"/>
            <a:ext cx="2485623" cy="1983346"/>
          </a:xfrm>
          <a:prstGeom prst="star1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ar-DZ" b="1" dirty="0"/>
              <a:t>التعليم المحاسبي</a:t>
            </a:r>
            <a:endParaRPr lang="fr-FR" dirty="0"/>
          </a:p>
        </p:txBody>
      </p:sp>
      <p:sp>
        <p:nvSpPr>
          <p:cNvPr id="5" name="Rectangle 4"/>
          <p:cNvSpPr/>
          <p:nvPr/>
        </p:nvSpPr>
        <p:spPr>
          <a:xfrm>
            <a:off x="3048000" y="2828836"/>
            <a:ext cx="6096000" cy="2246769"/>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lgn="r" rtl="1"/>
            <a:r>
              <a:rPr lang="ar-DZ" sz="2800" dirty="0"/>
              <a:t>تدريس النظام المحاسبي المالي في الجامعات الجزائرية بداية من سنة 2010، ومنذ ذلك التاريخ أصبح التعليم المحاسبي مبنيا على اعتبارات تقنية </a:t>
            </a:r>
            <a:r>
              <a:rPr lang="ar-DZ" sz="2800"/>
              <a:t>وعلمية </a:t>
            </a:r>
            <a:r>
              <a:rPr lang="ar-DZ" sz="2800" smtClean="0"/>
              <a:t>أكثر</a:t>
            </a:r>
            <a:endParaRPr lang="fr-FR" sz="2800" dirty="0"/>
          </a:p>
        </p:txBody>
      </p:sp>
    </p:spTree>
    <p:extLst>
      <p:ext uri="{BB962C8B-B14F-4D97-AF65-F5344CB8AC3E}">
        <p14:creationId xmlns:p14="http://schemas.microsoft.com/office/powerpoint/2010/main" val="1603165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418230" y="609600"/>
            <a:ext cx="1855771" cy="871470"/>
          </a:xfrm>
        </p:spPr>
        <p:style>
          <a:lnRef idx="0">
            <a:schemeClr val="accent5"/>
          </a:lnRef>
          <a:fillRef idx="3">
            <a:schemeClr val="accent5"/>
          </a:fillRef>
          <a:effectRef idx="3">
            <a:schemeClr val="accent5"/>
          </a:effectRef>
          <a:fontRef idx="minor">
            <a:schemeClr val="lt1"/>
          </a:fontRef>
        </p:style>
        <p:txBody>
          <a:bodyPr/>
          <a:lstStyle/>
          <a:p>
            <a:pPr algn="r" rtl="1"/>
            <a:r>
              <a:rPr lang="ar-DZ" dirty="0" smtClean="0"/>
              <a:t>تمهيد</a:t>
            </a:r>
            <a:endParaRPr lang="fr-FR" dirty="0"/>
          </a:p>
        </p:txBody>
      </p:sp>
      <p:sp>
        <p:nvSpPr>
          <p:cNvPr id="3" name="Espace réservé du contenu 2"/>
          <p:cNvSpPr>
            <a:spLocks noGrp="1"/>
          </p:cNvSpPr>
          <p:nvPr>
            <p:ph idx="1"/>
          </p:nvPr>
        </p:nvSpPr>
        <p:spPr/>
        <p:style>
          <a:lnRef idx="2">
            <a:schemeClr val="accent2"/>
          </a:lnRef>
          <a:fillRef idx="1">
            <a:schemeClr val="lt1"/>
          </a:fillRef>
          <a:effectRef idx="0">
            <a:schemeClr val="accent2"/>
          </a:effectRef>
          <a:fontRef idx="minor">
            <a:schemeClr val="dk1"/>
          </a:fontRef>
        </p:style>
        <p:txBody>
          <a:bodyPr>
            <a:normAutofit/>
          </a:bodyPr>
          <a:lstStyle/>
          <a:p>
            <a:pPr marL="0" indent="0" algn="r" rtl="1">
              <a:buNone/>
            </a:pPr>
            <a:r>
              <a:rPr lang="ar-DZ" sz="2400" dirty="0"/>
              <a:t>يخضع تنظيم المحاسبة في الجزائر لمبادئ المخطط المحاسبي الذي تم إعداده سنة 1975، ومن خلال جملة الإصلاحات الاقتصادية التي شهدتها الجزائر بداية بالتوجه نحو اقتصاد السوق والاندماج في الاقتصاد العالمي، كان لا بد من إرفاقها بإصلاح محاسبي كفيل بإضفاء الصورة الحقيقة لقوائمها المالية، ولهذا فقد اتجهت الجزائر نحو تكييف نظامها المحاسبي مع المعايير المحاسبية الدولية من خلال طرح مشروع نظام محاسبي مالي جديد بدلا من النظام المحاسبي القديم كونه يحتوي على نقائص وعيوب</a:t>
            </a:r>
            <a:endParaRPr lang="fr-FR" sz="2400" dirty="0"/>
          </a:p>
        </p:txBody>
      </p:sp>
    </p:spTree>
    <p:extLst>
      <p:ext uri="{BB962C8B-B14F-4D97-AF65-F5344CB8AC3E}">
        <p14:creationId xmlns:p14="http://schemas.microsoft.com/office/powerpoint/2010/main" val="9289878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609600"/>
            <a:ext cx="8596668" cy="858592"/>
          </a:xfrm>
        </p:spPr>
        <p:style>
          <a:lnRef idx="2">
            <a:schemeClr val="accent3">
              <a:shade val="50000"/>
            </a:schemeClr>
          </a:lnRef>
          <a:fillRef idx="1">
            <a:schemeClr val="accent3"/>
          </a:fillRef>
          <a:effectRef idx="0">
            <a:schemeClr val="accent3"/>
          </a:effectRef>
          <a:fontRef idx="minor">
            <a:schemeClr val="lt1"/>
          </a:fontRef>
        </p:style>
        <p:txBody>
          <a:bodyPr/>
          <a:lstStyle/>
          <a:p>
            <a:pPr algn="ctr" rtl="1"/>
            <a:r>
              <a:rPr lang="ar-DZ" b="1" dirty="0"/>
              <a:t>مسار التوحيد المحاسبي في الجزائر</a:t>
            </a:r>
            <a:endParaRPr lang="fr-FR" dirty="0"/>
          </a:p>
        </p:txBody>
      </p:sp>
      <p:sp>
        <p:nvSpPr>
          <p:cNvPr id="4" name="Étoile à 10 branches 3"/>
          <p:cNvSpPr/>
          <p:nvPr/>
        </p:nvSpPr>
        <p:spPr>
          <a:xfrm>
            <a:off x="8500056" y="1300766"/>
            <a:ext cx="3541690" cy="1545465"/>
          </a:xfrm>
          <a:prstGeom prst="star10">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ar-DZ" b="1"/>
              <a:t>لمحة تاريخية عن المخطط المحاسبي الوطني</a:t>
            </a:r>
            <a:endParaRPr lang="fr-FR"/>
          </a:p>
        </p:txBody>
      </p:sp>
      <p:sp>
        <p:nvSpPr>
          <p:cNvPr id="5" name="Ellipse 4"/>
          <p:cNvSpPr/>
          <p:nvPr/>
        </p:nvSpPr>
        <p:spPr>
          <a:xfrm>
            <a:off x="4329448" y="1468192"/>
            <a:ext cx="3554569" cy="798490"/>
          </a:xfrm>
          <a:prstGeom prst="ellipse">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ar-DZ" b="1"/>
              <a:t>المرحلة الأولى (1962-1972)</a:t>
            </a:r>
            <a:endParaRPr lang="fr-FR"/>
          </a:p>
        </p:txBody>
      </p:sp>
      <p:sp>
        <p:nvSpPr>
          <p:cNvPr id="6" name="Ellipse 5"/>
          <p:cNvSpPr/>
          <p:nvPr/>
        </p:nvSpPr>
        <p:spPr>
          <a:xfrm>
            <a:off x="4975668" y="3592683"/>
            <a:ext cx="3554569" cy="798490"/>
          </a:xfrm>
          <a:prstGeom prst="ellipse">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ar-DZ" b="1" dirty="0"/>
              <a:t>المرحلة الثانية (1973- 1991): </a:t>
            </a:r>
            <a:endParaRPr lang="fr-FR" dirty="0"/>
          </a:p>
        </p:txBody>
      </p:sp>
      <p:sp>
        <p:nvSpPr>
          <p:cNvPr id="7" name="Ellipse 6"/>
          <p:cNvSpPr/>
          <p:nvPr/>
        </p:nvSpPr>
        <p:spPr>
          <a:xfrm>
            <a:off x="8500056" y="3537397"/>
            <a:ext cx="3554569" cy="798490"/>
          </a:xfrm>
          <a:prstGeom prst="ellipse">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ar-DZ" b="1"/>
              <a:t>المرحلة الأولى (1962-1972)</a:t>
            </a:r>
            <a:endParaRPr lang="fr-FR"/>
          </a:p>
        </p:txBody>
      </p:sp>
      <p:sp>
        <p:nvSpPr>
          <p:cNvPr id="8" name="Rectangle 7"/>
          <p:cNvSpPr/>
          <p:nvPr/>
        </p:nvSpPr>
        <p:spPr>
          <a:xfrm>
            <a:off x="2645535" y="2326784"/>
            <a:ext cx="3118834" cy="1477328"/>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r" rtl="1"/>
            <a:r>
              <a:rPr lang="ar-DZ" dirty="0">
                <a:ea typeface="Times New Roman" panose="02020603050405020304" pitchFamily="18" charset="0"/>
                <a:cs typeface="Simplified Arabic" panose="02020603050405020304" pitchFamily="18" charset="-78"/>
              </a:rPr>
              <a:t>في مطلع الاستقلال عام 1962، وجدت المؤسسة الجزائرية نفسها مجبرة على إتباع القواعد المحاسبية الخاصة بالنموذج المحاسبي الفرنسي ممثلا في المخطط المحاسبي العام </a:t>
            </a:r>
            <a:r>
              <a:rPr lang="ar-DZ" sz="1600" dirty="0">
                <a:ea typeface="Times New Roman" panose="02020603050405020304" pitchFamily="18" charset="0"/>
                <a:cs typeface="Times New Roman" panose="02020603050405020304" pitchFamily="18" charset="0"/>
              </a:rPr>
              <a:t>(</a:t>
            </a:r>
            <a:r>
              <a:rPr lang="en-US" sz="1600" dirty="0">
                <a:latin typeface="Times New Roman" panose="02020603050405020304" pitchFamily="18" charset="0"/>
                <a:ea typeface="Times New Roman" panose="02020603050405020304" pitchFamily="18" charset="0"/>
              </a:rPr>
              <a:t>PCG</a:t>
            </a:r>
            <a:r>
              <a:rPr lang="ar-DZ" dirty="0">
                <a:ea typeface="Times New Roman" panose="02020603050405020304" pitchFamily="18" charset="0"/>
                <a:cs typeface="Simplified Arabic" panose="02020603050405020304" pitchFamily="18" charset="-78"/>
              </a:rPr>
              <a:t>، 1957)،</a:t>
            </a:r>
            <a:endParaRPr lang="fr-FR" dirty="0"/>
          </a:p>
        </p:txBody>
      </p:sp>
      <p:sp>
        <p:nvSpPr>
          <p:cNvPr id="9" name="Rectangle 8"/>
          <p:cNvSpPr/>
          <p:nvPr/>
        </p:nvSpPr>
        <p:spPr>
          <a:xfrm>
            <a:off x="4752304" y="4528196"/>
            <a:ext cx="3118834" cy="2031325"/>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r" rtl="1"/>
            <a:r>
              <a:rPr lang="ar-DZ" dirty="0"/>
              <a:t>إن</a:t>
            </a:r>
            <a:r>
              <a:rPr lang="ar-DZ" b="1" dirty="0"/>
              <a:t> </a:t>
            </a:r>
            <a:r>
              <a:rPr lang="ar-DZ" dirty="0"/>
              <a:t>محاولة الاتجاه نحو اقتصاد السوق، والانتقال إلى الحكم الذاتي للمؤسسات العامة وظهور مختلف أنواع المؤسسات من </a:t>
            </a:r>
            <a:r>
              <a:rPr lang="en-US" dirty="0"/>
              <a:t>EURL,SARl </a:t>
            </a:r>
            <a:r>
              <a:rPr lang="ar-DZ" dirty="0"/>
              <a:t>تطلب تدخل العديد من المنظمات في مجال </a:t>
            </a:r>
            <a:r>
              <a:rPr lang="ar-DZ" dirty="0" smtClean="0"/>
              <a:t>توحيد</a:t>
            </a:r>
            <a:endParaRPr lang="fr-FR" dirty="0"/>
          </a:p>
        </p:txBody>
      </p:sp>
      <p:sp>
        <p:nvSpPr>
          <p:cNvPr id="10" name="Rectangle 9"/>
          <p:cNvSpPr/>
          <p:nvPr/>
        </p:nvSpPr>
        <p:spPr>
          <a:xfrm>
            <a:off x="8711484" y="4666695"/>
            <a:ext cx="3118834" cy="1754326"/>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r" rtl="1"/>
            <a:r>
              <a:rPr lang="ar-DZ" dirty="0"/>
              <a:t>في هذه المرحلة وبالتحديد سنة 1973، قام المجلس الأعلى للمحاسبة </a:t>
            </a:r>
            <a:r>
              <a:rPr lang="en-US" dirty="0"/>
              <a:t>(CSC)</a:t>
            </a:r>
            <a:r>
              <a:rPr lang="ar-DZ" dirty="0"/>
              <a:t> بتبني مخطط محاسبي جديد يتماشى والظروف الاقتصادية بالجزائر</a:t>
            </a:r>
            <a:endParaRPr lang="fr-FR" dirty="0"/>
          </a:p>
        </p:txBody>
      </p:sp>
      <p:sp>
        <p:nvSpPr>
          <p:cNvPr id="11" name="Ellipse 10"/>
          <p:cNvSpPr/>
          <p:nvPr/>
        </p:nvSpPr>
        <p:spPr>
          <a:xfrm>
            <a:off x="1197735" y="3597527"/>
            <a:ext cx="3554569" cy="798490"/>
          </a:xfrm>
          <a:prstGeom prst="ellipse">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ar-DZ" b="1" dirty="0"/>
              <a:t>المرحلة الرابعة (1998-2008): </a:t>
            </a:r>
            <a:endParaRPr lang="fr-FR" dirty="0"/>
          </a:p>
        </p:txBody>
      </p:sp>
      <p:sp>
        <p:nvSpPr>
          <p:cNvPr id="13" name="Rectangle 12"/>
          <p:cNvSpPr/>
          <p:nvPr/>
        </p:nvSpPr>
        <p:spPr>
          <a:xfrm>
            <a:off x="1213297" y="4528195"/>
            <a:ext cx="3118834" cy="2031325"/>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r" rtl="1"/>
            <a:r>
              <a:rPr lang="ar-DZ" dirty="0"/>
              <a:t>في هذه المرحلة تم إنشاء المجلس الوطني للمحاسبة بدلا من المنظمات السابقة بموجب المرسوم التنفيذي رقم 96 – 318، وأصبح ساري المفعول سنة 1998من قبل وزارة المالية</a:t>
            </a:r>
            <a:endParaRPr lang="fr-FR" dirty="0"/>
          </a:p>
        </p:txBody>
      </p:sp>
    </p:spTree>
    <p:extLst>
      <p:ext uri="{BB962C8B-B14F-4D97-AF65-F5344CB8AC3E}">
        <p14:creationId xmlns:p14="http://schemas.microsoft.com/office/powerpoint/2010/main" val="992837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llipse 3"/>
          <p:cNvSpPr/>
          <p:nvPr/>
        </p:nvSpPr>
        <p:spPr>
          <a:xfrm>
            <a:off x="7778839" y="231820"/>
            <a:ext cx="3400023" cy="1120462"/>
          </a:xfrm>
          <a:prstGeom prst="ellipse">
            <a:avLst/>
          </a:prstGeom>
        </p:spPr>
        <p:style>
          <a:lnRef idx="0">
            <a:schemeClr val="accent5"/>
          </a:lnRef>
          <a:fillRef idx="3">
            <a:schemeClr val="accent5"/>
          </a:fillRef>
          <a:effectRef idx="3">
            <a:schemeClr val="accent5"/>
          </a:effectRef>
          <a:fontRef idx="minor">
            <a:schemeClr val="lt1"/>
          </a:fontRef>
        </p:style>
        <p:txBody>
          <a:bodyPr rtlCol="0" anchor="ctr"/>
          <a:lstStyle/>
          <a:p>
            <a:pPr algn="ctr" rtl="1"/>
            <a:r>
              <a:rPr lang="ar-DZ" b="1" dirty="0" smtClean="0"/>
              <a:t>المرحلة الرابعة</a:t>
            </a:r>
            <a:endParaRPr lang="fr-FR" b="1" dirty="0"/>
          </a:p>
        </p:txBody>
      </p:sp>
      <p:sp>
        <p:nvSpPr>
          <p:cNvPr id="5" name="Rectangle 4"/>
          <p:cNvSpPr/>
          <p:nvPr/>
        </p:nvSpPr>
        <p:spPr>
          <a:xfrm>
            <a:off x="7006107" y="1498019"/>
            <a:ext cx="2987898" cy="2308324"/>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r" rtl="1"/>
            <a:r>
              <a:rPr lang="ar-DZ" b="1" u="sng" dirty="0">
                <a:ea typeface="Times New Roman" panose="02020603050405020304" pitchFamily="18" charset="0"/>
                <a:cs typeface="Simplified Arabic" panose="02020603050405020304" pitchFamily="18" charset="-78"/>
              </a:rPr>
              <a:t>السيناريو الأول</a:t>
            </a:r>
            <a:r>
              <a:rPr lang="ar-DZ" b="1" dirty="0">
                <a:ea typeface="Times New Roman" panose="02020603050405020304" pitchFamily="18" charset="0"/>
                <a:cs typeface="Simplified Arabic" panose="02020603050405020304" pitchFamily="18" charset="-78"/>
              </a:rPr>
              <a:t>: </a:t>
            </a:r>
            <a:r>
              <a:rPr lang="ar-DZ" dirty="0">
                <a:ea typeface="Times New Roman" panose="02020603050405020304" pitchFamily="18" charset="0"/>
                <a:cs typeface="Simplified Arabic" panose="02020603050405020304" pitchFamily="18" charset="-78"/>
              </a:rPr>
              <a:t>من خلال هذا السيناريو فإنه يتم الاحتفاظ بهيكل المخطط المحاسبي الوطني، ويحدد الإصلاح بتحديث التقنيات مع الأخذ بعين الاعتبار التغيرات القانونية والاقتصادية في الجزائر، وكنتيجة لهذا الإصلاح ظهرت مصطلحات محاسبية جديدة</a:t>
            </a:r>
            <a:endParaRPr lang="fr-FR" dirty="0"/>
          </a:p>
        </p:txBody>
      </p:sp>
      <p:sp>
        <p:nvSpPr>
          <p:cNvPr id="6" name="Rectangle 5"/>
          <p:cNvSpPr/>
          <p:nvPr/>
        </p:nvSpPr>
        <p:spPr>
          <a:xfrm>
            <a:off x="5033493" y="4359275"/>
            <a:ext cx="2987898" cy="2308324"/>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r" rtl="1"/>
            <a:r>
              <a:rPr lang="ar-DZ" b="1" u="sng" dirty="0"/>
              <a:t>السيناريو الثالث</a:t>
            </a:r>
            <a:r>
              <a:rPr lang="ar-DZ" b="1" dirty="0"/>
              <a:t>: </a:t>
            </a:r>
            <a:r>
              <a:rPr lang="ar-DZ" dirty="0"/>
              <a:t>والذي يعتمد على إنشاء مخطط وطني جديد ومتطور على أساس المبادئ والأسس والقواعد المعتمدة الصادرة عن المعايير المحاسبية الدولية، مع الأخذ بعين الاعتبار الخصائص الوطنية</a:t>
            </a:r>
            <a:endParaRPr lang="fr-FR" dirty="0"/>
          </a:p>
        </p:txBody>
      </p:sp>
      <p:sp>
        <p:nvSpPr>
          <p:cNvPr id="7" name="Rectangle 6"/>
          <p:cNvSpPr/>
          <p:nvPr/>
        </p:nvSpPr>
        <p:spPr>
          <a:xfrm>
            <a:off x="1631324" y="1498019"/>
            <a:ext cx="2987898" cy="2862322"/>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r" rtl="1"/>
            <a:r>
              <a:rPr lang="ar-DZ" b="1" u="sng" dirty="0">
                <a:latin typeface="Simplified Arabic" panose="02020603050405020304" pitchFamily="18" charset="-78"/>
                <a:cs typeface="Simplified Arabic" panose="02020603050405020304" pitchFamily="18" charset="-78"/>
              </a:rPr>
              <a:t>السيناريو الثاني</a:t>
            </a:r>
            <a:r>
              <a:rPr lang="ar-DZ" b="1" dirty="0">
                <a:latin typeface="Simplified Arabic" panose="02020603050405020304" pitchFamily="18" charset="-78"/>
                <a:cs typeface="Simplified Arabic" panose="02020603050405020304" pitchFamily="18" charset="-78"/>
              </a:rPr>
              <a:t>: </a:t>
            </a:r>
            <a:r>
              <a:rPr lang="ar-DZ" dirty="0">
                <a:latin typeface="Simplified Arabic" panose="02020603050405020304" pitchFamily="18" charset="-78"/>
                <a:cs typeface="Simplified Arabic" panose="02020603050405020304" pitchFamily="18" charset="-78"/>
              </a:rPr>
              <a:t>ينص هذا السيناريو على ضرورة الاحتفاظ بهيكل المخطط المحاسبي الوطني مع إدخال الحلول التقنية المتطورة حسب معايير المحاسبية الدولية، إلا أن عدم وضع إطار مفاهيمي جديد يولد نظامين مختلفين أكثر تعقيدا، ومن سلبيات تطبيق هذا السيناريو هو عدم إمكانية التنسيق بين المعالجات الوطنية وبعض الأحكام الجديدة</a:t>
            </a:r>
            <a:endParaRPr lang="fr-FR"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27999783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718220" y="171717"/>
            <a:ext cx="6032949" cy="1347989"/>
          </a:xfrm>
        </p:spPr>
        <p:style>
          <a:lnRef idx="2">
            <a:schemeClr val="accent6">
              <a:shade val="50000"/>
            </a:schemeClr>
          </a:lnRef>
          <a:fillRef idx="1">
            <a:schemeClr val="accent6"/>
          </a:fillRef>
          <a:effectRef idx="0">
            <a:schemeClr val="accent6"/>
          </a:effectRef>
          <a:fontRef idx="minor">
            <a:schemeClr val="lt1"/>
          </a:fontRef>
        </p:style>
        <p:txBody>
          <a:bodyPr/>
          <a:lstStyle/>
          <a:p>
            <a:pPr algn="r" rtl="1"/>
            <a:r>
              <a:rPr lang="ar-DZ" b="1" dirty="0"/>
              <a:t>أسباب توجه الجزائر نحو المعايير المحاسبية الدولية</a:t>
            </a:r>
            <a:endParaRPr lang="fr-FR" dirty="0"/>
          </a:p>
        </p:txBody>
      </p:sp>
      <p:sp>
        <p:nvSpPr>
          <p:cNvPr id="4" name="Rectangle 3"/>
          <p:cNvSpPr/>
          <p:nvPr/>
        </p:nvSpPr>
        <p:spPr>
          <a:xfrm>
            <a:off x="855642" y="1713244"/>
            <a:ext cx="10895527" cy="646331"/>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r" rtl="1"/>
            <a:r>
              <a:rPr lang="ar-SA" b="1" dirty="0">
                <a:ea typeface="Times New Roman" panose="02020603050405020304" pitchFamily="18" charset="0"/>
                <a:cs typeface="Simplified Arabic" panose="02020603050405020304" pitchFamily="18" charset="-78"/>
              </a:rPr>
              <a:t>السبب الأول: </a:t>
            </a:r>
            <a:r>
              <a:rPr lang="ar-SA" dirty="0">
                <a:ea typeface="Times New Roman" panose="02020603050405020304" pitchFamily="18" charset="0"/>
                <a:cs typeface="Simplified Arabic" panose="02020603050405020304" pitchFamily="18" charset="-78"/>
              </a:rPr>
              <a:t>وهو الاختيار الدولي الذي يمكن من تقريب الممارسة المحاسبية بالممارسات العالمية التي تعمل على ركيزة مرجعية، ومبادئ أكثر ملائمة مع الاقتصاد المعاصر</a:t>
            </a:r>
            <a:endParaRPr lang="fr-FR" dirty="0"/>
          </a:p>
        </p:txBody>
      </p:sp>
      <p:sp>
        <p:nvSpPr>
          <p:cNvPr id="5" name="Rectangle 4"/>
          <p:cNvSpPr/>
          <p:nvPr/>
        </p:nvSpPr>
        <p:spPr>
          <a:xfrm>
            <a:off x="855642" y="2553113"/>
            <a:ext cx="10895527" cy="369332"/>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r" rtl="1"/>
            <a:r>
              <a:rPr lang="ar-SA" b="1" dirty="0"/>
              <a:t>السبب الثاني: </a:t>
            </a:r>
            <a:r>
              <a:rPr lang="ar-SA" dirty="0"/>
              <a:t>إعداد معلومات دقيقة تعكس الصورة الصادقة للوضعية المالية للمؤسسة الاقتصادية الجزائرية</a:t>
            </a:r>
            <a:endParaRPr lang="fr-FR" dirty="0"/>
          </a:p>
        </p:txBody>
      </p:sp>
      <p:sp>
        <p:nvSpPr>
          <p:cNvPr id="6" name="Rectangle 5"/>
          <p:cNvSpPr/>
          <p:nvPr/>
        </p:nvSpPr>
        <p:spPr>
          <a:xfrm>
            <a:off x="855641" y="3150154"/>
            <a:ext cx="10895527" cy="646331"/>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r" rtl="1"/>
            <a:r>
              <a:rPr lang="ar-SA" b="1" dirty="0"/>
              <a:t>السبب الثالث: </a:t>
            </a:r>
            <a:r>
              <a:rPr lang="ar-SA" dirty="0"/>
              <a:t>وضوح المبادئ والقواعد للتسجيل المحاسبي وتقييم وإعداد القوائم المالية، مما يسمح بالتقليل من أخطار التلاعب الإداري وغير إداري؛</a:t>
            </a:r>
            <a:endParaRPr lang="fr-FR" dirty="0"/>
          </a:p>
        </p:txBody>
      </p:sp>
      <p:sp>
        <p:nvSpPr>
          <p:cNvPr id="7" name="Rectangle 6"/>
          <p:cNvSpPr/>
          <p:nvPr/>
        </p:nvSpPr>
        <p:spPr>
          <a:xfrm>
            <a:off x="855640" y="4272258"/>
            <a:ext cx="10895527" cy="646331"/>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r" rtl="1"/>
            <a:r>
              <a:rPr lang="ar-SA" b="1" dirty="0"/>
              <a:t>السبب الرابع: </a:t>
            </a:r>
            <a:r>
              <a:rPr lang="ar-SA" dirty="0"/>
              <a:t>يتعلق بإمكانية تطبيق نظام معلومات مبني على محاسبة مبسطة في الكيانات الصغيرة</a:t>
            </a:r>
            <a:r>
              <a:rPr lang="ar-SA" dirty="0" smtClean="0"/>
              <a:t>؛</a:t>
            </a:r>
            <a:r>
              <a:rPr lang="ar-SA" b="1" dirty="0"/>
              <a:t> </a:t>
            </a:r>
            <a:endParaRPr lang="fr-FR" dirty="0"/>
          </a:p>
          <a:p>
            <a:pPr rtl="1"/>
            <a:endParaRPr lang="fr-FR" dirty="0"/>
          </a:p>
        </p:txBody>
      </p:sp>
      <p:sp>
        <p:nvSpPr>
          <p:cNvPr id="8" name="Rectangle 7"/>
          <p:cNvSpPr/>
          <p:nvPr/>
        </p:nvSpPr>
        <p:spPr>
          <a:xfrm>
            <a:off x="855639" y="5146298"/>
            <a:ext cx="10895527" cy="646331"/>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r" rtl="1"/>
            <a:r>
              <a:rPr lang="ar-SA" b="1" dirty="0"/>
              <a:t>السبب الخامس</a:t>
            </a:r>
            <a:r>
              <a:rPr lang="ar-SA" dirty="0"/>
              <a:t>: تلافي بعض النقائص والثغرات التي خلفها النظام المحاسبي الوطني الذي لا يتلاءم مع اقتصاد السوق؛</a:t>
            </a:r>
            <a:endParaRPr lang="fr-FR" dirty="0"/>
          </a:p>
        </p:txBody>
      </p:sp>
      <p:sp>
        <p:nvSpPr>
          <p:cNvPr id="9" name="Rectangle 8"/>
          <p:cNvSpPr/>
          <p:nvPr/>
        </p:nvSpPr>
        <p:spPr>
          <a:xfrm>
            <a:off x="855638" y="5945236"/>
            <a:ext cx="10895527" cy="646331"/>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r" rtl="1"/>
            <a:r>
              <a:rPr lang="ar-SA" b="1" dirty="0"/>
              <a:t>السبب السادس:</a:t>
            </a:r>
            <a:r>
              <a:rPr lang="ar-SA" dirty="0"/>
              <a:t>محاولة الحد من مشاكل اختلاف النظم المحاسبية سواء من حيث الإجراءات أو من حيث إعداد القوائم المالية، من أجل جلب المستثمر الأجنبي</a:t>
            </a:r>
            <a:r>
              <a:rPr lang="ar-SA" dirty="0" smtClean="0"/>
              <a:t>؛</a:t>
            </a:r>
            <a:endParaRPr lang="fr-FR" dirty="0"/>
          </a:p>
        </p:txBody>
      </p:sp>
    </p:spTree>
    <p:extLst>
      <p:ext uri="{BB962C8B-B14F-4D97-AF65-F5344CB8AC3E}">
        <p14:creationId xmlns:p14="http://schemas.microsoft.com/office/powerpoint/2010/main" val="3215127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069723" y="210355"/>
            <a:ext cx="7895963" cy="807076"/>
          </a:xfrm>
        </p:spPr>
        <p:style>
          <a:lnRef idx="2">
            <a:schemeClr val="accent6">
              <a:shade val="50000"/>
            </a:schemeClr>
          </a:lnRef>
          <a:fillRef idx="1">
            <a:schemeClr val="accent6"/>
          </a:fillRef>
          <a:effectRef idx="0">
            <a:schemeClr val="accent6"/>
          </a:effectRef>
          <a:fontRef idx="minor">
            <a:schemeClr val="lt1"/>
          </a:fontRef>
        </p:style>
        <p:txBody>
          <a:bodyPr/>
          <a:lstStyle/>
          <a:p>
            <a:pPr algn="r" rtl="1"/>
            <a:r>
              <a:rPr lang="ar-DZ" b="1" dirty="0"/>
              <a:t>نقائص المخطط المحاسبي الوطني</a:t>
            </a:r>
            <a:endParaRPr lang="fr-FR" dirty="0"/>
          </a:p>
        </p:txBody>
      </p:sp>
      <p:sp>
        <p:nvSpPr>
          <p:cNvPr id="4" name="Étoile à 10 branches 3"/>
          <p:cNvSpPr/>
          <p:nvPr/>
        </p:nvSpPr>
        <p:spPr>
          <a:xfrm>
            <a:off x="0" y="347730"/>
            <a:ext cx="3438659" cy="1429555"/>
          </a:xfrm>
          <a:prstGeom prst="star10">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ar-DZ" b="1"/>
              <a:t>النقائص الخاصة بالجانب المفاهيمي</a:t>
            </a:r>
            <a:endParaRPr lang="fr-FR"/>
          </a:p>
        </p:txBody>
      </p:sp>
      <p:sp>
        <p:nvSpPr>
          <p:cNvPr id="5" name="Rectangle 4"/>
          <p:cNvSpPr/>
          <p:nvPr/>
        </p:nvSpPr>
        <p:spPr>
          <a:xfrm>
            <a:off x="5869686" y="1589296"/>
            <a:ext cx="6096000" cy="923330"/>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lgn="r" rtl="1"/>
            <a:r>
              <a:rPr lang="ar-DZ" b="1" dirty="0">
                <a:ea typeface="Times New Roman" panose="02020603050405020304" pitchFamily="18" charset="0"/>
                <a:cs typeface="Simplified Arabic" panose="02020603050405020304" pitchFamily="18" charset="-78"/>
              </a:rPr>
              <a:t>أولا. غياب الإطار المفاهيمي: </a:t>
            </a:r>
            <a:r>
              <a:rPr lang="ar-DZ" dirty="0">
                <a:ea typeface="Times New Roman" panose="02020603050405020304" pitchFamily="18" charset="0"/>
                <a:cs typeface="Simplified Arabic" panose="02020603050405020304" pitchFamily="18" charset="-78"/>
              </a:rPr>
              <a:t>من بين السلبيات التي تؤخذ على المخطط المحاسبي الوطني هو غياب الإطار المفاهيمي الذي يعتمد على المبادئ والأهداف والقواعد المحاسبية لإعداد القوائم المالية</a:t>
            </a:r>
            <a:endParaRPr lang="fr-FR" dirty="0"/>
          </a:p>
        </p:txBody>
      </p:sp>
      <p:sp>
        <p:nvSpPr>
          <p:cNvPr id="6" name="Rectangle 5"/>
          <p:cNvSpPr/>
          <p:nvPr/>
        </p:nvSpPr>
        <p:spPr>
          <a:xfrm>
            <a:off x="3048000" y="2967335"/>
            <a:ext cx="6096000" cy="923330"/>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lgn="r" rtl="1"/>
            <a:r>
              <a:rPr lang="ar-DZ" b="1" dirty="0">
                <a:ea typeface="Times New Roman" panose="02020603050405020304" pitchFamily="18" charset="0"/>
                <a:cs typeface="Simplified Arabic" panose="02020603050405020304" pitchFamily="18" charset="-78"/>
              </a:rPr>
              <a:t>ثانيا. عدم تحديد مستخدمي المعلومة المحاسبية: </a:t>
            </a:r>
            <a:r>
              <a:rPr lang="ar-DZ" dirty="0">
                <a:ea typeface="Times New Roman" panose="02020603050405020304" pitchFamily="18" charset="0"/>
                <a:cs typeface="Simplified Arabic" panose="02020603050405020304" pitchFamily="18" charset="-78"/>
              </a:rPr>
              <a:t>إن اعتماد المخطط المحاسبي الوطني على الجانب التقني في المحاسبة أهمل عدة جوانب من بينها عدم تحديد مستخدمي المعلومة المحاسبية</a:t>
            </a:r>
            <a:endParaRPr lang="fr-FR" dirty="0"/>
          </a:p>
        </p:txBody>
      </p:sp>
      <p:sp>
        <p:nvSpPr>
          <p:cNvPr id="7" name="Rectangle 6"/>
          <p:cNvSpPr/>
          <p:nvPr/>
        </p:nvSpPr>
        <p:spPr>
          <a:xfrm>
            <a:off x="1335110" y="4586905"/>
            <a:ext cx="6096000" cy="646331"/>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lgn="r" rtl="1"/>
            <a:r>
              <a:rPr lang="ar-DZ" b="1" dirty="0">
                <a:ea typeface="Times New Roman" panose="02020603050405020304" pitchFamily="18" charset="0"/>
                <a:cs typeface="Simplified Arabic" panose="02020603050405020304" pitchFamily="18" charset="-78"/>
              </a:rPr>
              <a:t>ثالثا. التوحيد المحاسبي: </a:t>
            </a:r>
            <a:r>
              <a:rPr lang="ar-DZ" dirty="0">
                <a:ea typeface="Times New Roman" panose="02020603050405020304" pitchFamily="18" charset="0"/>
                <a:cs typeface="Simplified Arabic" panose="02020603050405020304" pitchFamily="18" charset="-78"/>
              </a:rPr>
              <a:t>لم يقدم المخطط المحاسبي الوطني طريقة لوضع المعايير المحاسبية، بل ما يلاحظ هو أن عدم تطوير المحاسبة التحليلية</a:t>
            </a:r>
            <a:endParaRPr lang="fr-FR" dirty="0"/>
          </a:p>
        </p:txBody>
      </p:sp>
    </p:spTree>
    <p:extLst>
      <p:ext uri="{BB962C8B-B14F-4D97-AF65-F5344CB8AC3E}">
        <p14:creationId xmlns:p14="http://schemas.microsoft.com/office/powerpoint/2010/main" val="4553075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Étoile à 10 branches 3"/>
          <p:cNvSpPr/>
          <p:nvPr/>
        </p:nvSpPr>
        <p:spPr>
          <a:xfrm>
            <a:off x="193184" y="0"/>
            <a:ext cx="3670478" cy="1751527"/>
          </a:xfrm>
          <a:prstGeom prst="star10">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ar-DZ" b="1"/>
              <a:t>نقائص في الجانب العملي والميداني</a:t>
            </a:r>
            <a:endParaRPr lang="fr-FR"/>
          </a:p>
        </p:txBody>
      </p:sp>
      <p:sp>
        <p:nvSpPr>
          <p:cNvPr id="5" name="Ellipse 4"/>
          <p:cNvSpPr/>
          <p:nvPr/>
        </p:nvSpPr>
        <p:spPr>
          <a:xfrm>
            <a:off x="6941713" y="734096"/>
            <a:ext cx="3837904" cy="1159098"/>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ar-DZ" b="1" dirty="0"/>
              <a:t>أولا. نقائص في تصنيف العمليات</a:t>
            </a:r>
            <a:endParaRPr lang="fr-FR" dirty="0"/>
          </a:p>
        </p:txBody>
      </p:sp>
      <p:sp>
        <p:nvSpPr>
          <p:cNvPr id="6" name="Rectangle 5"/>
          <p:cNvSpPr/>
          <p:nvPr/>
        </p:nvSpPr>
        <p:spPr>
          <a:xfrm>
            <a:off x="3550216" y="2123872"/>
            <a:ext cx="5065810" cy="369332"/>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ar-SA" dirty="0">
                <a:ea typeface="Times New Roman" panose="02020603050405020304" pitchFamily="18" charset="0"/>
                <a:cs typeface="Simplified Arabic" panose="02020603050405020304" pitchFamily="18" charset="-78"/>
              </a:rPr>
              <a:t>المجموعة الأولى: مؤونات تنظيمية، علاوة تحويل السندات إلى أسهم</a:t>
            </a:r>
            <a:endParaRPr lang="fr-FR" dirty="0"/>
          </a:p>
        </p:txBody>
      </p:sp>
      <p:sp>
        <p:nvSpPr>
          <p:cNvPr id="7" name="Rectangle 6"/>
          <p:cNvSpPr/>
          <p:nvPr/>
        </p:nvSpPr>
        <p:spPr>
          <a:xfrm>
            <a:off x="1687133" y="2865549"/>
            <a:ext cx="7173532" cy="410882"/>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marL="342900" lvl="0" indent="-342900" algn="just" rtl="1">
              <a:lnSpc>
                <a:spcPct val="115000"/>
              </a:lnSpc>
              <a:spcAft>
                <a:spcPts val="1000"/>
              </a:spcAft>
              <a:buSzPts val="1400"/>
              <a:buFont typeface="Symbol" panose="05050102010706020507" pitchFamily="18" charset="2"/>
              <a:buChar char=""/>
            </a:pPr>
            <a:r>
              <a:rPr lang="ar-SA" dirty="0">
                <a:latin typeface="Calibri" panose="020F0502020204030204" pitchFamily="34" charset="0"/>
                <a:ea typeface="Times New Roman" panose="02020603050405020304" pitchFamily="18" charset="0"/>
                <a:cs typeface="Simplified Arabic" panose="02020603050405020304" pitchFamily="18" charset="-78"/>
              </a:rPr>
              <a:t>المجموعة الثانية: حسابات فرعية للأراضي حسب أنواعها، التصليحات والترميمات الكبرى؛</a:t>
            </a:r>
            <a:endParaRPr lang="fr-FR" sz="1400" dirty="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8" name="Rectangle 7"/>
          <p:cNvSpPr/>
          <p:nvPr/>
        </p:nvSpPr>
        <p:spPr>
          <a:xfrm>
            <a:off x="3401137" y="3607226"/>
            <a:ext cx="5363968" cy="410882"/>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marL="342900" lvl="0" indent="-342900" algn="just" rtl="1">
              <a:lnSpc>
                <a:spcPct val="115000"/>
              </a:lnSpc>
              <a:spcAft>
                <a:spcPts val="1000"/>
              </a:spcAft>
              <a:buSzPts val="1400"/>
              <a:buFont typeface="Symbol" panose="05050102010706020507" pitchFamily="18" charset="2"/>
              <a:buChar char=""/>
            </a:pPr>
            <a:r>
              <a:rPr lang="ar-SA" dirty="0">
                <a:latin typeface="Calibri" panose="020F0502020204030204" pitchFamily="34" charset="0"/>
                <a:ea typeface="Times New Roman" panose="02020603050405020304" pitchFamily="18" charset="0"/>
                <a:cs typeface="Simplified Arabic" panose="02020603050405020304" pitchFamily="18" charset="-78"/>
              </a:rPr>
              <a:t>المجموعة الثالثة: مخزون الأراضي (مهنة وكالات التنظيم العقاري)؛</a:t>
            </a:r>
            <a:endParaRPr lang="fr-FR" sz="1400" dirty="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9" name="Rectangle 8"/>
          <p:cNvSpPr/>
          <p:nvPr/>
        </p:nvSpPr>
        <p:spPr>
          <a:xfrm>
            <a:off x="4246721" y="4198412"/>
            <a:ext cx="3672800" cy="410882"/>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marL="342900" lvl="0" indent="-342900" algn="just" rtl="1">
              <a:lnSpc>
                <a:spcPct val="115000"/>
              </a:lnSpc>
              <a:spcAft>
                <a:spcPts val="1000"/>
              </a:spcAft>
              <a:buSzPts val="1400"/>
              <a:buFont typeface="Symbol" panose="05050102010706020507" pitchFamily="18" charset="2"/>
              <a:buChar char=""/>
            </a:pPr>
            <a:r>
              <a:rPr lang="fr-FR" dirty="0">
                <a:latin typeface="Simplified Arabic" panose="02020603050405020304" pitchFamily="18" charset="-78"/>
                <a:ea typeface="Times New Roman" panose="02020603050405020304" pitchFamily="18" charset="0"/>
                <a:cs typeface="Arial" panose="020B0604020202020204" pitchFamily="34" charset="0"/>
              </a:rPr>
              <a:t> </a:t>
            </a:r>
            <a:r>
              <a:rPr lang="ar-SA" dirty="0">
                <a:latin typeface="Calibri" panose="020F0502020204030204" pitchFamily="34" charset="0"/>
                <a:ea typeface="Times New Roman" panose="02020603050405020304" pitchFamily="18" charset="0"/>
                <a:cs typeface="Simplified Arabic" panose="02020603050405020304" pitchFamily="18" charset="-78"/>
              </a:rPr>
              <a:t>المجموعة الرابعة: الإيداعات لدى الموثقين.</a:t>
            </a:r>
            <a:endParaRPr lang="fr-FR" sz="1400"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2619236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llipse 4"/>
          <p:cNvSpPr/>
          <p:nvPr/>
        </p:nvSpPr>
        <p:spPr>
          <a:xfrm>
            <a:off x="6941713" y="734096"/>
            <a:ext cx="3837904" cy="1159098"/>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ar-DZ" b="1" dirty="0" smtClean="0"/>
              <a:t>ثانيا. </a:t>
            </a:r>
            <a:r>
              <a:rPr lang="ar-DZ" b="1" dirty="0"/>
              <a:t>نقائص في التكفل بأحداث لاحقة</a:t>
            </a:r>
            <a:endParaRPr lang="fr-FR" dirty="0"/>
          </a:p>
        </p:txBody>
      </p:sp>
      <p:sp>
        <p:nvSpPr>
          <p:cNvPr id="6" name="Rectangle 5"/>
          <p:cNvSpPr/>
          <p:nvPr/>
        </p:nvSpPr>
        <p:spPr>
          <a:xfrm>
            <a:off x="2028423" y="2223989"/>
            <a:ext cx="6665607" cy="369332"/>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ar-SA" dirty="0"/>
              <a:t>الأشغال المتراكمة بالنسبة لمؤسسات البناء والخاصة بالترقية العقارية</a:t>
            </a:r>
            <a:endParaRPr lang="fr-FR" dirty="0"/>
          </a:p>
        </p:txBody>
      </p:sp>
      <p:sp>
        <p:nvSpPr>
          <p:cNvPr id="7" name="Rectangle 6"/>
          <p:cNvSpPr/>
          <p:nvPr/>
        </p:nvSpPr>
        <p:spPr>
          <a:xfrm>
            <a:off x="2028423" y="2931974"/>
            <a:ext cx="6665607" cy="389337"/>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lvl="0" algn="just" rtl="1">
              <a:lnSpc>
                <a:spcPct val="115000"/>
              </a:lnSpc>
              <a:spcAft>
                <a:spcPts val="1000"/>
              </a:spcAft>
              <a:buSzPts val="1400"/>
            </a:pPr>
            <a:r>
              <a:rPr lang="ar-SA" dirty="0"/>
              <a:t>الأصول الخاصة بالشركات المحولة إلى شركات </a:t>
            </a:r>
            <a:r>
              <a:rPr lang="ar-SA" dirty="0" smtClean="0"/>
              <a:t>قابضة</a:t>
            </a:r>
            <a:endParaRPr lang="fr-FR" sz="1400" dirty="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8" name="Rectangle 7"/>
          <p:cNvSpPr/>
          <p:nvPr/>
        </p:nvSpPr>
        <p:spPr>
          <a:xfrm>
            <a:off x="1416620" y="3607226"/>
            <a:ext cx="9333003" cy="389337"/>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lvl="0" algn="just" rtl="1">
              <a:lnSpc>
                <a:spcPct val="115000"/>
              </a:lnSpc>
              <a:spcAft>
                <a:spcPts val="1000"/>
              </a:spcAft>
              <a:buSzPts val="1400"/>
            </a:pPr>
            <a:r>
              <a:rPr lang="ar-SA" dirty="0"/>
              <a:t>وضعية شركات تسيير مساهمات الدولة الخاصة من حيث تسجيل أسهم الشركات المرتبطة بها</a:t>
            </a:r>
            <a:endParaRPr lang="fr-FR" sz="1400" dirty="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9" name="Rectangle 8"/>
          <p:cNvSpPr/>
          <p:nvPr/>
        </p:nvSpPr>
        <p:spPr>
          <a:xfrm>
            <a:off x="3335414" y="4198412"/>
            <a:ext cx="5495414" cy="389337"/>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lvl="0" algn="just" rtl="1">
              <a:lnSpc>
                <a:spcPct val="115000"/>
              </a:lnSpc>
              <a:spcAft>
                <a:spcPts val="1000"/>
              </a:spcAft>
              <a:buSzPts val="1400"/>
            </a:pPr>
            <a:r>
              <a:rPr lang="ar-SA" dirty="0"/>
              <a:t>مسألة سعر الخوصصة الذي يتعدى الأصول المتنازل عليها</a:t>
            </a:r>
            <a:endParaRPr lang="fr-FR" sz="1400"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0702149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llipse 4"/>
          <p:cNvSpPr/>
          <p:nvPr/>
        </p:nvSpPr>
        <p:spPr>
          <a:xfrm>
            <a:off x="6941713" y="734096"/>
            <a:ext cx="3837904" cy="1159098"/>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ar-SA" b="1" dirty="0"/>
              <a:t>تكفل غير مقنع بعمليات خاصة</a:t>
            </a:r>
            <a:endParaRPr lang="fr-FR" dirty="0"/>
          </a:p>
        </p:txBody>
      </p:sp>
      <p:sp>
        <p:nvSpPr>
          <p:cNvPr id="6" name="Rectangle 5"/>
          <p:cNvSpPr/>
          <p:nvPr/>
        </p:nvSpPr>
        <p:spPr>
          <a:xfrm>
            <a:off x="2028423" y="2223989"/>
            <a:ext cx="8044190" cy="369332"/>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ar-SA" dirty="0"/>
              <a:t>الكفالات المطلوبة لمؤسسات الأشغال العمومية والبناء أثناء المشاركة في </a:t>
            </a:r>
            <a:r>
              <a:rPr lang="ar-SA" dirty="0" smtClean="0"/>
              <a:t>المناقصات</a:t>
            </a:r>
            <a:endParaRPr lang="fr-FR" dirty="0"/>
          </a:p>
        </p:txBody>
      </p:sp>
      <p:sp>
        <p:nvSpPr>
          <p:cNvPr id="7" name="Rectangle 6"/>
          <p:cNvSpPr/>
          <p:nvPr/>
        </p:nvSpPr>
        <p:spPr>
          <a:xfrm>
            <a:off x="4687910" y="2931974"/>
            <a:ext cx="4006120" cy="410882"/>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lvl="0" algn="just" rtl="1">
              <a:lnSpc>
                <a:spcPct val="115000"/>
              </a:lnSpc>
              <a:spcAft>
                <a:spcPts val="1000"/>
              </a:spcAft>
              <a:buSzPts val="1400"/>
            </a:pPr>
            <a:r>
              <a:rPr lang="ar-SA" dirty="0"/>
              <a:t>ضريبة الطابع على المبيعات</a:t>
            </a:r>
            <a:endParaRPr lang="fr-FR" sz="1400" dirty="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8" name="Rectangle 7"/>
          <p:cNvSpPr/>
          <p:nvPr/>
        </p:nvSpPr>
        <p:spPr>
          <a:xfrm>
            <a:off x="2448152" y="3607226"/>
            <a:ext cx="7269939" cy="389337"/>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lvl="0" algn="just" rtl="1">
              <a:lnSpc>
                <a:spcPct val="115000"/>
              </a:lnSpc>
              <a:spcAft>
                <a:spcPts val="1000"/>
              </a:spcAft>
              <a:buSzPts val="1400"/>
            </a:pPr>
            <a:r>
              <a:rPr lang="ar-SA" dirty="0"/>
              <a:t>التسبيقات التي تتحصل عليها المؤسسة المنجزة لبرامج السكن التساهمي</a:t>
            </a:r>
            <a:endParaRPr lang="fr-FR" sz="1400" dirty="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9" name="Rectangle 8"/>
          <p:cNvSpPr/>
          <p:nvPr/>
        </p:nvSpPr>
        <p:spPr>
          <a:xfrm>
            <a:off x="3368275" y="4198412"/>
            <a:ext cx="5429692" cy="389337"/>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lvl="0" algn="just" rtl="1">
              <a:lnSpc>
                <a:spcPct val="115000"/>
              </a:lnSpc>
              <a:spcAft>
                <a:spcPts val="1000"/>
              </a:spcAft>
              <a:buSzPts val="1400"/>
            </a:pPr>
            <a:r>
              <a:rPr lang="ar-SA" dirty="0"/>
              <a:t>الحسابات (</a:t>
            </a:r>
            <a:r>
              <a:rPr lang="fr-FR" dirty="0"/>
              <a:t>40</a:t>
            </a:r>
            <a:r>
              <a:rPr lang="ar-SA" dirty="0"/>
              <a:t>) خصوم مدينة التي ليست لها صفة الذمم</a:t>
            </a:r>
            <a:endParaRPr lang="fr-FR" sz="1400"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525909177"/>
      </p:ext>
    </p:extLst>
  </p:cSld>
  <p:clrMapOvr>
    <a:masterClrMapping/>
  </p:clrMapOvr>
</p:sld>
</file>

<file path=ppt/theme/theme1.xml><?xml version="1.0" encoding="utf-8"?>
<a:theme xmlns:a="http://schemas.openxmlformats.org/drawingml/2006/main" name="Facette">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280</TotalTime>
  <Words>873</Words>
  <Application>Microsoft Office PowerPoint</Application>
  <PresentationFormat>Grand écran</PresentationFormat>
  <Paragraphs>62</Paragraphs>
  <Slides>14</Slides>
  <Notes>0</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14</vt:i4>
      </vt:variant>
    </vt:vector>
  </HeadingPairs>
  <TitlesOfParts>
    <vt:vector size="23" baseType="lpstr">
      <vt:lpstr>Arial</vt:lpstr>
      <vt:lpstr>Calibri</vt:lpstr>
      <vt:lpstr>Simplified Arabic</vt:lpstr>
      <vt:lpstr>Symbol</vt:lpstr>
      <vt:lpstr>Tahoma</vt:lpstr>
      <vt:lpstr>Times New Roman</vt:lpstr>
      <vt:lpstr>Trebuchet MS</vt:lpstr>
      <vt:lpstr>Wingdings 3</vt:lpstr>
      <vt:lpstr>Facette</vt:lpstr>
      <vt:lpstr>بحث النظام المحاسبي المالي </vt:lpstr>
      <vt:lpstr>تمهيد</vt:lpstr>
      <vt:lpstr>مسار التوحيد المحاسبي في الجزائر</vt:lpstr>
      <vt:lpstr>Présentation PowerPoint</vt:lpstr>
      <vt:lpstr>أسباب توجه الجزائر نحو المعايير المحاسبية الدولية</vt:lpstr>
      <vt:lpstr>نقائص المخطط المحاسبي الوطني</vt:lpstr>
      <vt:lpstr>Présentation PowerPoint</vt:lpstr>
      <vt:lpstr>Présentation PowerPoint</vt:lpstr>
      <vt:lpstr>Présentation PowerPoint</vt:lpstr>
      <vt:lpstr>Présentation PowerPoint</vt:lpstr>
      <vt:lpstr>انعكاسات تطبيق النظام المحاسبي المالي على البيئة الجزائرية</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بحث النظام المحاسبي المالي </dc:title>
  <dc:creator>Djarmouni</dc:creator>
  <cp:lastModifiedBy>Djarmouni</cp:lastModifiedBy>
  <cp:revision>27</cp:revision>
  <dcterms:created xsi:type="dcterms:W3CDTF">2022-09-30T15:39:05Z</dcterms:created>
  <dcterms:modified xsi:type="dcterms:W3CDTF">2022-10-01T19:37:44Z</dcterms:modified>
</cp:coreProperties>
</file>