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1" r:id="rId1"/>
  </p:sldMasterIdLst>
  <p:notesMasterIdLst>
    <p:notesMasterId r:id="rId36"/>
  </p:notesMasterIdLst>
  <p:sldIdLst>
    <p:sldId id="307" r:id="rId2"/>
    <p:sldId id="349" r:id="rId3"/>
    <p:sldId id="265" r:id="rId4"/>
    <p:sldId id="257" r:id="rId5"/>
    <p:sldId id="338" r:id="rId6"/>
    <p:sldId id="302" r:id="rId7"/>
    <p:sldId id="262" r:id="rId8"/>
    <p:sldId id="288" r:id="rId9"/>
    <p:sldId id="264" r:id="rId10"/>
    <p:sldId id="263" r:id="rId11"/>
    <p:sldId id="268" r:id="rId12"/>
    <p:sldId id="308" r:id="rId13"/>
    <p:sldId id="350" r:id="rId14"/>
    <p:sldId id="310" r:id="rId15"/>
    <p:sldId id="272" r:id="rId16"/>
    <p:sldId id="311" r:id="rId17"/>
    <p:sldId id="312" r:id="rId18"/>
    <p:sldId id="340" r:id="rId19"/>
    <p:sldId id="341" r:id="rId20"/>
    <p:sldId id="342" r:id="rId21"/>
    <p:sldId id="343" r:id="rId22"/>
    <p:sldId id="344" r:id="rId23"/>
    <p:sldId id="345" r:id="rId24"/>
    <p:sldId id="346" r:id="rId25"/>
    <p:sldId id="347" r:id="rId26"/>
    <p:sldId id="348" r:id="rId27"/>
    <p:sldId id="313" r:id="rId28"/>
    <p:sldId id="351" r:id="rId29"/>
    <p:sldId id="369" r:id="rId30"/>
    <p:sldId id="370" r:id="rId31"/>
    <p:sldId id="371" r:id="rId32"/>
    <p:sldId id="372" r:id="rId33"/>
    <p:sldId id="287" r:id="rId34"/>
    <p:sldId id="258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33"/>
    <a:srgbClr val="99CCFF"/>
    <a:srgbClr val="38623C"/>
    <a:srgbClr val="0070C0"/>
    <a:srgbClr val="CB067F"/>
    <a:srgbClr val="006666"/>
    <a:srgbClr val="266A9E"/>
    <a:srgbClr val="336734"/>
    <a:srgbClr val="DDDDDD"/>
    <a:srgbClr val="2F2F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40" autoAdjust="0"/>
    <p:restoredTop sz="99642" autoAdjust="0"/>
  </p:normalViewPr>
  <p:slideViewPr>
    <p:cSldViewPr snapToGrid="0">
      <p:cViewPr varScale="1">
        <p:scale>
          <a:sx n="110" d="100"/>
          <a:sy n="110" d="100"/>
        </p:scale>
        <p:origin x="78" y="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6FAEA1-4452-4D14-8CB7-65295BCC1717}" type="datetimeFigureOut">
              <a:rPr lang="fr-FR" smtClean="0"/>
              <a:pPr/>
              <a:t>10/10/2024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F09E95-6813-4AFA-A4A8-8CB7C6004D8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5133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9E95-6813-4AFA-A4A8-8CB7C6004D8E}" type="slidenum">
              <a:rPr lang="fr-FR" smtClean="0"/>
              <a:pPr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438021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9E95-6813-4AFA-A4A8-8CB7C6004D8E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58749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9E95-6813-4AFA-A4A8-8CB7C6004D8E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57605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9E95-6813-4AFA-A4A8-8CB7C6004D8E}" type="slidenum">
              <a:rPr lang="fr-FR" smtClean="0">
                <a:solidFill>
                  <a:prstClr val="black"/>
                </a:solidFill>
              </a:rPr>
              <a:pPr/>
              <a:t>12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0493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9E95-6813-4AFA-A4A8-8CB7C6004D8E}" type="slidenum">
              <a:rPr lang="fr-FR" smtClean="0">
                <a:solidFill>
                  <a:prstClr val="black"/>
                </a:solidFill>
              </a:rPr>
              <a:pPr/>
              <a:t>13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0493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9E95-6813-4AFA-A4A8-8CB7C6004D8E}" type="slidenum">
              <a:rPr lang="fr-FR" smtClean="0">
                <a:solidFill>
                  <a:prstClr val="black"/>
                </a:solidFill>
              </a:rPr>
              <a:pPr/>
              <a:t>14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2503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9E95-6813-4AFA-A4A8-8CB7C6004D8E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29297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9E95-6813-4AFA-A4A8-8CB7C6004D8E}" type="slidenum">
              <a:rPr lang="fr-FR" smtClean="0">
                <a:solidFill>
                  <a:prstClr val="black"/>
                </a:solidFill>
              </a:rPr>
              <a:pPr/>
              <a:t>16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8094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9E95-6813-4AFA-A4A8-8CB7C6004D8E}" type="slidenum">
              <a:rPr lang="fr-FR" smtClean="0">
                <a:solidFill>
                  <a:prstClr val="black"/>
                </a:solidFill>
              </a:rPr>
              <a:pPr/>
              <a:t>17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1742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9E95-6813-4AFA-A4A8-8CB7C6004D8E}" type="slidenum">
              <a:rPr lang="fr-FR" smtClean="0">
                <a:solidFill>
                  <a:prstClr val="black"/>
                </a:solidFill>
              </a:rPr>
              <a:pPr/>
              <a:t>18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1742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9E95-6813-4AFA-A4A8-8CB7C6004D8E}" type="slidenum">
              <a:rPr lang="fr-FR" smtClean="0">
                <a:solidFill>
                  <a:prstClr val="black"/>
                </a:solidFill>
              </a:rPr>
              <a:pPr/>
              <a:t>19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174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9E95-6813-4AFA-A4A8-8CB7C6004D8E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438021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9E95-6813-4AFA-A4A8-8CB7C6004D8E}" type="slidenum">
              <a:rPr lang="fr-FR" smtClean="0">
                <a:solidFill>
                  <a:prstClr val="black"/>
                </a:solidFill>
              </a:rPr>
              <a:pPr/>
              <a:t>20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1742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9E95-6813-4AFA-A4A8-8CB7C6004D8E}" type="slidenum">
              <a:rPr lang="fr-FR" smtClean="0">
                <a:solidFill>
                  <a:prstClr val="black"/>
                </a:solidFill>
              </a:rPr>
              <a:pPr/>
              <a:t>21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1742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9E95-6813-4AFA-A4A8-8CB7C6004D8E}" type="slidenum">
              <a:rPr lang="fr-FR" smtClean="0">
                <a:solidFill>
                  <a:prstClr val="black"/>
                </a:solidFill>
              </a:rPr>
              <a:pPr/>
              <a:t>22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1742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9E95-6813-4AFA-A4A8-8CB7C6004D8E}" type="slidenum">
              <a:rPr lang="fr-FR" smtClean="0">
                <a:solidFill>
                  <a:prstClr val="black"/>
                </a:solidFill>
              </a:rPr>
              <a:pPr/>
              <a:t>23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1742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9E95-6813-4AFA-A4A8-8CB7C6004D8E}" type="slidenum">
              <a:rPr lang="fr-FR" smtClean="0">
                <a:solidFill>
                  <a:prstClr val="black"/>
                </a:solidFill>
              </a:rPr>
              <a:pPr/>
              <a:t>24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1742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9E95-6813-4AFA-A4A8-8CB7C6004D8E}" type="slidenum">
              <a:rPr lang="fr-FR" smtClean="0">
                <a:solidFill>
                  <a:prstClr val="black"/>
                </a:solidFill>
              </a:rPr>
              <a:pPr/>
              <a:t>25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1742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9E95-6813-4AFA-A4A8-8CB7C6004D8E}" type="slidenum">
              <a:rPr lang="fr-FR" smtClean="0">
                <a:solidFill>
                  <a:prstClr val="black"/>
                </a:solidFill>
              </a:rPr>
              <a:pPr/>
              <a:t>26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1742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9E95-6813-4AFA-A4A8-8CB7C6004D8E}" type="slidenum">
              <a:rPr lang="fr-FR" smtClean="0">
                <a:solidFill>
                  <a:prstClr val="black"/>
                </a:solidFill>
              </a:rPr>
              <a:pPr/>
              <a:t>27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66013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9E95-6813-4AFA-A4A8-8CB7C6004D8E}" type="slidenum">
              <a:rPr lang="fr-FR" smtClean="0">
                <a:solidFill>
                  <a:prstClr val="black"/>
                </a:solidFill>
              </a:rPr>
              <a:pPr/>
              <a:t>28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5525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9E95-6813-4AFA-A4A8-8CB7C6004D8E}" type="slidenum">
              <a:rPr lang="fr-FR" smtClean="0">
                <a:solidFill>
                  <a:prstClr val="black"/>
                </a:solidFill>
              </a:rPr>
              <a:pPr/>
              <a:t>29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55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9E95-6813-4AFA-A4A8-8CB7C6004D8E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32576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9E95-6813-4AFA-A4A8-8CB7C6004D8E}" type="slidenum">
              <a:rPr lang="fr-FR" smtClean="0">
                <a:solidFill>
                  <a:prstClr val="black"/>
                </a:solidFill>
              </a:rPr>
              <a:pPr/>
              <a:t>30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552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9E95-6813-4AFA-A4A8-8CB7C6004D8E}" type="slidenum">
              <a:rPr lang="fr-FR" smtClean="0">
                <a:solidFill>
                  <a:prstClr val="black"/>
                </a:solidFill>
              </a:rPr>
              <a:pPr/>
              <a:t>31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5525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9E95-6813-4AFA-A4A8-8CB7C6004D8E}" type="slidenum">
              <a:rPr lang="fr-FR" smtClean="0">
                <a:solidFill>
                  <a:prstClr val="black"/>
                </a:solidFill>
              </a:rPr>
              <a:pPr/>
              <a:t>32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5525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9E95-6813-4AFA-A4A8-8CB7C6004D8E}" type="slidenum">
              <a:rPr lang="fr-FR" smtClean="0"/>
              <a:pPr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344091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9E95-6813-4AFA-A4A8-8CB7C6004D8E}" type="slidenum">
              <a:rPr lang="fr-FR" smtClean="0"/>
              <a:pPr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558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9E95-6813-4AFA-A4A8-8CB7C6004D8E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83594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Il convient de préciser tout d’abord au</a:t>
            </a:r>
            <a:r>
              <a:rPr lang="fr-FR" baseline="0" dirty="0"/>
              <a:t> niveau de notre introduction que 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9E95-6813-4AFA-A4A8-8CB7C6004D8E}" type="slidenum">
              <a:rPr lang="fr-FR" smtClean="0">
                <a:solidFill>
                  <a:prstClr val="black"/>
                </a:solidFill>
              </a:rPr>
              <a:pPr/>
              <a:t>5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544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9E95-6813-4AFA-A4A8-8CB7C6004D8E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3387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9E95-6813-4AFA-A4A8-8CB7C6004D8E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6751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9E95-6813-4AFA-A4A8-8CB7C6004D8E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32733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9E95-6813-4AFA-A4A8-8CB7C6004D8E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1878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pPr/>
              <a:t>10/10/2024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544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10/10/2024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375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10/10/2024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2281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10/10/2024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259506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10/10/2024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9360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10/10/2024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575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10/10/2024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5212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10/10/2024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7967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10/10/2024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84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10/10/2024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001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pPr/>
              <a:t>10/10/2024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291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pPr/>
              <a:t>10/10/2024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939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pPr/>
              <a:t>10/10/2024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743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10/10/2024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747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10/10/2024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898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10/10/2024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512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10/10/2024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078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pPr/>
              <a:t>10/10/2024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3998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1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1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87653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127" y="0"/>
            <a:ext cx="9144000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Rectangle 11"/>
          <p:cNvSpPr/>
          <p:nvPr/>
        </p:nvSpPr>
        <p:spPr>
          <a:xfrm>
            <a:off x="3352801" y="4796134"/>
            <a:ext cx="5527963" cy="1015663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0000" endA="300" endPos="90000" dist="508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angle"/>
            <a:bevelB/>
          </a:sp3d>
        </p:spPr>
        <p:txBody>
          <a:bodyPr wrap="square">
            <a:spAutoFit/>
          </a:bodyPr>
          <a:lstStyle/>
          <a:p>
            <a:pPr lvl="0" algn="ctr"/>
            <a:r>
              <a:rPr lang="ar-DZ" sz="6000" b="1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بسم الله </a:t>
            </a:r>
            <a:r>
              <a:rPr lang="ar-DZ" sz="60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الرحمن </a:t>
            </a:r>
            <a:r>
              <a:rPr lang="ar-DZ" sz="6000" b="1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الرحيم</a:t>
            </a:r>
            <a:endParaRPr lang="fr-FR" sz="6000" b="1" dirty="0">
              <a:ln w="0"/>
              <a:solidFill>
                <a:schemeClr val="bg2">
                  <a:lumMod val="1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5805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/>
          <p:cNvGrpSpPr/>
          <p:nvPr/>
        </p:nvGrpSpPr>
        <p:grpSpPr>
          <a:xfrm>
            <a:off x="201706" y="129939"/>
            <a:ext cx="1674347" cy="6529687"/>
            <a:chOff x="201706" y="-144381"/>
            <a:chExt cx="1674347" cy="6529687"/>
          </a:xfrm>
        </p:grpSpPr>
        <p:grpSp>
          <p:nvGrpSpPr>
            <p:cNvPr id="13" name="Groupe 12"/>
            <p:cNvGrpSpPr/>
            <p:nvPr/>
          </p:nvGrpSpPr>
          <p:grpSpPr>
            <a:xfrm>
              <a:off x="201706" y="-144381"/>
              <a:ext cx="1674347" cy="6529687"/>
              <a:chOff x="201706" y="-144381"/>
              <a:chExt cx="1674347" cy="6529687"/>
            </a:xfrm>
          </p:grpSpPr>
          <p:cxnSp>
            <p:nvCxnSpPr>
              <p:cNvPr id="15" name="Connecteur droit 14"/>
              <p:cNvCxnSpPr/>
              <p:nvPr/>
            </p:nvCxnSpPr>
            <p:spPr>
              <a:xfrm>
                <a:off x="666430" y="809448"/>
                <a:ext cx="0" cy="5575858"/>
              </a:xfrm>
              <a:prstGeom prst="line">
                <a:avLst/>
              </a:prstGeom>
              <a:ln>
                <a:solidFill>
                  <a:srgbClr val="266A9E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16" name="Image 15"/>
              <p:cNvPicPr>
                <a:picLocks noChangeAspect="1"/>
              </p:cNvPicPr>
              <p:nvPr/>
            </p:nvPicPr>
            <p:blipFill>
              <a:blip r:embed="rId4">
                <a:duotone>
                  <a:prstClr val="black"/>
                  <a:srgbClr val="00B050">
                    <a:tint val="45000"/>
                    <a:satMod val="400000"/>
                  </a:srgb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1706" y="-144381"/>
                <a:ext cx="1674347" cy="953829"/>
              </a:xfrm>
              <a:prstGeom prst="rect">
                <a:avLst/>
              </a:prstGeom>
            </p:spPr>
          </p:pic>
        </p:grpSp>
        <p:sp>
          <p:nvSpPr>
            <p:cNvPr id="14" name="ZoneTexte 13"/>
            <p:cNvSpPr txBox="1"/>
            <p:nvPr/>
          </p:nvSpPr>
          <p:spPr>
            <a:xfrm>
              <a:off x="393009" y="144816"/>
              <a:ext cx="6799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solidFill>
                    <a:prstClr val="white"/>
                  </a:solidFill>
                </a:rPr>
                <a:t>04/1</a:t>
              </a:r>
              <a:endParaRPr lang="fr-FR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17" name="ZoneTexte 16"/>
          <p:cNvSpPr txBox="1"/>
          <p:nvPr/>
        </p:nvSpPr>
        <p:spPr>
          <a:xfrm>
            <a:off x="10434971" y="356538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prstClr val="white"/>
                </a:solidFill>
              </a:rPr>
              <a:t>7/34</a:t>
            </a:r>
            <a:endParaRPr lang="fr-FR" b="1" dirty="0">
              <a:solidFill>
                <a:prstClr val="white"/>
              </a:solidFill>
            </a:endParaRPr>
          </a:p>
        </p:txBody>
      </p:sp>
      <p:grpSp>
        <p:nvGrpSpPr>
          <p:cNvPr id="19" name="Groupe 18"/>
          <p:cNvGrpSpPr/>
          <p:nvPr/>
        </p:nvGrpSpPr>
        <p:grpSpPr>
          <a:xfrm>
            <a:off x="1864202" y="356942"/>
            <a:ext cx="8603017" cy="477163"/>
            <a:chOff x="1864202" y="356942"/>
            <a:chExt cx="4182135" cy="477163"/>
          </a:xfrm>
        </p:grpSpPr>
        <p:sp>
          <p:nvSpPr>
            <p:cNvPr id="20" name="Pentagone 19"/>
            <p:cNvSpPr/>
            <p:nvPr/>
          </p:nvSpPr>
          <p:spPr>
            <a:xfrm>
              <a:off x="4501549" y="400524"/>
              <a:ext cx="1544788" cy="407158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   </a:t>
              </a:r>
              <a:endParaRPr lang="en-US" dirty="0"/>
            </a:p>
          </p:txBody>
        </p:sp>
        <p:sp>
          <p:nvSpPr>
            <p:cNvPr id="21" name="Rectangle à coins arrondis 20"/>
            <p:cNvSpPr/>
            <p:nvPr/>
          </p:nvSpPr>
          <p:spPr>
            <a:xfrm>
              <a:off x="1864202" y="356942"/>
              <a:ext cx="3987591" cy="477163"/>
            </a:xfrm>
            <a:prstGeom prst="roundRect">
              <a:avLst/>
            </a:prstGeom>
            <a:solidFill>
              <a:srgbClr val="006666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936307" y="372303"/>
              <a:ext cx="398258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Gestion de maintenance assistée par ordinateur GMAO</a:t>
              </a:r>
              <a:r>
                <a:rPr lang="fr-FR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Rectangle 23"/>
          <p:cNvSpPr/>
          <p:nvPr/>
        </p:nvSpPr>
        <p:spPr>
          <a:xfrm>
            <a:off x="666430" y="2758932"/>
            <a:ext cx="100508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gestion de maintenance assistée par ordinateur (GMAO) est un système informatique </a:t>
            </a:r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management 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de gestion de la maintenance développé sous un système de gestion de base de </a:t>
            </a:r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données, qui 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permet de suivre et programmer sous les aspects technique, budgétaire </a:t>
            </a:r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organisationnel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toutes les 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activités et les objectifs de la maintenance.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25" name="Groupe 24"/>
          <p:cNvGrpSpPr/>
          <p:nvPr/>
        </p:nvGrpSpPr>
        <p:grpSpPr>
          <a:xfrm>
            <a:off x="1876053" y="1380778"/>
            <a:ext cx="4339272" cy="538581"/>
            <a:chOff x="1864202" y="356942"/>
            <a:chExt cx="2502383" cy="538581"/>
          </a:xfrm>
        </p:grpSpPr>
        <p:sp>
          <p:nvSpPr>
            <p:cNvPr id="26" name="Pentagone 25"/>
            <p:cNvSpPr/>
            <p:nvPr/>
          </p:nvSpPr>
          <p:spPr>
            <a:xfrm>
              <a:off x="2821797" y="400524"/>
              <a:ext cx="1544788" cy="407158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   </a:t>
              </a:r>
              <a:endParaRPr lang="en-US" dirty="0"/>
            </a:p>
          </p:txBody>
        </p:sp>
        <p:sp>
          <p:nvSpPr>
            <p:cNvPr id="27" name="Rectangle à coins arrondis 26"/>
            <p:cNvSpPr/>
            <p:nvPr/>
          </p:nvSpPr>
          <p:spPr>
            <a:xfrm>
              <a:off x="1864202" y="356942"/>
              <a:ext cx="2193051" cy="477163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2086658" y="372303"/>
              <a:ext cx="91968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800" b="1" dirty="0"/>
                <a:t>Définition</a:t>
              </a:r>
              <a:r>
                <a:rPr lang="fr-FR" sz="2800" dirty="0"/>
                <a:t> </a:t>
              </a:r>
              <a:endPara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57937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e 2"/>
          <p:cNvGrpSpPr/>
          <p:nvPr/>
        </p:nvGrpSpPr>
        <p:grpSpPr>
          <a:xfrm>
            <a:off x="201706" y="129939"/>
            <a:ext cx="1674347" cy="6529687"/>
            <a:chOff x="201706" y="-144381"/>
            <a:chExt cx="1674347" cy="6529687"/>
          </a:xfrm>
        </p:grpSpPr>
        <p:grpSp>
          <p:nvGrpSpPr>
            <p:cNvPr id="25" name="Groupe 1"/>
            <p:cNvGrpSpPr/>
            <p:nvPr/>
          </p:nvGrpSpPr>
          <p:grpSpPr>
            <a:xfrm>
              <a:off x="201706" y="-144381"/>
              <a:ext cx="1674347" cy="6529687"/>
              <a:chOff x="201706" y="-144381"/>
              <a:chExt cx="1674347" cy="6529687"/>
            </a:xfrm>
          </p:grpSpPr>
          <p:cxnSp>
            <p:nvCxnSpPr>
              <p:cNvPr id="27" name="Connecteur droit 26"/>
              <p:cNvCxnSpPr/>
              <p:nvPr/>
            </p:nvCxnSpPr>
            <p:spPr>
              <a:xfrm>
                <a:off x="666430" y="809448"/>
                <a:ext cx="0" cy="5575858"/>
              </a:xfrm>
              <a:prstGeom prst="line">
                <a:avLst/>
              </a:prstGeom>
              <a:ln>
                <a:solidFill>
                  <a:srgbClr val="266A9E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28" name="Image 27"/>
              <p:cNvPicPr>
                <a:picLocks noChangeAspect="1"/>
              </p:cNvPicPr>
              <p:nvPr/>
            </p:nvPicPr>
            <p:blipFill>
              <a:blip r:embed="rId4">
                <a:duotone>
                  <a:prstClr val="black"/>
                  <a:srgbClr val="00B050">
                    <a:tint val="45000"/>
                    <a:satMod val="400000"/>
                  </a:srgb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1706" y="-144381"/>
                <a:ext cx="1674347" cy="953829"/>
              </a:xfrm>
              <a:prstGeom prst="rect">
                <a:avLst/>
              </a:prstGeom>
            </p:spPr>
          </p:pic>
        </p:grpSp>
        <p:sp>
          <p:nvSpPr>
            <p:cNvPr id="26" name="ZoneTexte 25"/>
            <p:cNvSpPr txBox="1"/>
            <p:nvPr/>
          </p:nvSpPr>
          <p:spPr>
            <a:xfrm>
              <a:off x="393009" y="144816"/>
              <a:ext cx="6799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solidFill>
                    <a:prstClr val="white"/>
                  </a:solidFill>
                </a:rPr>
                <a:t>05/1</a:t>
              </a:r>
              <a:endParaRPr lang="fr-FR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29" name="ZoneTexte 28"/>
          <p:cNvSpPr txBox="1"/>
          <p:nvPr/>
        </p:nvSpPr>
        <p:spPr>
          <a:xfrm>
            <a:off x="10434971" y="356538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prstClr val="white"/>
                </a:solidFill>
              </a:rPr>
              <a:t>8/34</a:t>
            </a:r>
            <a:endParaRPr lang="fr-FR" b="1" dirty="0">
              <a:solidFill>
                <a:prstClr val="white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66430" y="1972437"/>
            <a:ext cx="1044853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fr-F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ystème de </a:t>
            </a:r>
            <a:r>
              <a:rPr lang="fr-F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estion de </a:t>
            </a:r>
            <a:r>
              <a:rPr lang="fr-F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ase de </a:t>
            </a:r>
            <a:r>
              <a:rPr lang="fr-F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onnées </a:t>
            </a:r>
            <a:r>
              <a:rPr lang="fr-FR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(SGBD) 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 un ensemble d’informations ayant un </a:t>
            </a:r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rapport entre 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elles. Ce système relationnel permet de créer la base données, de saisir l’information, (introduire</a:t>
            </a:r>
            <a:b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l’information dans la base de données), modifier (si c’est nécessaire) les informations déjà saisies </a:t>
            </a:r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supprimer 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(si c’est nécessaire) les informations de la base de données.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32" name="Groupe 31"/>
          <p:cNvGrpSpPr/>
          <p:nvPr/>
        </p:nvGrpSpPr>
        <p:grpSpPr>
          <a:xfrm>
            <a:off x="1876052" y="396072"/>
            <a:ext cx="8386368" cy="477163"/>
            <a:chOff x="1864201" y="356942"/>
            <a:chExt cx="8386368" cy="477163"/>
          </a:xfrm>
        </p:grpSpPr>
        <p:sp>
          <p:nvSpPr>
            <p:cNvPr id="33" name="Pentagone 32"/>
            <p:cNvSpPr/>
            <p:nvPr/>
          </p:nvSpPr>
          <p:spPr>
            <a:xfrm>
              <a:off x="8948242" y="400524"/>
              <a:ext cx="1302327" cy="407158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   </a:t>
              </a:r>
              <a:endParaRPr lang="en-US" dirty="0"/>
            </a:p>
          </p:txBody>
        </p:sp>
        <p:sp>
          <p:nvSpPr>
            <p:cNvPr id="34" name="Rectangle à coins arrondis 33"/>
            <p:cNvSpPr/>
            <p:nvPr/>
          </p:nvSpPr>
          <p:spPr>
            <a:xfrm>
              <a:off x="1864201" y="356942"/>
              <a:ext cx="7626026" cy="477163"/>
            </a:xfrm>
            <a:prstGeom prst="roundRect">
              <a:avLst/>
            </a:prstGeom>
            <a:solidFill>
              <a:srgbClr val="006666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2086658" y="372303"/>
              <a:ext cx="726192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Système de gestion de base de données : SGBD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3141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e 2"/>
          <p:cNvGrpSpPr/>
          <p:nvPr/>
        </p:nvGrpSpPr>
        <p:grpSpPr>
          <a:xfrm>
            <a:off x="201706" y="129939"/>
            <a:ext cx="1674347" cy="6529687"/>
            <a:chOff x="201706" y="-144381"/>
            <a:chExt cx="1674347" cy="6529687"/>
          </a:xfrm>
        </p:grpSpPr>
        <p:grpSp>
          <p:nvGrpSpPr>
            <p:cNvPr id="22" name="Groupe 1"/>
            <p:cNvGrpSpPr/>
            <p:nvPr/>
          </p:nvGrpSpPr>
          <p:grpSpPr>
            <a:xfrm>
              <a:off x="201706" y="-144381"/>
              <a:ext cx="1674347" cy="6529687"/>
              <a:chOff x="201706" y="-144381"/>
              <a:chExt cx="1674347" cy="6529687"/>
            </a:xfrm>
          </p:grpSpPr>
          <p:cxnSp>
            <p:nvCxnSpPr>
              <p:cNvPr id="24" name="Connecteur droit 23"/>
              <p:cNvCxnSpPr/>
              <p:nvPr/>
            </p:nvCxnSpPr>
            <p:spPr>
              <a:xfrm>
                <a:off x="666430" y="809448"/>
                <a:ext cx="0" cy="5575858"/>
              </a:xfrm>
              <a:prstGeom prst="line">
                <a:avLst/>
              </a:prstGeom>
              <a:ln>
                <a:solidFill>
                  <a:srgbClr val="266A9E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25" name="Image 24"/>
              <p:cNvPicPr>
                <a:picLocks noChangeAspect="1"/>
              </p:cNvPicPr>
              <p:nvPr/>
            </p:nvPicPr>
            <p:blipFill>
              <a:blip r:embed="rId4">
                <a:duotone>
                  <a:prstClr val="black"/>
                  <a:srgbClr val="00B050">
                    <a:tint val="45000"/>
                    <a:satMod val="400000"/>
                  </a:srgb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1706" y="-144381"/>
                <a:ext cx="1674347" cy="953829"/>
              </a:xfrm>
              <a:prstGeom prst="rect">
                <a:avLst/>
              </a:prstGeom>
            </p:spPr>
          </p:pic>
        </p:grpSp>
        <p:sp>
          <p:nvSpPr>
            <p:cNvPr id="23" name="ZoneTexte 22"/>
            <p:cNvSpPr txBox="1"/>
            <p:nvPr/>
          </p:nvSpPr>
          <p:spPr>
            <a:xfrm>
              <a:off x="393009" y="144816"/>
              <a:ext cx="6799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solidFill>
                    <a:prstClr val="white"/>
                  </a:solidFill>
                </a:rPr>
                <a:t>06/1</a:t>
              </a:r>
              <a:endParaRPr lang="fr-FR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26" name="ZoneTexte 25"/>
          <p:cNvSpPr txBox="1"/>
          <p:nvPr/>
        </p:nvSpPr>
        <p:spPr>
          <a:xfrm>
            <a:off x="10434971" y="356538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prstClr val="white"/>
                </a:solidFill>
              </a:rPr>
              <a:t>9/34</a:t>
            </a:r>
            <a:endParaRPr lang="fr-FR" b="1" dirty="0">
              <a:solidFill>
                <a:prstClr val="white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66430" y="1972437"/>
            <a:ext cx="1044853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dirty="0">
                <a:solidFill>
                  <a:srgbClr val="000000"/>
                </a:solidFill>
                <a:latin typeface="TimesNewRomanPSMT"/>
              </a:rPr>
              <a:t>Dans un logiciel de </a:t>
            </a:r>
            <a:r>
              <a:rPr lang="fr-FR" sz="2400" b="1" dirty="0">
                <a:solidFill>
                  <a:srgbClr val="FF0000"/>
                </a:solidFill>
                <a:latin typeface="TimesNewRomanPSMT"/>
              </a:rPr>
              <a:t>GMAO</a:t>
            </a:r>
            <a:r>
              <a:rPr lang="fr-FR" sz="2400" dirty="0">
                <a:solidFill>
                  <a:srgbClr val="000000"/>
                </a:solidFill>
                <a:latin typeface="TimesNewRomanPSMT"/>
              </a:rPr>
              <a:t>, les activités d’un service de maintenance sont traitées sous forme </a:t>
            </a:r>
            <a:r>
              <a:rPr lang="fr-FR" sz="2400" dirty="0" smtClean="0">
                <a:solidFill>
                  <a:srgbClr val="000000"/>
                </a:solidFill>
                <a:latin typeface="TimesNewRomanPSMT"/>
              </a:rPr>
              <a:t>de modules </a:t>
            </a:r>
            <a:r>
              <a:rPr lang="fr-FR" sz="2400" dirty="0">
                <a:solidFill>
                  <a:srgbClr val="000000"/>
                </a:solidFill>
                <a:latin typeface="TimesNewRomanPSMT"/>
              </a:rPr>
              <a:t>ou de fonctionnalités suivantes </a:t>
            </a:r>
            <a:r>
              <a:rPr lang="fr-FR" sz="2400" dirty="0" smtClean="0">
                <a:solidFill>
                  <a:srgbClr val="000000"/>
                </a:solidFill>
                <a:latin typeface="TimesNewRomanPSMT"/>
              </a:rPr>
              <a:t>:</a:t>
            </a:r>
          </a:p>
          <a:p>
            <a:r>
              <a:rPr lang="fr-FR" sz="2400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fr-FR" sz="2400" dirty="0">
                <a:solidFill>
                  <a:srgbClr val="000000"/>
                </a:solidFill>
                <a:latin typeface="TimesNewRomanPSMT"/>
              </a:rPr>
            </a:br>
            <a:r>
              <a:rPr lang="fr-FR" sz="2400" dirty="0" smtClean="0">
                <a:solidFill>
                  <a:srgbClr val="000000"/>
                </a:solidFill>
                <a:latin typeface="TimesNewRomanPSMT"/>
              </a:rPr>
              <a:t>	</a:t>
            </a:r>
            <a:r>
              <a:rPr lang="fr-FR" sz="2400" dirty="0" smtClean="0">
                <a:solidFill>
                  <a:srgbClr val="00B0F0"/>
                </a:solidFill>
                <a:latin typeface="Wingdings-Regular"/>
              </a:rPr>
              <a:t>✓</a:t>
            </a:r>
            <a:r>
              <a:rPr lang="fr-FR" sz="2400" dirty="0" smtClean="0">
                <a:solidFill>
                  <a:srgbClr val="000000"/>
                </a:solidFill>
                <a:latin typeface="Wingdings-Regular"/>
              </a:rPr>
              <a:t> </a:t>
            </a:r>
            <a:r>
              <a:rPr lang="fr-FR" sz="2400" dirty="0">
                <a:solidFill>
                  <a:srgbClr val="000000"/>
                </a:solidFill>
                <a:latin typeface="TimesNewRomanPSMT"/>
              </a:rPr>
              <a:t>Gestion des équipements</a:t>
            </a:r>
            <a:br>
              <a:rPr lang="fr-FR" sz="2400" dirty="0">
                <a:solidFill>
                  <a:srgbClr val="000000"/>
                </a:solidFill>
                <a:latin typeface="TimesNewRomanPSMT"/>
              </a:rPr>
            </a:br>
            <a:r>
              <a:rPr lang="fr-FR" sz="2400" dirty="0" smtClean="0">
                <a:solidFill>
                  <a:srgbClr val="000000"/>
                </a:solidFill>
                <a:latin typeface="TimesNewRomanPSMT"/>
              </a:rPr>
              <a:t>	</a:t>
            </a:r>
            <a:r>
              <a:rPr lang="fr-FR" sz="2400" dirty="0" smtClean="0">
                <a:solidFill>
                  <a:srgbClr val="00B0F0"/>
                </a:solidFill>
                <a:latin typeface="Wingdings-Regular"/>
              </a:rPr>
              <a:t>✓</a:t>
            </a:r>
            <a:r>
              <a:rPr lang="fr-FR" sz="2400" dirty="0" smtClean="0">
                <a:solidFill>
                  <a:srgbClr val="000000"/>
                </a:solidFill>
                <a:latin typeface="Wingdings-Regular"/>
              </a:rPr>
              <a:t> </a:t>
            </a:r>
            <a:r>
              <a:rPr lang="fr-FR" sz="2400" dirty="0">
                <a:solidFill>
                  <a:srgbClr val="000000"/>
                </a:solidFill>
                <a:latin typeface="TimesNewRomanPSMT"/>
              </a:rPr>
              <a:t>Gestion des travaux</a:t>
            </a:r>
            <a:br>
              <a:rPr lang="fr-FR" sz="2400" dirty="0">
                <a:solidFill>
                  <a:srgbClr val="000000"/>
                </a:solidFill>
                <a:latin typeface="TimesNewRomanPSMT"/>
              </a:rPr>
            </a:br>
            <a:r>
              <a:rPr lang="fr-FR" sz="2400" dirty="0" smtClean="0">
                <a:solidFill>
                  <a:srgbClr val="000000"/>
                </a:solidFill>
                <a:latin typeface="TimesNewRomanPSMT"/>
              </a:rPr>
              <a:t>	</a:t>
            </a:r>
            <a:r>
              <a:rPr lang="fr-FR" sz="2400" dirty="0" smtClean="0">
                <a:solidFill>
                  <a:srgbClr val="00B0F0"/>
                </a:solidFill>
                <a:latin typeface="Wingdings-Regular"/>
              </a:rPr>
              <a:t>✓</a:t>
            </a:r>
            <a:r>
              <a:rPr lang="fr-FR" sz="2400" dirty="0" smtClean="0">
                <a:solidFill>
                  <a:srgbClr val="000000"/>
                </a:solidFill>
                <a:latin typeface="Wingdings-Regular"/>
              </a:rPr>
              <a:t> </a:t>
            </a:r>
            <a:r>
              <a:rPr lang="fr-FR" sz="2400" dirty="0">
                <a:solidFill>
                  <a:srgbClr val="000000"/>
                </a:solidFill>
                <a:latin typeface="TimesNewRomanPSMT"/>
              </a:rPr>
              <a:t>Gestion de stock et approvisionnement</a:t>
            </a:r>
            <a:br>
              <a:rPr lang="fr-FR" sz="2400" dirty="0">
                <a:solidFill>
                  <a:srgbClr val="000000"/>
                </a:solidFill>
                <a:latin typeface="TimesNewRomanPSMT"/>
              </a:rPr>
            </a:br>
            <a:r>
              <a:rPr lang="fr-FR" sz="2400" dirty="0" smtClean="0">
                <a:solidFill>
                  <a:srgbClr val="000000"/>
                </a:solidFill>
                <a:latin typeface="TimesNewRomanPSMT"/>
              </a:rPr>
              <a:t>	</a:t>
            </a:r>
            <a:r>
              <a:rPr lang="fr-FR" sz="2400" dirty="0" smtClean="0">
                <a:solidFill>
                  <a:srgbClr val="00B0F0"/>
                </a:solidFill>
                <a:latin typeface="Wingdings-Regular"/>
              </a:rPr>
              <a:t>✓</a:t>
            </a:r>
            <a:r>
              <a:rPr lang="fr-FR" sz="2400" dirty="0" smtClean="0">
                <a:solidFill>
                  <a:srgbClr val="000000"/>
                </a:solidFill>
                <a:latin typeface="Wingdings-Regular"/>
              </a:rPr>
              <a:t> </a:t>
            </a:r>
            <a:r>
              <a:rPr lang="fr-FR" sz="2400" dirty="0">
                <a:solidFill>
                  <a:srgbClr val="000000"/>
                </a:solidFill>
                <a:latin typeface="TimesNewRomanPSMT"/>
              </a:rPr>
              <a:t>Gestion du budget et achat</a:t>
            </a:r>
            <a:br>
              <a:rPr lang="fr-FR" sz="2400" dirty="0">
                <a:solidFill>
                  <a:srgbClr val="000000"/>
                </a:solidFill>
                <a:latin typeface="TimesNewRomanPSMT"/>
              </a:rPr>
            </a:br>
            <a:r>
              <a:rPr lang="fr-FR" sz="2400" dirty="0" smtClean="0">
                <a:solidFill>
                  <a:srgbClr val="000000"/>
                </a:solidFill>
                <a:latin typeface="TimesNewRomanPSMT"/>
              </a:rPr>
              <a:t>	</a:t>
            </a:r>
            <a:r>
              <a:rPr lang="fr-FR" sz="2400" dirty="0" smtClean="0">
                <a:solidFill>
                  <a:srgbClr val="00B0F0"/>
                </a:solidFill>
                <a:latin typeface="Wingdings-Regular"/>
              </a:rPr>
              <a:t>✓</a:t>
            </a:r>
            <a:r>
              <a:rPr lang="fr-FR" sz="2400" dirty="0" smtClean="0">
                <a:solidFill>
                  <a:srgbClr val="000000"/>
                </a:solidFill>
                <a:latin typeface="Wingdings-Regular"/>
              </a:rPr>
              <a:t> </a:t>
            </a:r>
            <a:r>
              <a:rPr lang="fr-FR" sz="2400" dirty="0">
                <a:solidFill>
                  <a:srgbClr val="000000"/>
                </a:solidFill>
                <a:latin typeface="TimesNewRomanPSMT"/>
              </a:rPr>
              <a:t>Analyse et </a:t>
            </a:r>
            <a:r>
              <a:rPr lang="fr-FR" sz="2400" dirty="0" smtClean="0">
                <a:solidFill>
                  <a:srgbClr val="000000"/>
                </a:solidFill>
                <a:latin typeface="TimesNewRomanPSMT"/>
              </a:rPr>
              <a:t>statistique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Groupe 27"/>
          <p:cNvGrpSpPr/>
          <p:nvPr/>
        </p:nvGrpSpPr>
        <p:grpSpPr>
          <a:xfrm>
            <a:off x="1876052" y="396072"/>
            <a:ext cx="5729440" cy="477163"/>
            <a:chOff x="1864201" y="356942"/>
            <a:chExt cx="5729440" cy="477163"/>
          </a:xfrm>
        </p:grpSpPr>
        <p:sp>
          <p:nvSpPr>
            <p:cNvPr id="29" name="Pentagone 28"/>
            <p:cNvSpPr/>
            <p:nvPr/>
          </p:nvSpPr>
          <p:spPr>
            <a:xfrm>
              <a:off x="6291314" y="400524"/>
              <a:ext cx="1302327" cy="407158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   </a:t>
              </a:r>
              <a:endParaRPr lang="en-US" dirty="0"/>
            </a:p>
          </p:txBody>
        </p:sp>
        <p:sp>
          <p:nvSpPr>
            <p:cNvPr id="30" name="Rectangle à coins arrondis 29"/>
            <p:cNvSpPr/>
            <p:nvPr/>
          </p:nvSpPr>
          <p:spPr>
            <a:xfrm>
              <a:off x="1864201" y="356942"/>
              <a:ext cx="4990574" cy="477163"/>
            </a:xfrm>
            <a:prstGeom prst="roundRect">
              <a:avLst/>
            </a:prstGeom>
            <a:solidFill>
              <a:srgbClr val="006666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2086658" y="372303"/>
              <a:ext cx="446308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/>
                <a:t>Fonctionnalités de la GMAO</a:t>
              </a:r>
              <a:r>
                <a:rPr lang="fr-FR" sz="2400" dirty="0"/>
                <a:t> 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82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2"/>
          <p:cNvGrpSpPr/>
          <p:nvPr/>
        </p:nvGrpSpPr>
        <p:grpSpPr>
          <a:xfrm>
            <a:off x="201706" y="129939"/>
            <a:ext cx="1674347" cy="6529687"/>
            <a:chOff x="201706" y="-144381"/>
            <a:chExt cx="1674347" cy="6529687"/>
          </a:xfrm>
        </p:grpSpPr>
        <p:grpSp>
          <p:nvGrpSpPr>
            <p:cNvPr id="11" name="Groupe 1"/>
            <p:cNvGrpSpPr/>
            <p:nvPr/>
          </p:nvGrpSpPr>
          <p:grpSpPr>
            <a:xfrm>
              <a:off x="201706" y="-144381"/>
              <a:ext cx="1674347" cy="6529687"/>
              <a:chOff x="201706" y="-144381"/>
              <a:chExt cx="1674347" cy="6529687"/>
            </a:xfrm>
          </p:grpSpPr>
          <p:cxnSp>
            <p:nvCxnSpPr>
              <p:cNvPr id="13" name="Connecteur droit 12"/>
              <p:cNvCxnSpPr/>
              <p:nvPr/>
            </p:nvCxnSpPr>
            <p:spPr>
              <a:xfrm>
                <a:off x="666430" y="809448"/>
                <a:ext cx="0" cy="5575858"/>
              </a:xfrm>
              <a:prstGeom prst="line">
                <a:avLst/>
              </a:prstGeom>
              <a:ln>
                <a:solidFill>
                  <a:srgbClr val="266A9E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14" name="Image 13"/>
              <p:cNvPicPr>
                <a:picLocks noChangeAspect="1"/>
              </p:cNvPicPr>
              <p:nvPr/>
            </p:nvPicPr>
            <p:blipFill>
              <a:blip r:embed="rId4">
                <a:duotone>
                  <a:prstClr val="black"/>
                  <a:srgbClr val="00B050">
                    <a:tint val="45000"/>
                    <a:satMod val="400000"/>
                  </a:srgb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1706" y="-144381"/>
                <a:ext cx="1674347" cy="953829"/>
              </a:xfrm>
              <a:prstGeom prst="rect">
                <a:avLst/>
              </a:prstGeom>
            </p:spPr>
          </p:pic>
        </p:grpSp>
        <p:sp>
          <p:nvSpPr>
            <p:cNvPr id="12" name="ZoneTexte 11"/>
            <p:cNvSpPr txBox="1"/>
            <p:nvPr/>
          </p:nvSpPr>
          <p:spPr>
            <a:xfrm>
              <a:off x="393009" y="144816"/>
              <a:ext cx="5501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solidFill>
                    <a:prstClr val="white"/>
                  </a:solidFill>
                </a:rPr>
                <a:t>6/2</a:t>
              </a:r>
              <a:endParaRPr lang="fr-FR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15" name="ZoneTexte 14"/>
          <p:cNvSpPr txBox="1"/>
          <p:nvPr/>
        </p:nvSpPr>
        <p:spPr>
          <a:xfrm>
            <a:off x="10383215" y="356538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prstClr val="white"/>
                </a:solidFill>
              </a:rPr>
              <a:t>10/34</a:t>
            </a:r>
            <a:endParaRPr lang="fr-FR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66430" y="1351338"/>
            <a:ext cx="104485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figure 2 illustre les principales fonctionnalités de la </a:t>
            </a:r>
            <a:r>
              <a:rPr lang="fr-F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GMAO</a:t>
            </a:r>
            <a:r>
              <a: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17" name="Groupe 16"/>
          <p:cNvGrpSpPr/>
          <p:nvPr/>
        </p:nvGrpSpPr>
        <p:grpSpPr>
          <a:xfrm>
            <a:off x="1876052" y="396072"/>
            <a:ext cx="5729440" cy="477163"/>
            <a:chOff x="1864201" y="356942"/>
            <a:chExt cx="5729440" cy="477163"/>
          </a:xfrm>
        </p:grpSpPr>
        <p:sp>
          <p:nvSpPr>
            <p:cNvPr id="18" name="Pentagone 17"/>
            <p:cNvSpPr/>
            <p:nvPr/>
          </p:nvSpPr>
          <p:spPr>
            <a:xfrm>
              <a:off x="6291314" y="400524"/>
              <a:ext cx="1302327" cy="407158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   </a:t>
              </a:r>
              <a:endParaRPr lang="en-US" dirty="0"/>
            </a:p>
          </p:txBody>
        </p:sp>
        <p:sp>
          <p:nvSpPr>
            <p:cNvPr id="19" name="Rectangle à coins arrondis 18"/>
            <p:cNvSpPr/>
            <p:nvPr/>
          </p:nvSpPr>
          <p:spPr>
            <a:xfrm>
              <a:off x="1864201" y="356942"/>
              <a:ext cx="4990574" cy="477163"/>
            </a:xfrm>
            <a:prstGeom prst="roundRect">
              <a:avLst/>
            </a:prstGeom>
            <a:solidFill>
              <a:srgbClr val="006666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086658" y="372303"/>
              <a:ext cx="446308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/>
                <a:t>Fonctionnalités de la GMAO</a:t>
              </a:r>
              <a:r>
                <a:rPr lang="fr-FR" sz="2400" dirty="0"/>
                <a:t> 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5"/>
          <a:srcRect t="7305" b="10345"/>
          <a:stretch/>
        </p:blipFill>
        <p:spPr>
          <a:xfrm>
            <a:off x="943160" y="2063088"/>
            <a:ext cx="6225391" cy="463728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169215" y="3345681"/>
            <a:ext cx="3712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  <a:latin typeface="TimesNewRomanPSMT"/>
              </a:rPr>
              <a:t>Fig. 2 </a:t>
            </a:r>
            <a:r>
              <a:rPr lang="fr-FR" b="1" dirty="0" smtClean="0">
                <a:solidFill>
                  <a:srgbClr val="C00000"/>
                </a:solidFill>
                <a:latin typeface="TimesNewRomanPSMT"/>
              </a:rPr>
              <a:t>: </a:t>
            </a:r>
            <a:r>
              <a:rPr lang="fr-FR" dirty="0" smtClean="0">
                <a:solidFill>
                  <a:srgbClr val="000000"/>
                </a:solidFill>
                <a:latin typeface="TimesNewRomanPSMT"/>
              </a:rPr>
              <a:t>Principales </a:t>
            </a:r>
            <a:r>
              <a:rPr lang="fr-FR" dirty="0">
                <a:solidFill>
                  <a:srgbClr val="000000"/>
                </a:solidFill>
                <a:latin typeface="TimesNewRomanPSMT"/>
              </a:rPr>
              <a:t>fonctionnalités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2182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ntagone 3"/>
          <p:cNvSpPr/>
          <p:nvPr/>
        </p:nvSpPr>
        <p:spPr>
          <a:xfrm>
            <a:off x="4914736" y="505131"/>
            <a:ext cx="959592" cy="407158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   </a:t>
            </a:r>
            <a:endParaRPr lang="en-US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864204" y="470129"/>
            <a:ext cx="3455942" cy="477163"/>
          </a:xfrm>
          <a:prstGeom prst="round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6" name="Connecteur droit 5"/>
          <p:cNvCxnSpPr/>
          <p:nvPr/>
        </p:nvCxnSpPr>
        <p:spPr>
          <a:xfrm>
            <a:off x="666430" y="700962"/>
            <a:ext cx="0" cy="5575858"/>
          </a:xfrm>
          <a:prstGeom prst="line">
            <a:avLst/>
          </a:prstGeom>
          <a:ln>
            <a:solidFill>
              <a:srgbClr val="266A9E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55" y="224049"/>
            <a:ext cx="1674347" cy="95382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887339" y="517908"/>
            <a:ext cx="34772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/>
              <a:t>Gestion des équipements</a:t>
            </a:r>
            <a:r>
              <a:rPr lang="fr-FR" sz="2000" dirty="0"/>
              <a:t> </a:t>
            </a: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dirty="0"/>
          </a:p>
        </p:txBody>
      </p:sp>
      <p:sp>
        <p:nvSpPr>
          <p:cNvPr id="9" name="ZoneTexte 8"/>
          <p:cNvSpPr txBox="1"/>
          <p:nvPr/>
        </p:nvSpPr>
        <p:spPr>
          <a:xfrm>
            <a:off x="280517" y="510189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1/12</a:t>
            </a:r>
            <a:endParaRPr lang="fr-FR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10373867" y="580733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11/34</a:t>
            </a:r>
            <a:endParaRPr lang="fr-FR" b="1" dirty="0"/>
          </a:p>
        </p:txBody>
      </p:sp>
      <p:sp>
        <p:nvSpPr>
          <p:cNvPr id="16" name="Rectangle 15"/>
          <p:cNvSpPr/>
          <p:nvPr/>
        </p:nvSpPr>
        <p:spPr>
          <a:xfrm>
            <a:off x="741872" y="1582341"/>
            <a:ext cx="107312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fonctionnalité gestion des équipements représente le fichier de données équipements qui permet </a:t>
            </a: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regrouper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De gérer et de mettre a la disposition des techniciens des informations fiables sur </a:t>
            </a: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équipements 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telles que :</a:t>
            </a:r>
            <a:b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L’inventaire et la nomenclature des équipements</a:t>
            </a:r>
            <a:b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dossier ou fiche technique comprenant les caractéristiques la liste de pièces, les consignes…</a:t>
            </a:r>
            <a:b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fichier historique</a:t>
            </a:r>
            <a:b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L’établissement d’une structure arborescente de l’équipement, une classification des équipements </a:t>
            </a: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 types 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(filtres) de l’inventaire voir fig. 3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445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666430" y="700962"/>
            <a:ext cx="0" cy="5575858"/>
          </a:xfrm>
          <a:prstGeom prst="line">
            <a:avLst/>
          </a:prstGeom>
          <a:ln>
            <a:solidFill>
              <a:srgbClr val="266A9E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55" y="224049"/>
            <a:ext cx="1674347" cy="953829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80517" y="510189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1/12</a:t>
            </a:r>
            <a:endParaRPr lang="fr-FR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10373867" y="580733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12/34</a:t>
            </a:r>
            <a:endParaRPr lang="fr-FR" b="1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430" y="1349254"/>
            <a:ext cx="7794595" cy="5118339"/>
          </a:xfrm>
          <a:prstGeom prst="rect">
            <a:avLst/>
          </a:prstGeom>
        </p:spPr>
      </p:pic>
      <p:sp>
        <p:nvSpPr>
          <p:cNvPr id="15" name="Pentagone 14"/>
          <p:cNvSpPr/>
          <p:nvPr/>
        </p:nvSpPr>
        <p:spPr>
          <a:xfrm>
            <a:off x="4914736" y="505131"/>
            <a:ext cx="959592" cy="407158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   </a:t>
            </a:r>
            <a:endParaRPr lang="en-US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1864204" y="470129"/>
            <a:ext cx="3455942" cy="477163"/>
          </a:xfrm>
          <a:prstGeom prst="round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887339" y="517908"/>
            <a:ext cx="34772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/>
              <a:t>Gestion des équipements</a:t>
            </a:r>
            <a:r>
              <a:rPr lang="fr-FR" sz="2000" dirty="0"/>
              <a:t> </a:t>
            </a: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461025" y="2952505"/>
            <a:ext cx="35586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  <a:latin typeface="TimesNewRomanPSMT"/>
              </a:rPr>
              <a:t>Fig.3</a:t>
            </a:r>
            <a:r>
              <a:rPr lang="fr-FR" b="1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fr-FR" dirty="0" smtClean="0">
                <a:solidFill>
                  <a:srgbClr val="000000"/>
                </a:solidFill>
                <a:latin typeface="TimesNewRomanPSMT"/>
              </a:rPr>
              <a:t>: Organigramme </a:t>
            </a:r>
            <a:r>
              <a:rPr lang="fr-FR" dirty="0">
                <a:solidFill>
                  <a:srgbClr val="000000"/>
                </a:solidFill>
                <a:latin typeface="TimesNewRomanPSMT"/>
              </a:rPr>
              <a:t>de gestion </a:t>
            </a:r>
            <a:endParaRPr lang="fr-FR" dirty="0" smtClean="0">
              <a:solidFill>
                <a:srgbClr val="000000"/>
              </a:solidFill>
              <a:latin typeface="TimesNewRomanPSMT"/>
            </a:endParaRPr>
          </a:p>
          <a:p>
            <a:r>
              <a:rPr lang="fr-FR" dirty="0" smtClean="0">
                <a:solidFill>
                  <a:srgbClr val="000000"/>
                </a:solidFill>
                <a:latin typeface="TimesNewRomanPSMT"/>
              </a:rPr>
              <a:t>des </a:t>
            </a:r>
            <a:r>
              <a:rPr lang="fr-FR" dirty="0">
                <a:solidFill>
                  <a:srgbClr val="000000"/>
                </a:solidFill>
                <a:latin typeface="TimesNewRomanPSMT"/>
              </a:rPr>
              <a:t>équipements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10083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entagone 9"/>
          <p:cNvSpPr/>
          <p:nvPr/>
        </p:nvSpPr>
        <p:spPr>
          <a:xfrm>
            <a:off x="5478615" y="505131"/>
            <a:ext cx="1034989" cy="407158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prstClr val="white"/>
                </a:solidFill>
              </a:rPr>
              <a:t>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1864204" y="470129"/>
            <a:ext cx="3931578" cy="477163"/>
          </a:xfrm>
          <a:prstGeom prst="round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19C7D">
                  <a:lumMod val="75000"/>
                </a:srgbClr>
              </a:solidFill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666430" y="700962"/>
            <a:ext cx="0" cy="5575858"/>
          </a:xfrm>
          <a:prstGeom prst="line">
            <a:avLst/>
          </a:prstGeom>
          <a:ln>
            <a:solidFill>
              <a:srgbClr val="266A9E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55" y="224049"/>
            <a:ext cx="1674347" cy="953829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887339" y="448900"/>
            <a:ext cx="38218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Gestion des travaux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329281" y="504879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prstClr val="white"/>
                </a:solidFill>
              </a:rPr>
              <a:t>2/12</a:t>
            </a:r>
            <a:endParaRPr lang="fr-FR" b="1" dirty="0">
              <a:solidFill>
                <a:prstClr val="white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0373867" y="580733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prstClr val="white"/>
                </a:solidFill>
              </a:rPr>
              <a:t>13/34</a:t>
            </a:r>
            <a:endParaRPr lang="fr-FR" b="1" dirty="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01655" y="1291905"/>
            <a:ext cx="108232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gestion des travaux constitue la base de l’organisation et du suivi des interventions de </a:t>
            </a:r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maintenance, elle 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comprend celle </a:t>
            </a:r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</a:t>
            </a:r>
            <a:r>
              <a:rPr lang="fr-FR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travaux préventifs 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(planification, ordonnancement et lancement</a:t>
            </a:r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</a:t>
            </a:r>
            <a:r>
              <a:rPr lang="fr-FR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travaux curatifs </a:t>
            </a:r>
          </a:p>
        </p:txBody>
      </p:sp>
      <p:sp>
        <p:nvSpPr>
          <p:cNvPr id="3" name="Rectangle 2"/>
          <p:cNvSpPr/>
          <p:nvPr/>
        </p:nvSpPr>
        <p:spPr>
          <a:xfrm>
            <a:off x="681487" y="3378538"/>
            <a:ext cx="1121433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principales activités de cette fonctionnalité sont </a:t>
            </a:r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✓</a:t>
            </a:r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suivi des interventions curatif et préventif (demande d’intervention et </a:t>
            </a:r>
            <a:r>
              <a:rPr lang="fr-F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rdre de </a:t>
            </a:r>
            <a:r>
              <a:rPr lang="fr-F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ravail (</a:t>
            </a:r>
            <a:r>
              <a:rPr lang="fr-F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b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✓</a:t>
            </a:r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Planification des entretiens préventifs (programmées)</a:t>
            </a:r>
            <a:b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✓</a:t>
            </a:r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saisie des rapports des interventions.</a:t>
            </a:r>
            <a:b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✓</a:t>
            </a:r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gestion des interventions extérieures et ses facturations</a:t>
            </a:r>
            <a:b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✓</a:t>
            </a:r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suivi et le contrôle des contrats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89998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666430" y="700962"/>
            <a:ext cx="0" cy="5575858"/>
          </a:xfrm>
          <a:prstGeom prst="line">
            <a:avLst/>
          </a:prstGeom>
          <a:ln>
            <a:solidFill>
              <a:srgbClr val="266A9E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6" name="Groupe 5"/>
          <p:cNvGrpSpPr/>
          <p:nvPr/>
        </p:nvGrpSpPr>
        <p:grpSpPr>
          <a:xfrm>
            <a:off x="1864203" y="457526"/>
            <a:ext cx="6531652" cy="523220"/>
            <a:chOff x="1864203" y="457526"/>
            <a:chExt cx="6531652" cy="523220"/>
          </a:xfrm>
        </p:grpSpPr>
        <p:sp>
          <p:nvSpPr>
            <p:cNvPr id="10" name="Pentagone 9"/>
            <p:cNvSpPr/>
            <p:nvPr/>
          </p:nvSpPr>
          <p:spPr>
            <a:xfrm>
              <a:off x="4914735" y="505131"/>
              <a:ext cx="3481120" cy="407158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prstClr val="white"/>
                  </a:solidFill>
                </a:rPr>
                <a:t>   </a:t>
              </a: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à coins arrondis 7"/>
            <p:cNvSpPr/>
            <p:nvPr/>
          </p:nvSpPr>
          <p:spPr>
            <a:xfrm>
              <a:off x="1864203" y="470129"/>
              <a:ext cx="5922051" cy="477163"/>
            </a:xfrm>
            <a:prstGeom prst="roundRect">
              <a:avLst/>
            </a:prstGeom>
            <a:solidFill>
              <a:srgbClr val="006666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B19C7D">
                    <a:lumMod val="75000"/>
                  </a:srgbClr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887340" y="457526"/>
              <a:ext cx="522004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Gestion des travaux</a:t>
              </a:r>
              <a:r>
                <a:rPr lang="fr-FR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b="1" dirty="0">
                  <a:solidFill>
                    <a:prstClr val="white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endParaRPr 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24" name="Groupe 23"/>
          <p:cNvGrpSpPr/>
          <p:nvPr/>
        </p:nvGrpSpPr>
        <p:grpSpPr>
          <a:xfrm>
            <a:off x="189855" y="224049"/>
            <a:ext cx="1674347" cy="953829"/>
            <a:chOff x="189855" y="224049"/>
            <a:chExt cx="1674347" cy="953829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855" y="224049"/>
              <a:ext cx="1674347" cy="953829"/>
            </a:xfrm>
            <a:prstGeom prst="rect">
              <a:avLst/>
            </a:prstGeom>
          </p:spPr>
        </p:pic>
        <p:sp>
          <p:nvSpPr>
            <p:cNvPr id="11" name="ZoneTexte 10"/>
            <p:cNvSpPr txBox="1"/>
            <p:nvPr/>
          </p:nvSpPr>
          <p:spPr>
            <a:xfrm>
              <a:off x="323680" y="505131"/>
              <a:ext cx="6799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solidFill>
                    <a:prstClr val="white"/>
                  </a:solidFill>
                </a:rPr>
                <a:t>3/12</a:t>
              </a:r>
              <a:endParaRPr lang="fr-FR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13" name="ZoneTexte 12"/>
          <p:cNvSpPr txBox="1"/>
          <p:nvPr/>
        </p:nvSpPr>
        <p:spPr>
          <a:xfrm>
            <a:off x="10373867" y="580733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prstClr val="white"/>
                </a:solidFill>
              </a:rPr>
              <a:t>14/34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5"/>
          <a:srcRect b="11648"/>
          <a:stretch/>
        </p:blipFill>
        <p:spPr>
          <a:xfrm>
            <a:off x="663677" y="1458960"/>
            <a:ext cx="7593421" cy="501369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556202" y="2467480"/>
            <a:ext cx="35234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  <a:latin typeface="TimesNewRomanPSMT"/>
              </a:rPr>
              <a:t>Fig.4 </a:t>
            </a:r>
            <a:r>
              <a:rPr lang="fr-FR" b="1" dirty="0" smtClean="0">
                <a:solidFill>
                  <a:srgbClr val="C00000"/>
                </a:solidFill>
                <a:latin typeface="TimesNewRomanPSMT"/>
              </a:rPr>
              <a:t>:</a:t>
            </a:r>
            <a:r>
              <a:rPr lang="fr-FR" dirty="0" smtClean="0">
                <a:solidFill>
                  <a:srgbClr val="000000"/>
                </a:solidFill>
                <a:latin typeface="TimesNewRomanPSMT"/>
              </a:rPr>
              <a:t> organigramme </a:t>
            </a:r>
            <a:r>
              <a:rPr lang="fr-FR" dirty="0">
                <a:solidFill>
                  <a:srgbClr val="000000"/>
                </a:solidFill>
                <a:latin typeface="TimesNewRomanPSMT"/>
              </a:rPr>
              <a:t>de gestion </a:t>
            </a:r>
            <a:endParaRPr lang="fr-FR" dirty="0" smtClean="0">
              <a:solidFill>
                <a:srgbClr val="000000"/>
              </a:solidFill>
              <a:latin typeface="TimesNewRomanPSMT"/>
            </a:endParaRPr>
          </a:p>
          <a:p>
            <a:r>
              <a:rPr lang="fr-FR" dirty="0" smtClean="0">
                <a:solidFill>
                  <a:srgbClr val="000000"/>
                </a:solidFill>
                <a:latin typeface="TimesNewRomanPSMT"/>
              </a:rPr>
              <a:t>des </a:t>
            </a:r>
            <a:r>
              <a:rPr lang="fr-FR" dirty="0">
                <a:solidFill>
                  <a:srgbClr val="000000"/>
                </a:solidFill>
                <a:latin typeface="TimesNewRomanPSMT"/>
              </a:rPr>
              <a:t>travaux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362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666430" y="700962"/>
            <a:ext cx="0" cy="5575858"/>
          </a:xfrm>
          <a:prstGeom prst="line">
            <a:avLst/>
          </a:prstGeom>
          <a:ln>
            <a:solidFill>
              <a:srgbClr val="266A9E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4" name="Groupe 23"/>
          <p:cNvGrpSpPr/>
          <p:nvPr/>
        </p:nvGrpSpPr>
        <p:grpSpPr>
          <a:xfrm>
            <a:off x="189855" y="224049"/>
            <a:ext cx="1674347" cy="953829"/>
            <a:chOff x="189855" y="224049"/>
            <a:chExt cx="1674347" cy="953829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855" y="224049"/>
              <a:ext cx="1674347" cy="953829"/>
            </a:xfrm>
            <a:prstGeom prst="rect">
              <a:avLst/>
            </a:prstGeom>
          </p:spPr>
        </p:pic>
        <p:sp>
          <p:nvSpPr>
            <p:cNvPr id="11" name="ZoneTexte 10"/>
            <p:cNvSpPr txBox="1"/>
            <p:nvPr/>
          </p:nvSpPr>
          <p:spPr>
            <a:xfrm>
              <a:off x="323680" y="505131"/>
              <a:ext cx="6799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solidFill>
                    <a:prstClr val="white"/>
                  </a:solidFill>
                </a:rPr>
                <a:t>4/12</a:t>
              </a:r>
              <a:endParaRPr lang="fr-FR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13" name="ZoneTexte 12"/>
          <p:cNvSpPr txBox="1"/>
          <p:nvPr/>
        </p:nvSpPr>
        <p:spPr>
          <a:xfrm>
            <a:off x="10373867" y="580733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prstClr val="white"/>
                </a:solidFill>
              </a:rPr>
              <a:t>15/34</a:t>
            </a:r>
            <a:endParaRPr lang="fr-FR" b="1" dirty="0">
              <a:solidFill>
                <a:prstClr val="white"/>
              </a:solidFill>
            </a:endParaRPr>
          </a:p>
        </p:txBody>
      </p:sp>
      <p:grpSp>
        <p:nvGrpSpPr>
          <p:cNvPr id="19" name="Groupe 18"/>
          <p:cNvGrpSpPr/>
          <p:nvPr/>
        </p:nvGrpSpPr>
        <p:grpSpPr>
          <a:xfrm>
            <a:off x="1842655" y="470129"/>
            <a:ext cx="7991457" cy="477163"/>
            <a:chOff x="665019" y="1190565"/>
            <a:chExt cx="3713017" cy="477163"/>
          </a:xfrm>
        </p:grpSpPr>
        <p:sp>
          <p:nvSpPr>
            <p:cNvPr id="20" name="Pentagone 19"/>
            <p:cNvSpPr/>
            <p:nvPr/>
          </p:nvSpPr>
          <p:spPr>
            <a:xfrm>
              <a:off x="665019" y="1225567"/>
              <a:ext cx="3713017" cy="407158"/>
            </a:xfrm>
            <a:prstGeom prst="homePlat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   </a:t>
              </a:r>
              <a:endParaRPr lang="en-US" dirty="0"/>
            </a:p>
          </p:txBody>
        </p:sp>
        <p:sp>
          <p:nvSpPr>
            <p:cNvPr id="22" name="Rectangle à coins arrondis 21"/>
            <p:cNvSpPr/>
            <p:nvPr/>
          </p:nvSpPr>
          <p:spPr>
            <a:xfrm>
              <a:off x="672712" y="1190565"/>
              <a:ext cx="2984888" cy="477163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Gestion de stock de pièce de la </a:t>
              </a:r>
              <a:r>
                <a:rPr lang="fr-FR" sz="2800" b="1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PdR</a:t>
              </a:r>
              <a:endPara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666429" y="1376736"/>
            <a:ext cx="1083258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Cette 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fonctionnalité permet de gérer </a:t>
            </a: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✓ 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inventaire et une mise à jour automatique du stock de pièces de détachées suite à la </a:t>
            </a: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saisie des 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interventions.</a:t>
            </a:r>
            <a:b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✓ 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 prévision de consommation des pièces est effectuée pour la maintenance planifiée</a:t>
            </a:r>
            <a:b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✓ 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suivi de stock de la </a:t>
            </a:r>
            <a:r>
              <a:rPr lang="fr-F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PdR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fournisseurs et des approvisionnements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362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666430" y="700962"/>
            <a:ext cx="0" cy="5575858"/>
          </a:xfrm>
          <a:prstGeom prst="line">
            <a:avLst/>
          </a:prstGeom>
          <a:ln>
            <a:solidFill>
              <a:srgbClr val="266A9E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e 23"/>
          <p:cNvGrpSpPr/>
          <p:nvPr/>
        </p:nvGrpSpPr>
        <p:grpSpPr>
          <a:xfrm>
            <a:off x="189855" y="224049"/>
            <a:ext cx="1674347" cy="953829"/>
            <a:chOff x="189855" y="224049"/>
            <a:chExt cx="1674347" cy="953829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855" y="224049"/>
              <a:ext cx="1674347" cy="953829"/>
            </a:xfrm>
            <a:prstGeom prst="rect">
              <a:avLst/>
            </a:prstGeom>
          </p:spPr>
        </p:pic>
        <p:sp>
          <p:nvSpPr>
            <p:cNvPr id="11" name="ZoneTexte 10"/>
            <p:cNvSpPr txBox="1"/>
            <p:nvPr/>
          </p:nvSpPr>
          <p:spPr>
            <a:xfrm>
              <a:off x="309825" y="505131"/>
              <a:ext cx="6799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solidFill>
                    <a:prstClr val="white"/>
                  </a:solidFill>
                </a:rPr>
                <a:t>5/12</a:t>
              </a:r>
              <a:endParaRPr lang="fr-FR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13" name="ZoneTexte 12"/>
          <p:cNvSpPr txBox="1"/>
          <p:nvPr/>
        </p:nvSpPr>
        <p:spPr>
          <a:xfrm>
            <a:off x="10373867" y="580733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prstClr val="white"/>
                </a:solidFill>
              </a:rPr>
              <a:t>16/34</a:t>
            </a:r>
            <a:endParaRPr lang="fr-FR" b="1" dirty="0">
              <a:solidFill>
                <a:prstClr val="white"/>
              </a:solidFill>
            </a:endParaRPr>
          </a:p>
        </p:txBody>
      </p:sp>
      <p:sp>
        <p:nvSpPr>
          <p:cNvPr id="20" name="Pentagone 19"/>
          <p:cNvSpPr/>
          <p:nvPr/>
        </p:nvSpPr>
        <p:spPr>
          <a:xfrm>
            <a:off x="1842656" y="505131"/>
            <a:ext cx="8451271" cy="407158"/>
          </a:xfrm>
          <a:prstGeom prst="homePlat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   </a:t>
            </a:r>
            <a:endParaRPr lang="en-US" dirty="0"/>
          </a:p>
        </p:txBody>
      </p:sp>
      <p:sp>
        <p:nvSpPr>
          <p:cNvPr id="22" name="Rectangle à coins arrondis 21"/>
          <p:cNvSpPr/>
          <p:nvPr/>
        </p:nvSpPr>
        <p:spPr>
          <a:xfrm>
            <a:off x="1856722" y="470129"/>
            <a:ext cx="6913205" cy="47716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Gestion de stock de pièce de la </a:t>
            </a:r>
            <a:r>
              <a:rPr lang="fr-FR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PdR</a:t>
            </a:r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66430" y="1612989"/>
            <a:ext cx="105172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gestion des travaux, les achats et le budget inter-actent avec ce module. Voir Fig. 5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2204" y="2157735"/>
            <a:ext cx="6409426" cy="425861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405003" y="3019570"/>
            <a:ext cx="36115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</a:t>
            </a:r>
            <a:r>
              <a:rPr lang="fr-F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fr-FR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Organigramme 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module de gestion de stock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362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87653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3849412" y="5780085"/>
            <a:ext cx="4667534" cy="6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i="1" dirty="0">
                <a:solidFill>
                  <a:schemeClr val="bg1"/>
                </a:solidFill>
              </a:rPr>
              <a:t>Année universitaire </a:t>
            </a:r>
            <a:r>
              <a:rPr lang="fr-FR" b="1" i="1" dirty="0" smtClean="0">
                <a:solidFill>
                  <a:schemeClr val="bg1"/>
                </a:solidFill>
              </a:rPr>
              <a:t>: </a:t>
            </a:r>
            <a:endParaRPr lang="fr-FR" i="1" dirty="0">
              <a:solidFill>
                <a:schemeClr val="bg1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673123" y="-68378"/>
            <a:ext cx="11020113" cy="473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ndalus" panose="02020603050405020304" pitchFamily="18" charset="-78"/>
                <a:ea typeface="Times New Roman" pitchFamily="18" charset="0"/>
                <a:cs typeface="Andalus" panose="02020603050405020304" pitchFamily="18" charset="-78"/>
              </a:rPr>
              <a:t>الجمهورية الجزائرية الديمقراطية الشعبية</a:t>
            </a: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ndalus" panose="02020603050405020304" pitchFamily="18" charset="-78"/>
              <a:ea typeface="+mn-ea"/>
              <a:cs typeface="Andalus" panose="02020603050405020304" pitchFamily="18" charset="-78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République Algérienne Démocratique et Populaire</a:t>
            </a: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ndalus" panose="02020603050405020304" pitchFamily="18" charset="-78"/>
                <a:ea typeface="Times New Roman" pitchFamily="18" charset="0"/>
                <a:cs typeface="Andalus" panose="02020603050405020304" pitchFamily="18" charset="-78"/>
              </a:rPr>
              <a:t>وزارة التعليم العالي و البحث العلمي</a:t>
            </a: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ndalus" panose="02020603050405020304" pitchFamily="18" charset="-78"/>
              <a:ea typeface="+mn-ea"/>
              <a:cs typeface="Andalus" panose="02020603050405020304" pitchFamily="18" charset="-78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Ministère de l’Enseignement Supérieur et de la Recherche Scientifique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Université Larbi Ben M’Hidi Oum-El-Bouaghi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Faculté des Sciences et Sciences Appliquées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Département de Génie Mécanique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Filière :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Electromécanique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Option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fr-FR" sz="2000" b="1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ucida Calligraphy" panose="030101010101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Maintenance industrielle </a:t>
            </a:r>
            <a:endParaRPr kumimoji="0" lang="fr-FR" sz="1800" b="1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Lucida Calligraphy" panose="03010101010101010101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COURS :  </a:t>
            </a:r>
            <a:r>
              <a:rPr kumimoji="0" lang="fr-FR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LICENCE</a:t>
            </a:r>
            <a:endParaRPr kumimoji="0" lang="fr-FR" sz="2800" b="1" i="1" u="none" strike="noStrike" kern="10" cap="none" spc="0" normalizeH="0" baseline="0" noProof="0" dirty="0" smtClean="0">
              <a:ln w="9360">
                <a:solidFill>
                  <a:srgbClr val="000000"/>
                </a:solidFill>
                <a:miter lim="800000"/>
                <a:headEnd/>
                <a:tailEnd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Thème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1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1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4" name="Image 13" descr="logo ULBM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35491" y="0"/>
            <a:ext cx="1274620" cy="15378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Image 14" descr="logo ULBM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017" y="0"/>
            <a:ext cx="1274620" cy="15378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6" name="Parchemin horizontal 15"/>
          <p:cNvSpPr/>
          <p:nvPr/>
        </p:nvSpPr>
        <p:spPr>
          <a:xfrm flipH="1">
            <a:off x="2396833" y="3528518"/>
            <a:ext cx="7370617" cy="1847046"/>
          </a:xfrm>
          <a:prstGeom prst="horizontalScroll">
            <a:avLst/>
          </a:prstGeom>
          <a:solidFill>
            <a:srgbClr val="99CCFF"/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32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COURS : TP GMAO</a:t>
            </a:r>
          </a:p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5805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666430" y="700962"/>
            <a:ext cx="0" cy="5575858"/>
          </a:xfrm>
          <a:prstGeom prst="line">
            <a:avLst/>
          </a:prstGeom>
          <a:ln>
            <a:solidFill>
              <a:srgbClr val="266A9E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e 23"/>
          <p:cNvGrpSpPr/>
          <p:nvPr/>
        </p:nvGrpSpPr>
        <p:grpSpPr>
          <a:xfrm>
            <a:off x="189855" y="224049"/>
            <a:ext cx="1674347" cy="953829"/>
            <a:chOff x="189855" y="224049"/>
            <a:chExt cx="1674347" cy="953829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855" y="224049"/>
              <a:ext cx="1674347" cy="953829"/>
            </a:xfrm>
            <a:prstGeom prst="rect">
              <a:avLst/>
            </a:prstGeom>
          </p:spPr>
        </p:pic>
        <p:sp>
          <p:nvSpPr>
            <p:cNvPr id="11" name="ZoneTexte 10"/>
            <p:cNvSpPr txBox="1"/>
            <p:nvPr/>
          </p:nvSpPr>
          <p:spPr>
            <a:xfrm>
              <a:off x="323680" y="505131"/>
              <a:ext cx="6799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solidFill>
                    <a:prstClr val="white"/>
                  </a:solidFill>
                </a:rPr>
                <a:t>6/12</a:t>
              </a:r>
              <a:endParaRPr lang="fr-FR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13" name="ZoneTexte 12"/>
          <p:cNvSpPr txBox="1"/>
          <p:nvPr/>
        </p:nvSpPr>
        <p:spPr>
          <a:xfrm>
            <a:off x="10373867" y="580733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prstClr val="white"/>
                </a:solidFill>
              </a:rPr>
              <a:t>17/34</a:t>
            </a:r>
            <a:endParaRPr lang="fr-FR" b="1" dirty="0">
              <a:solidFill>
                <a:prstClr val="white"/>
              </a:solidFill>
            </a:endParaRPr>
          </a:p>
        </p:txBody>
      </p:sp>
      <p:grpSp>
        <p:nvGrpSpPr>
          <p:cNvPr id="27" name="Groupe 26"/>
          <p:cNvGrpSpPr/>
          <p:nvPr/>
        </p:nvGrpSpPr>
        <p:grpSpPr>
          <a:xfrm>
            <a:off x="1842656" y="470129"/>
            <a:ext cx="5264726" cy="477163"/>
            <a:chOff x="1842656" y="470129"/>
            <a:chExt cx="5264726" cy="477163"/>
          </a:xfrm>
        </p:grpSpPr>
        <p:sp>
          <p:nvSpPr>
            <p:cNvPr id="20" name="Pentagone 19"/>
            <p:cNvSpPr/>
            <p:nvPr/>
          </p:nvSpPr>
          <p:spPr>
            <a:xfrm>
              <a:off x="1842656" y="505131"/>
              <a:ext cx="5264726" cy="407158"/>
            </a:xfrm>
            <a:prstGeom prst="homePlate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   </a:t>
              </a:r>
              <a:endParaRPr lang="en-US" dirty="0"/>
            </a:p>
          </p:txBody>
        </p:sp>
        <p:sp>
          <p:nvSpPr>
            <p:cNvPr id="22" name="Rectangle à coins arrondis 21"/>
            <p:cNvSpPr/>
            <p:nvPr/>
          </p:nvSpPr>
          <p:spPr>
            <a:xfrm>
              <a:off x="1856723" y="470129"/>
              <a:ext cx="4488660" cy="477163"/>
            </a:xfrm>
            <a:prstGeom prst="roundRect">
              <a:avLst/>
            </a:prstGeom>
            <a:solidFill>
              <a:srgbClr val="38623C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Analyse et statistique</a:t>
              </a:r>
              <a:r>
                <a:rPr lang="fr-FR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663677" y="1412201"/>
            <a:ext cx="113070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imesNewRomanPSMT"/>
              </a:rPr>
              <a:t>Le tableau de bord est un ensemble d’information traité et remise en forme de façon à caractériser</a:t>
            </a:r>
            <a:br>
              <a:rPr lang="fr-FR" dirty="0">
                <a:solidFill>
                  <a:srgbClr val="000000"/>
                </a:solidFill>
                <a:latin typeface="TimesNewRomanPSMT"/>
              </a:rPr>
            </a:br>
            <a:r>
              <a:rPr lang="fr-FR" dirty="0">
                <a:solidFill>
                  <a:srgbClr val="000000"/>
                </a:solidFill>
                <a:latin typeface="TimesNewRomanPSMT"/>
              </a:rPr>
              <a:t>l’état et l’évolution du service de maintenance.</a:t>
            </a:r>
            <a:br>
              <a:rPr lang="fr-FR" dirty="0">
                <a:solidFill>
                  <a:srgbClr val="000000"/>
                </a:solidFill>
                <a:latin typeface="TimesNewRomanPSMT"/>
              </a:rPr>
            </a:br>
            <a:r>
              <a:rPr lang="fr-FR" dirty="0">
                <a:solidFill>
                  <a:srgbClr val="000000"/>
                </a:solidFill>
                <a:latin typeface="TimesNewRomanPSMT"/>
              </a:rPr>
              <a:t>Il est traduit sous forme de chiffre, de ratios, d’évolution graphique, tendance et réparation pour</a:t>
            </a:r>
            <a:br>
              <a:rPr lang="fr-FR" dirty="0">
                <a:solidFill>
                  <a:srgbClr val="000000"/>
                </a:solidFill>
                <a:latin typeface="TimesNewRomanPSMT"/>
              </a:rPr>
            </a:br>
            <a:r>
              <a:rPr lang="fr-FR" dirty="0">
                <a:solidFill>
                  <a:srgbClr val="000000"/>
                </a:solidFill>
                <a:latin typeface="TimesNewRomanPSMT"/>
              </a:rPr>
              <a:t>d’éventuelles analyses (Pareto, ABC) et prise de décision comme l’illustre la Fig. 6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362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666430" y="700962"/>
            <a:ext cx="0" cy="5575858"/>
          </a:xfrm>
          <a:prstGeom prst="line">
            <a:avLst/>
          </a:prstGeom>
          <a:ln>
            <a:solidFill>
              <a:srgbClr val="266A9E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e 23"/>
          <p:cNvGrpSpPr/>
          <p:nvPr/>
        </p:nvGrpSpPr>
        <p:grpSpPr>
          <a:xfrm>
            <a:off x="189855" y="224049"/>
            <a:ext cx="1674347" cy="953829"/>
            <a:chOff x="189855" y="224049"/>
            <a:chExt cx="1674347" cy="953829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855" y="224049"/>
              <a:ext cx="1674347" cy="953829"/>
            </a:xfrm>
            <a:prstGeom prst="rect">
              <a:avLst/>
            </a:prstGeom>
          </p:spPr>
        </p:pic>
        <p:sp>
          <p:nvSpPr>
            <p:cNvPr id="11" name="ZoneTexte 10"/>
            <p:cNvSpPr txBox="1"/>
            <p:nvPr/>
          </p:nvSpPr>
          <p:spPr>
            <a:xfrm>
              <a:off x="309825" y="505131"/>
              <a:ext cx="6799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prstClr val="white"/>
                  </a:solidFill>
                </a:rPr>
                <a:t>3</a:t>
              </a:r>
              <a:r>
                <a:rPr lang="fr-FR" b="1" dirty="0" smtClean="0">
                  <a:solidFill>
                    <a:prstClr val="white"/>
                  </a:solidFill>
                </a:rPr>
                <a:t>/12</a:t>
              </a:r>
              <a:endParaRPr lang="fr-FR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13" name="ZoneTexte 12"/>
          <p:cNvSpPr txBox="1"/>
          <p:nvPr/>
        </p:nvSpPr>
        <p:spPr>
          <a:xfrm>
            <a:off x="10373867" y="580733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prstClr val="white"/>
                </a:solidFill>
              </a:rPr>
              <a:t>18/36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245" y="1574290"/>
            <a:ext cx="7384863" cy="5099072"/>
          </a:xfrm>
          <a:prstGeom prst="rect">
            <a:avLst/>
          </a:prstGeom>
        </p:spPr>
      </p:pic>
      <p:grpSp>
        <p:nvGrpSpPr>
          <p:cNvPr id="15" name="Groupe 14"/>
          <p:cNvGrpSpPr/>
          <p:nvPr/>
        </p:nvGrpSpPr>
        <p:grpSpPr>
          <a:xfrm>
            <a:off x="1842656" y="470129"/>
            <a:ext cx="5264726" cy="477163"/>
            <a:chOff x="1842656" y="470129"/>
            <a:chExt cx="5264726" cy="477163"/>
          </a:xfrm>
        </p:grpSpPr>
        <p:sp>
          <p:nvSpPr>
            <p:cNvPr id="16" name="Pentagone 15"/>
            <p:cNvSpPr/>
            <p:nvPr/>
          </p:nvSpPr>
          <p:spPr>
            <a:xfrm>
              <a:off x="1842656" y="505131"/>
              <a:ext cx="5264726" cy="407158"/>
            </a:xfrm>
            <a:prstGeom prst="homePlate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   </a:t>
              </a:r>
              <a:endParaRPr lang="en-US" dirty="0"/>
            </a:p>
          </p:txBody>
        </p:sp>
        <p:sp>
          <p:nvSpPr>
            <p:cNvPr id="17" name="Rectangle à coins arrondis 16"/>
            <p:cNvSpPr/>
            <p:nvPr/>
          </p:nvSpPr>
          <p:spPr>
            <a:xfrm>
              <a:off x="1856723" y="470129"/>
              <a:ext cx="4488660" cy="477163"/>
            </a:xfrm>
            <a:prstGeom prst="roundRect">
              <a:avLst/>
            </a:prstGeom>
            <a:solidFill>
              <a:srgbClr val="38623C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Analyse et statistique</a:t>
              </a:r>
              <a:r>
                <a:rPr lang="fr-FR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8960157" y="2445417"/>
            <a:ext cx="28274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  <a:latin typeface="TimesNewRomanPSMT"/>
              </a:rPr>
              <a:t>Fig. 6 </a:t>
            </a:r>
            <a:r>
              <a:rPr lang="fr-FR" b="1" dirty="0" smtClean="0">
                <a:solidFill>
                  <a:srgbClr val="C00000"/>
                </a:solidFill>
                <a:latin typeface="TimesNewRomanPSMT"/>
              </a:rPr>
              <a:t>: </a:t>
            </a:r>
            <a:r>
              <a:rPr lang="fr-FR" dirty="0" smtClean="0">
                <a:solidFill>
                  <a:srgbClr val="000000"/>
                </a:solidFill>
                <a:latin typeface="TimesNewRomanPSMT"/>
              </a:rPr>
              <a:t>exemple </a:t>
            </a:r>
            <a:r>
              <a:rPr lang="fr-FR" dirty="0">
                <a:solidFill>
                  <a:srgbClr val="000000"/>
                </a:solidFill>
                <a:latin typeface="TimesNewRomanPSMT"/>
              </a:rPr>
              <a:t>d’écran </a:t>
            </a:r>
            <a:endParaRPr lang="fr-FR" dirty="0" smtClean="0">
              <a:solidFill>
                <a:srgbClr val="000000"/>
              </a:solidFill>
              <a:latin typeface="TimesNewRomanPSMT"/>
            </a:endParaRPr>
          </a:p>
          <a:p>
            <a:r>
              <a:rPr lang="fr-FR" dirty="0" smtClean="0">
                <a:solidFill>
                  <a:srgbClr val="000000"/>
                </a:solidFill>
                <a:latin typeface="TimesNewRomanPSMT"/>
              </a:rPr>
              <a:t>d’analyse </a:t>
            </a:r>
            <a:r>
              <a:rPr lang="fr-FR" dirty="0">
                <a:solidFill>
                  <a:srgbClr val="000000"/>
                </a:solidFill>
                <a:latin typeface="TimesNewRomanPSMT"/>
              </a:rPr>
              <a:t>statistique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362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666430" y="700962"/>
            <a:ext cx="0" cy="5575858"/>
          </a:xfrm>
          <a:prstGeom prst="line">
            <a:avLst/>
          </a:prstGeom>
          <a:ln>
            <a:solidFill>
              <a:srgbClr val="266A9E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e 23"/>
          <p:cNvGrpSpPr/>
          <p:nvPr/>
        </p:nvGrpSpPr>
        <p:grpSpPr>
          <a:xfrm>
            <a:off x="189855" y="224049"/>
            <a:ext cx="1674347" cy="953829"/>
            <a:chOff x="189855" y="224049"/>
            <a:chExt cx="1674347" cy="953829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855" y="224049"/>
              <a:ext cx="1674347" cy="953829"/>
            </a:xfrm>
            <a:prstGeom prst="rect">
              <a:avLst/>
            </a:prstGeom>
          </p:spPr>
        </p:pic>
        <p:sp>
          <p:nvSpPr>
            <p:cNvPr id="11" name="ZoneTexte 10"/>
            <p:cNvSpPr txBox="1"/>
            <p:nvPr/>
          </p:nvSpPr>
          <p:spPr>
            <a:xfrm>
              <a:off x="323680" y="505131"/>
              <a:ext cx="5501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solidFill>
                    <a:prstClr val="white"/>
                  </a:solidFill>
                </a:rPr>
                <a:t>4/1</a:t>
              </a:r>
              <a:endParaRPr lang="fr-FR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13" name="ZoneTexte 12"/>
          <p:cNvSpPr txBox="1"/>
          <p:nvPr/>
        </p:nvSpPr>
        <p:spPr>
          <a:xfrm>
            <a:off x="10373867" y="580733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prstClr val="white"/>
                </a:solidFill>
              </a:rPr>
              <a:t>19/34</a:t>
            </a:r>
            <a:endParaRPr lang="fr-FR" b="1" dirty="0">
              <a:solidFill>
                <a:prstClr val="white"/>
              </a:solidFill>
            </a:endParaRPr>
          </a:p>
        </p:txBody>
      </p:sp>
      <p:grpSp>
        <p:nvGrpSpPr>
          <p:cNvPr id="14" name="Groupe 13"/>
          <p:cNvGrpSpPr/>
          <p:nvPr/>
        </p:nvGrpSpPr>
        <p:grpSpPr>
          <a:xfrm>
            <a:off x="1842655" y="470129"/>
            <a:ext cx="7245927" cy="477163"/>
            <a:chOff x="665019" y="1190565"/>
            <a:chExt cx="3302565" cy="477163"/>
          </a:xfrm>
        </p:grpSpPr>
        <p:sp>
          <p:nvSpPr>
            <p:cNvPr id="15" name="Pentagone 14"/>
            <p:cNvSpPr/>
            <p:nvPr/>
          </p:nvSpPr>
          <p:spPr>
            <a:xfrm>
              <a:off x="665019" y="1225567"/>
              <a:ext cx="3302565" cy="407158"/>
            </a:xfrm>
            <a:prstGeom prst="homePlat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   </a:t>
              </a:r>
              <a:endParaRPr lang="en-US" dirty="0"/>
            </a:p>
          </p:txBody>
        </p:sp>
        <p:sp>
          <p:nvSpPr>
            <p:cNvPr id="16" name="Rectangle à coins arrondis 15"/>
            <p:cNvSpPr/>
            <p:nvPr/>
          </p:nvSpPr>
          <p:spPr>
            <a:xfrm>
              <a:off x="672712" y="1190565"/>
              <a:ext cx="2984888" cy="477163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000" b="1" dirty="0" smtClean="0"/>
                <a:t>4 </a:t>
              </a:r>
              <a:r>
                <a:rPr lang="fr-FR" sz="2000" b="1" dirty="0"/>
                <a:t>Aspect matériels et environnement informatique</a:t>
              </a:r>
              <a:r>
                <a:rPr lang="fr-FR" sz="2000" dirty="0"/>
                <a:t> </a:t>
              </a:r>
              <a:endPara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666430" y="1542073"/>
            <a:ext cx="84775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imesNewRomanPSMT"/>
              </a:rPr>
              <a:t>Le système GMAO exige</a:t>
            </a:r>
            <a:br>
              <a:rPr lang="fr-FR" dirty="0">
                <a:solidFill>
                  <a:srgbClr val="000000"/>
                </a:solidFill>
                <a:latin typeface="TimesNewRomanPSMT"/>
              </a:rPr>
            </a:br>
            <a:r>
              <a:rPr lang="fr-FR" b="1" dirty="0">
                <a:solidFill>
                  <a:srgbClr val="000000"/>
                </a:solidFill>
                <a:latin typeface="TimesNewRomanPS-BoldMT"/>
              </a:rPr>
              <a:t>Un aspect matériel : </a:t>
            </a:r>
            <a:r>
              <a:rPr lang="fr-FR" dirty="0">
                <a:solidFill>
                  <a:srgbClr val="000000"/>
                </a:solidFill>
                <a:latin typeface="TimesNewRomanPSMT"/>
              </a:rPr>
              <a:t>ordinateurs, imprimantes, réseaux informatique</a:t>
            </a:r>
            <a:br>
              <a:rPr lang="fr-FR" dirty="0">
                <a:solidFill>
                  <a:srgbClr val="000000"/>
                </a:solidFill>
                <a:latin typeface="TimesNewRomanPSMT"/>
              </a:rPr>
            </a:b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658484" y="2804160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>
                <a:solidFill>
                  <a:srgbClr val="000000"/>
                </a:solidFill>
                <a:latin typeface="TimesNewRomanPS-BoldMT"/>
              </a:rPr>
              <a:t>Un aspect logiciel :</a:t>
            </a:r>
            <a:br>
              <a:rPr lang="fr-FR" b="1" dirty="0">
                <a:solidFill>
                  <a:srgbClr val="000000"/>
                </a:solidFill>
                <a:latin typeface="TimesNewRomanPS-BoldMT"/>
              </a:rPr>
            </a:br>
            <a:r>
              <a:rPr lang="fr-FR" dirty="0">
                <a:solidFill>
                  <a:srgbClr val="000000"/>
                </a:solidFill>
                <a:latin typeface="TimesNewRomanPSMT"/>
              </a:rPr>
              <a:t>Système d’exploitation UNIX ou LUNIX</a:t>
            </a:r>
            <a:br>
              <a:rPr lang="fr-FR" dirty="0">
                <a:solidFill>
                  <a:srgbClr val="000000"/>
                </a:solidFill>
                <a:latin typeface="TimesNewRomanPSMT"/>
              </a:rPr>
            </a:br>
            <a:r>
              <a:rPr lang="fr-FR" dirty="0">
                <a:solidFill>
                  <a:srgbClr val="000000"/>
                </a:solidFill>
                <a:latin typeface="TimesNewRomanPSMT"/>
              </a:rPr>
              <a:t>SGBD relationnel (oracle), Access et SQL, server.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5362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/>
          <p:cNvSpPr txBox="1"/>
          <p:nvPr/>
        </p:nvSpPr>
        <p:spPr>
          <a:xfrm>
            <a:off x="10373867" y="580733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prstClr val="white"/>
                </a:solidFill>
              </a:rPr>
              <a:t>20/34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979" y="2029540"/>
            <a:ext cx="7712310" cy="384504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557406" y="2777554"/>
            <a:ext cx="30662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  <a:latin typeface="TimesNewRomanPSMT"/>
              </a:rPr>
              <a:t>Fig. </a:t>
            </a:r>
            <a:r>
              <a:rPr lang="fr-FR" b="1" dirty="0" smtClean="0">
                <a:solidFill>
                  <a:srgbClr val="C00000"/>
                </a:solidFill>
                <a:latin typeface="TimesNewRomanPSMT"/>
              </a:rPr>
              <a:t>7 : </a:t>
            </a:r>
            <a:r>
              <a:rPr lang="fr-FR" dirty="0" smtClean="0">
                <a:solidFill>
                  <a:srgbClr val="000000"/>
                </a:solidFill>
                <a:latin typeface="TimesNewRomanPSMT"/>
              </a:rPr>
              <a:t>Système </a:t>
            </a:r>
            <a:r>
              <a:rPr lang="fr-FR" dirty="0">
                <a:solidFill>
                  <a:srgbClr val="000000"/>
                </a:solidFill>
                <a:latin typeface="TimesNewRomanPSMT"/>
              </a:rPr>
              <a:t>à réseau informatique décentralisé et consultable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362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 rot="16200000" flipH="1">
            <a:off x="-1829155" y="3796501"/>
            <a:ext cx="4960638" cy="0"/>
          </a:xfrm>
          <a:prstGeom prst="line">
            <a:avLst/>
          </a:prstGeom>
          <a:ln>
            <a:solidFill>
              <a:srgbClr val="266A9E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e 23"/>
          <p:cNvGrpSpPr/>
          <p:nvPr/>
        </p:nvGrpSpPr>
        <p:grpSpPr>
          <a:xfrm>
            <a:off x="0" y="390303"/>
            <a:ext cx="1674347" cy="953829"/>
            <a:chOff x="189855" y="224049"/>
            <a:chExt cx="1674347" cy="953829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855" y="224049"/>
              <a:ext cx="1674347" cy="953829"/>
            </a:xfrm>
            <a:prstGeom prst="rect">
              <a:avLst/>
            </a:prstGeom>
          </p:spPr>
        </p:pic>
        <p:sp>
          <p:nvSpPr>
            <p:cNvPr id="11" name="ZoneTexte 10"/>
            <p:cNvSpPr txBox="1"/>
            <p:nvPr/>
          </p:nvSpPr>
          <p:spPr>
            <a:xfrm>
              <a:off x="226695" y="505131"/>
              <a:ext cx="6799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solidFill>
                    <a:prstClr val="white"/>
                  </a:solidFill>
                </a:rPr>
                <a:t>05/1</a:t>
              </a:r>
              <a:endParaRPr lang="fr-FR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13" name="ZoneTexte 12"/>
          <p:cNvSpPr txBox="1"/>
          <p:nvPr/>
        </p:nvSpPr>
        <p:spPr>
          <a:xfrm>
            <a:off x="10373867" y="580733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prstClr val="white"/>
                </a:solidFill>
              </a:rPr>
              <a:t>21/34</a:t>
            </a:r>
            <a:endParaRPr lang="fr-FR" b="1" dirty="0">
              <a:solidFill>
                <a:prstClr val="white"/>
              </a:solidFill>
            </a:endParaRPr>
          </a:p>
        </p:txBody>
      </p:sp>
      <p:grpSp>
        <p:nvGrpSpPr>
          <p:cNvPr id="3" name="Groupe 27"/>
          <p:cNvGrpSpPr/>
          <p:nvPr/>
        </p:nvGrpSpPr>
        <p:grpSpPr>
          <a:xfrm>
            <a:off x="1648691" y="608674"/>
            <a:ext cx="7107119" cy="477163"/>
            <a:chOff x="1842656" y="470129"/>
            <a:chExt cx="5264726" cy="477163"/>
          </a:xfrm>
        </p:grpSpPr>
        <p:sp>
          <p:nvSpPr>
            <p:cNvPr id="29" name="Pentagone 28"/>
            <p:cNvSpPr/>
            <p:nvPr/>
          </p:nvSpPr>
          <p:spPr>
            <a:xfrm>
              <a:off x="1842656" y="505131"/>
              <a:ext cx="5264726" cy="407158"/>
            </a:xfrm>
            <a:prstGeom prst="homePlat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   </a:t>
              </a:r>
              <a:endParaRPr lang="en-US" dirty="0"/>
            </a:p>
          </p:txBody>
        </p:sp>
        <p:sp>
          <p:nvSpPr>
            <p:cNvPr id="30" name="Rectangle à coins arrondis 29"/>
            <p:cNvSpPr/>
            <p:nvPr/>
          </p:nvSpPr>
          <p:spPr>
            <a:xfrm>
              <a:off x="1856723" y="470129"/>
              <a:ext cx="4488660" cy="477163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fr-FR" sz="2000" b="1" dirty="0"/>
                <a:t>5 Etapes de la mise en place de la GMAO</a:t>
              </a:r>
              <a:r>
                <a:rPr lang="fr-FR" sz="2000" dirty="0"/>
                <a:t> </a:t>
              </a:r>
              <a:br>
                <a:rPr lang="fr-FR" sz="2000" dirty="0"/>
              </a:br>
              <a:endPara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638354" y="1720840"/>
            <a:ext cx="1054535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mise en place d’un projet </a:t>
            </a:r>
            <a:r>
              <a:rPr lang="fr-F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GMAO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suite à un besoin, demande une préparation minutieuse qui </a:t>
            </a: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scinde 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essentiellement en quatre phases </a:t>
            </a: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Audit 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autodiagnostic du service de maintenance ;</a:t>
            </a:r>
            <a:b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Organisation 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établissement de procédures (cas de besoin) ;</a:t>
            </a:r>
            <a:b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Elaboration 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cahier de charge pour le choix de la </a:t>
            </a:r>
            <a:r>
              <a:rPr lang="fr-F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GMAO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;</a:t>
            </a:r>
            <a:b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Acquisition 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implémentation de la </a:t>
            </a:r>
            <a:r>
              <a:rPr lang="fr-F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GMAO</a:t>
            </a:r>
          </a:p>
          <a:p>
            <a:pPr algn="just"/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étapes de la mise en place de la </a:t>
            </a:r>
            <a:r>
              <a:rPr lang="fr-F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GMAO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sont illustrées dans le diagramme de la </a:t>
            </a:r>
            <a:r>
              <a:rPr lang="fr-FR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fig. 8 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ci-dessous.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362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 rot="16200000" flipH="1">
            <a:off x="-1829155" y="3796501"/>
            <a:ext cx="4960638" cy="0"/>
          </a:xfrm>
          <a:prstGeom prst="line">
            <a:avLst/>
          </a:prstGeom>
          <a:ln>
            <a:solidFill>
              <a:srgbClr val="266A9E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e 23"/>
          <p:cNvGrpSpPr/>
          <p:nvPr/>
        </p:nvGrpSpPr>
        <p:grpSpPr>
          <a:xfrm>
            <a:off x="0" y="390303"/>
            <a:ext cx="1674347" cy="953829"/>
            <a:chOff x="189855" y="224049"/>
            <a:chExt cx="1674347" cy="953829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855" y="224049"/>
              <a:ext cx="1674347" cy="953829"/>
            </a:xfrm>
            <a:prstGeom prst="rect">
              <a:avLst/>
            </a:prstGeom>
          </p:spPr>
        </p:pic>
        <p:sp>
          <p:nvSpPr>
            <p:cNvPr id="11" name="ZoneTexte 10"/>
            <p:cNvSpPr txBox="1"/>
            <p:nvPr/>
          </p:nvSpPr>
          <p:spPr>
            <a:xfrm>
              <a:off x="254405" y="505131"/>
              <a:ext cx="6799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solidFill>
                    <a:prstClr val="white"/>
                  </a:solidFill>
                </a:rPr>
                <a:t>05/2</a:t>
              </a:r>
              <a:endParaRPr lang="fr-FR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13" name="ZoneTexte 12"/>
          <p:cNvSpPr txBox="1"/>
          <p:nvPr/>
        </p:nvSpPr>
        <p:spPr>
          <a:xfrm>
            <a:off x="10373867" y="580733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prstClr val="white"/>
                </a:solidFill>
              </a:rPr>
              <a:t>2</a:t>
            </a:r>
            <a:r>
              <a:rPr lang="fr-FR" b="1" dirty="0" smtClean="0">
                <a:solidFill>
                  <a:prstClr val="white"/>
                </a:solidFill>
              </a:rPr>
              <a:t>2/34</a:t>
            </a:r>
            <a:endParaRPr lang="fr-FR" b="1" dirty="0">
              <a:solidFill>
                <a:prstClr val="white"/>
              </a:solidFill>
            </a:endParaRPr>
          </a:p>
        </p:txBody>
      </p:sp>
      <p:grpSp>
        <p:nvGrpSpPr>
          <p:cNvPr id="3" name="Groupe 27"/>
          <p:cNvGrpSpPr/>
          <p:nvPr/>
        </p:nvGrpSpPr>
        <p:grpSpPr>
          <a:xfrm>
            <a:off x="1648691" y="608674"/>
            <a:ext cx="8625369" cy="477163"/>
            <a:chOff x="1842656" y="470129"/>
            <a:chExt cx="4773769" cy="477163"/>
          </a:xfrm>
        </p:grpSpPr>
        <p:sp>
          <p:nvSpPr>
            <p:cNvPr id="29" name="Pentagone 28"/>
            <p:cNvSpPr/>
            <p:nvPr/>
          </p:nvSpPr>
          <p:spPr>
            <a:xfrm>
              <a:off x="1842656" y="505131"/>
              <a:ext cx="4773769" cy="407158"/>
            </a:xfrm>
            <a:prstGeom prst="homePlat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à coins arrondis 29"/>
            <p:cNvSpPr/>
            <p:nvPr/>
          </p:nvSpPr>
          <p:spPr>
            <a:xfrm>
              <a:off x="1856724" y="470129"/>
              <a:ext cx="4287041" cy="477163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fr-FR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5.1 Les étapes d’informatisation de la maintenance</a:t>
              </a:r>
              <a:r>
                <a:rPr lang="fr-FR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br>
                <a:rPr lang="fr-FR" sz="24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endPara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651163" y="1688246"/>
            <a:ext cx="103043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traitement des données a permis de hiérarchiser les activités et de définir (pour chaque marche) </a:t>
            </a: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niveau 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minimum à atteindre pour avoir une maintenance efficace avec succès des outils informatiques</a:t>
            </a: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passage de l’entretien à la maintenance doit être une évolution prenant en compte les </a:t>
            </a: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activités typiques 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la maintenance</a:t>
            </a: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362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 rot="16200000" flipH="1">
            <a:off x="-1829155" y="3796501"/>
            <a:ext cx="4960638" cy="0"/>
          </a:xfrm>
          <a:prstGeom prst="line">
            <a:avLst/>
          </a:prstGeom>
          <a:ln>
            <a:solidFill>
              <a:srgbClr val="266A9E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e 23"/>
          <p:cNvGrpSpPr/>
          <p:nvPr/>
        </p:nvGrpSpPr>
        <p:grpSpPr>
          <a:xfrm>
            <a:off x="0" y="390303"/>
            <a:ext cx="1674347" cy="953829"/>
            <a:chOff x="189855" y="224049"/>
            <a:chExt cx="1674347" cy="953829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855" y="224049"/>
              <a:ext cx="1674347" cy="953829"/>
            </a:xfrm>
            <a:prstGeom prst="rect">
              <a:avLst/>
            </a:prstGeom>
          </p:spPr>
        </p:pic>
        <p:sp>
          <p:nvSpPr>
            <p:cNvPr id="11" name="ZoneTexte 10"/>
            <p:cNvSpPr txBox="1"/>
            <p:nvPr/>
          </p:nvSpPr>
          <p:spPr>
            <a:xfrm>
              <a:off x="254405" y="505131"/>
              <a:ext cx="6799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solidFill>
                    <a:prstClr val="white"/>
                  </a:solidFill>
                </a:rPr>
                <a:t>05/3</a:t>
              </a:r>
              <a:endParaRPr lang="fr-FR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13" name="ZoneTexte 12"/>
          <p:cNvSpPr txBox="1"/>
          <p:nvPr/>
        </p:nvSpPr>
        <p:spPr>
          <a:xfrm>
            <a:off x="10373867" y="580733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prstClr val="white"/>
                </a:solidFill>
              </a:rPr>
              <a:t>23/34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5"/>
          <a:srcRect b="7471"/>
          <a:stretch/>
        </p:blipFill>
        <p:spPr>
          <a:xfrm>
            <a:off x="670280" y="1200150"/>
            <a:ext cx="7559320" cy="5235156"/>
          </a:xfrm>
          <a:prstGeom prst="rect">
            <a:avLst/>
          </a:prstGeom>
        </p:spPr>
      </p:pic>
      <p:grpSp>
        <p:nvGrpSpPr>
          <p:cNvPr id="12" name="Groupe 27"/>
          <p:cNvGrpSpPr/>
          <p:nvPr/>
        </p:nvGrpSpPr>
        <p:grpSpPr>
          <a:xfrm>
            <a:off x="1648691" y="608674"/>
            <a:ext cx="8625369" cy="477163"/>
            <a:chOff x="1842656" y="470129"/>
            <a:chExt cx="4773769" cy="477163"/>
          </a:xfrm>
        </p:grpSpPr>
        <p:sp>
          <p:nvSpPr>
            <p:cNvPr id="14" name="Pentagone 13"/>
            <p:cNvSpPr/>
            <p:nvPr/>
          </p:nvSpPr>
          <p:spPr>
            <a:xfrm>
              <a:off x="1842656" y="505131"/>
              <a:ext cx="4773769" cy="407158"/>
            </a:xfrm>
            <a:prstGeom prst="homePlat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à coins arrondis 14"/>
            <p:cNvSpPr/>
            <p:nvPr/>
          </p:nvSpPr>
          <p:spPr>
            <a:xfrm>
              <a:off x="1856724" y="470129"/>
              <a:ext cx="4287041" cy="477163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fr-FR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5.1 Les étapes d’informatisation de la maintenance</a:t>
              </a:r>
              <a:r>
                <a:rPr lang="fr-FR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br>
                <a:rPr lang="fr-FR" sz="24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endPara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8301482" y="3062703"/>
            <a:ext cx="3473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  <a:latin typeface="TimesNewRomanPSMT"/>
              </a:rPr>
              <a:t>Fig. 8 </a:t>
            </a:r>
            <a:r>
              <a:rPr lang="fr-FR" b="1" dirty="0" smtClean="0">
                <a:solidFill>
                  <a:srgbClr val="C00000"/>
                </a:solidFill>
                <a:latin typeface="TimesNewRomanPSMT"/>
              </a:rPr>
              <a:t>: </a:t>
            </a:r>
            <a:r>
              <a:rPr lang="fr-FR" dirty="0" smtClean="0">
                <a:solidFill>
                  <a:srgbClr val="000000"/>
                </a:solidFill>
                <a:latin typeface="TimesNewRomanPSMT"/>
              </a:rPr>
              <a:t>étapes </a:t>
            </a:r>
            <a:r>
              <a:rPr lang="fr-FR" dirty="0">
                <a:solidFill>
                  <a:srgbClr val="000000"/>
                </a:solidFill>
                <a:latin typeface="TimesNewRomanPSMT"/>
              </a:rPr>
              <a:t>de mise en place </a:t>
            </a:r>
            <a:endParaRPr lang="fr-FR" dirty="0" smtClean="0">
              <a:solidFill>
                <a:srgbClr val="000000"/>
              </a:solidFill>
              <a:latin typeface="TimesNewRomanPSMT"/>
            </a:endParaRPr>
          </a:p>
          <a:p>
            <a:r>
              <a:rPr lang="fr-FR" dirty="0" smtClean="0">
                <a:solidFill>
                  <a:srgbClr val="000000"/>
                </a:solidFill>
                <a:latin typeface="TimesNewRomanPSMT"/>
              </a:rPr>
              <a:t>d’une </a:t>
            </a:r>
            <a:r>
              <a:rPr lang="fr-FR" dirty="0">
                <a:solidFill>
                  <a:srgbClr val="000000"/>
                </a:solidFill>
                <a:latin typeface="TimesNewRomanPSMT"/>
              </a:rPr>
              <a:t>GMAO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362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3394" y="156250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imesNewRomanPSMT"/>
              </a:rPr>
              <a:t>Table 1 Activités de la maintenance à informatiser</a:t>
            </a:r>
            <a:r>
              <a:rPr lang="fr-FR" dirty="0"/>
              <a:t> </a:t>
            </a:r>
          </a:p>
        </p:txBody>
      </p:sp>
      <p:cxnSp>
        <p:nvCxnSpPr>
          <p:cNvPr id="13" name="Connecteur droit 12"/>
          <p:cNvCxnSpPr/>
          <p:nvPr/>
        </p:nvCxnSpPr>
        <p:spPr>
          <a:xfrm rot="16200000" flipH="1">
            <a:off x="-1829155" y="3796501"/>
            <a:ext cx="4960638" cy="0"/>
          </a:xfrm>
          <a:prstGeom prst="line">
            <a:avLst/>
          </a:prstGeom>
          <a:ln>
            <a:solidFill>
              <a:srgbClr val="266A9E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4" name="Groupe 23"/>
          <p:cNvGrpSpPr/>
          <p:nvPr/>
        </p:nvGrpSpPr>
        <p:grpSpPr>
          <a:xfrm>
            <a:off x="0" y="390303"/>
            <a:ext cx="1674347" cy="953829"/>
            <a:chOff x="189855" y="224049"/>
            <a:chExt cx="1674347" cy="953829"/>
          </a:xfrm>
        </p:grpSpPr>
        <p:pic>
          <p:nvPicPr>
            <p:cNvPr id="15" name="Image 1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855" y="224049"/>
              <a:ext cx="1674347" cy="953829"/>
            </a:xfrm>
            <a:prstGeom prst="rect">
              <a:avLst/>
            </a:prstGeom>
          </p:spPr>
        </p:pic>
        <p:sp>
          <p:nvSpPr>
            <p:cNvPr id="16" name="ZoneTexte 15"/>
            <p:cNvSpPr txBox="1"/>
            <p:nvPr/>
          </p:nvSpPr>
          <p:spPr>
            <a:xfrm>
              <a:off x="254405" y="505131"/>
              <a:ext cx="6799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solidFill>
                    <a:prstClr val="white"/>
                  </a:solidFill>
                </a:rPr>
                <a:t>05/4</a:t>
              </a:r>
              <a:endParaRPr lang="fr-FR" b="1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8" name="Groupe 27"/>
          <p:cNvGrpSpPr/>
          <p:nvPr/>
        </p:nvGrpSpPr>
        <p:grpSpPr>
          <a:xfrm>
            <a:off x="1648691" y="608674"/>
            <a:ext cx="8625369" cy="477163"/>
            <a:chOff x="1842656" y="470129"/>
            <a:chExt cx="4773769" cy="477163"/>
          </a:xfrm>
        </p:grpSpPr>
        <p:sp>
          <p:nvSpPr>
            <p:cNvPr id="19" name="Pentagone 18"/>
            <p:cNvSpPr/>
            <p:nvPr/>
          </p:nvSpPr>
          <p:spPr>
            <a:xfrm>
              <a:off x="1842656" y="505131"/>
              <a:ext cx="4773769" cy="407158"/>
            </a:xfrm>
            <a:prstGeom prst="homePlat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à coins arrondis 19"/>
            <p:cNvSpPr/>
            <p:nvPr/>
          </p:nvSpPr>
          <p:spPr>
            <a:xfrm>
              <a:off x="1856724" y="470129"/>
              <a:ext cx="4287041" cy="477163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fr-FR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5.1 Les étapes d’informatisation de la maintenance</a:t>
              </a:r>
              <a:r>
                <a:rPr lang="fr-FR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br>
                <a:rPr lang="fr-FR" sz="24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endPara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21" name="Tableau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1637409"/>
              </p:ext>
            </p:extLst>
          </p:nvPr>
        </p:nvGraphicFramePr>
        <p:xfrm>
          <a:off x="1934720" y="2035835"/>
          <a:ext cx="7778623" cy="3512676"/>
        </p:xfrm>
        <a:graphic>
          <a:graphicData uri="http://schemas.openxmlformats.org/drawingml/2006/table">
            <a:tbl>
              <a:tblPr/>
              <a:tblGrid>
                <a:gridCol w="955129"/>
                <a:gridCol w="3355263"/>
                <a:gridCol w="3468231"/>
              </a:tblGrid>
              <a:tr h="586596">
                <a:tc>
                  <a:txBody>
                    <a:bodyPr/>
                    <a:lstStyle/>
                    <a:p>
                      <a:pPr algn="ctr"/>
                      <a:r>
                        <a:rPr lang="fr-FR" sz="1800" b="1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Etape 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Activité 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Niveau d’activité requis (%)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0" i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Gestion des équipements </a:t>
                      </a:r>
                      <a:endParaRPr lang="fr-FR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0" i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Maintenance du 1ier niveau </a:t>
                      </a:r>
                      <a:endParaRPr lang="fr-FR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0" i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Gestion de stock </a:t>
                      </a:r>
                      <a:endParaRPr lang="fr-FR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0" i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Gestion des travaux </a:t>
                      </a:r>
                      <a:endParaRPr lang="fr-FR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0" i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Analyse FMDS </a:t>
                      </a:r>
                      <a:endParaRPr lang="fr-FR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0" i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Analyse des couts </a:t>
                      </a:r>
                      <a:endParaRPr lang="fr-FR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Base de données 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fr-FR" sz="1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i="0" dirty="0" smtClean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  <a:t>Planification - prévention </a:t>
                      </a:r>
                      <a:endParaRPr lang="fr-FR" dirty="0" smtClean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i="0" dirty="0" smtClean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  <a:t>37</a:t>
                      </a:r>
                      <a:endParaRPr lang="fr-FR" dirty="0" smtClean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3290888" y="39227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15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666430" y="809448"/>
            <a:ext cx="0" cy="5575858"/>
          </a:xfrm>
          <a:prstGeom prst="line">
            <a:avLst/>
          </a:prstGeom>
          <a:ln>
            <a:solidFill>
              <a:srgbClr val="266A9E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55" y="348033"/>
            <a:ext cx="1674347" cy="953829"/>
          </a:xfrm>
          <a:prstGeom prst="rect">
            <a:avLst/>
          </a:prstGeom>
        </p:spPr>
      </p:pic>
      <p:sp>
        <p:nvSpPr>
          <p:cNvPr id="33" name="ZoneTexte 32"/>
          <p:cNvSpPr txBox="1"/>
          <p:nvPr/>
        </p:nvSpPr>
        <p:spPr>
          <a:xfrm>
            <a:off x="309879" y="633552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prstClr val="white"/>
                </a:solidFill>
              </a:rPr>
              <a:t>05/6</a:t>
            </a:r>
            <a:endParaRPr lang="fr-FR" b="1" dirty="0">
              <a:solidFill>
                <a:prstClr val="white"/>
              </a:solidFill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10375971" y="564967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prstClr val="white"/>
                </a:solidFill>
              </a:rPr>
              <a:t>25/34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5"/>
          <a:srcRect b="7708"/>
          <a:stretch/>
        </p:blipFill>
        <p:spPr>
          <a:xfrm>
            <a:off x="817343" y="1587380"/>
            <a:ext cx="5885382" cy="4278581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6801876" y="2020717"/>
            <a:ext cx="5387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  <a:latin typeface="TimesNewRomanPSMT"/>
              </a:rPr>
              <a:t>Fig. 9 </a:t>
            </a:r>
            <a:r>
              <a:rPr lang="fr-FR" b="1" dirty="0" smtClean="0">
                <a:solidFill>
                  <a:srgbClr val="C00000"/>
                </a:solidFill>
                <a:latin typeface="TimesNewRomanPSMT"/>
              </a:rPr>
              <a:t>: </a:t>
            </a:r>
            <a:r>
              <a:rPr lang="fr-FR" dirty="0" smtClean="0">
                <a:solidFill>
                  <a:srgbClr val="000000"/>
                </a:solidFill>
                <a:latin typeface="TimesNewRomanPSMT"/>
              </a:rPr>
              <a:t>étapes </a:t>
            </a:r>
            <a:r>
              <a:rPr lang="fr-FR" dirty="0">
                <a:solidFill>
                  <a:srgbClr val="000000"/>
                </a:solidFill>
                <a:latin typeface="TimesNewRomanPSMT"/>
              </a:rPr>
              <a:t>d’informatisation de la maintenance</a:t>
            </a:r>
            <a:r>
              <a:rPr lang="fr-FR" dirty="0"/>
              <a:t> </a:t>
            </a:r>
          </a:p>
        </p:txBody>
      </p:sp>
      <p:grpSp>
        <p:nvGrpSpPr>
          <p:cNvPr id="32" name="Groupe 27"/>
          <p:cNvGrpSpPr/>
          <p:nvPr/>
        </p:nvGrpSpPr>
        <p:grpSpPr>
          <a:xfrm>
            <a:off x="1821215" y="565544"/>
            <a:ext cx="8306199" cy="477163"/>
            <a:chOff x="1842657" y="470129"/>
            <a:chExt cx="4597122" cy="477163"/>
          </a:xfrm>
        </p:grpSpPr>
        <p:sp>
          <p:nvSpPr>
            <p:cNvPr id="35" name="Pentagone 34"/>
            <p:cNvSpPr/>
            <p:nvPr/>
          </p:nvSpPr>
          <p:spPr>
            <a:xfrm>
              <a:off x="1842657" y="505131"/>
              <a:ext cx="4597122" cy="407158"/>
            </a:xfrm>
            <a:prstGeom prst="homePlat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à coins arrondis 35"/>
            <p:cNvSpPr/>
            <p:nvPr/>
          </p:nvSpPr>
          <p:spPr>
            <a:xfrm>
              <a:off x="1856724" y="470129"/>
              <a:ext cx="4287041" cy="477163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fr-FR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5.1 Les étapes d’informatisation de la maintenance</a:t>
              </a:r>
              <a:r>
                <a:rPr lang="fr-FR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br>
                <a:rPr lang="fr-FR" sz="24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endPara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6862258" y="3845799"/>
            <a:ext cx="5300982" cy="193899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table 1 permet de connaitre les étapes à mettre en œuvre pour passer de manière logique </a:t>
            </a: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progressive 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l’entretien à une maintenance évoluée. Le contenu de chaque marche est décrit dans </a:t>
            </a: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fiche 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d’enquête </a:t>
            </a: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associée.</a:t>
            </a:r>
          </a:p>
        </p:txBody>
      </p:sp>
    </p:spTree>
    <p:extLst>
      <p:ext uri="{BB962C8B-B14F-4D97-AF65-F5344CB8AC3E}">
        <p14:creationId xmlns:p14="http://schemas.microsoft.com/office/powerpoint/2010/main" val="1840827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entagone 9"/>
          <p:cNvSpPr/>
          <p:nvPr/>
        </p:nvSpPr>
        <p:spPr>
          <a:xfrm>
            <a:off x="3931278" y="605869"/>
            <a:ext cx="5807945" cy="407158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prstClr val="white"/>
                </a:solidFill>
              </a:rPr>
              <a:t>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1864202" y="578615"/>
            <a:ext cx="7460953" cy="477163"/>
          </a:xfrm>
          <a:prstGeom prst="round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19C7D">
                  <a:lumMod val="75000"/>
                </a:srgbClr>
              </a:solidFill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666430" y="809448"/>
            <a:ext cx="0" cy="5575858"/>
          </a:xfrm>
          <a:prstGeom prst="line">
            <a:avLst/>
          </a:prstGeom>
          <a:ln>
            <a:solidFill>
              <a:srgbClr val="266A9E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55" y="348033"/>
            <a:ext cx="1674347" cy="953829"/>
          </a:xfrm>
          <a:prstGeom prst="rect">
            <a:avLst/>
          </a:prstGeom>
        </p:spPr>
      </p:pic>
      <p:sp>
        <p:nvSpPr>
          <p:cNvPr id="79" name="Rectangle 78"/>
          <p:cNvSpPr/>
          <p:nvPr/>
        </p:nvSpPr>
        <p:spPr>
          <a:xfrm>
            <a:off x="1896514" y="615076"/>
            <a:ext cx="72816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5.2 L’auto-diagnostique du 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service maintenance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309879" y="633552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prstClr val="white"/>
                </a:solidFill>
              </a:rPr>
              <a:t>05/7</a:t>
            </a:r>
            <a:endParaRPr lang="fr-FR" b="1" dirty="0">
              <a:solidFill>
                <a:prstClr val="white"/>
              </a:solidFill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10375971" y="564967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prstClr val="white"/>
                </a:solidFill>
              </a:rPr>
              <a:t>26/34</a:t>
            </a:r>
            <a:endParaRPr lang="fr-FR" b="1" dirty="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75738" y="1662840"/>
            <a:ext cx="107197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Cet auto-diagnostique a pour objectifs :</a:t>
            </a:r>
            <a:b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De 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données une photographie de la fonction maintenance au jour du diagnostic ;</a:t>
            </a:r>
            <a:b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D’identifier 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points faibles ;</a:t>
            </a:r>
            <a:b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De 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servir de base à des audits pour contrôler les progrès de la fonction maintenance.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75738" y="3347257"/>
            <a:ext cx="1020217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L’auto-diagnostique du service de maintenance est composé d’un guide d’utilisation, des </a:t>
            </a: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fiches d’enquêtes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des fiches de correction et un graphe en radar, pour synthétiser la position de l’entreprise</a:t>
            </a: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Cet outil d’étude préliminaire jette les bases d’une réorganisation globale de la maintenance une </a:t>
            </a: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fois la 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 source de dysfonctionnement est connue.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40827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entagone 9"/>
          <p:cNvSpPr/>
          <p:nvPr/>
        </p:nvSpPr>
        <p:spPr>
          <a:xfrm>
            <a:off x="4978855" y="621369"/>
            <a:ext cx="1034989" cy="407158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   </a:t>
            </a:r>
            <a:endParaRPr lang="en-US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864203" y="578615"/>
            <a:ext cx="3493304" cy="515894"/>
          </a:xfrm>
          <a:prstGeom prst="roundRect">
            <a:avLst/>
          </a:prstGeom>
          <a:solidFill>
            <a:srgbClr val="395F4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666430" y="809448"/>
            <a:ext cx="0" cy="5575858"/>
          </a:xfrm>
          <a:prstGeom prst="line">
            <a:avLst/>
          </a:prstGeom>
          <a:ln>
            <a:solidFill>
              <a:srgbClr val="266A9E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895195" y="609611"/>
            <a:ext cx="28007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Plan du COURS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55" y="348033"/>
            <a:ext cx="1674347" cy="953829"/>
          </a:xfrm>
          <a:prstGeom prst="rect">
            <a:avLst/>
          </a:prstGeom>
        </p:spPr>
      </p:pic>
      <p:grpSp>
        <p:nvGrpSpPr>
          <p:cNvPr id="40" name="Groupe 39"/>
          <p:cNvGrpSpPr/>
          <p:nvPr/>
        </p:nvGrpSpPr>
        <p:grpSpPr>
          <a:xfrm>
            <a:off x="665019" y="1330036"/>
            <a:ext cx="9961417" cy="692728"/>
            <a:chOff x="665019" y="1330036"/>
            <a:chExt cx="9961417" cy="692728"/>
          </a:xfrm>
        </p:grpSpPr>
        <p:sp>
          <p:nvSpPr>
            <p:cNvPr id="29" name="Pentagone 28"/>
            <p:cNvSpPr/>
            <p:nvPr/>
          </p:nvSpPr>
          <p:spPr>
            <a:xfrm>
              <a:off x="665019" y="1330036"/>
              <a:ext cx="1911927" cy="692728"/>
            </a:xfrm>
            <a:prstGeom prst="homePlate">
              <a:avLst/>
            </a:prstGeom>
            <a:solidFill>
              <a:srgbClr val="CB067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fr-FR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Chevron 37"/>
            <p:cNvSpPr/>
            <p:nvPr/>
          </p:nvSpPr>
          <p:spPr>
            <a:xfrm>
              <a:off x="2036619" y="1330036"/>
              <a:ext cx="8589817" cy="692728"/>
            </a:xfrm>
            <a:prstGeom prst="chevron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0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INTRODUCTION</a:t>
              </a:r>
              <a:endParaRPr lang="fr-F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1" name="Groupe 40"/>
          <p:cNvGrpSpPr/>
          <p:nvPr/>
        </p:nvGrpSpPr>
        <p:grpSpPr>
          <a:xfrm>
            <a:off x="665019" y="2230582"/>
            <a:ext cx="9961417" cy="692728"/>
            <a:chOff x="665019" y="1330036"/>
            <a:chExt cx="9961417" cy="692728"/>
          </a:xfrm>
        </p:grpSpPr>
        <p:sp>
          <p:nvSpPr>
            <p:cNvPr id="42" name="Pentagone 41"/>
            <p:cNvSpPr/>
            <p:nvPr/>
          </p:nvSpPr>
          <p:spPr>
            <a:xfrm>
              <a:off x="665019" y="1330036"/>
              <a:ext cx="1911927" cy="692728"/>
            </a:xfrm>
            <a:prstGeom prst="homePlate">
              <a:avLst/>
            </a:prstGeom>
            <a:solidFill>
              <a:srgbClr val="CB067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43" name="Chevron 42"/>
            <p:cNvSpPr/>
            <p:nvPr/>
          </p:nvSpPr>
          <p:spPr>
            <a:xfrm>
              <a:off x="2036619" y="1330036"/>
              <a:ext cx="8589817" cy="692728"/>
            </a:xfrm>
            <a:prstGeom prst="chevron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000" b="1" dirty="0"/>
                <a:t>Apports et intérêt de la GMAO</a:t>
              </a:r>
              <a:r>
                <a:rPr lang="fr-FR" sz="2000" dirty="0"/>
                <a:t> </a:t>
              </a:r>
              <a:endParaRPr lang="fr-F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4" name="Groupe 43"/>
          <p:cNvGrpSpPr/>
          <p:nvPr/>
        </p:nvGrpSpPr>
        <p:grpSpPr>
          <a:xfrm>
            <a:off x="678874" y="3172690"/>
            <a:ext cx="9961417" cy="692728"/>
            <a:chOff x="665019" y="1330036"/>
            <a:chExt cx="9961417" cy="692728"/>
          </a:xfrm>
        </p:grpSpPr>
        <p:sp>
          <p:nvSpPr>
            <p:cNvPr id="45" name="Pentagone 44"/>
            <p:cNvSpPr/>
            <p:nvPr/>
          </p:nvSpPr>
          <p:spPr>
            <a:xfrm>
              <a:off x="665019" y="1330036"/>
              <a:ext cx="1911927" cy="692728"/>
            </a:xfrm>
            <a:prstGeom prst="homePlate">
              <a:avLst/>
            </a:prstGeom>
            <a:solidFill>
              <a:srgbClr val="CB067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fr-FR" sz="2000" b="1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fr-FR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fr-FR" dirty="0"/>
            </a:p>
          </p:txBody>
        </p:sp>
        <p:sp>
          <p:nvSpPr>
            <p:cNvPr id="46" name="Chevron 45"/>
            <p:cNvSpPr/>
            <p:nvPr/>
          </p:nvSpPr>
          <p:spPr>
            <a:xfrm>
              <a:off x="2036619" y="1330036"/>
              <a:ext cx="8589817" cy="692728"/>
            </a:xfrm>
            <a:prstGeom prst="chevron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000" b="1" dirty="0"/>
                <a:t>Familles de la maintenance assistée par ordinateur : MAO</a:t>
              </a:r>
              <a:r>
                <a:rPr lang="fr-FR" sz="2000" dirty="0"/>
                <a:t> </a:t>
              </a:r>
              <a:r>
                <a:rPr lang="fr-FR" sz="20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fr-F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7" name="Groupe 46"/>
          <p:cNvGrpSpPr/>
          <p:nvPr/>
        </p:nvGrpSpPr>
        <p:grpSpPr>
          <a:xfrm>
            <a:off x="665019" y="4100945"/>
            <a:ext cx="9961417" cy="692728"/>
            <a:chOff x="665019" y="1330036"/>
            <a:chExt cx="9961417" cy="692728"/>
          </a:xfrm>
        </p:grpSpPr>
        <p:sp>
          <p:nvSpPr>
            <p:cNvPr id="48" name="Pentagone 47"/>
            <p:cNvSpPr/>
            <p:nvPr/>
          </p:nvSpPr>
          <p:spPr>
            <a:xfrm>
              <a:off x="665019" y="1330036"/>
              <a:ext cx="1911927" cy="692728"/>
            </a:xfrm>
            <a:prstGeom prst="homePlate">
              <a:avLst/>
            </a:prstGeom>
            <a:solidFill>
              <a:srgbClr val="CB067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endParaRPr lang="fr-FR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Chevron 48"/>
            <p:cNvSpPr/>
            <p:nvPr/>
          </p:nvSpPr>
          <p:spPr>
            <a:xfrm>
              <a:off x="2036619" y="1330036"/>
              <a:ext cx="8589817" cy="692728"/>
            </a:xfrm>
            <a:prstGeom prst="chevron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000" b="1" dirty="0"/>
                <a:t>Système de gestion de base de données : SGBD</a:t>
              </a:r>
              <a:r>
                <a:rPr lang="fr-FR" sz="2000" dirty="0"/>
                <a:t> </a:t>
              </a:r>
              <a:endParaRPr lang="fr-F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0" name="Groupe 49"/>
          <p:cNvGrpSpPr/>
          <p:nvPr/>
        </p:nvGrpSpPr>
        <p:grpSpPr>
          <a:xfrm>
            <a:off x="678874" y="5029199"/>
            <a:ext cx="9961417" cy="692728"/>
            <a:chOff x="665019" y="1330036"/>
            <a:chExt cx="9961417" cy="692728"/>
          </a:xfrm>
        </p:grpSpPr>
        <p:sp>
          <p:nvSpPr>
            <p:cNvPr id="51" name="Pentagone 50"/>
            <p:cNvSpPr/>
            <p:nvPr/>
          </p:nvSpPr>
          <p:spPr>
            <a:xfrm>
              <a:off x="665019" y="1330036"/>
              <a:ext cx="1911927" cy="692728"/>
            </a:xfrm>
            <a:prstGeom prst="homePlate">
              <a:avLst/>
            </a:prstGeom>
            <a:solidFill>
              <a:srgbClr val="CB067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 smtClean="0">
                  <a:latin typeface="Times New Roman" pitchFamily="18" charset="0"/>
                  <a:cs typeface="Times New Roman" pitchFamily="18" charset="0"/>
                </a:rPr>
                <a:t>5</a:t>
              </a:r>
              <a:endParaRPr lang="fr-FR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Chevron 51"/>
            <p:cNvSpPr/>
            <p:nvPr/>
          </p:nvSpPr>
          <p:spPr>
            <a:xfrm>
              <a:off x="2036619" y="1330036"/>
              <a:ext cx="8589817" cy="692728"/>
            </a:xfrm>
            <a:prstGeom prst="chevron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0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CONCLUSION</a:t>
              </a:r>
              <a:endParaRPr lang="fr-F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7534470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666430" y="809448"/>
            <a:ext cx="0" cy="5575858"/>
          </a:xfrm>
          <a:prstGeom prst="line">
            <a:avLst/>
          </a:prstGeom>
          <a:ln>
            <a:solidFill>
              <a:srgbClr val="266A9E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55" y="348033"/>
            <a:ext cx="1674347" cy="953829"/>
          </a:xfrm>
          <a:prstGeom prst="rect">
            <a:avLst/>
          </a:prstGeom>
        </p:spPr>
      </p:pic>
      <p:sp>
        <p:nvSpPr>
          <p:cNvPr id="33" name="ZoneTexte 32"/>
          <p:cNvSpPr txBox="1"/>
          <p:nvPr/>
        </p:nvSpPr>
        <p:spPr>
          <a:xfrm>
            <a:off x="251329" y="633552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prstClr val="white"/>
                </a:solidFill>
              </a:rPr>
              <a:t>05/8</a:t>
            </a:r>
            <a:endParaRPr lang="fr-FR" b="1" dirty="0">
              <a:solidFill>
                <a:prstClr val="white"/>
              </a:solidFill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10375971" y="564967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prstClr val="white"/>
                </a:solidFill>
              </a:rPr>
              <a:t>27/34</a:t>
            </a:r>
            <a:endParaRPr lang="fr-FR" b="1" dirty="0">
              <a:solidFill>
                <a:prstClr val="white"/>
              </a:solidFill>
            </a:endParaRPr>
          </a:p>
        </p:txBody>
      </p:sp>
      <p:grpSp>
        <p:nvGrpSpPr>
          <p:cNvPr id="2" name="Groupe 30"/>
          <p:cNvGrpSpPr/>
          <p:nvPr/>
        </p:nvGrpSpPr>
        <p:grpSpPr>
          <a:xfrm>
            <a:off x="1856510" y="580964"/>
            <a:ext cx="4558145" cy="477163"/>
            <a:chOff x="1842656" y="470129"/>
            <a:chExt cx="5264726" cy="477163"/>
          </a:xfrm>
        </p:grpSpPr>
        <p:sp>
          <p:nvSpPr>
            <p:cNvPr id="32" name="Pentagone 31"/>
            <p:cNvSpPr/>
            <p:nvPr/>
          </p:nvSpPr>
          <p:spPr>
            <a:xfrm>
              <a:off x="1842656" y="505131"/>
              <a:ext cx="5264726" cy="407158"/>
            </a:xfrm>
            <a:prstGeom prst="homePlat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   </a:t>
              </a:r>
              <a:endParaRPr lang="en-US" dirty="0"/>
            </a:p>
          </p:txBody>
        </p:sp>
        <p:sp>
          <p:nvSpPr>
            <p:cNvPr id="35" name="Rectangle à coins arrondis 34"/>
            <p:cNvSpPr/>
            <p:nvPr/>
          </p:nvSpPr>
          <p:spPr>
            <a:xfrm>
              <a:off x="1856723" y="470129"/>
              <a:ext cx="4488660" cy="477163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000" b="1" dirty="0" smtClean="0"/>
                <a:t>Graphe </a:t>
              </a:r>
              <a:r>
                <a:rPr lang="fr-FR" sz="2000" b="1" dirty="0"/>
                <a:t>en radar :</a:t>
              </a:r>
              <a:r>
                <a:rPr lang="fr-FR" sz="2000" dirty="0"/>
                <a:t> </a:t>
              </a:r>
              <a:endPara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664298" y="1627592"/>
            <a:ext cx="1015972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imesNewRomanPSMT"/>
              </a:rPr>
              <a:t>Les huit branches du graphe en radar, illustré sur la figure 10, représente les huit marches de l’escalier,</a:t>
            </a:r>
            <a:br>
              <a:rPr lang="fr-FR" dirty="0">
                <a:solidFill>
                  <a:srgbClr val="000000"/>
                </a:solidFill>
                <a:latin typeface="TimesNewRomanPSMT"/>
              </a:rPr>
            </a:br>
            <a:r>
              <a:rPr lang="fr-FR" dirty="0">
                <a:solidFill>
                  <a:srgbClr val="000000"/>
                </a:solidFill>
                <a:latin typeface="TimesNewRomanPSMT"/>
              </a:rPr>
              <a:t>il faut donc reporter à chaque fois le total des points correspondants. La zone grisée représente la zone</a:t>
            </a:r>
            <a:br>
              <a:rPr lang="fr-FR" dirty="0">
                <a:solidFill>
                  <a:srgbClr val="000000"/>
                </a:solidFill>
                <a:latin typeface="TimesNewRomanPSMT"/>
              </a:rPr>
            </a:br>
            <a:r>
              <a:rPr lang="fr-FR" dirty="0">
                <a:solidFill>
                  <a:srgbClr val="000000"/>
                </a:solidFill>
                <a:latin typeface="TimesNewRomanPSMT"/>
              </a:rPr>
              <a:t>minimale au dessus de laquelle la marche est considérée comme maitrisée.</a:t>
            </a:r>
            <a:r>
              <a:rPr lang="fr-FR" dirty="0"/>
              <a:t> 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5"/>
          <a:srcRect l="9094" r="8562" b="17399"/>
          <a:stretch/>
        </p:blipFill>
        <p:spPr>
          <a:xfrm>
            <a:off x="1483744" y="3251580"/>
            <a:ext cx="6378130" cy="360641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900593" y="3927020"/>
            <a:ext cx="39516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  <a:latin typeface="TimesNewRomanPSMT"/>
              </a:rPr>
              <a:t>Fig. 10 </a:t>
            </a:r>
            <a:r>
              <a:rPr lang="fr-FR" b="1" dirty="0" smtClean="0">
                <a:solidFill>
                  <a:srgbClr val="C00000"/>
                </a:solidFill>
                <a:latin typeface="TimesNewRomanPSMT"/>
              </a:rPr>
              <a:t>: </a:t>
            </a:r>
            <a:r>
              <a:rPr lang="fr-FR" dirty="0" smtClean="0">
                <a:solidFill>
                  <a:srgbClr val="000000"/>
                </a:solidFill>
                <a:latin typeface="TimesNewRomanPSMT"/>
              </a:rPr>
              <a:t>Graphe </a:t>
            </a:r>
            <a:r>
              <a:rPr lang="fr-FR" dirty="0">
                <a:solidFill>
                  <a:srgbClr val="000000"/>
                </a:solidFill>
                <a:latin typeface="TimesNewRomanPSMT"/>
              </a:rPr>
              <a:t>en radar de l’audit </a:t>
            </a:r>
            <a:endParaRPr lang="fr-FR" dirty="0" smtClean="0">
              <a:solidFill>
                <a:srgbClr val="000000"/>
              </a:solidFill>
              <a:latin typeface="TimesNewRomanPSMT"/>
            </a:endParaRPr>
          </a:p>
          <a:p>
            <a:r>
              <a:rPr lang="fr-FR" dirty="0" smtClean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fr-FR" dirty="0">
                <a:solidFill>
                  <a:srgbClr val="000000"/>
                </a:solidFill>
                <a:latin typeface="TimesNewRomanPSMT"/>
              </a:rPr>
              <a:t>maintenance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40827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666430" y="809448"/>
            <a:ext cx="0" cy="5575858"/>
          </a:xfrm>
          <a:prstGeom prst="line">
            <a:avLst/>
          </a:prstGeom>
          <a:ln>
            <a:solidFill>
              <a:srgbClr val="266A9E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64" y="0"/>
            <a:ext cx="1674347" cy="953829"/>
          </a:xfrm>
          <a:prstGeom prst="rect">
            <a:avLst/>
          </a:prstGeom>
        </p:spPr>
      </p:pic>
      <p:sp>
        <p:nvSpPr>
          <p:cNvPr id="33" name="ZoneTexte 32"/>
          <p:cNvSpPr txBox="1"/>
          <p:nvPr/>
        </p:nvSpPr>
        <p:spPr>
          <a:xfrm>
            <a:off x="260695" y="277091"/>
            <a:ext cx="899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prstClr val="white"/>
                </a:solidFill>
              </a:rPr>
              <a:t>05/9</a:t>
            </a:r>
            <a:endParaRPr lang="fr-FR" b="1" dirty="0">
              <a:solidFill>
                <a:prstClr val="white"/>
              </a:solidFill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10375971" y="564967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prstClr val="white"/>
                </a:solidFill>
              </a:rPr>
              <a:t>28/34</a:t>
            </a:r>
            <a:endParaRPr lang="fr-FR" b="1" dirty="0">
              <a:solidFill>
                <a:prstClr val="white"/>
              </a:solidFill>
            </a:endParaRPr>
          </a:p>
        </p:txBody>
      </p:sp>
      <p:grpSp>
        <p:nvGrpSpPr>
          <p:cNvPr id="2" name="Groupe 30"/>
          <p:cNvGrpSpPr/>
          <p:nvPr/>
        </p:nvGrpSpPr>
        <p:grpSpPr>
          <a:xfrm>
            <a:off x="1856509" y="248444"/>
            <a:ext cx="8590080" cy="477163"/>
            <a:chOff x="1842656" y="470129"/>
            <a:chExt cx="5308366" cy="477163"/>
          </a:xfrm>
        </p:grpSpPr>
        <p:sp>
          <p:nvSpPr>
            <p:cNvPr id="32" name="Pentagone 31"/>
            <p:cNvSpPr/>
            <p:nvPr/>
          </p:nvSpPr>
          <p:spPr>
            <a:xfrm>
              <a:off x="1842656" y="505131"/>
              <a:ext cx="5308366" cy="407158"/>
            </a:xfrm>
            <a:prstGeom prst="homePlat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   </a:t>
              </a:r>
              <a:endParaRPr lang="en-US" dirty="0"/>
            </a:p>
          </p:txBody>
        </p:sp>
        <p:sp>
          <p:nvSpPr>
            <p:cNvPr id="35" name="Rectangle à coins arrondis 34"/>
            <p:cNvSpPr/>
            <p:nvPr/>
          </p:nvSpPr>
          <p:spPr>
            <a:xfrm>
              <a:off x="1856723" y="470129"/>
              <a:ext cx="5118382" cy="477163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fr-FR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5.3 Liens de GMAO avec les autres outils </a:t>
              </a:r>
              <a:r>
                <a:rPr lang="fr-FR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informatiques</a:t>
              </a:r>
              <a:r>
                <a:rPr lang="fr-FR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2400" dirty="0"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fr-FR" sz="24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endPara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822384" y="1230920"/>
            <a:ext cx="99520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Certaines </a:t>
            </a:r>
            <a:r>
              <a:rPr lang="fr-FR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GMAO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peuvent être interfacé avec les autres logiciels </a:t>
            </a:r>
            <a:r>
              <a:rPr lang="fr-FR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GPAO, GAA 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 est illustré </a:t>
            </a: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 la fig.11.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5"/>
          <a:srcRect l="12359"/>
          <a:stretch/>
        </p:blipFill>
        <p:spPr>
          <a:xfrm rot="16200000">
            <a:off x="2271068" y="485398"/>
            <a:ext cx="4674329" cy="78120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734076" y="2951046"/>
            <a:ext cx="32837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  <a:latin typeface="TimesNewRomanPSMT"/>
              </a:rPr>
              <a:t>Fig. 11 </a:t>
            </a:r>
            <a:r>
              <a:rPr lang="fr-FR" b="1" dirty="0" smtClean="0">
                <a:solidFill>
                  <a:srgbClr val="C00000"/>
                </a:solidFill>
                <a:latin typeface="TimesNewRomanPSMT"/>
              </a:rPr>
              <a:t>: </a:t>
            </a:r>
            <a:r>
              <a:rPr lang="fr-FR" dirty="0" smtClean="0">
                <a:solidFill>
                  <a:srgbClr val="000000"/>
                </a:solidFill>
                <a:latin typeface="TimesNewRomanPSMT"/>
              </a:rPr>
              <a:t>Liens </a:t>
            </a:r>
            <a:r>
              <a:rPr lang="fr-FR" dirty="0">
                <a:solidFill>
                  <a:srgbClr val="000000"/>
                </a:solidFill>
                <a:latin typeface="TimesNewRomanPSMT"/>
              </a:rPr>
              <a:t>entre les outils informatiques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40827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666430" y="809448"/>
            <a:ext cx="0" cy="5575858"/>
          </a:xfrm>
          <a:prstGeom prst="line">
            <a:avLst/>
          </a:prstGeom>
          <a:ln>
            <a:solidFill>
              <a:srgbClr val="266A9E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64" y="376163"/>
            <a:ext cx="1674347" cy="953829"/>
          </a:xfrm>
          <a:prstGeom prst="rect">
            <a:avLst/>
          </a:prstGeom>
        </p:spPr>
      </p:pic>
      <p:sp>
        <p:nvSpPr>
          <p:cNvPr id="33" name="ZoneTexte 32"/>
          <p:cNvSpPr txBox="1"/>
          <p:nvPr/>
        </p:nvSpPr>
        <p:spPr>
          <a:xfrm>
            <a:off x="397971" y="630771"/>
            <a:ext cx="784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prstClr val="white"/>
                </a:solidFill>
              </a:rPr>
              <a:t>6/1</a:t>
            </a:r>
            <a:endParaRPr lang="fr-FR" b="1" dirty="0">
              <a:solidFill>
                <a:prstClr val="white"/>
              </a:solidFill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10375971" y="564967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prstClr val="white"/>
                </a:solidFill>
              </a:rPr>
              <a:t>29/34</a:t>
            </a:r>
            <a:endParaRPr lang="fr-FR" b="1" dirty="0">
              <a:solidFill>
                <a:prstClr val="white"/>
              </a:solidFill>
            </a:endParaRPr>
          </a:p>
        </p:txBody>
      </p:sp>
      <p:grpSp>
        <p:nvGrpSpPr>
          <p:cNvPr id="8" name="Groupe 30"/>
          <p:cNvGrpSpPr/>
          <p:nvPr/>
        </p:nvGrpSpPr>
        <p:grpSpPr>
          <a:xfrm>
            <a:off x="1856510" y="580964"/>
            <a:ext cx="5613965" cy="477163"/>
            <a:chOff x="1842656" y="470129"/>
            <a:chExt cx="6484214" cy="477163"/>
          </a:xfrm>
        </p:grpSpPr>
        <p:sp>
          <p:nvSpPr>
            <p:cNvPr id="9" name="Pentagone 8"/>
            <p:cNvSpPr/>
            <p:nvPr/>
          </p:nvSpPr>
          <p:spPr>
            <a:xfrm>
              <a:off x="1842656" y="505131"/>
              <a:ext cx="6484214" cy="407158"/>
            </a:xfrm>
            <a:prstGeom prst="homePlat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   </a:t>
              </a:r>
              <a:endParaRPr lang="en-US" dirty="0"/>
            </a:p>
          </p:txBody>
        </p:sp>
        <p:sp>
          <p:nvSpPr>
            <p:cNvPr id="10" name="Rectangle à coins arrondis 9"/>
            <p:cNvSpPr/>
            <p:nvPr/>
          </p:nvSpPr>
          <p:spPr>
            <a:xfrm>
              <a:off x="1856722" y="470129"/>
              <a:ext cx="5702948" cy="477163"/>
            </a:xfrm>
            <a:prstGeom prst="round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000" b="1" dirty="0"/>
                <a:t>6 Critères de choix d’une GMAO</a:t>
              </a:r>
              <a:r>
                <a:rPr lang="fr-FR" sz="2000" dirty="0"/>
                <a:t> </a:t>
              </a:r>
              <a:endPara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666430" y="1443841"/>
            <a:ext cx="1022010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critères de choix d’une GMAO sont essentiellement </a:t>
            </a: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Modularité (interfaçage avec les autres logiciels (GPAO, GAAO, diagnostic AMDEC … et </a:t>
            </a: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autres programme 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Access, Excel)</a:t>
            </a:r>
            <a:b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Paramétrable (flexibilité pour intégration dans l’environnement industriel considéré)</a:t>
            </a:r>
            <a:b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Environnement informatique (SGBD, réseau, matériels)</a:t>
            </a:r>
            <a:b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Convivialité et ergonomie</a:t>
            </a:r>
            <a:b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Evolutivité (nouvelle version à des prix bas)</a:t>
            </a:r>
            <a:b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 (maintenance logiciel) et pérennité du fournisseur</a:t>
            </a:r>
            <a:b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 ou multiposte (réseau informatique)</a:t>
            </a:r>
            <a:b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 web</a:t>
            </a:r>
            <a:b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Vibrations monitoring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40827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805912" y="1820245"/>
            <a:ext cx="0" cy="4608147"/>
          </a:xfrm>
          <a:prstGeom prst="line">
            <a:avLst/>
          </a:prstGeom>
          <a:ln>
            <a:solidFill>
              <a:srgbClr val="266A9E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37" y="1186492"/>
            <a:ext cx="1674347" cy="953829"/>
          </a:xfrm>
          <a:prstGeom prst="rect">
            <a:avLst/>
          </a:prstGeom>
        </p:spPr>
      </p:pic>
      <p:pic>
        <p:nvPicPr>
          <p:cNvPr id="40" name="Image 3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417" y="1466282"/>
            <a:ext cx="1666875" cy="427149"/>
          </a:xfrm>
          <a:prstGeom prst="rect">
            <a:avLst/>
          </a:prstGeom>
        </p:spPr>
      </p:pic>
      <p:cxnSp>
        <p:nvCxnSpPr>
          <p:cNvPr id="33" name="Connecteur droit 32"/>
          <p:cNvCxnSpPr/>
          <p:nvPr/>
        </p:nvCxnSpPr>
        <p:spPr>
          <a:xfrm rot="10800000">
            <a:off x="11202696" y="1819763"/>
            <a:ext cx="0" cy="4608147"/>
          </a:xfrm>
          <a:prstGeom prst="line">
            <a:avLst/>
          </a:prstGeom>
          <a:ln>
            <a:solidFill>
              <a:srgbClr val="266A9E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4" name="Image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013192" y="1201250"/>
            <a:ext cx="1674347" cy="953829"/>
          </a:xfrm>
          <a:prstGeom prst="rect">
            <a:avLst/>
          </a:prstGeom>
        </p:spPr>
      </p:pic>
      <p:pic>
        <p:nvPicPr>
          <p:cNvPr id="36" name="Image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344618" y="1466282"/>
            <a:ext cx="1666875" cy="427148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3248015" y="1466282"/>
            <a:ext cx="5567405" cy="427149"/>
          </a:xfrm>
          <a:prstGeom prst="rect">
            <a:avLst/>
          </a:prstGeom>
          <a:solidFill>
            <a:srgbClr val="266A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0373867" y="580733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prstClr val="white"/>
                </a:solidFill>
              </a:rPr>
              <a:t>30/34</a:t>
            </a:r>
            <a:endParaRPr lang="fr-FR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05913" y="3282865"/>
            <a:ext cx="10396784" cy="2343655"/>
          </a:xfrm>
          <a:prstGeom prst="rect">
            <a:avLst/>
          </a:prstGeom>
          <a:solidFill>
            <a:srgbClr val="CCFF33"/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naissance des progiciels de GMAO a changé la structure de l’information entre les hommes </a:t>
            </a: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maintenance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On montre bien que la GMAO peut répondre aux besoins des entreprises en ce </a:t>
            </a: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 concerne 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échanges d’information et des procédures, et l’analyse des activités de maintenance et </a:t>
            </a: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archives 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que son exploitation sera un levier de performance important pour les entreprises</a:t>
            </a: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6514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7240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entagone 2"/>
          <p:cNvSpPr/>
          <p:nvPr/>
        </p:nvSpPr>
        <p:spPr>
          <a:xfrm>
            <a:off x="2340777" y="621368"/>
            <a:ext cx="3159478" cy="407158"/>
          </a:xfrm>
          <a:prstGeom prst="homePlat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1864203" y="578615"/>
            <a:ext cx="3081870" cy="477163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19C7D">
                  <a:lumMod val="75000"/>
                </a:srgbClr>
              </a:solidFill>
            </a:endParaRPr>
          </a:p>
        </p:txBody>
      </p:sp>
      <p:cxnSp>
        <p:nvCxnSpPr>
          <p:cNvPr id="5" name="Connecteur droit 4"/>
          <p:cNvCxnSpPr/>
          <p:nvPr/>
        </p:nvCxnSpPr>
        <p:spPr>
          <a:xfrm>
            <a:off x="666430" y="809448"/>
            <a:ext cx="0" cy="5575858"/>
          </a:xfrm>
          <a:prstGeom prst="line">
            <a:avLst/>
          </a:prstGeom>
          <a:ln>
            <a:solidFill>
              <a:srgbClr val="266A9E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2143166" y="563117"/>
            <a:ext cx="19768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Introduction</a:t>
            </a:r>
            <a:endParaRPr lang="en-US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55" y="348033"/>
            <a:ext cx="1674347" cy="953829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362495" y="632530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prstClr val="white"/>
                </a:solidFill>
              </a:rPr>
              <a:t>1/1</a:t>
            </a:r>
            <a:endParaRPr lang="fr-FR" b="1" dirty="0">
              <a:solidFill>
                <a:prstClr val="white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0436931" y="549201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prstClr val="white"/>
                </a:solidFill>
              </a:rPr>
              <a:t>1/34</a:t>
            </a:r>
            <a:endParaRPr lang="fr-FR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12646" y="1751763"/>
            <a:ext cx="1079974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données à manipuler tant dans le domaine technique qu’économique sont nombreuses </a:t>
            </a: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leur exploitation 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peut être variée et seule la puissance de traitement de l’informatique permet de le faire</a:t>
            </a: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fr-FR" sz="2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produits informatiques spécifiques à la maintenance dits MAO fournissent un support concret </a:t>
            </a: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méthodique 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transfert de technologie indispensable à réaliser dans ce domaine. La rigueur </a:t>
            </a: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introduite par 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l’informatique permettra de stabiliser les organisations et les procédures de maintenance</a:t>
            </a: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07360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Connecteur droit 11"/>
          <p:cNvCxnSpPr/>
          <p:nvPr/>
        </p:nvCxnSpPr>
        <p:spPr>
          <a:xfrm>
            <a:off x="666430" y="809448"/>
            <a:ext cx="0" cy="5575858"/>
          </a:xfrm>
          <a:prstGeom prst="line">
            <a:avLst/>
          </a:prstGeom>
          <a:ln>
            <a:solidFill>
              <a:srgbClr val="266A9E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3" name="Groupe 12"/>
          <p:cNvGrpSpPr/>
          <p:nvPr/>
        </p:nvGrpSpPr>
        <p:grpSpPr>
          <a:xfrm>
            <a:off x="1864202" y="578615"/>
            <a:ext cx="7743511" cy="538581"/>
            <a:chOff x="1864202" y="578615"/>
            <a:chExt cx="7743511" cy="538581"/>
          </a:xfrm>
        </p:grpSpPr>
        <p:sp>
          <p:nvSpPr>
            <p:cNvPr id="14" name="Pentagone 13"/>
            <p:cNvSpPr/>
            <p:nvPr/>
          </p:nvSpPr>
          <p:spPr>
            <a:xfrm>
              <a:off x="6767929" y="622197"/>
              <a:ext cx="2839784" cy="407158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   </a:t>
              </a:r>
              <a:endParaRPr lang="en-US" dirty="0"/>
            </a:p>
          </p:txBody>
        </p:sp>
        <p:sp>
          <p:nvSpPr>
            <p:cNvPr id="15" name="Rectangle à coins arrondis 14"/>
            <p:cNvSpPr/>
            <p:nvPr/>
          </p:nvSpPr>
          <p:spPr>
            <a:xfrm>
              <a:off x="1864202" y="578615"/>
              <a:ext cx="6553657" cy="477163"/>
            </a:xfrm>
            <a:prstGeom prst="roundRect">
              <a:avLst/>
            </a:prstGeom>
            <a:solidFill>
              <a:srgbClr val="006666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086658" y="593976"/>
              <a:ext cx="590206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1.</a:t>
              </a:r>
              <a:r>
                <a:rPr lang="fr-FR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Apports et intérêt de la GMAO</a:t>
              </a:r>
              <a:r>
                <a:rPr lang="fr-FR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2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fr-FR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7" name="Image 16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55" y="348033"/>
            <a:ext cx="1674347" cy="953829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377243" y="617786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2/1</a:t>
            </a:r>
            <a:endParaRPr lang="fr-FR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10436931" y="564967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2/34</a:t>
            </a:r>
            <a:endParaRPr lang="fr-FR" b="1" dirty="0"/>
          </a:p>
        </p:txBody>
      </p:sp>
      <p:sp>
        <p:nvSpPr>
          <p:cNvPr id="20" name="Rectangle 19"/>
          <p:cNvSpPr/>
          <p:nvPr/>
        </p:nvSpPr>
        <p:spPr>
          <a:xfrm>
            <a:off x="666431" y="1997839"/>
            <a:ext cx="1070978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titre indicatif on relève dans la documentation technique </a:t>
            </a:r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d’un distributeur 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logiciels (GMAO) </a:t>
            </a:r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possibilités 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d’évaluation suivantes </a:t>
            </a:r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fr-FR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✓ 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Accroissement de la productivité du service plus de 10 % ;</a:t>
            </a:r>
            <a:b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✓ Réduction de la masse de stock de pièces de rechange (</a:t>
            </a:r>
            <a:r>
              <a:rPr lang="fr-FR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PdR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de 35 % ;</a:t>
            </a:r>
            <a:b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✓ Réduction du nombre de pannes de 26 %</a:t>
            </a:r>
            <a:b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✓ Economie sur le budget de 10 </a:t>
            </a:r>
            <a:r>
              <a: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fr-FR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5073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ntagone 3"/>
          <p:cNvSpPr/>
          <p:nvPr/>
        </p:nvSpPr>
        <p:spPr>
          <a:xfrm>
            <a:off x="4179307" y="605869"/>
            <a:ext cx="2609420" cy="407158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   </a:t>
            </a:r>
            <a:endParaRPr lang="en-US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864203" y="578615"/>
            <a:ext cx="4231797" cy="477163"/>
          </a:xfrm>
          <a:prstGeom prst="round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Apports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GMAO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Connecteur droit 5"/>
          <p:cNvCxnSpPr/>
          <p:nvPr/>
        </p:nvCxnSpPr>
        <p:spPr>
          <a:xfrm>
            <a:off x="666430" y="809448"/>
            <a:ext cx="0" cy="5575858"/>
          </a:xfrm>
          <a:prstGeom prst="line">
            <a:avLst/>
          </a:prstGeom>
          <a:ln>
            <a:solidFill>
              <a:srgbClr val="266A9E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55" y="348033"/>
            <a:ext cx="1674347" cy="953829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393009" y="633552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2/2</a:t>
            </a:r>
            <a:endParaRPr lang="fr-FR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10436931" y="564967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3/34</a:t>
            </a:r>
            <a:endParaRPr lang="fr-FR" b="1" dirty="0"/>
          </a:p>
        </p:txBody>
      </p:sp>
      <p:sp>
        <p:nvSpPr>
          <p:cNvPr id="10" name="Rectangle 9"/>
          <p:cNvSpPr/>
          <p:nvPr/>
        </p:nvSpPr>
        <p:spPr>
          <a:xfrm>
            <a:off x="680861" y="1605156"/>
            <a:ext cx="109105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figure 1 montre non seulement les réductions en stock de </a:t>
            </a:r>
            <a:r>
              <a:rPr lang="fr-FR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PdR</a:t>
            </a:r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de pannes mais aussi un gain </a:t>
            </a:r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productivité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5"/>
          <a:srcRect b="13460"/>
          <a:stretch/>
        </p:blipFill>
        <p:spPr>
          <a:xfrm>
            <a:off x="2179884" y="2436153"/>
            <a:ext cx="6614492" cy="356588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480405" y="6154473"/>
            <a:ext cx="40072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C00000"/>
                </a:solidFill>
                <a:latin typeface="TimesNewRomanPSMT"/>
              </a:rPr>
              <a:t>Fig.1:</a:t>
            </a:r>
            <a:r>
              <a:rPr lang="fr-FR" sz="2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fr-FR" sz="2400" dirty="0">
                <a:solidFill>
                  <a:srgbClr val="000000"/>
                </a:solidFill>
                <a:latin typeface="TimesNewRomanPSMT"/>
              </a:rPr>
              <a:t>Apports de la </a:t>
            </a:r>
            <a:r>
              <a:rPr lang="fr-FR" sz="2400" dirty="0" smtClean="0">
                <a:solidFill>
                  <a:srgbClr val="000000"/>
                </a:solidFill>
                <a:latin typeface="TimesNewRomanPSMT"/>
              </a:rPr>
              <a:t>GMAO</a:t>
            </a:r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59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Connecteur droit 11"/>
          <p:cNvCxnSpPr/>
          <p:nvPr/>
        </p:nvCxnSpPr>
        <p:spPr>
          <a:xfrm>
            <a:off x="666430" y="809448"/>
            <a:ext cx="0" cy="5575858"/>
          </a:xfrm>
          <a:prstGeom prst="line">
            <a:avLst/>
          </a:prstGeom>
          <a:ln>
            <a:solidFill>
              <a:srgbClr val="5F3E3B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10436931" y="564967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4/34</a:t>
            </a:r>
            <a:endParaRPr lang="fr-FR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789709" y="1316182"/>
            <a:ext cx="11402291" cy="445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000">
              <a:lnSpc>
                <a:spcPct val="150000"/>
              </a:lnSpc>
            </a:pP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outre, la GMAO </a:t>
            </a:r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✓ Impose de mettre de l’ordre dans le service maintenance et l’introduction des méthodes. De </a:t>
            </a:r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discipline 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de la rigueur dans le travail ;</a:t>
            </a:r>
            <a:b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✓ Permet d’augmenter la part de la maintenance préventive (prédominance sur le curative) ;</a:t>
            </a:r>
            <a:b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✓ Est la base d’une banque de données aidant à la rationalisation et l’efficacité des interventions ;</a:t>
            </a:r>
            <a:b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✓ Est un préalable nécessaire à la fiabilisation des équipements de production.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Pentagone 19"/>
          <p:cNvSpPr/>
          <p:nvPr/>
        </p:nvSpPr>
        <p:spPr>
          <a:xfrm>
            <a:off x="4179307" y="605869"/>
            <a:ext cx="2609420" cy="407158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   </a:t>
            </a:r>
            <a:endParaRPr lang="en-US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1864203" y="578615"/>
            <a:ext cx="4231797" cy="477163"/>
          </a:xfrm>
          <a:prstGeom prst="round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Apports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GMAO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55" y="348033"/>
            <a:ext cx="1674347" cy="953829"/>
          </a:xfrm>
          <a:prstGeom prst="rect">
            <a:avLst/>
          </a:prstGeom>
        </p:spPr>
      </p:pic>
      <p:sp>
        <p:nvSpPr>
          <p:cNvPr id="23" name="ZoneTexte 22"/>
          <p:cNvSpPr txBox="1"/>
          <p:nvPr/>
        </p:nvSpPr>
        <p:spPr>
          <a:xfrm>
            <a:off x="289497" y="633552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02/3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5693304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necteur droit 10"/>
          <p:cNvCxnSpPr/>
          <p:nvPr/>
        </p:nvCxnSpPr>
        <p:spPr>
          <a:xfrm>
            <a:off x="666430" y="809448"/>
            <a:ext cx="0" cy="5575858"/>
          </a:xfrm>
          <a:prstGeom prst="line">
            <a:avLst/>
          </a:prstGeom>
          <a:ln>
            <a:solidFill>
              <a:srgbClr val="5F3E3B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2" name="Image 11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55" y="348033"/>
            <a:ext cx="1674347" cy="953829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393009" y="633552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03/1</a:t>
            </a:r>
            <a:endParaRPr lang="fr-FR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10450593" y="580733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5/34</a:t>
            </a:r>
            <a:endParaRPr lang="fr-FR" b="1" dirty="0"/>
          </a:p>
        </p:txBody>
      </p:sp>
      <p:grpSp>
        <p:nvGrpSpPr>
          <p:cNvPr id="16" name="Groupe 15"/>
          <p:cNvGrpSpPr/>
          <p:nvPr/>
        </p:nvGrpSpPr>
        <p:grpSpPr>
          <a:xfrm>
            <a:off x="1871954" y="567110"/>
            <a:ext cx="8375919" cy="477163"/>
            <a:chOff x="672712" y="1190565"/>
            <a:chExt cx="4172389" cy="477163"/>
          </a:xfrm>
        </p:grpSpPr>
        <p:sp>
          <p:nvSpPr>
            <p:cNvPr id="17" name="Pentagone 16"/>
            <p:cNvSpPr/>
            <p:nvPr/>
          </p:nvSpPr>
          <p:spPr>
            <a:xfrm>
              <a:off x="2332948" y="1225567"/>
              <a:ext cx="2512153" cy="407158"/>
            </a:xfrm>
            <a:prstGeom prst="homePlat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   </a:t>
              </a:r>
              <a:endParaRPr lang="en-US" dirty="0"/>
            </a:p>
          </p:txBody>
        </p:sp>
        <p:sp>
          <p:nvSpPr>
            <p:cNvPr id="18" name="Rectangle à coins arrondis 17"/>
            <p:cNvSpPr/>
            <p:nvPr/>
          </p:nvSpPr>
          <p:spPr>
            <a:xfrm>
              <a:off x="672712" y="1190565"/>
              <a:ext cx="3756475" cy="477163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000" b="1" dirty="0"/>
                <a:t>Familles de la maintenance assistée par ordinateur : MAO</a:t>
              </a:r>
              <a:r>
                <a:rPr lang="fr-FR" sz="2000" dirty="0"/>
                <a:t> </a:t>
              </a:r>
              <a:endPara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666430" y="1797313"/>
            <a:ext cx="1066944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souci majeur de gagner en efficacité, rapidité et technicité fait que la maintenance assistée </a:t>
            </a:r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 ordinateur 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prend une ampleur croissante. La GMAO a été surtout crée dans le milieu industriel </a:t>
            </a:r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avec les 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obligations de productivité et de rendements et depuis quelques années, elle s’est développée </a:t>
            </a:r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 d’autres 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secteurs d’activités. De nombreux logiciels se sont développés et sont en cours de production</a:t>
            </a:r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mieux choisir, il est nécessaire de classer ces logiciels comme suit :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6105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/>
          <p:cNvGrpSpPr/>
          <p:nvPr/>
        </p:nvGrpSpPr>
        <p:grpSpPr>
          <a:xfrm>
            <a:off x="201706" y="129939"/>
            <a:ext cx="1674347" cy="6529687"/>
            <a:chOff x="201706" y="-144381"/>
            <a:chExt cx="1674347" cy="6529687"/>
          </a:xfrm>
        </p:grpSpPr>
        <p:grpSp>
          <p:nvGrpSpPr>
            <p:cNvPr id="11" name="Groupe 10"/>
            <p:cNvGrpSpPr/>
            <p:nvPr/>
          </p:nvGrpSpPr>
          <p:grpSpPr>
            <a:xfrm>
              <a:off x="201706" y="-144381"/>
              <a:ext cx="1674347" cy="6529687"/>
              <a:chOff x="201706" y="-144381"/>
              <a:chExt cx="1674347" cy="6529687"/>
            </a:xfrm>
          </p:grpSpPr>
          <p:cxnSp>
            <p:nvCxnSpPr>
              <p:cNvPr id="13" name="Connecteur droit 12"/>
              <p:cNvCxnSpPr/>
              <p:nvPr/>
            </p:nvCxnSpPr>
            <p:spPr>
              <a:xfrm>
                <a:off x="666430" y="809448"/>
                <a:ext cx="0" cy="5575858"/>
              </a:xfrm>
              <a:prstGeom prst="line">
                <a:avLst/>
              </a:prstGeom>
              <a:ln>
                <a:solidFill>
                  <a:srgbClr val="266A9E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14" name="Image 13"/>
              <p:cNvPicPr>
                <a:picLocks noChangeAspect="1"/>
              </p:cNvPicPr>
              <p:nvPr/>
            </p:nvPicPr>
            <p:blipFill>
              <a:blip r:embed="rId4">
                <a:duotone>
                  <a:prstClr val="black"/>
                  <a:srgbClr val="00B050">
                    <a:tint val="45000"/>
                    <a:satMod val="400000"/>
                  </a:srgb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1706" y="-144381"/>
                <a:ext cx="1674347" cy="953829"/>
              </a:xfrm>
              <a:prstGeom prst="rect">
                <a:avLst/>
              </a:prstGeom>
            </p:spPr>
          </p:pic>
        </p:grpSp>
        <p:sp>
          <p:nvSpPr>
            <p:cNvPr id="12" name="ZoneTexte 11"/>
            <p:cNvSpPr txBox="1"/>
            <p:nvPr/>
          </p:nvSpPr>
          <p:spPr>
            <a:xfrm>
              <a:off x="393009" y="144816"/>
              <a:ext cx="6799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/>
                <a:t>03/2</a:t>
              </a:r>
              <a:endParaRPr lang="fr-FR" b="1" dirty="0"/>
            </a:p>
          </p:txBody>
        </p:sp>
      </p:grpSp>
      <p:sp>
        <p:nvSpPr>
          <p:cNvPr id="18" name="ZoneTexte 17"/>
          <p:cNvSpPr txBox="1"/>
          <p:nvPr/>
        </p:nvSpPr>
        <p:spPr>
          <a:xfrm>
            <a:off x="10434971" y="356538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6/34</a:t>
            </a:r>
            <a:endParaRPr lang="fr-FR" b="1" dirty="0"/>
          </a:p>
        </p:txBody>
      </p:sp>
      <p:grpSp>
        <p:nvGrpSpPr>
          <p:cNvPr id="19" name="Groupe 18"/>
          <p:cNvGrpSpPr/>
          <p:nvPr/>
        </p:nvGrpSpPr>
        <p:grpSpPr>
          <a:xfrm>
            <a:off x="1876052" y="396072"/>
            <a:ext cx="8049941" cy="538581"/>
            <a:chOff x="1864201" y="356942"/>
            <a:chExt cx="8049941" cy="538581"/>
          </a:xfrm>
        </p:grpSpPr>
        <p:sp>
          <p:nvSpPr>
            <p:cNvPr id="20" name="Pentagone 19"/>
            <p:cNvSpPr/>
            <p:nvPr/>
          </p:nvSpPr>
          <p:spPr>
            <a:xfrm>
              <a:off x="8611815" y="400524"/>
              <a:ext cx="1302327" cy="407158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   </a:t>
              </a:r>
              <a:endParaRPr lang="en-US" dirty="0"/>
            </a:p>
          </p:txBody>
        </p:sp>
        <p:sp>
          <p:nvSpPr>
            <p:cNvPr id="21" name="Rectangle à coins arrondis 20"/>
            <p:cNvSpPr/>
            <p:nvPr/>
          </p:nvSpPr>
          <p:spPr>
            <a:xfrm>
              <a:off x="1864201" y="356942"/>
              <a:ext cx="7187265" cy="477163"/>
            </a:xfrm>
            <a:prstGeom prst="roundRect">
              <a:avLst/>
            </a:prstGeom>
            <a:solidFill>
              <a:srgbClr val="006666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086658" y="372303"/>
              <a:ext cx="563968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800" b="1" dirty="0"/>
                <a:t>Famille des logiciels de GMAO</a:t>
              </a:r>
              <a:r>
                <a:rPr lang="fr-FR" sz="2800" dirty="0"/>
                <a:t> </a:t>
              </a: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Groupe 22"/>
          <p:cNvGrpSpPr/>
          <p:nvPr/>
        </p:nvGrpSpPr>
        <p:grpSpPr>
          <a:xfrm>
            <a:off x="658857" y="3478292"/>
            <a:ext cx="11165588" cy="538581"/>
            <a:chOff x="1864202" y="356942"/>
            <a:chExt cx="11165588" cy="538581"/>
          </a:xfrm>
        </p:grpSpPr>
        <p:sp>
          <p:nvSpPr>
            <p:cNvPr id="24" name="Pentagone 23"/>
            <p:cNvSpPr/>
            <p:nvPr/>
          </p:nvSpPr>
          <p:spPr>
            <a:xfrm>
              <a:off x="8139534" y="400524"/>
              <a:ext cx="4890256" cy="407158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   </a:t>
              </a:r>
              <a:endParaRPr lang="en-US" dirty="0"/>
            </a:p>
          </p:txBody>
        </p:sp>
        <p:sp>
          <p:nvSpPr>
            <p:cNvPr id="25" name="Rectangle à coins arrondis 24"/>
            <p:cNvSpPr/>
            <p:nvPr/>
          </p:nvSpPr>
          <p:spPr>
            <a:xfrm>
              <a:off x="1864202" y="356942"/>
              <a:ext cx="10456108" cy="477163"/>
            </a:xfrm>
            <a:prstGeom prst="roundRect">
              <a:avLst/>
            </a:prstGeom>
            <a:solidFill>
              <a:srgbClr val="006666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2086658" y="372303"/>
              <a:ext cx="748634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800" b="1" dirty="0"/>
                <a:t>Famille des logiciels d’aide au diagnostic</a:t>
              </a:r>
              <a:r>
                <a:rPr lang="fr-FR" sz="2800" dirty="0"/>
                <a:t> </a:t>
              </a: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8" name="ZoneTexte 27"/>
          <p:cNvSpPr txBox="1"/>
          <p:nvPr/>
        </p:nvSpPr>
        <p:spPr>
          <a:xfrm>
            <a:off x="683537" y="4142672"/>
            <a:ext cx="11466793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L’aide de diagnostic algorithmique, arbre de défaillance ou de cause</a:t>
            </a:r>
            <a:b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monitoring, analyse des signaux (vibratoire, température, alarme)</a:t>
            </a:r>
            <a:b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Aide au diagnostic par système expert : a moteur d’inférence. En effet certains systèmes dits expert</a:t>
            </a:r>
            <a:b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sont capables de diagnostic, de reconfiguration en cas de défaillance (mais qui restent, en général,</a:t>
            </a:r>
            <a:b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utilisés que par le constructeur (SAV). </a:t>
            </a:r>
            <a:endParaRPr lang="fr-FR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74004" y="1212950"/>
            <a:ext cx="11024937" cy="1420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GMAO industries :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sont magasinage, fiche machine, suivi de projet, planification PERT </a:t>
            </a: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fr-FR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GMAO </a:t>
            </a:r>
            <a:r>
              <a:rPr lang="fr-F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partie tertiaire : 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gestion de bâtiments, immobilier (planification, aspect comptabilité) </a:t>
            </a: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fr-FR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GMAO </a:t>
            </a:r>
            <a:r>
              <a:rPr lang="fr-F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 : 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suivi en clientèle, analyse de retour client.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89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Rouge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6780</TotalTime>
  <Words>1293</Words>
  <Application>Microsoft Office PowerPoint</Application>
  <PresentationFormat>Grand écran</PresentationFormat>
  <Paragraphs>280</Paragraphs>
  <Slides>34</Slides>
  <Notes>34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34</vt:i4>
      </vt:variant>
    </vt:vector>
  </HeadingPairs>
  <TitlesOfParts>
    <vt:vector size="46" baseType="lpstr">
      <vt:lpstr>Andalus</vt:lpstr>
      <vt:lpstr>Arial</vt:lpstr>
      <vt:lpstr>Calibri</vt:lpstr>
      <vt:lpstr>Century Gothic</vt:lpstr>
      <vt:lpstr>Lucida Calligraphy</vt:lpstr>
      <vt:lpstr>Times New Roman</vt:lpstr>
      <vt:lpstr>TimesNewRomanPS-BoldMT</vt:lpstr>
      <vt:lpstr>TimesNewRomanPSMT</vt:lpstr>
      <vt:lpstr>Wingdings</vt:lpstr>
      <vt:lpstr>Wingdings 3</vt:lpstr>
      <vt:lpstr>Wingdings-Regular</vt:lpstr>
      <vt:lpstr>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vmms</dc:creator>
  <cp:lastModifiedBy>HP</cp:lastModifiedBy>
  <cp:revision>930</cp:revision>
  <dcterms:created xsi:type="dcterms:W3CDTF">2016-04-02T09:58:34Z</dcterms:created>
  <dcterms:modified xsi:type="dcterms:W3CDTF">2024-10-10T03:41:36Z</dcterms:modified>
</cp:coreProperties>
</file>