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7" r:id="rId4"/>
    <p:sldId id="274" r:id="rId5"/>
    <p:sldId id="275" r:id="rId6"/>
    <p:sldId id="276" r:id="rId7"/>
    <p:sldId id="277" r:id="rId8"/>
    <p:sldId id="279" r:id="rId9"/>
    <p:sldId id="280" r:id="rId10"/>
    <p:sldId id="281" r:id="rId11"/>
    <p:sldId id="278" r:id="rId12"/>
    <p:sldId id="261" r:id="rId13"/>
    <p:sldId id="262" r:id="rId14"/>
    <p:sldId id="263" r:id="rId15"/>
    <p:sldId id="264" r:id="rId16"/>
    <p:sldId id="265" r:id="rId17"/>
    <p:sldId id="266" r:id="rId18"/>
    <p:sldId id="267" r:id="rId19"/>
    <p:sldId id="268" r:id="rId20"/>
    <p:sldId id="269" r:id="rId21"/>
    <p:sldId id="270" r:id="rId22"/>
    <p:sldId id="282" r:id="rId23"/>
    <p:sldId id="271"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864" y="-3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0FE441-1767-4CD2-BDC2-5C44A05ADF4A}"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520DA-82C2-43BD-A53A-7C871B613E4B}" type="slidenum">
              <a:rPr lang="en-US" smtClean="0"/>
              <a:pPr/>
              <a:t>‹N°›</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FE441-1767-4CD2-BDC2-5C44A05ADF4A}"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520DA-82C2-43BD-A53A-7C871B613E4B}"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0FE441-1767-4CD2-BDC2-5C44A05ADF4A}"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520DA-82C2-43BD-A53A-7C871B613E4B}"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0FE441-1767-4CD2-BDC2-5C44A05ADF4A}"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520DA-82C2-43BD-A53A-7C871B613E4B}" type="slidenum">
              <a:rPr lang="en-US" smtClean="0"/>
              <a:pPr/>
              <a:t>‹N°›</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FE441-1767-4CD2-BDC2-5C44A05ADF4A}"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520DA-82C2-43BD-A53A-7C871B613E4B}"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0FE441-1767-4CD2-BDC2-5C44A05ADF4A}"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520DA-82C2-43BD-A53A-7C871B613E4B}" type="slidenum">
              <a:rPr lang="en-US" smtClean="0"/>
              <a:pPr/>
              <a:t>‹N°›</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0FE441-1767-4CD2-BDC2-5C44A05ADF4A}"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520DA-82C2-43BD-A53A-7C871B613E4B}" type="slidenum">
              <a:rPr lang="en-US" smtClean="0"/>
              <a:pPr/>
              <a:t>‹N°›</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0FE441-1767-4CD2-BDC2-5C44A05ADF4A}"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520DA-82C2-43BD-A53A-7C871B613E4B}"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FE441-1767-4CD2-BDC2-5C44A05ADF4A}"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520DA-82C2-43BD-A53A-7C871B613E4B}"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FE441-1767-4CD2-BDC2-5C44A05ADF4A}"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520DA-82C2-43BD-A53A-7C871B613E4B}"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FE441-1767-4CD2-BDC2-5C44A05ADF4A}"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520DA-82C2-43BD-A53A-7C871B613E4B}" type="slidenum">
              <a:rPr lang="en-US" smtClean="0"/>
              <a:pPr/>
              <a:t>‹N°›</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40FE441-1767-4CD2-BDC2-5C44A05ADF4A}" type="datetimeFigureOut">
              <a:rPr lang="en-US" smtClean="0"/>
              <a:pPr/>
              <a:t>3/4/2024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1F520DA-82C2-43BD-A53A-7C871B613E4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1719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07504" y="188640"/>
            <a:ext cx="9036496" cy="6526508"/>
          </a:xfrm>
        </p:spPr>
        <p:txBody>
          <a:bodyPr>
            <a:noAutofit/>
          </a:bodyPr>
          <a:lstStyle/>
          <a:p>
            <a:pPr marL="45720" indent="0" algn="ctr" rtl="1">
              <a:lnSpc>
                <a:spcPct val="90000"/>
              </a:lnSpc>
              <a:buNone/>
            </a:pPr>
            <a:r>
              <a:rPr lang="ar-DZ" sz="3200" b="1" dirty="0">
                <a:solidFill>
                  <a:srgbClr val="FF0000"/>
                </a:solidFill>
                <a:latin typeface="Arabic Typesetting" pitchFamily="66" charset="-78"/>
                <a:cs typeface="Arabic Typesetting" pitchFamily="66" charset="-78"/>
              </a:rPr>
              <a:t>6</a:t>
            </a:r>
            <a:r>
              <a:rPr lang="ar-DZ" sz="3200" b="1" dirty="0" smtClean="0">
                <a:solidFill>
                  <a:srgbClr val="FF0000"/>
                </a:solidFill>
                <a:latin typeface="Arabic Typesetting" pitchFamily="66" charset="-78"/>
                <a:cs typeface="Arabic Typesetting" pitchFamily="66" charset="-78"/>
              </a:rPr>
              <a:t>-إستراتيجيات </a:t>
            </a:r>
            <a:r>
              <a:rPr lang="ar-DZ" sz="3200" b="1" dirty="0">
                <a:solidFill>
                  <a:srgbClr val="FF0000"/>
                </a:solidFill>
                <a:latin typeface="Arabic Typesetting" pitchFamily="66" charset="-78"/>
                <a:cs typeface="Arabic Typesetting" pitchFamily="66" charset="-78"/>
              </a:rPr>
              <a:t>البنوك الإسلامية:</a:t>
            </a:r>
          </a:p>
          <a:p>
            <a:pPr marL="45720" indent="0" algn="just" rtl="1">
              <a:lnSpc>
                <a:spcPct val="90000"/>
              </a:lnSpc>
              <a:buNone/>
            </a:pPr>
            <a:r>
              <a:rPr lang="ar-DZ" sz="2400" b="1" dirty="0" smtClean="0">
                <a:solidFill>
                  <a:srgbClr val="0070C0"/>
                </a:solidFill>
                <a:latin typeface="Arabic Typesetting" pitchFamily="66" charset="-78"/>
                <a:cs typeface="Arabic Typesetting" pitchFamily="66" charset="-78"/>
              </a:rPr>
              <a:t>أ‌- إستراتيجيات </a:t>
            </a:r>
            <a:r>
              <a:rPr lang="ar-DZ" sz="2400" b="1" dirty="0">
                <a:solidFill>
                  <a:srgbClr val="0070C0"/>
                </a:solidFill>
                <a:latin typeface="Arabic Typesetting" pitchFamily="66" charset="-78"/>
                <a:cs typeface="Arabic Typesetting" pitchFamily="66" charset="-78"/>
              </a:rPr>
              <a:t>البقاء: </a:t>
            </a:r>
          </a:p>
          <a:p>
            <a:pPr marL="45720" indent="0" algn="just" rtl="1">
              <a:lnSpc>
                <a:spcPct val="90000"/>
              </a:lnSpc>
              <a:buNone/>
            </a:pPr>
            <a:r>
              <a:rPr lang="ar-DZ" sz="2400" b="1" dirty="0" smtClean="0">
                <a:solidFill>
                  <a:srgbClr val="C00000"/>
                </a:solidFill>
                <a:latin typeface="Arabic Typesetting" pitchFamily="66" charset="-78"/>
                <a:cs typeface="Arabic Typesetting" pitchFamily="66" charset="-78"/>
              </a:rPr>
              <a:t>• إستراتيجية </a:t>
            </a:r>
            <a:r>
              <a:rPr lang="ar-DZ" sz="2400" b="1" dirty="0">
                <a:solidFill>
                  <a:srgbClr val="C00000"/>
                </a:solidFill>
                <a:latin typeface="Arabic Typesetting" pitchFamily="66" charset="-78"/>
                <a:cs typeface="Arabic Typesetting" pitchFamily="66" charset="-78"/>
              </a:rPr>
              <a:t>تقييم الأداء: </a:t>
            </a:r>
            <a:r>
              <a:rPr lang="ar-DZ" sz="2400" b="1" dirty="0">
                <a:latin typeface="Arabic Typesetting" pitchFamily="66" charset="-78"/>
                <a:cs typeface="Arabic Typesetting" pitchFamily="66" charset="-78"/>
              </a:rPr>
              <a:t>ويقصد بها تقييم مدى الفعالية والكفاءة أي مدى تحقيق الاهداف المرسومة ومدى حسن إستخدام الموارد المتاحة لتحقيق تلك الأهداف، والهدف من تقييم الأداء هو تحسين مستوى النشاط المصرفي.</a:t>
            </a:r>
          </a:p>
          <a:p>
            <a:pPr marL="45720" indent="0" algn="just" rtl="1">
              <a:lnSpc>
                <a:spcPct val="90000"/>
              </a:lnSpc>
              <a:buNone/>
            </a:pPr>
            <a:r>
              <a:rPr lang="ar-DZ" sz="2400" b="1" dirty="0" smtClean="0">
                <a:solidFill>
                  <a:srgbClr val="C00000"/>
                </a:solidFill>
                <a:latin typeface="Arabic Typesetting" pitchFamily="66" charset="-78"/>
                <a:cs typeface="Arabic Typesetting" pitchFamily="66" charset="-78"/>
              </a:rPr>
              <a:t>• إستراتيجية </a:t>
            </a:r>
            <a:r>
              <a:rPr lang="ar-DZ" sz="2400" b="1" dirty="0">
                <a:solidFill>
                  <a:srgbClr val="C00000"/>
                </a:solidFill>
                <a:latin typeface="Arabic Typesetting" pitchFamily="66" charset="-78"/>
                <a:cs typeface="Arabic Typesetting" pitchFamily="66" charset="-78"/>
              </a:rPr>
              <a:t>التثبيت: </a:t>
            </a:r>
            <a:r>
              <a:rPr lang="ar-DZ" sz="2400" b="1" dirty="0">
                <a:latin typeface="Arabic Typesetting" pitchFamily="66" charset="-78"/>
                <a:cs typeface="Arabic Typesetting" pitchFamily="66" charset="-78"/>
              </a:rPr>
              <a:t>تهتم بحماية المركز التنافسي للمصرف الإسلامي وتقويته، وتتطلب عملية التثبيت زيادة الكفاءة التشغيلية والتأكيد على العناصر الأساسية للتميز من أجل خلق ميزة تنافسية مع المصارف التقليدية.</a:t>
            </a:r>
          </a:p>
          <a:p>
            <a:pPr marL="45720" indent="0" algn="just" rtl="1">
              <a:lnSpc>
                <a:spcPct val="90000"/>
              </a:lnSpc>
              <a:buNone/>
            </a:pPr>
            <a:r>
              <a:rPr lang="ar-DZ" sz="2400" b="1" dirty="0" smtClean="0">
                <a:solidFill>
                  <a:srgbClr val="C00000"/>
                </a:solidFill>
                <a:latin typeface="Arabic Typesetting" pitchFamily="66" charset="-78"/>
                <a:cs typeface="Arabic Typesetting" pitchFamily="66" charset="-78"/>
              </a:rPr>
              <a:t>• إستراتيجية </a:t>
            </a:r>
            <a:r>
              <a:rPr lang="ar-DZ" sz="2400" b="1" dirty="0">
                <a:solidFill>
                  <a:srgbClr val="C00000"/>
                </a:solidFill>
                <a:latin typeface="Arabic Typesetting" pitchFamily="66" charset="-78"/>
                <a:cs typeface="Arabic Typesetting" pitchFamily="66" charset="-78"/>
              </a:rPr>
              <a:t>الكلفة:</a:t>
            </a:r>
            <a:r>
              <a:rPr lang="ar-DZ" sz="2400" b="1" dirty="0">
                <a:latin typeface="Arabic Typesetting" pitchFamily="66" charset="-78"/>
                <a:cs typeface="Arabic Typesetting" pitchFamily="66" charset="-78"/>
              </a:rPr>
              <a:t>يقصد بها تخفيض البنك للتكاليف التي يتحملها في سبيل تقديم خدماته المختلفة، مما سيؤدي بالضرورة إى زيادة هامش الربح بالنسبة للمساهمين والمودعين، وهذا لا يتأتى إلا من خلال تعزيز كفاءتها وتحسين مستوى الأداء ومواكبة التطورات.</a:t>
            </a:r>
          </a:p>
          <a:p>
            <a:pPr marL="45720" indent="0" algn="just" rtl="1">
              <a:lnSpc>
                <a:spcPct val="90000"/>
              </a:lnSpc>
              <a:buNone/>
            </a:pPr>
            <a:r>
              <a:rPr lang="ar-DZ" sz="2400" b="1" dirty="0" smtClean="0">
                <a:solidFill>
                  <a:srgbClr val="0070C0"/>
                </a:solidFill>
                <a:latin typeface="Arabic Typesetting" pitchFamily="66" charset="-78"/>
                <a:cs typeface="Arabic Typesetting" pitchFamily="66" charset="-78"/>
              </a:rPr>
              <a:t>ب‌- </a:t>
            </a:r>
            <a:r>
              <a:rPr lang="ar-DZ" sz="2400" b="1" dirty="0">
                <a:solidFill>
                  <a:srgbClr val="0070C0"/>
                </a:solidFill>
                <a:latin typeface="Arabic Typesetting" pitchFamily="66" charset="-78"/>
                <a:cs typeface="Arabic Typesetting" pitchFamily="66" charset="-78"/>
              </a:rPr>
              <a:t>استراتيجيات النمو:</a:t>
            </a:r>
          </a:p>
          <a:p>
            <a:pPr marL="45720" indent="0" algn="just" rtl="1">
              <a:lnSpc>
                <a:spcPct val="90000"/>
              </a:lnSpc>
              <a:buNone/>
            </a:pPr>
            <a:r>
              <a:rPr lang="ar-DZ" sz="2400" b="1" dirty="0" smtClean="0">
                <a:solidFill>
                  <a:srgbClr val="C00000"/>
                </a:solidFill>
                <a:latin typeface="Arabic Typesetting" pitchFamily="66" charset="-78"/>
                <a:cs typeface="Arabic Typesetting" pitchFamily="66" charset="-78"/>
              </a:rPr>
              <a:t>• إستراتيجية </a:t>
            </a:r>
            <a:r>
              <a:rPr lang="ar-DZ" sz="2400" b="1" dirty="0">
                <a:solidFill>
                  <a:srgbClr val="C00000"/>
                </a:solidFill>
                <a:latin typeface="Arabic Typesetting" pitchFamily="66" charset="-78"/>
                <a:cs typeface="Arabic Typesetting" pitchFamily="66" charset="-78"/>
              </a:rPr>
              <a:t>التركيز: </a:t>
            </a:r>
            <a:r>
              <a:rPr lang="ar-DZ" sz="2400" b="1" dirty="0">
                <a:latin typeface="Arabic Typesetting" pitchFamily="66" charset="-78"/>
                <a:cs typeface="Arabic Typesetting" pitchFamily="66" charset="-78"/>
              </a:rPr>
              <a:t>ويقصد بها تركيز موارد المنظمة لتقديم خدمة محددة أو مجموعة محددة من الخدمات، أو لتقديم خدماتها بمنطقة جغرافية معينة، وبالنسبة للشركات الصناعية والتجارية فإن إستراتيجية التركيز تعني تركيز الموارد في إنتاج وتسويق منتج واحد أو عدد محدود من المنتجات.</a:t>
            </a:r>
          </a:p>
          <a:p>
            <a:pPr marL="45720" indent="0" algn="just" rtl="1">
              <a:lnSpc>
                <a:spcPct val="90000"/>
              </a:lnSpc>
              <a:buNone/>
            </a:pPr>
            <a:r>
              <a:rPr lang="ar-DZ" sz="2400" b="1" dirty="0" smtClean="0">
                <a:solidFill>
                  <a:srgbClr val="C00000"/>
                </a:solidFill>
                <a:latin typeface="Arabic Typesetting" pitchFamily="66" charset="-78"/>
                <a:cs typeface="Arabic Typesetting" pitchFamily="66" charset="-78"/>
              </a:rPr>
              <a:t>• إستراتيجية </a:t>
            </a:r>
            <a:r>
              <a:rPr lang="ar-DZ" sz="2400" b="1" dirty="0">
                <a:solidFill>
                  <a:srgbClr val="C00000"/>
                </a:solidFill>
                <a:latin typeface="Arabic Typesetting" pitchFamily="66" charset="-78"/>
                <a:cs typeface="Arabic Typesetting" pitchFamily="66" charset="-78"/>
              </a:rPr>
              <a:t>التكامل: </a:t>
            </a:r>
            <a:r>
              <a:rPr lang="ar-DZ" sz="2400" b="1" dirty="0">
                <a:latin typeface="Arabic Typesetting" pitchFamily="66" charset="-78"/>
                <a:cs typeface="Arabic Typesetting" pitchFamily="66" charset="-78"/>
              </a:rPr>
              <a:t>وهي أحد أشكال توسع المؤسسة وهذه الإستراتيجية لا تكون إلا في مرحلة النمو، ولابد من ميزانية كبيرة، وتسمح للمنظمة بالسيطرة على الموردين والعملاء والمنافسين وتتضمن إستراتيجية التكامل الأمامي والتكامل الخلفي والتكامل الأفقي.</a:t>
            </a:r>
          </a:p>
          <a:p>
            <a:pPr marL="45720" indent="0" algn="just" rtl="1">
              <a:lnSpc>
                <a:spcPct val="90000"/>
              </a:lnSpc>
              <a:buNone/>
            </a:pPr>
            <a:r>
              <a:rPr lang="ar-DZ" sz="2400" b="1" dirty="0" smtClean="0">
                <a:solidFill>
                  <a:srgbClr val="C00000"/>
                </a:solidFill>
                <a:latin typeface="Arabic Typesetting" pitchFamily="66" charset="-78"/>
                <a:cs typeface="Arabic Typesetting" pitchFamily="66" charset="-78"/>
              </a:rPr>
              <a:t>• إستراتيجية </a:t>
            </a:r>
            <a:r>
              <a:rPr lang="ar-DZ" sz="2400" b="1" dirty="0">
                <a:solidFill>
                  <a:srgbClr val="C00000"/>
                </a:solidFill>
                <a:latin typeface="Arabic Typesetting" pitchFamily="66" charset="-78"/>
                <a:cs typeface="Arabic Typesetting" pitchFamily="66" charset="-78"/>
              </a:rPr>
              <a:t>التنويع: </a:t>
            </a:r>
            <a:r>
              <a:rPr lang="ar-DZ" sz="2400" b="1" dirty="0">
                <a:latin typeface="Arabic Typesetting" pitchFamily="66" charset="-78"/>
                <a:cs typeface="Arabic Typesetting" pitchFamily="66" charset="-78"/>
              </a:rPr>
              <a:t>يقصد بها التوسع والنمو في أعمال المنظمة أو المصرف من خلال إضافة منتجات أو خدمات جديدة، أو البحث عن مجالات استثمار جديدة، أو جذب فئات جديدة من العملاء أو من المستفيدين من خدمات البنك.</a:t>
            </a:r>
          </a:p>
          <a:p>
            <a:pPr>
              <a:lnSpc>
                <a:spcPct val="90000"/>
              </a:lnSpc>
            </a:pPr>
            <a:endParaRPr lang="ar-DZ" sz="2400" dirty="0"/>
          </a:p>
          <a:p>
            <a:pPr>
              <a:lnSpc>
                <a:spcPct val="90000"/>
              </a:lnSpc>
            </a:pPr>
            <a:endParaRPr lang="ar-DZ" sz="2400" dirty="0"/>
          </a:p>
          <a:p>
            <a:pPr>
              <a:lnSpc>
                <a:spcPct val="90000"/>
              </a:lnSpc>
            </a:pPr>
            <a:endParaRPr lang="en-US" sz="2400" dirty="0"/>
          </a:p>
        </p:txBody>
      </p:sp>
    </p:spTree>
    <p:extLst>
      <p:ext uri="{BB962C8B-B14F-4D97-AF65-F5344CB8AC3E}">
        <p14:creationId xmlns:p14="http://schemas.microsoft.com/office/powerpoint/2010/main" xmlns="" val="7902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heckerboard(across)">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heckerboard(across)">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heckerboard(across)">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Rectangle 3"/>
          <p:cNvSpPr/>
          <p:nvPr/>
        </p:nvSpPr>
        <p:spPr>
          <a:xfrm>
            <a:off x="395536" y="285729"/>
            <a:ext cx="8462744" cy="6186309"/>
          </a:xfrm>
          <a:prstGeom prst="rect">
            <a:avLst/>
          </a:prstGeom>
        </p:spPr>
        <p:txBody>
          <a:bodyPr wrap="square">
            <a:spAutoFit/>
          </a:bodyPr>
          <a:lstStyle/>
          <a:p>
            <a:pPr algn="ctr" rtl="1"/>
            <a:r>
              <a:rPr lang="ar-DZ" sz="4000" b="1" dirty="0" smtClean="0">
                <a:solidFill>
                  <a:srgbClr val="FF0000"/>
                </a:solidFill>
                <a:latin typeface="Arabic Typesetting" pitchFamily="66" charset="-78"/>
                <a:cs typeface="Arabic Typesetting" pitchFamily="66" charset="-78"/>
              </a:rPr>
              <a:t>7- نبذة </a:t>
            </a:r>
            <a:r>
              <a:rPr lang="ar-DZ" sz="4000" b="1" dirty="0">
                <a:solidFill>
                  <a:srgbClr val="FF0000"/>
                </a:solidFill>
                <a:latin typeface="Arabic Typesetting" pitchFamily="66" charset="-78"/>
                <a:cs typeface="Arabic Typesetting" pitchFamily="66" charset="-78"/>
              </a:rPr>
              <a:t>عن </a:t>
            </a:r>
            <a:r>
              <a:rPr lang="ar-DZ" sz="4000" b="1" dirty="0" smtClean="0">
                <a:solidFill>
                  <a:srgbClr val="FF0000"/>
                </a:solidFill>
                <a:latin typeface="Arabic Typesetting" pitchFamily="66" charset="-78"/>
                <a:cs typeface="Arabic Typesetting" pitchFamily="66" charset="-78"/>
              </a:rPr>
              <a:t>بنك </a:t>
            </a:r>
            <a:r>
              <a:rPr lang="ar-DZ" sz="4000" b="1" dirty="0" smtClean="0">
                <a:solidFill>
                  <a:srgbClr val="FF0000"/>
                </a:solidFill>
                <a:latin typeface="Arabic Typesetting" pitchFamily="66" charset="-78"/>
                <a:cs typeface="Arabic Typesetting" pitchFamily="66" charset="-78"/>
              </a:rPr>
              <a:t>السلام:</a:t>
            </a:r>
            <a:endParaRPr lang="ar-DZ" sz="4000" b="1" dirty="0">
              <a:solidFill>
                <a:srgbClr val="FF0000"/>
              </a:solidFill>
              <a:latin typeface="Arabic Typesetting" pitchFamily="66" charset="-78"/>
              <a:cs typeface="Arabic Typesetting" pitchFamily="66" charset="-78"/>
            </a:endParaRPr>
          </a:p>
          <a:p>
            <a:pPr algn="just" rtl="1"/>
            <a:r>
              <a:rPr lang="ar-DZ" sz="3600" b="1" dirty="0" smtClean="0">
                <a:latin typeface="Arabic Typesetting" pitchFamily="66" charset="-78"/>
                <a:cs typeface="Arabic Typesetting" pitchFamily="66" charset="-78"/>
              </a:rPr>
              <a:t>      </a:t>
            </a:r>
            <a:r>
              <a:rPr lang="ar-DZ" sz="3200" b="1" dirty="0" smtClean="0">
                <a:latin typeface="Arabic Typesetting" pitchFamily="66" charset="-78"/>
                <a:cs typeface="Arabic Typesetting" pitchFamily="66" charset="-78"/>
              </a:rPr>
              <a:t>مصرف </a:t>
            </a:r>
            <a:r>
              <a:rPr lang="ar-DZ" sz="3200" b="1" dirty="0">
                <a:latin typeface="Arabic Typesetting" pitchFamily="66" charset="-78"/>
                <a:cs typeface="Arabic Typesetting" pitchFamily="66" charset="-78"/>
              </a:rPr>
              <a:t>السلام الجزائر بنك متعدد المهام و الخدمات يعمل طبقا للقوانين الجزائرية، ووفقا لأحكام الشريعة الإسلامية في كافة تعاملاته.</a:t>
            </a:r>
          </a:p>
          <a:p>
            <a:pPr algn="just" rtl="1"/>
            <a:r>
              <a:rPr lang="ar-DZ" sz="3200" b="1" dirty="0">
                <a:latin typeface="Arabic Typesetting" pitchFamily="66" charset="-78"/>
                <a:cs typeface="Arabic Typesetting" pitchFamily="66" charset="-78"/>
              </a:rPr>
              <a:t>تم اعتماد المصرف من قبل بنك الجزائر في سبتمبر 2008، ليبدأ مزاولة نشاطه مستهدفا تقديم خدمات مصرفية مبتكرة. </a:t>
            </a:r>
          </a:p>
          <a:p>
            <a:pPr algn="just" rtl="1"/>
            <a:r>
              <a:rPr lang="ar-DZ" sz="3200" b="1" dirty="0">
                <a:latin typeface="Arabic Typesetting" pitchFamily="66" charset="-78"/>
                <a:cs typeface="Arabic Typesetting" pitchFamily="66" charset="-78"/>
              </a:rPr>
              <a:t>إن مصرف السلام الجزائر يعمل وفق استراتيجية واضحة تتماشى و متطلبات التنمية الاقتصادية في جميع المرافق الحيوية بالجزائر، من خلال تقديم خدمات مصرفية عصرية تنبع من المبادئ و القيم الأصيلة الراسخة لدى الشعب الجزائري، بغية تلبية حاجيات السوق، والمتعاملين، والمستثمرين، و تضبط معاملاته هيئة شرعية تتكون من كبار العلماء في الشريعة و الاقتصاد.</a:t>
            </a:r>
          </a:p>
          <a:p>
            <a:pPr algn="just" rtl="1"/>
            <a:r>
              <a:rPr lang="ar-DZ" sz="3200" b="1" dirty="0">
                <a:latin typeface="Arabic Typesetting" pitchFamily="66" charset="-78"/>
                <a:cs typeface="Arabic Typesetting" pitchFamily="66" charset="-78"/>
              </a:rPr>
              <a:t>تتكون شبكة فروع مصرف السلام الجزائر حاليا من 24 فرعاً منتشراً عبر مختلف ربوع الوطن، في انتظار افتتاح فروع أخرى؛ انسجاماً مع رؤية واستراتيجية المصرف التي تسعى إلى توفير وتقريب خدماته المصرفية بمختلف صيغها.</a:t>
            </a:r>
          </a:p>
        </p:txBody>
      </p:sp>
    </p:spTree>
    <p:extLst>
      <p:ext uri="{BB962C8B-B14F-4D97-AF65-F5344CB8AC3E}">
        <p14:creationId xmlns:p14="http://schemas.microsoft.com/office/powerpoint/2010/main" xmlns="" val="99359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85720" y="214290"/>
            <a:ext cx="8496944" cy="1571636"/>
          </a:xfrm>
        </p:spPr>
        <p:txBody>
          <a:bodyPr>
            <a:noAutofit/>
          </a:bodyPr>
          <a:lstStyle/>
          <a:p>
            <a:pPr marL="45720" indent="0" algn="ctr" rtl="1">
              <a:lnSpc>
                <a:spcPct val="90000"/>
              </a:lnSpc>
              <a:buNone/>
            </a:pPr>
            <a:r>
              <a:rPr lang="ar-DZ" sz="2800" b="1" dirty="0" smtClean="0">
                <a:solidFill>
                  <a:srgbClr val="FF0000"/>
                </a:solidFill>
                <a:latin typeface="Arabic Typesetting" pitchFamily="66" charset="-78"/>
                <a:cs typeface="Arabic Typesetting" pitchFamily="66" charset="-78"/>
              </a:rPr>
              <a:t>8- صيغ التمويل لدى بنك السلام:</a:t>
            </a:r>
          </a:p>
          <a:p>
            <a:pPr marL="45720" indent="0" algn="r" rtl="1">
              <a:lnSpc>
                <a:spcPct val="90000"/>
              </a:lnSpc>
              <a:buNone/>
            </a:pPr>
            <a:r>
              <a:rPr lang="ar-DZ" sz="2800" b="1" dirty="0" smtClean="0">
                <a:solidFill>
                  <a:srgbClr val="FF0000"/>
                </a:solidFill>
                <a:latin typeface="Arabic Typesetting" pitchFamily="66" charset="-78"/>
                <a:cs typeface="Arabic Typesetting" pitchFamily="66" charset="-78"/>
              </a:rPr>
              <a:t>1- المرابحة </a:t>
            </a:r>
            <a:r>
              <a:rPr lang="ar-DZ" sz="2800" b="1" dirty="0">
                <a:solidFill>
                  <a:srgbClr val="FF0000"/>
                </a:solidFill>
                <a:latin typeface="Arabic Typesetting" pitchFamily="66" charset="-78"/>
                <a:cs typeface="Arabic Typesetting" pitchFamily="66" charset="-78"/>
              </a:rPr>
              <a:t>للواعد بالشراء</a:t>
            </a:r>
          </a:p>
          <a:p>
            <a:pPr marL="45720" indent="0" algn="r" rtl="1">
              <a:lnSpc>
                <a:spcPct val="90000"/>
              </a:lnSpc>
              <a:buNone/>
            </a:pPr>
            <a:r>
              <a:rPr lang="ar-DZ" sz="2600" b="1" dirty="0">
                <a:latin typeface="Arabic Typesetting" pitchFamily="66" charset="-78"/>
                <a:cs typeface="Arabic Typesetting" pitchFamily="66" charset="-78"/>
              </a:rPr>
              <a:t>هي عملية شراء المصرف لأصول منقولة أو غير منقولة بمواصفات محددة بناءً على طلب ووعد المتعامل بشرائها ثم إعادة بيعها مرابحة بعد تملكها وقبضها بثمن يتضمن التكلفة مضافا إليها هامش ربح موعود به من </a:t>
            </a:r>
            <a:r>
              <a:rPr lang="ar-DZ" sz="2600" b="1" dirty="0" smtClean="0">
                <a:latin typeface="Arabic Typesetting" pitchFamily="66" charset="-78"/>
                <a:cs typeface="Arabic Typesetting" pitchFamily="66" charset="-78"/>
              </a:rPr>
              <a:t>المتعامل.</a:t>
            </a:r>
            <a:endParaRPr lang="ar-DZ" sz="2600" b="1" dirty="0">
              <a:latin typeface="Arabic Typesetting" pitchFamily="66" charset="-78"/>
              <a:cs typeface="Arabic Typesetting" pitchFamily="66" charset="-78"/>
            </a:endParaRPr>
          </a:p>
          <a:p>
            <a:pPr marL="45720" indent="0" algn="r" rtl="1">
              <a:lnSpc>
                <a:spcPct val="90000"/>
              </a:lnSpc>
              <a:buNone/>
            </a:pPr>
            <a:endParaRPr lang="en-US" sz="2600" b="1" dirty="0">
              <a:latin typeface="Arabic Typesetting" pitchFamily="66" charset="-78"/>
              <a:cs typeface="Arabic Typesetting" pitchFamily="66" charset="-78"/>
            </a:endParaRPr>
          </a:p>
        </p:txBody>
      </p:sp>
      <p:pic>
        <p:nvPicPr>
          <p:cNvPr id="4" name="Picture 3" descr="Mourabaha"/>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2143116"/>
            <a:ext cx="8572560" cy="4500594"/>
          </a:xfrm>
          <a:prstGeom prst="rect">
            <a:avLst/>
          </a:prstGeom>
          <a:noFill/>
          <a:ln>
            <a:noFill/>
          </a:ln>
        </p:spPr>
      </p:pic>
    </p:spTree>
    <p:extLst>
      <p:ext uri="{BB962C8B-B14F-4D97-AF65-F5344CB8AC3E}">
        <p14:creationId xmlns:p14="http://schemas.microsoft.com/office/powerpoint/2010/main" xmlns="" val="38395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14282" y="260648"/>
            <a:ext cx="8606190" cy="1296144"/>
          </a:xfrm>
        </p:spPr>
        <p:txBody>
          <a:bodyPr>
            <a:noAutofit/>
          </a:bodyPr>
          <a:lstStyle/>
          <a:p>
            <a:pPr marL="45720" indent="0" algn="r" rtl="1">
              <a:lnSpc>
                <a:spcPct val="90000"/>
              </a:lnSpc>
              <a:buNone/>
            </a:pPr>
            <a:r>
              <a:rPr lang="ar-DZ" sz="2400" b="1" dirty="0" smtClean="0">
                <a:solidFill>
                  <a:srgbClr val="FF0000"/>
                </a:solidFill>
                <a:latin typeface="Arabic Typesetting" pitchFamily="66" charset="-78"/>
                <a:cs typeface="Arabic Typesetting" pitchFamily="66" charset="-78"/>
              </a:rPr>
              <a:t>2-الإجارة:</a:t>
            </a:r>
          </a:p>
          <a:p>
            <a:pPr marL="45720" indent="0" algn="r" rtl="1">
              <a:lnSpc>
                <a:spcPct val="90000"/>
              </a:lnSpc>
              <a:buNone/>
            </a:pPr>
            <a:r>
              <a:rPr lang="ar-DZ" sz="2400" b="1" dirty="0" smtClean="0">
                <a:latin typeface="Arabic Typesetting" pitchFamily="66" charset="-78"/>
                <a:cs typeface="Arabic Typesetting" pitchFamily="66" charset="-78"/>
              </a:rPr>
              <a:t>هو </a:t>
            </a:r>
            <a:r>
              <a:rPr lang="ar-DZ" sz="2400" b="1" dirty="0">
                <a:latin typeface="Arabic Typesetting" pitchFamily="66" charset="-78"/>
                <a:cs typeface="Arabic Typesetting" pitchFamily="66" charset="-78"/>
              </a:rPr>
              <a:t>عقد بين المصرف و المتعامل يؤجر المصرف بمقتضاه عينا موجودة في ملك المصرف عند التعاقد أو موصوفة في ذمة المؤجر تسلم في تاريخ </a:t>
            </a:r>
            <a:r>
              <a:rPr lang="ar-DZ" sz="2400" b="1" dirty="0" smtClean="0">
                <a:latin typeface="Arabic Typesetting" pitchFamily="66" charset="-78"/>
                <a:cs typeface="Arabic Typesetting" pitchFamily="66" charset="-78"/>
              </a:rPr>
              <a:t>محدد و </a:t>
            </a:r>
            <a:r>
              <a:rPr lang="ar-DZ" sz="2400" b="1" dirty="0">
                <a:latin typeface="Arabic Typesetting" pitchFamily="66" charset="-78"/>
                <a:cs typeface="Arabic Typesetting" pitchFamily="66" charset="-78"/>
              </a:rPr>
              <a:t>هي نوعان:إجارة منتهية بالتمليك، إجارة تشغيلية </a:t>
            </a:r>
            <a:r>
              <a:rPr lang="ar-DZ" sz="2400" b="1" dirty="0" smtClean="0">
                <a:latin typeface="Arabic Typesetting" pitchFamily="66" charset="-78"/>
                <a:cs typeface="Arabic Typesetting" pitchFamily="66" charset="-78"/>
              </a:rPr>
              <a:t>.</a:t>
            </a:r>
            <a:endParaRPr lang="ar-DZ" sz="2400" b="1" dirty="0">
              <a:latin typeface="Arabic Typesetting" pitchFamily="66" charset="-78"/>
              <a:cs typeface="Arabic Typesetting" pitchFamily="66" charset="-78"/>
            </a:endParaRPr>
          </a:p>
          <a:p>
            <a:pPr algn="r" rtl="1">
              <a:lnSpc>
                <a:spcPct val="90000"/>
              </a:lnSpc>
            </a:pPr>
            <a:endParaRPr lang="en-US" sz="2400" b="1" dirty="0">
              <a:latin typeface="Arabic Typesetting" pitchFamily="66" charset="-78"/>
              <a:cs typeface="Arabic Typesetting" pitchFamily="66" charset="-78"/>
            </a:endParaRPr>
          </a:p>
        </p:txBody>
      </p:sp>
      <p:pic>
        <p:nvPicPr>
          <p:cNvPr id="4" name="Picture 3" descr="https://www.alsalamalgeria.com/images/idjara.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484784"/>
            <a:ext cx="8568952" cy="5184575"/>
          </a:xfrm>
          <a:prstGeom prst="rect">
            <a:avLst/>
          </a:prstGeom>
          <a:noFill/>
          <a:ln>
            <a:noFill/>
          </a:ln>
        </p:spPr>
      </p:pic>
    </p:spTree>
    <p:extLst>
      <p:ext uri="{BB962C8B-B14F-4D97-AF65-F5344CB8AC3E}">
        <p14:creationId xmlns:p14="http://schemas.microsoft.com/office/powerpoint/2010/main" xmlns="" val="25531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40684" y="119367"/>
            <a:ext cx="8860472" cy="2023749"/>
          </a:xfrm>
        </p:spPr>
        <p:txBody>
          <a:bodyPr>
            <a:noAutofit/>
          </a:bodyPr>
          <a:lstStyle/>
          <a:p>
            <a:pPr marL="45720" indent="0" algn="just" rtl="1">
              <a:lnSpc>
                <a:spcPct val="80000"/>
              </a:lnSpc>
              <a:buNone/>
            </a:pPr>
            <a:r>
              <a:rPr lang="ar-DZ" sz="2400" b="1" dirty="0" smtClean="0">
                <a:solidFill>
                  <a:srgbClr val="FF0000"/>
                </a:solidFill>
                <a:latin typeface="Arabic Typesetting" pitchFamily="66" charset="-78"/>
                <a:cs typeface="Arabic Typesetting" pitchFamily="66" charset="-78"/>
              </a:rPr>
              <a:t>3- الإستصناع:</a:t>
            </a:r>
            <a:endParaRPr lang="ar-DZ" sz="2400" b="1" dirty="0">
              <a:solidFill>
                <a:srgbClr val="FF0000"/>
              </a:solidFill>
              <a:latin typeface="Arabic Typesetting" pitchFamily="66" charset="-78"/>
              <a:cs typeface="Arabic Typesetting" pitchFamily="66" charset="-78"/>
            </a:endParaRPr>
          </a:p>
          <a:p>
            <a:pPr marL="45720" indent="0" algn="just" rtl="1">
              <a:lnSpc>
                <a:spcPct val="80000"/>
              </a:lnSpc>
              <a:buNone/>
            </a:pPr>
            <a:r>
              <a:rPr lang="ar-DZ" sz="2400" b="1" dirty="0" smtClean="0">
                <a:latin typeface="Arabic Typesetting" pitchFamily="66" charset="-78"/>
                <a:cs typeface="Arabic Typesetting" pitchFamily="66" charset="-78"/>
              </a:rPr>
              <a:t>1• </a:t>
            </a:r>
            <a:r>
              <a:rPr lang="ar-DZ" sz="2400" b="1" dirty="0">
                <a:latin typeface="Arabic Typesetting" pitchFamily="66" charset="-78"/>
                <a:cs typeface="Arabic Typesetting" pitchFamily="66" charset="-78"/>
              </a:rPr>
              <a:t>صيغة الاستصناع والاستصناع الموازي</a:t>
            </a:r>
            <a:r>
              <a:rPr lang="ar-DZ" sz="2400" b="1" dirty="0" smtClean="0">
                <a:latin typeface="Arabic Typesetting" pitchFamily="66" charset="-78"/>
                <a:cs typeface="Arabic Typesetting" pitchFamily="66" charset="-78"/>
              </a:rPr>
              <a:t>: أ‌</a:t>
            </a:r>
            <a:r>
              <a:rPr lang="ar-DZ" sz="2400" b="1" dirty="0">
                <a:latin typeface="Arabic Typesetting" pitchFamily="66" charset="-78"/>
                <a:cs typeface="Arabic Typesetting" pitchFamily="66" charset="-78"/>
              </a:rPr>
              <a:t>. صيغة الاستصناع والاستصناع الموازي في </a:t>
            </a:r>
            <a:r>
              <a:rPr lang="ar-DZ" sz="2400" b="1" dirty="0" smtClean="0">
                <a:latin typeface="Arabic Typesetting" pitchFamily="66" charset="-78"/>
                <a:cs typeface="Arabic Typesetting" pitchFamily="66" charset="-78"/>
              </a:rPr>
              <a:t>المباني</a:t>
            </a:r>
          </a:p>
          <a:p>
            <a:pPr marL="45720" indent="0" algn="just" rtl="1">
              <a:lnSpc>
                <a:spcPct val="80000"/>
              </a:lnSpc>
              <a:buNone/>
            </a:pPr>
            <a:r>
              <a:rPr lang="ar-DZ" sz="2400" b="1" dirty="0">
                <a:latin typeface="Arabic Typesetting" pitchFamily="66" charset="-78"/>
                <a:cs typeface="Arabic Typesetting" pitchFamily="66" charset="-78"/>
              </a:rPr>
              <a:t>                                              ب‌.  صيغة الاستصناع والاستصناع الموازي في غير </a:t>
            </a:r>
            <a:r>
              <a:rPr lang="ar-DZ" sz="2400" b="1" dirty="0" smtClean="0">
                <a:latin typeface="Arabic Typesetting" pitchFamily="66" charset="-78"/>
                <a:cs typeface="Arabic Typesetting" pitchFamily="66" charset="-78"/>
              </a:rPr>
              <a:t>المباني</a:t>
            </a:r>
          </a:p>
          <a:p>
            <a:pPr marL="45720" indent="0" algn="just" rtl="1">
              <a:lnSpc>
                <a:spcPct val="80000"/>
              </a:lnSpc>
              <a:buNone/>
            </a:pPr>
            <a:r>
              <a:rPr lang="ar-DZ" sz="2400" b="1" dirty="0" smtClean="0">
                <a:latin typeface="Arabic Typesetting" pitchFamily="66" charset="-78"/>
                <a:cs typeface="Arabic Typesetting" pitchFamily="66" charset="-78"/>
              </a:rPr>
              <a:t>2• </a:t>
            </a:r>
            <a:r>
              <a:rPr lang="ar-DZ" sz="2400" b="1" dirty="0">
                <a:latin typeface="Arabic Typesetting" pitchFamily="66" charset="-78"/>
                <a:cs typeface="Arabic Typesetting" pitchFamily="66" charset="-78"/>
              </a:rPr>
              <a:t>صيغة الاستصناع مع التوكيل </a:t>
            </a:r>
            <a:r>
              <a:rPr lang="ar-DZ" sz="2400" b="1" dirty="0" smtClean="0">
                <a:latin typeface="Arabic Typesetting" pitchFamily="66" charset="-78"/>
                <a:cs typeface="Arabic Typesetting" pitchFamily="66" charset="-78"/>
              </a:rPr>
              <a:t>بالبيع</a:t>
            </a:r>
          </a:p>
          <a:p>
            <a:pPr marL="45720" indent="0" algn="just" rtl="1">
              <a:lnSpc>
                <a:spcPct val="80000"/>
              </a:lnSpc>
              <a:buNone/>
            </a:pPr>
            <a:r>
              <a:rPr lang="ar-DZ" sz="2400" b="1" dirty="0" smtClean="0">
                <a:latin typeface="Arabic Typesetting" pitchFamily="66" charset="-78"/>
                <a:cs typeface="Arabic Typesetting" pitchFamily="66" charset="-78"/>
              </a:rPr>
              <a:t>تعريف </a:t>
            </a:r>
            <a:r>
              <a:rPr lang="ar-DZ" sz="2400" b="1" dirty="0">
                <a:latin typeface="Arabic Typesetting" pitchFamily="66" charset="-78"/>
                <a:cs typeface="Arabic Typesetting" pitchFamily="66" charset="-78"/>
              </a:rPr>
              <a:t>عقد </a:t>
            </a:r>
            <a:r>
              <a:rPr lang="ar-DZ" sz="2400" b="1" dirty="0" smtClean="0">
                <a:latin typeface="Arabic Typesetting" pitchFamily="66" charset="-78"/>
                <a:cs typeface="Arabic Typesetting" pitchFamily="66" charset="-78"/>
              </a:rPr>
              <a:t>الاستصناع:هو </a:t>
            </a:r>
            <a:r>
              <a:rPr lang="ar-DZ" sz="2400" b="1" dirty="0">
                <a:latin typeface="Arabic Typesetting" pitchFamily="66" charset="-78"/>
                <a:cs typeface="Arabic Typesetting" pitchFamily="66" charset="-78"/>
              </a:rPr>
              <a:t>عقد على بيع عين موصوفة في الذمة مطلوب صنعها.</a:t>
            </a:r>
          </a:p>
          <a:p>
            <a:pPr marL="45720" indent="0" algn="just" rtl="1">
              <a:lnSpc>
                <a:spcPct val="80000"/>
              </a:lnSpc>
              <a:buNone/>
            </a:pPr>
            <a:endParaRPr lang="ar-DZ" sz="2400" b="1" dirty="0">
              <a:latin typeface="Arabic Typesetting" pitchFamily="66" charset="-78"/>
              <a:cs typeface="Arabic Typesetting" pitchFamily="66" charset="-78"/>
            </a:endParaRPr>
          </a:p>
          <a:p>
            <a:pPr algn="just" rtl="1">
              <a:lnSpc>
                <a:spcPct val="80000"/>
              </a:lnSpc>
            </a:pPr>
            <a:endParaRPr lang="en-US" sz="2400" b="1" dirty="0">
              <a:latin typeface="Arabic Typesetting" pitchFamily="66" charset="-78"/>
              <a:cs typeface="Arabic Typesetting" pitchFamily="66" charset="-78"/>
            </a:endParaRPr>
          </a:p>
        </p:txBody>
      </p:sp>
      <p:pic>
        <p:nvPicPr>
          <p:cNvPr id="4" name="Picture 3" descr="istisnaa.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2204864"/>
            <a:ext cx="8678198" cy="4653136"/>
          </a:xfrm>
          <a:prstGeom prst="rect">
            <a:avLst/>
          </a:prstGeom>
          <a:noFill/>
          <a:ln>
            <a:noFill/>
          </a:ln>
        </p:spPr>
      </p:pic>
    </p:spTree>
    <p:extLst>
      <p:ext uri="{BB962C8B-B14F-4D97-AF65-F5344CB8AC3E}">
        <p14:creationId xmlns:p14="http://schemas.microsoft.com/office/powerpoint/2010/main" xmlns="" val="283423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07504" y="260648"/>
            <a:ext cx="8856984" cy="1368152"/>
          </a:xfrm>
        </p:spPr>
        <p:txBody>
          <a:bodyPr>
            <a:normAutofit/>
          </a:bodyPr>
          <a:lstStyle/>
          <a:p>
            <a:pPr marL="45720" indent="0" algn="just" rtl="1">
              <a:buNone/>
            </a:pPr>
            <a:r>
              <a:rPr lang="ar-DZ" sz="2400" b="1" dirty="0" smtClean="0">
                <a:solidFill>
                  <a:srgbClr val="FF0000"/>
                </a:solidFill>
                <a:latin typeface="Arabic Typesetting" pitchFamily="66" charset="-78"/>
                <a:cs typeface="Arabic Typesetting" pitchFamily="66" charset="-78"/>
              </a:rPr>
              <a:t>4- البيع </a:t>
            </a:r>
            <a:r>
              <a:rPr lang="ar-DZ" sz="2400" b="1" dirty="0">
                <a:solidFill>
                  <a:srgbClr val="FF0000"/>
                </a:solidFill>
                <a:latin typeface="Arabic Typesetting" pitchFamily="66" charset="-78"/>
                <a:cs typeface="Arabic Typesetting" pitchFamily="66" charset="-78"/>
              </a:rPr>
              <a:t>بالتقسيط </a:t>
            </a:r>
            <a:r>
              <a:rPr lang="ar-DZ" sz="2400" b="1" dirty="0" smtClean="0">
                <a:solidFill>
                  <a:srgbClr val="FF0000"/>
                </a:solidFill>
                <a:latin typeface="Arabic Typesetting" pitchFamily="66" charset="-78"/>
                <a:cs typeface="Arabic Typesetting" pitchFamily="66" charset="-78"/>
              </a:rPr>
              <a:t>للسيارات:</a:t>
            </a:r>
          </a:p>
          <a:p>
            <a:pPr marL="45720" indent="0" algn="just" rtl="1">
              <a:buNone/>
            </a:pPr>
            <a:r>
              <a:rPr lang="ar-DZ" sz="2400" b="1" dirty="0">
                <a:solidFill>
                  <a:schemeClr val="tx1"/>
                </a:solidFill>
                <a:latin typeface="Arabic Typesetting" pitchFamily="66" charset="-78"/>
                <a:cs typeface="Arabic Typesetting" pitchFamily="66" charset="-78"/>
              </a:rPr>
              <a:t>هي صيغة يقوم من خلالها المصرف ببيع سيارات متوافرة لديه مملوكة له ومقبوضة من قبله بالتقسيط للمتعاملين، حيث يعرض على المتعاملين شراء السيارات المتوافرة ضمن مخزون السيارات التي اشتراها مسبقا وقبضها القبض الناقل للضمان. </a:t>
            </a:r>
            <a:endParaRPr lang="en-US" sz="2400" b="1" dirty="0">
              <a:solidFill>
                <a:schemeClr val="tx1"/>
              </a:solidFill>
              <a:latin typeface="Arabic Typesetting" pitchFamily="66" charset="-78"/>
              <a:cs typeface="Arabic Typesetting" pitchFamily="66" charset="-78"/>
            </a:endParaRPr>
          </a:p>
        </p:txBody>
      </p:sp>
      <p:pic>
        <p:nvPicPr>
          <p:cNvPr id="4" name="Picture 3" descr="Taksit"/>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1785926"/>
            <a:ext cx="8929718" cy="4787832"/>
          </a:xfrm>
          <a:prstGeom prst="rect">
            <a:avLst/>
          </a:prstGeom>
          <a:noFill/>
          <a:ln>
            <a:noFill/>
          </a:ln>
        </p:spPr>
      </p:pic>
    </p:spTree>
    <p:extLst>
      <p:ext uri="{BB962C8B-B14F-4D97-AF65-F5344CB8AC3E}">
        <p14:creationId xmlns:p14="http://schemas.microsoft.com/office/powerpoint/2010/main" xmlns="" val="31067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428596" y="142852"/>
            <a:ext cx="8280920" cy="1617360"/>
          </a:xfrm>
        </p:spPr>
        <p:txBody>
          <a:bodyPr>
            <a:normAutofit/>
          </a:bodyPr>
          <a:lstStyle/>
          <a:p>
            <a:pPr marL="45720" indent="0" algn="just" rtl="1">
              <a:lnSpc>
                <a:spcPct val="90000"/>
              </a:lnSpc>
              <a:buNone/>
            </a:pPr>
            <a:r>
              <a:rPr lang="ar-DZ" sz="2800" b="1" dirty="0" smtClean="0">
                <a:solidFill>
                  <a:srgbClr val="FF0000"/>
                </a:solidFill>
                <a:latin typeface="Arabic Typesetting" pitchFamily="66" charset="-78"/>
                <a:cs typeface="Arabic Typesetting" pitchFamily="66" charset="-78"/>
              </a:rPr>
              <a:t>5-السلم:</a:t>
            </a:r>
          </a:p>
          <a:p>
            <a:pPr marL="45720" indent="0" algn="just" rtl="1">
              <a:lnSpc>
                <a:spcPct val="90000"/>
              </a:lnSpc>
              <a:buNone/>
            </a:pPr>
            <a:r>
              <a:rPr lang="ar-DZ" sz="2800" b="1" dirty="0">
                <a:solidFill>
                  <a:schemeClr val="tx1"/>
                </a:solidFill>
                <a:latin typeface="Arabic Typesetting" pitchFamily="66" charset="-78"/>
                <a:cs typeface="Arabic Typesetting" pitchFamily="66" charset="-78"/>
              </a:rPr>
              <a:t>هي صيغة تمويل تتم على مرحلتين وتعتمد على عقدين منفصلين عقد بيع السلم وعقد التوكيل بالبيع حيث يقوم المصرف بشراء سلع أو بضائع من المتعامل سلما ثم يوكله في بيعها بعد </a:t>
            </a:r>
            <a:r>
              <a:rPr lang="ar-DZ" sz="2800" b="1" dirty="0" smtClean="0">
                <a:solidFill>
                  <a:schemeClr val="tx1"/>
                </a:solidFill>
                <a:latin typeface="Arabic Typesetting" pitchFamily="66" charset="-78"/>
                <a:cs typeface="Arabic Typesetting" pitchFamily="66" charset="-78"/>
              </a:rPr>
              <a:t>تسليمها.</a:t>
            </a:r>
          </a:p>
          <a:p>
            <a:pPr marL="45720" indent="0" algn="just" rtl="1">
              <a:lnSpc>
                <a:spcPct val="90000"/>
              </a:lnSpc>
              <a:buNone/>
            </a:pPr>
            <a:endParaRPr lang="en-US" sz="2800" b="1" dirty="0">
              <a:solidFill>
                <a:schemeClr val="tx1"/>
              </a:solidFill>
              <a:latin typeface="Arabic Typesetting" pitchFamily="66" charset="-78"/>
              <a:cs typeface="Arabic Typesetting" pitchFamily="66" charset="-78"/>
            </a:endParaRPr>
          </a:p>
        </p:txBody>
      </p:sp>
      <p:pic>
        <p:nvPicPr>
          <p:cNvPr id="4" name="Picture 3" descr="essil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484784"/>
            <a:ext cx="8352928" cy="5040560"/>
          </a:xfrm>
          <a:prstGeom prst="rect">
            <a:avLst/>
          </a:prstGeom>
          <a:noFill/>
          <a:ln>
            <a:noFill/>
          </a:ln>
        </p:spPr>
      </p:pic>
    </p:spTree>
    <p:extLst>
      <p:ext uri="{BB962C8B-B14F-4D97-AF65-F5344CB8AC3E}">
        <p14:creationId xmlns:p14="http://schemas.microsoft.com/office/powerpoint/2010/main" xmlns="" val="173505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79512" y="188640"/>
            <a:ext cx="8750206" cy="1944216"/>
          </a:xfrm>
        </p:spPr>
        <p:txBody>
          <a:bodyPr>
            <a:normAutofit fontScale="92500" lnSpcReduction="20000"/>
          </a:bodyPr>
          <a:lstStyle/>
          <a:p>
            <a:pPr marL="45720" indent="0" algn="just" rtl="1">
              <a:buNone/>
            </a:pPr>
            <a:r>
              <a:rPr lang="ar-DZ" sz="2400" b="1" dirty="0" smtClean="0">
                <a:solidFill>
                  <a:srgbClr val="FF0000"/>
                </a:solidFill>
                <a:latin typeface="Arabic Typesetting" pitchFamily="66" charset="-78"/>
                <a:cs typeface="Arabic Typesetting" pitchFamily="66" charset="-78"/>
              </a:rPr>
              <a:t>6-المشاركة:</a:t>
            </a:r>
          </a:p>
          <a:p>
            <a:pPr marL="45720" indent="0" algn="just" rtl="1">
              <a:buNone/>
            </a:pPr>
            <a:r>
              <a:rPr lang="ar-DZ" sz="2400" b="1" dirty="0">
                <a:solidFill>
                  <a:schemeClr val="tx1"/>
                </a:solidFill>
                <a:latin typeface="Arabic Typesetting" pitchFamily="66" charset="-78"/>
                <a:cs typeface="Arabic Typesetting" pitchFamily="66" charset="-78"/>
              </a:rPr>
              <a:t>تنفذ صيغ المشاركة لدى المصرف من خلال شركة العقد وشركة الملك وتكون الشركة فيهما شركة دائمة أو متناقصة.</a:t>
            </a:r>
          </a:p>
          <a:p>
            <a:pPr marL="45720" indent="0" algn="just" rtl="1">
              <a:buNone/>
            </a:pPr>
            <a:r>
              <a:rPr lang="ar-DZ" sz="2400" b="1" dirty="0">
                <a:solidFill>
                  <a:schemeClr val="tx1"/>
                </a:solidFill>
                <a:latin typeface="Arabic Typesetting" pitchFamily="66" charset="-78"/>
                <a:cs typeface="Arabic Typesetting" pitchFamily="66" charset="-78"/>
              </a:rPr>
              <a:t>•  شركة </a:t>
            </a:r>
            <a:r>
              <a:rPr lang="ar-DZ" sz="2400" b="1" dirty="0" smtClean="0">
                <a:solidFill>
                  <a:schemeClr val="tx1"/>
                </a:solidFill>
                <a:latin typeface="Arabic Typesetting" pitchFamily="66" charset="-78"/>
                <a:cs typeface="Arabic Typesetting" pitchFamily="66" charset="-78"/>
              </a:rPr>
              <a:t>العقد: اتفاق </a:t>
            </a:r>
            <a:r>
              <a:rPr lang="ar-DZ" sz="2400" b="1" dirty="0">
                <a:solidFill>
                  <a:schemeClr val="tx1"/>
                </a:solidFill>
                <a:latin typeface="Arabic Typesetting" pitchFamily="66" charset="-78"/>
                <a:cs typeface="Arabic Typesetting" pitchFamily="66" charset="-78"/>
              </a:rPr>
              <a:t>اثنين أو أكثر على خلط ماليهما أو عمليهما أو التزاميهما في الذمة، بقصد الاسترباح.</a:t>
            </a:r>
          </a:p>
          <a:p>
            <a:pPr marL="45720" indent="0" algn="just" rtl="1">
              <a:buNone/>
            </a:pPr>
            <a:r>
              <a:rPr lang="ar-DZ" sz="2400" b="1" dirty="0">
                <a:solidFill>
                  <a:schemeClr val="tx1"/>
                </a:solidFill>
                <a:latin typeface="Arabic Typesetting" pitchFamily="66" charset="-78"/>
                <a:cs typeface="Arabic Typesetting" pitchFamily="66" charset="-78"/>
              </a:rPr>
              <a:t>•  شركة </a:t>
            </a:r>
            <a:r>
              <a:rPr lang="ar-DZ" sz="2400" b="1" dirty="0" smtClean="0">
                <a:solidFill>
                  <a:schemeClr val="tx1"/>
                </a:solidFill>
                <a:latin typeface="Arabic Typesetting" pitchFamily="66" charset="-78"/>
                <a:cs typeface="Arabic Typesetting" pitchFamily="66" charset="-78"/>
              </a:rPr>
              <a:t>الملك: تملك </a:t>
            </a:r>
            <a:r>
              <a:rPr lang="ar-DZ" sz="2400" b="1" dirty="0">
                <a:solidFill>
                  <a:schemeClr val="tx1"/>
                </a:solidFill>
                <a:latin typeface="Arabic Typesetting" pitchFamily="66" charset="-78"/>
                <a:cs typeface="Arabic Typesetting" pitchFamily="66" charset="-78"/>
              </a:rPr>
              <a:t>اثنين فأكثر عينا أو دينا عن طريق الإرث أو الشراء أو الهبة أو الوصية أو نحو ذلك من أسباب التملك، ويكون كل منهما أجنبيا في نصيب صاحبه ممنوعا من التصرف فيه إلا بإذنه.</a:t>
            </a:r>
          </a:p>
          <a:p>
            <a:pPr marL="45720" indent="0" algn="just" rtl="1">
              <a:buNone/>
            </a:pPr>
            <a:endParaRPr lang="ar-DZ" b="1" dirty="0">
              <a:solidFill>
                <a:srgbClr val="FF0000"/>
              </a:solidFill>
              <a:latin typeface="Arabic Typesetting" pitchFamily="66" charset="-78"/>
              <a:cs typeface="Arabic Typesetting" pitchFamily="66" charset="-78"/>
            </a:endParaRPr>
          </a:p>
          <a:p>
            <a:pPr algn="just" rtl="1"/>
            <a:endParaRPr lang="en-US" dirty="0">
              <a:solidFill>
                <a:srgbClr val="FF0000"/>
              </a:solidFill>
              <a:latin typeface="Arabic Typesetting" pitchFamily="66" charset="-78"/>
              <a:cs typeface="Arabic Typesetting" pitchFamily="66" charset="-78"/>
            </a:endParaRPr>
          </a:p>
        </p:txBody>
      </p:sp>
      <p:pic>
        <p:nvPicPr>
          <p:cNvPr id="4" name="Picture 3" descr="moucharaka"/>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988840"/>
            <a:ext cx="8784976" cy="4680520"/>
          </a:xfrm>
          <a:prstGeom prst="rect">
            <a:avLst/>
          </a:prstGeom>
          <a:noFill/>
          <a:ln>
            <a:noFill/>
          </a:ln>
        </p:spPr>
      </p:pic>
    </p:spTree>
    <p:extLst>
      <p:ext uri="{BB962C8B-B14F-4D97-AF65-F5344CB8AC3E}">
        <p14:creationId xmlns:p14="http://schemas.microsoft.com/office/powerpoint/2010/main" xmlns="" val="10641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07504" y="116632"/>
            <a:ext cx="8784976" cy="2016224"/>
          </a:xfrm>
        </p:spPr>
        <p:txBody>
          <a:bodyPr/>
          <a:lstStyle/>
          <a:p>
            <a:pPr marL="45720" indent="0" algn="just" rtl="1">
              <a:buNone/>
            </a:pPr>
            <a:r>
              <a:rPr lang="ar-DZ" b="1" dirty="0" smtClean="0">
                <a:solidFill>
                  <a:srgbClr val="FF0000"/>
                </a:solidFill>
                <a:latin typeface="Arabic Typesetting" pitchFamily="66" charset="-78"/>
                <a:cs typeface="Arabic Typesetting" pitchFamily="66" charset="-78"/>
              </a:rPr>
              <a:t>7- المضاربة</a:t>
            </a:r>
            <a:r>
              <a:rPr lang="ar-DZ" b="1" dirty="0">
                <a:solidFill>
                  <a:srgbClr val="FF0000"/>
                </a:solidFill>
                <a:latin typeface="Arabic Typesetting" pitchFamily="66" charset="-78"/>
                <a:cs typeface="Arabic Typesetting" pitchFamily="66" charset="-78"/>
              </a:rPr>
              <a:t>:</a:t>
            </a:r>
          </a:p>
          <a:p>
            <a:pPr marL="45720" indent="0" algn="just" rtl="1">
              <a:buNone/>
            </a:pPr>
            <a:r>
              <a:rPr lang="ar-DZ" b="1" dirty="0">
                <a:latin typeface="Arabic Typesetting" pitchFamily="66" charset="-78"/>
                <a:cs typeface="Arabic Typesetting" pitchFamily="66" charset="-78"/>
              </a:rPr>
              <a:t>المضاربة عقد شركة في الربح بمال من أحد الطرفين وعمل من الآخر وهي عقد مشروع ينظم التعاون الاستثماري بين رأس المال من جهة والعمل من جهة أخرى، بحيث يكون الربح الناتج عنها مشتركاً، ومشاعا بين طرفيها وفق ما يتفقان عليه. ويسمى الطرف الذي يدفع رأس المال (رب المال)، ويسمى الطرف الذي عليه العمل (المضارب) أو (العامل) أو (المقارض).</a:t>
            </a:r>
          </a:p>
          <a:p>
            <a:pPr algn="just" rtl="1"/>
            <a:endParaRPr lang="en-US" b="1" dirty="0">
              <a:latin typeface="Arabic Typesetting" pitchFamily="66" charset="-78"/>
              <a:cs typeface="Arabic Typesetting" pitchFamily="66" charset="-78"/>
            </a:endParaRPr>
          </a:p>
        </p:txBody>
      </p:sp>
      <p:pic>
        <p:nvPicPr>
          <p:cNvPr id="4" name="Picture 3" descr="moucharaka"/>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1" y="1847850"/>
            <a:ext cx="8568952" cy="4677494"/>
          </a:xfrm>
          <a:prstGeom prst="rect">
            <a:avLst/>
          </a:prstGeom>
          <a:noFill/>
          <a:ln>
            <a:noFill/>
          </a:ln>
        </p:spPr>
      </p:pic>
    </p:spTree>
    <p:extLst>
      <p:ext uri="{BB962C8B-B14F-4D97-AF65-F5344CB8AC3E}">
        <p14:creationId xmlns:p14="http://schemas.microsoft.com/office/powerpoint/2010/main" xmlns="" val="349488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07504" y="188640"/>
            <a:ext cx="8856984" cy="1080120"/>
          </a:xfrm>
        </p:spPr>
        <p:txBody>
          <a:bodyPr/>
          <a:lstStyle/>
          <a:p>
            <a:pPr marL="45720" indent="0" algn="just" rtl="1">
              <a:buNone/>
            </a:pPr>
            <a:r>
              <a:rPr lang="ar-DZ" b="1" dirty="0" smtClean="0">
                <a:solidFill>
                  <a:srgbClr val="FF0000"/>
                </a:solidFill>
                <a:latin typeface="Arabic Typesetting" pitchFamily="66" charset="-78"/>
                <a:cs typeface="Arabic Typesetting" pitchFamily="66" charset="-78"/>
              </a:rPr>
              <a:t>8- البيع الآجل:</a:t>
            </a:r>
            <a:endParaRPr lang="ar-DZ" b="1" dirty="0">
              <a:solidFill>
                <a:srgbClr val="FF0000"/>
              </a:solidFill>
              <a:latin typeface="Arabic Typesetting" pitchFamily="66" charset="-78"/>
              <a:cs typeface="Arabic Typesetting" pitchFamily="66" charset="-78"/>
            </a:endParaRPr>
          </a:p>
          <a:p>
            <a:pPr marL="45720" indent="0" algn="just" rtl="1">
              <a:buNone/>
            </a:pPr>
            <a:r>
              <a:rPr lang="ar-DZ" b="1" dirty="0">
                <a:latin typeface="Arabic Typesetting" pitchFamily="66" charset="-78"/>
                <a:cs typeface="Arabic Typesetting" pitchFamily="66" charset="-78"/>
              </a:rPr>
              <a:t>هو البيع الذي يتفق فيه العاقدان على تأجيل دفع الثمن إلى موعد محدد في المستقبل وقد يكون الدفع جملة واحدة أو على أقساط.</a:t>
            </a:r>
          </a:p>
          <a:p>
            <a:pPr algn="just" rtl="1"/>
            <a:endParaRPr lang="en-US" b="1" dirty="0">
              <a:latin typeface="Arabic Typesetting" pitchFamily="66" charset="-78"/>
              <a:cs typeface="Arabic Typesetting" pitchFamily="66" charset="-78"/>
            </a:endParaRPr>
          </a:p>
        </p:txBody>
      </p:sp>
      <p:pic>
        <p:nvPicPr>
          <p:cNvPr id="4" name="Picture 3" descr="shema"/>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409700"/>
            <a:ext cx="8784976" cy="5259660"/>
          </a:xfrm>
          <a:prstGeom prst="rect">
            <a:avLst/>
          </a:prstGeom>
          <a:noFill/>
          <a:ln>
            <a:noFill/>
          </a:ln>
        </p:spPr>
      </p:pic>
    </p:spTree>
    <p:extLst>
      <p:ext uri="{BB962C8B-B14F-4D97-AF65-F5344CB8AC3E}">
        <p14:creationId xmlns:p14="http://schemas.microsoft.com/office/powerpoint/2010/main" xmlns="" val="21221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5">
            <a:extLst>
              <a:ext uri="{FF2B5EF4-FFF2-40B4-BE49-F238E27FC236}">
                <a16:creationId xmlns="" xmlns:a16="http://schemas.microsoft.com/office/drawing/2014/main" id="{8F9BC06D-151E-40DC-19F0-C94FBDA6A429}"/>
              </a:ext>
            </a:extLst>
          </p:cNvPr>
          <p:cNvSpPr txBox="1"/>
          <p:nvPr/>
        </p:nvSpPr>
        <p:spPr>
          <a:xfrm>
            <a:off x="1785918" y="285728"/>
            <a:ext cx="5806428" cy="1336263"/>
          </a:xfrm>
          <a:prstGeom prst="rect">
            <a:avLst/>
          </a:prstGeom>
          <a:noFill/>
        </p:spPr>
        <p:txBody>
          <a:bodyPr wrap="square" rtlCol="0" anchor="t">
            <a:spAutoFit/>
          </a:bodyPr>
          <a:lstStyle/>
          <a:p>
            <a:pPr marL="12700" algn="ctr">
              <a:lnSpc>
                <a:spcPct val="100000"/>
              </a:lnSpc>
              <a:spcBef>
                <a:spcPts val="100"/>
              </a:spcBef>
            </a:pPr>
            <a:r>
              <a:rPr lang="ar-DZ" sz="4000" b="1" spc="-5" dirty="0">
                <a:latin typeface="Arabic Typesetting" panose="03020402040406030203" pitchFamily="66" charset="-78"/>
                <a:cs typeface="Arabic Typesetting" panose="03020402040406030203" pitchFamily="66" charset="-78"/>
                <a:sym typeface="+mn-ea"/>
              </a:rPr>
              <a:t>وزارة التعليم العالي والبحث العلمي </a:t>
            </a:r>
          </a:p>
          <a:p>
            <a:pPr marL="12700" algn="ctr">
              <a:lnSpc>
                <a:spcPct val="100000"/>
              </a:lnSpc>
              <a:spcBef>
                <a:spcPts val="100"/>
              </a:spcBef>
            </a:pPr>
            <a:r>
              <a:rPr lang="ar-DZ" sz="4000" b="1" spc="-5" dirty="0">
                <a:latin typeface="Arabic Typesetting" panose="03020402040406030203" pitchFamily="66" charset="-78"/>
                <a:cs typeface="Arabic Typesetting" panose="03020402040406030203" pitchFamily="66" charset="-78"/>
                <a:sym typeface="+mn-ea"/>
              </a:rPr>
              <a:t>جامعة العربي بن مهيدي أم البواقي </a:t>
            </a:r>
            <a:endParaRPr lang="fr-FR" sz="4000" b="1" spc="-5" dirty="0">
              <a:latin typeface="Arabic Typesetting" panose="03020402040406030203" pitchFamily="66" charset="-78"/>
              <a:cs typeface="Arabic Typesetting" panose="03020402040406030203" pitchFamily="66" charset="-78"/>
              <a:sym typeface="+mn-ea"/>
            </a:endParaRPr>
          </a:p>
        </p:txBody>
      </p:sp>
      <p:sp>
        <p:nvSpPr>
          <p:cNvPr id="5" name="Sous-titre 3">
            <a:extLst>
              <a:ext uri="{FF2B5EF4-FFF2-40B4-BE49-F238E27FC236}">
                <a16:creationId xmlns="" xmlns:a16="http://schemas.microsoft.com/office/drawing/2014/main" id="{FFFB5E3C-FE17-44EA-B59B-183125D08F7C}"/>
              </a:ext>
            </a:extLst>
          </p:cNvPr>
          <p:cNvSpPr txBox="1">
            <a:spLocks/>
          </p:cNvSpPr>
          <p:nvPr/>
        </p:nvSpPr>
        <p:spPr>
          <a:xfrm>
            <a:off x="1071538" y="2357430"/>
            <a:ext cx="6408711" cy="118958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endParaRPr lang="ar-DZ" sz="4000" b="1" spc="-5" dirty="0" smtClean="0">
              <a:latin typeface="Arabic Typesetting" panose="03020402040406030203" pitchFamily="66" charset="-78"/>
              <a:cs typeface="Arabic Typesetting" panose="03020402040406030203" pitchFamily="66" charset="-78"/>
            </a:endParaRPr>
          </a:p>
          <a:p>
            <a:pPr marL="0" indent="0" algn="ctr" rtl="1">
              <a:buNone/>
            </a:pPr>
            <a:r>
              <a:rPr lang="ar-DZ" sz="5700" b="1" spc="-5" dirty="0" smtClean="0">
                <a:latin typeface="Arabic Typesetting" panose="03020402040406030203" pitchFamily="66" charset="-78"/>
                <a:cs typeface="Arabic Typesetting" panose="03020402040406030203" pitchFamily="66" charset="-78"/>
              </a:rPr>
              <a:t>عنوان البحث:</a:t>
            </a:r>
            <a:endParaRPr lang="fr-FR" sz="5700" b="1" spc="-5" dirty="0" smtClean="0">
              <a:latin typeface="Arabic Typesetting" panose="03020402040406030203" pitchFamily="66" charset="-78"/>
              <a:cs typeface="Arabic Typesetting" panose="03020402040406030203" pitchFamily="66"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260648"/>
            <a:ext cx="1176337" cy="1195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095328" y="1714488"/>
            <a:ext cx="6048672" cy="1077218"/>
          </a:xfrm>
          <a:prstGeom prst="rect">
            <a:avLst/>
          </a:prstGeom>
          <a:noFill/>
        </p:spPr>
        <p:txBody>
          <a:bodyPr wrap="square" rtlCol="0">
            <a:spAutoFit/>
          </a:bodyPr>
          <a:lstStyle/>
          <a:p>
            <a:pPr algn="ctr"/>
            <a:r>
              <a:rPr lang="ar-DZ" sz="3200" b="1" dirty="0" smtClean="0">
                <a:latin typeface="Arabic Typesetting" pitchFamily="66" charset="-78"/>
                <a:cs typeface="Arabic Typesetting" pitchFamily="66" charset="-78"/>
              </a:rPr>
              <a:t>الكلية : كلية العلوم الاقتصادية والعلوم التجارية وعلوم التسيير</a:t>
            </a:r>
          </a:p>
          <a:p>
            <a:pPr algn="ctr"/>
            <a:r>
              <a:rPr lang="ar-DZ" sz="3200" b="1" dirty="0" smtClean="0">
                <a:latin typeface="Arabic Typesetting" pitchFamily="66" charset="-78"/>
                <a:cs typeface="Arabic Typesetting" pitchFamily="66" charset="-78"/>
              </a:rPr>
              <a:t>القسم: العلوم الإقتصادية</a:t>
            </a:r>
            <a:endParaRPr lang="ar-DZ" sz="3200" b="1" dirty="0">
              <a:latin typeface="Arabic Typesetting" pitchFamily="66" charset="-78"/>
              <a:cs typeface="Arabic Typesetting" pitchFamily="66" charset="-78"/>
            </a:endParaRPr>
          </a:p>
        </p:txBody>
      </p:sp>
      <p:sp>
        <p:nvSpPr>
          <p:cNvPr id="2" name="Rectangle 1"/>
          <p:cNvSpPr/>
          <p:nvPr/>
        </p:nvSpPr>
        <p:spPr>
          <a:xfrm>
            <a:off x="0" y="3356992"/>
            <a:ext cx="9036496" cy="1754326"/>
          </a:xfrm>
          <a:prstGeom prst="rect">
            <a:avLst/>
          </a:prstGeom>
          <a:noFill/>
        </p:spPr>
        <p:txBody>
          <a:bodyPr wrap="square" lIns="91440" tIns="45720" rIns="91440" bIns="45720">
            <a:spAutoFit/>
          </a:bodyPr>
          <a:lstStyle/>
          <a:p>
            <a:pPr algn="ctr" rtl="1"/>
            <a:r>
              <a:rPr lang="ar-DZ"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abic Typesetting" panose="03020402040406030203" pitchFamily="66" charset="-78"/>
                <a:cs typeface="Arabic Typesetting" panose="03020402040406030203" pitchFamily="66" charset="-78"/>
              </a:rPr>
              <a:t>إستراتيجية البنوك الإسلامية الجزائرية وأثرها على الآداء المالي</a:t>
            </a:r>
          </a:p>
          <a:p>
            <a:pPr algn="ctr" rtl="1"/>
            <a:r>
              <a:rPr lang="ar-DZ"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abic Typesetting" panose="03020402040406030203" pitchFamily="66" charset="-78"/>
                <a:cs typeface="Arabic Typesetting" panose="03020402040406030203" pitchFamily="66" charset="-78"/>
              </a:rPr>
              <a:t>-دراسة حالة بنك السلام-</a:t>
            </a:r>
          </a:p>
        </p:txBody>
      </p:sp>
      <p:sp>
        <p:nvSpPr>
          <p:cNvPr id="8" name="Rectangle 7"/>
          <p:cNvSpPr/>
          <p:nvPr/>
        </p:nvSpPr>
        <p:spPr>
          <a:xfrm>
            <a:off x="107504" y="5157192"/>
            <a:ext cx="8712968" cy="1569660"/>
          </a:xfrm>
          <a:prstGeom prst="rect">
            <a:avLst/>
          </a:prstGeom>
          <a:noFill/>
        </p:spPr>
        <p:txBody>
          <a:bodyPr wrap="square" lIns="91440" tIns="45720" rIns="91440" bIns="45720">
            <a:spAutoFit/>
          </a:bodyPr>
          <a:lstStyle/>
          <a:p>
            <a:pPr algn="r" rtl="1"/>
            <a:r>
              <a:rPr lang="ar-DZ" sz="3200" b="1" dirty="0" smtClean="0">
                <a:ln w="1905"/>
                <a:effectLst>
                  <a:innerShdw blurRad="69850" dist="43180" dir="5400000">
                    <a:srgbClr val="000000">
                      <a:alpha val="65000"/>
                    </a:srgbClr>
                  </a:innerShdw>
                </a:effectLst>
                <a:latin typeface="Arabic Typesetting" pitchFamily="66" charset="-78"/>
                <a:cs typeface="Arabic Typesetting" panose="03020402040406030203" pitchFamily="66" charset="-78"/>
              </a:rPr>
              <a:t>من إعداد الطالبتين:                                                    إشراف الأستاذة:</a:t>
            </a:r>
          </a:p>
          <a:p>
            <a:pPr algn="r" rtl="1"/>
            <a:r>
              <a:rPr lang="ar-DZ" sz="3200" b="1" dirty="0" smtClean="0">
                <a:ln w="1905"/>
                <a:effectLst>
                  <a:innerShdw blurRad="69850" dist="43180" dir="5400000">
                    <a:srgbClr val="000000">
                      <a:alpha val="65000"/>
                    </a:srgbClr>
                  </a:innerShdw>
                </a:effectLst>
                <a:latin typeface="Arabic Typesetting" pitchFamily="66" charset="-78"/>
                <a:cs typeface="Arabic Typesetting" panose="03020402040406030203" pitchFamily="66" charset="-78"/>
              </a:rPr>
              <a:t>ســالمي فــايزة                                                            د. حمايزية لامية</a:t>
            </a:r>
          </a:p>
          <a:p>
            <a:pPr algn="r" rtl="1"/>
            <a:r>
              <a:rPr lang="ar-DZ" sz="3200" b="1" dirty="0" smtClean="0">
                <a:ln w="1905"/>
                <a:effectLst>
                  <a:innerShdw blurRad="69850" dist="43180" dir="5400000">
                    <a:srgbClr val="000000">
                      <a:alpha val="65000"/>
                    </a:srgbClr>
                  </a:innerShdw>
                </a:effectLst>
                <a:latin typeface="Arabic Typesetting" pitchFamily="66" charset="-78"/>
                <a:cs typeface="Arabic Typesetting" panose="03020402040406030203" pitchFamily="66" charset="-78"/>
              </a:rPr>
              <a:t>نــوري راضية</a:t>
            </a:r>
          </a:p>
        </p:txBody>
      </p:sp>
    </p:spTree>
    <p:extLst>
      <p:ext uri="{BB962C8B-B14F-4D97-AF65-F5344CB8AC3E}">
        <p14:creationId xmlns:p14="http://schemas.microsoft.com/office/powerpoint/2010/main" xmlns="" val="23129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42844" y="142852"/>
            <a:ext cx="8856984" cy="6500858"/>
          </a:xfrm>
        </p:spPr>
        <p:txBody>
          <a:bodyPr>
            <a:noAutofit/>
          </a:bodyPr>
          <a:lstStyle/>
          <a:p>
            <a:pPr marL="45720" indent="0" algn="ctr" rtl="1">
              <a:buNone/>
            </a:pPr>
            <a:r>
              <a:rPr lang="ar-DZ" sz="3200" b="1" dirty="0" smtClean="0">
                <a:solidFill>
                  <a:srgbClr val="FF0000"/>
                </a:solidFill>
                <a:latin typeface="Arabic Typesetting" pitchFamily="66" charset="-78"/>
                <a:cs typeface="Arabic Typesetting" pitchFamily="66" charset="-78"/>
              </a:rPr>
              <a:t>9- تمويلات البنك </a:t>
            </a:r>
            <a:r>
              <a:rPr lang="ar-DZ" sz="3200" b="1" dirty="0">
                <a:solidFill>
                  <a:srgbClr val="FF0000"/>
                </a:solidFill>
                <a:latin typeface="Arabic Typesetting" pitchFamily="66" charset="-78"/>
                <a:cs typeface="Arabic Typesetting" pitchFamily="66" charset="-78"/>
              </a:rPr>
              <a:t>لصالح المؤسسات الصغيرة والمتوسطة </a:t>
            </a:r>
            <a:r>
              <a:rPr lang="ar-DZ" sz="3200" b="1" dirty="0" smtClean="0">
                <a:solidFill>
                  <a:srgbClr val="FF0000"/>
                </a:solidFill>
                <a:latin typeface="Arabic Typesetting" pitchFamily="66" charset="-78"/>
                <a:cs typeface="Arabic Typesetting" pitchFamily="66" charset="-78"/>
              </a:rPr>
              <a:t>:</a:t>
            </a:r>
          </a:p>
          <a:p>
            <a:pPr marL="45720" indent="0" algn="just" rtl="1">
              <a:buNone/>
            </a:pPr>
            <a:r>
              <a:rPr lang="ar-DZ" sz="2400" b="1" dirty="0">
                <a:latin typeface="Arabic Typesetting" pitchFamily="66" charset="-78"/>
                <a:cs typeface="Arabic Typesetting" pitchFamily="66" charset="-78"/>
              </a:rPr>
              <a:t>ت</a:t>
            </a:r>
            <a:r>
              <a:rPr lang="ar-DZ" sz="2400" b="1" dirty="0" smtClean="0">
                <a:latin typeface="Arabic Typesetting" pitchFamily="66" charset="-78"/>
                <a:cs typeface="Arabic Typesetting" pitchFamily="66" charset="-78"/>
              </a:rPr>
              <a:t>وزعت </a:t>
            </a:r>
            <a:r>
              <a:rPr lang="ar-DZ" sz="2400" b="1" dirty="0">
                <a:latin typeface="Arabic Typesetting" pitchFamily="66" charset="-78"/>
                <a:cs typeface="Arabic Typesetting" pitchFamily="66" charset="-78"/>
              </a:rPr>
              <a:t>قيمة التمويلات لصالح المؤسسات الصغيرة والمتوسطة من طرف بنك السلام كالتالي:</a:t>
            </a:r>
            <a:r>
              <a:rPr lang="ar-DZ" sz="2400" dirty="0"/>
              <a:t> </a:t>
            </a:r>
            <a:endParaRPr lang="ar-DZ" sz="2400" dirty="0" smtClean="0"/>
          </a:p>
          <a:p>
            <a:pPr marL="45720" indent="0" algn="just" rtl="1">
              <a:buNone/>
            </a:pPr>
            <a:endParaRPr lang="fr-FR" sz="2400" dirty="0" smtClean="0"/>
          </a:p>
          <a:p>
            <a:pPr marL="45720" indent="0" algn="just" rtl="1">
              <a:buNone/>
            </a:pPr>
            <a:endParaRPr lang="fr-FR" sz="2400" dirty="0"/>
          </a:p>
          <a:p>
            <a:pPr marL="45720" indent="0" algn="just" rtl="1">
              <a:buNone/>
            </a:pPr>
            <a:endParaRPr lang="fr-FR" sz="2400" dirty="0" smtClean="0"/>
          </a:p>
          <a:p>
            <a:pPr marL="45720" indent="0" algn="just" rtl="1">
              <a:buNone/>
            </a:pPr>
            <a:endParaRPr lang="fr-FR" sz="2400" b="1" dirty="0" smtClean="0">
              <a:latin typeface="Arabic Typesetting" pitchFamily="66" charset="-78"/>
              <a:cs typeface="Arabic Typesetting" pitchFamily="66" charset="-78"/>
            </a:endParaRPr>
          </a:p>
          <a:p>
            <a:pPr marL="45720" indent="0" algn="just" rtl="1">
              <a:buNone/>
            </a:pPr>
            <a:endParaRPr lang="fr-FR" sz="2400" b="1" dirty="0" smtClean="0">
              <a:latin typeface="Arabic Typesetting" pitchFamily="66" charset="-78"/>
              <a:cs typeface="Arabic Typesetting" pitchFamily="66" charset="-78"/>
            </a:endParaRPr>
          </a:p>
          <a:p>
            <a:pPr marL="45720" indent="0" algn="just" rtl="1">
              <a:buNone/>
            </a:pPr>
            <a:endParaRPr lang="fr-FR" sz="2400" b="1" dirty="0">
              <a:latin typeface="Arabic Typesetting" pitchFamily="66" charset="-78"/>
              <a:cs typeface="Arabic Typesetting" pitchFamily="66" charset="-78"/>
            </a:endParaRPr>
          </a:p>
          <a:p>
            <a:pPr marL="45720" indent="0" algn="just" rtl="1">
              <a:buNone/>
            </a:pPr>
            <a:r>
              <a:rPr lang="fr-FR" sz="2400" b="1" dirty="0" smtClean="0">
                <a:latin typeface="Arabic Typesetting" pitchFamily="66" charset="-78"/>
                <a:cs typeface="Arabic Typesetting" pitchFamily="66" charset="-78"/>
              </a:rPr>
              <a:t> </a:t>
            </a:r>
          </a:p>
          <a:p>
            <a:pPr marL="45720" indent="0" algn="just" rtl="1">
              <a:buNone/>
            </a:pPr>
            <a:r>
              <a:rPr lang="ar-DZ" sz="2400" b="1" dirty="0" smtClean="0">
                <a:latin typeface="Arabic Typesetting" pitchFamily="66" charset="-78"/>
                <a:cs typeface="Arabic Typesetting" pitchFamily="66" charset="-78"/>
              </a:rPr>
              <a:t>  </a:t>
            </a:r>
            <a:r>
              <a:rPr lang="fr-FR" sz="2400" b="1" dirty="0" smtClean="0">
                <a:latin typeface="Arabic Typesetting" pitchFamily="66" charset="-78"/>
                <a:cs typeface="Arabic Typesetting" pitchFamily="66" charset="-78"/>
              </a:rPr>
              <a:t>   </a:t>
            </a:r>
            <a:r>
              <a:rPr lang="ar-DZ" sz="2400" b="1" dirty="0" smtClean="0">
                <a:latin typeface="Arabic Typesetting" pitchFamily="66" charset="-78"/>
                <a:cs typeface="Arabic Typesetting" pitchFamily="66" charset="-78"/>
              </a:rPr>
              <a:t>ما </a:t>
            </a:r>
            <a:r>
              <a:rPr lang="ar-DZ" sz="2400" b="1" dirty="0">
                <a:latin typeface="Arabic Typesetting" pitchFamily="66" charset="-78"/>
                <a:cs typeface="Arabic Typesetting" pitchFamily="66" charset="-78"/>
              </a:rPr>
              <a:t>يمكن ملاحظته، ه</a:t>
            </a:r>
            <a:r>
              <a:rPr lang="ar-DZ" sz="2400" b="1" dirty="0" smtClean="0">
                <a:latin typeface="Arabic Typesetting" pitchFamily="66" charset="-78"/>
                <a:cs typeface="Arabic Typesetting" pitchFamily="66" charset="-78"/>
              </a:rPr>
              <a:t>و </a:t>
            </a:r>
            <a:r>
              <a:rPr lang="ar-DZ" sz="2400" b="1" dirty="0">
                <a:latin typeface="Arabic Typesetting" pitchFamily="66" charset="-78"/>
                <a:cs typeface="Arabic Typesetting" pitchFamily="66" charset="-78"/>
              </a:rPr>
              <a:t>توجه سياسة بنك السلام لدعم قطاع المؤسسات الصغيرة والمتوسطة وذلك في إطار سياسة الدولة </a:t>
            </a:r>
            <a:r>
              <a:rPr lang="ar-DZ" sz="2400" b="1" dirty="0" smtClean="0">
                <a:latin typeface="Arabic Typesetting" pitchFamily="66" charset="-78"/>
                <a:cs typeface="Arabic Typesetting" pitchFamily="66" charset="-78"/>
              </a:rPr>
              <a:t>لتنمية هذا </a:t>
            </a:r>
            <a:r>
              <a:rPr lang="ar-DZ" sz="2400" b="1" dirty="0">
                <a:latin typeface="Arabic Typesetting" pitchFamily="66" charset="-78"/>
                <a:cs typeface="Arabic Typesetting" pitchFamily="66" charset="-78"/>
              </a:rPr>
              <a:t>القطاع،أين وجهت أكبر نسبة للتمويل لصالح المؤسسات الصغيرة بقيمة </a:t>
            </a:r>
            <a:r>
              <a:rPr lang="ar-DZ" sz="2400" b="1" dirty="0" smtClean="0">
                <a:latin typeface="Arabic Typesetting" pitchFamily="66" charset="-78"/>
                <a:cs typeface="Arabic Typesetting" pitchFamily="66" charset="-78"/>
              </a:rPr>
              <a:t>41 </a:t>
            </a:r>
            <a:r>
              <a:rPr lang="ar-DZ" sz="2400" b="1" dirty="0">
                <a:latin typeface="Arabic Typesetting" pitchFamily="66" charset="-78"/>
                <a:cs typeface="Arabic Typesetting" pitchFamily="66" charset="-78"/>
              </a:rPr>
              <a:t>%، في حين نسبة التمويل لصالح المؤسسات </a:t>
            </a:r>
            <a:r>
              <a:rPr lang="ar-DZ" sz="2400" b="1" dirty="0" smtClean="0">
                <a:latin typeface="Arabic Typesetting" pitchFamily="66" charset="-78"/>
                <a:cs typeface="Arabic Typesetting" pitchFamily="66" charset="-78"/>
              </a:rPr>
              <a:t>المتوسطة فقد </a:t>
            </a:r>
            <a:r>
              <a:rPr lang="ar-DZ" sz="2400" b="1" dirty="0">
                <a:latin typeface="Arabic Typesetting" pitchFamily="66" charset="-78"/>
                <a:cs typeface="Arabic Typesetting" pitchFamily="66" charset="-78"/>
              </a:rPr>
              <a:t>كانت </a:t>
            </a:r>
            <a:r>
              <a:rPr lang="ar-DZ" sz="2400" b="1" dirty="0" smtClean="0">
                <a:latin typeface="Arabic Typesetting" pitchFamily="66" charset="-78"/>
                <a:cs typeface="Arabic Typesetting" pitchFamily="66" charset="-78"/>
              </a:rPr>
              <a:t>23 %، في </a:t>
            </a:r>
            <a:r>
              <a:rPr lang="ar-DZ" sz="2400" b="1" dirty="0">
                <a:latin typeface="Arabic Typesetting" pitchFamily="66" charset="-78"/>
                <a:cs typeface="Arabic Typesetting" pitchFamily="66" charset="-78"/>
              </a:rPr>
              <a:t>مقابل </a:t>
            </a:r>
            <a:r>
              <a:rPr lang="ar-DZ" sz="2400" b="1" dirty="0" smtClean="0">
                <a:latin typeface="Arabic Typesetting" pitchFamily="66" charset="-78"/>
                <a:cs typeface="Arabic Typesetting" pitchFamily="66" charset="-78"/>
              </a:rPr>
              <a:t>12 % للمؤسسات </a:t>
            </a:r>
            <a:r>
              <a:rPr lang="ar-DZ" sz="2400" b="1" dirty="0">
                <a:latin typeface="Arabic Typesetting" pitchFamily="66" charset="-78"/>
                <a:cs typeface="Arabic Typesetting" pitchFamily="66" charset="-78"/>
              </a:rPr>
              <a:t>الصغيرة </a:t>
            </a:r>
            <a:r>
              <a:rPr lang="ar-DZ" sz="2400" b="1" dirty="0" smtClean="0">
                <a:latin typeface="Arabic Typesetting" pitchFamily="66" charset="-78"/>
                <a:cs typeface="Arabic Typesetting" pitchFamily="66" charset="-78"/>
              </a:rPr>
              <a:t>جدا، </a:t>
            </a:r>
            <a:r>
              <a:rPr lang="ar-DZ" sz="2400" b="1" dirty="0">
                <a:latin typeface="Arabic Typesetting" pitchFamily="66" charset="-78"/>
                <a:cs typeface="Arabic Typesetting" pitchFamily="66" charset="-78"/>
              </a:rPr>
              <a:t>كما استفادت المؤسسات الحديثة النشأة من </a:t>
            </a:r>
            <a:r>
              <a:rPr lang="ar-DZ" sz="2400" b="1" dirty="0" smtClean="0">
                <a:latin typeface="Arabic Typesetting" pitchFamily="66" charset="-78"/>
                <a:cs typeface="Arabic Typesetting" pitchFamily="66" charset="-78"/>
              </a:rPr>
              <a:t>07 % كقيمة للتمويل وبهذا يكون </a:t>
            </a:r>
            <a:r>
              <a:rPr lang="ar-DZ" sz="2400" b="1" dirty="0">
                <a:latin typeface="Arabic Typesetting" pitchFamily="66" charset="-78"/>
                <a:cs typeface="Arabic Typesetting" pitchFamily="66" charset="-78"/>
              </a:rPr>
              <a:t>مجموع التمويل المقدم من قبل بنك السلام لقطاع المؤسسات الصغيرة والمتوسطة هو83 </a:t>
            </a:r>
            <a:r>
              <a:rPr lang="ar-DZ" sz="2400" b="1" dirty="0" smtClean="0">
                <a:latin typeface="Arabic Typesetting" pitchFamily="66" charset="-78"/>
                <a:cs typeface="Arabic Typesetting" pitchFamily="66" charset="-78"/>
              </a:rPr>
              <a:t>% </a:t>
            </a:r>
            <a:r>
              <a:rPr lang="ar-DZ" sz="2400" b="1" dirty="0">
                <a:latin typeface="Arabic Typesetting" pitchFamily="66" charset="-78"/>
                <a:cs typeface="Arabic Typesetting" pitchFamily="66" charset="-78"/>
              </a:rPr>
              <a:t>مقابل نسبة7 % </a:t>
            </a:r>
            <a:r>
              <a:rPr lang="ar-DZ" sz="2400" b="1" dirty="0" smtClean="0">
                <a:latin typeface="Arabic Typesetting" pitchFamily="66" charset="-78"/>
                <a:cs typeface="Arabic Typesetting" pitchFamily="66" charset="-78"/>
              </a:rPr>
              <a:t>لصالح المؤسسات الكبيرة. </a:t>
            </a:r>
            <a:r>
              <a:rPr lang="ar-DZ" sz="2400" b="1" dirty="0">
                <a:latin typeface="Arabic Typesetting" pitchFamily="66" charset="-78"/>
                <a:cs typeface="Arabic Typesetting" pitchFamily="66" charset="-78"/>
              </a:rPr>
              <a:t>طبعا البنك يثبت بهذا الشكل دعمه لسياسة التنمية الوطنية التي تحاول دعم ذا القطاع  . ليكون بديل حيوي في الاقتصاد خارج </a:t>
            </a:r>
            <a:r>
              <a:rPr lang="ar-DZ" sz="2400" b="1" dirty="0" smtClean="0">
                <a:latin typeface="Arabic Typesetting" pitchFamily="66" charset="-78"/>
                <a:cs typeface="Arabic Typesetting" pitchFamily="66" charset="-78"/>
              </a:rPr>
              <a:t>قطاع المحروقات.   </a:t>
            </a:r>
            <a:endParaRPr lang="ar-DZ" sz="2400" b="1" dirty="0">
              <a:latin typeface="Arabic Typesetting" pitchFamily="66" charset="-78"/>
              <a:cs typeface="Arabic Typesetting" pitchFamily="66" charset="-78"/>
            </a:endParaRPr>
          </a:p>
        </p:txBody>
      </p:sp>
      <p:pic>
        <p:nvPicPr>
          <p:cNvPr id="5" name="image6.png"/>
          <p:cNvPicPr/>
          <p:nvPr/>
        </p:nvPicPr>
        <p:blipFill>
          <a:blip r:embed="rId2" cstate="print"/>
          <a:stretch>
            <a:fillRect/>
          </a:stretch>
        </p:blipFill>
        <p:spPr>
          <a:xfrm>
            <a:off x="2214546" y="1357298"/>
            <a:ext cx="4968552" cy="2592288"/>
          </a:xfrm>
          <a:prstGeom prst="rect">
            <a:avLst/>
          </a:prstGeom>
        </p:spPr>
      </p:pic>
    </p:spTree>
    <p:extLst>
      <p:ext uri="{BB962C8B-B14F-4D97-AF65-F5344CB8AC3E}">
        <p14:creationId xmlns:p14="http://schemas.microsoft.com/office/powerpoint/2010/main" xmlns="" val="8664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par>
                          <p:cTn id="13" fill="hold">
                            <p:stCondLst>
                              <p:cond delay="500"/>
                            </p:stCondLst>
                            <p:childTnLst>
                              <p:par>
                                <p:cTn id="14" presetID="43"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heckerboard(across)">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heckerboard(across)">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467544" y="260648"/>
            <a:ext cx="8390736" cy="2096782"/>
          </a:xfrm>
        </p:spPr>
        <p:txBody>
          <a:bodyPr>
            <a:normAutofit/>
          </a:bodyPr>
          <a:lstStyle/>
          <a:p>
            <a:pPr marL="45720" indent="0" algn="just" rtl="1">
              <a:buNone/>
            </a:pPr>
            <a:r>
              <a:rPr lang="ar-DZ" sz="2400" b="1" dirty="0" smtClean="0">
                <a:latin typeface="Arabic Typesetting" pitchFamily="66" charset="-78"/>
                <a:cs typeface="Arabic Typesetting" pitchFamily="66" charset="-78"/>
              </a:rPr>
              <a:t>     أما </a:t>
            </a:r>
            <a:r>
              <a:rPr lang="ar-DZ" sz="2400" b="1" dirty="0">
                <a:latin typeface="Arabic Typesetting" pitchFamily="66" charset="-78"/>
                <a:cs typeface="Arabic Typesetting" pitchFamily="66" charset="-78"/>
              </a:rPr>
              <a:t>فيما يتعلق بحصص التمويل وفق الصيغ الإسلامية فقد عرفت تنوعا فيما يتعلق بعروض بنك السلام لصالح المتعاملين كسياسةللرفع من حصصه السوقية، من جهة و استجابة </a:t>
            </a:r>
            <a:r>
              <a:rPr lang="ar-DZ" sz="2400" b="1" dirty="0" smtClean="0">
                <a:latin typeface="Arabic Typesetting" pitchFamily="66" charset="-78"/>
                <a:cs typeface="Arabic Typesetting" pitchFamily="66" charset="-78"/>
              </a:rPr>
              <a:t>لطلبات </a:t>
            </a:r>
            <a:r>
              <a:rPr lang="ar-DZ" sz="2400" b="1" dirty="0">
                <a:latin typeface="Arabic Typesetting" pitchFamily="66" charset="-78"/>
                <a:cs typeface="Arabic Typesetting" pitchFamily="66" charset="-78"/>
              </a:rPr>
              <a:t>عملائه من جهة أخرى.وقد اعتمد البنك في ذلك على توسيع </a:t>
            </a:r>
            <a:r>
              <a:rPr lang="ar-DZ" sz="2400" b="1" dirty="0" smtClean="0">
                <a:latin typeface="Arabic Typesetting" pitchFamily="66" charset="-78"/>
                <a:cs typeface="Arabic Typesetting" pitchFamily="66" charset="-78"/>
              </a:rPr>
              <a:t>شبكة فروعه </a:t>
            </a:r>
            <a:r>
              <a:rPr lang="ar-DZ" sz="2400" b="1" dirty="0">
                <a:latin typeface="Arabic Typesetting" pitchFamily="66" charset="-78"/>
                <a:cs typeface="Arabic Typesetting" pitchFamily="66" charset="-78"/>
              </a:rPr>
              <a:t>من خلال سياسة الانتشار الجغرافي، حيث تم تقديم ما نسبته </a:t>
            </a:r>
            <a:r>
              <a:rPr lang="ar-DZ" sz="2400" b="1" dirty="0" smtClean="0">
                <a:latin typeface="Arabic Typesetting" pitchFamily="66" charset="-78"/>
                <a:cs typeface="Arabic Typesetting" pitchFamily="66" charset="-78"/>
              </a:rPr>
              <a:t>36</a:t>
            </a:r>
            <a:r>
              <a:rPr lang="ar-DZ" sz="2400" b="1" dirty="0">
                <a:latin typeface="Arabic Typesetting" pitchFamily="66" charset="-78"/>
                <a:cs typeface="Arabic Typesetting" pitchFamily="66" charset="-78"/>
              </a:rPr>
              <a:t>% كتمويل بصيغة السلم، وما مقداره 31 </a:t>
            </a:r>
            <a:r>
              <a:rPr lang="ar-DZ" sz="2400" b="1" dirty="0" smtClean="0">
                <a:latin typeface="Arabic Typesetting" pitchFamily="66" charset="-78"/>
                <a:cs typeface="Arabic Typesetting" pitchFamily="66" charset="-78"/>
              </a:rPr>
              <a:t>% من </a:t>
            </a:r>
            <a:r>
              <a:rPr lang="ar-DZ" sz="2400" b="1" dirty="0">
                <a:latin typeface="Arabic Typesetting" pitchFamily="66" charset="-78"/>
                <a:cs typeface="Arabic Typesetting" pitchFamily="66" charset="-78"/>
              </a:rPr>
              <a:t>صيغة </a:t>
            </a:r>
            <a:r>
              <a:rPr lang="ar-DZ" sz="2400" b="1" dirty="0" smtClean="0">
                <a:latin typeface="Arabic Typesetting" pitchFamily="66" charset="-78"/>
                <a:cs typeface="Arabic Typesetting" pitchFamily="66" charset="-78"/>
              </a:rPr>
              <a:t>المرابحة بنوعيها </a:t>
            </a:r>
            <a:r>
              <a:rPr lang="ar-DZ" sz="2400" b="1" dirty="0">
                <a:latin typeface="Arabic Typesetting" pitchFamily="66" charset="-78"/>
                <a:cs typeface="Arabic Typesetting" pitchFamily="66" charset="-78"/>
              </a:rPr>
              <a:t>داخلية وخارجية، 16</a:t>
            </a:r>
            <a:r>
              <a:rPr lang="ar-DZ" sz="2400" b="1" dirty="0" smtClean="0">
                <a:latin typeface="Arabic Typesetting" pitchFamily="66" charset="-78"/>
                <a:cs typeface="Arabic Typesetting" pitchFamily="66" charset="-78"/>
              </a:rPr>
              <a:t>% </a:t>
            </a:r>
            <a:r>
              <a:rPr lang="ar-DZ" sz="2400" b="1" dirty="0">
                <a:latin typeface="Arabic Typesetting" pitchFamily="66" charset="-78"/>
                <a:cs typeface="Arabic Typesetting" pitchFamily="66" charset="-78"/>
              </a:rPr>
              <a:t>بيع </a:t>
            </a:r>
            <a:r>
              <a:rPr lang="ar-DZ" sz="2400" b="1" dirty="0" smtClean="0">
                <a:latin typeface="Arabic Typesetting" pitchFamily="66" charset="-78"/>
                <a:cs typeface="Arabic Typesetting" pitchFamily="66" charset="-78"/>
              </a:rPr>
              <a:t>لأجل</a:t>
            </a:r>
            <a:r>
              <a:rPr lang="ar-DZ" sz="2400" b="1" dirty="0">
                <a:latin typeface="Arabic Typesetting" pitchFamily="66" charset="-78"/>
                <a:cs typeface="Arabic Typesetting" pitchFamily="66" charset="-78"/>
              </a:rPr>
              <a:t>، ما يمكن ملاحظته من </a:t>
            </a:r>
            <a:r>
              <a:rPr lang="ar-DZ" sz="2400" b="1" dirty="0" smtClean="0">
                <a:latin typeface="Arabic Typesetting" pitchFamily="66" charset="-78"/>
                <a:cs typeface="Arabic Typesetting" pitchFamily="66" charset="-78"/>
              </a:rPr>
              <a:t>الشكل </a:t>
            </a:r>
            <a:r>
              <a:rPr lang="ar-DZ" sz="2400" b="1" dirty="0">
                <a:latin typeface="Arabic Typesetting" pitchFamily="66" charset="-78"/>
                <a:cs typeface="Arabic Typesetting" pitchFamily="66" charset="-78"/>
              </a:rPr>
              <a:t>أدناه </a:t>
            </a:r>
            <a:r>
              <a:rPr lang="ar-DZ" sz="2400" b="1" dirty="0" smtClean="0">
                <a:latin typeface="Arabic Typesetting" pitchFamily="66" charset="-78"/>
                <a:cs typeface="Arabic Typesetting" pitchFamily="66" charset="-78"/>
              </a:rPr>
              <a:t>هو </a:t>
            </a:r>
            <a:r>
              <a:rPr lang="ar-DZ" sz="2400" b="1" dirty="0">
                <a:latin typeface="Arabic Typesetting" pitchFamily="66" charset="-78"/>
                <a:cs typeface="Arabic Typesetting" pitchFamily="66" charset="-78"/>
              </a:rPr>
              <a:t>اعتماد البنك على صيغ تمويل مختلفة وفق </a:t>
            </a:r>
            <a:r>
              <a:rPr lang="ar-DZ" sz="2400" b="1" dirty="0" smtClean="0">
                <a:latin typeface="Arabic Typesetting" pitchFamily="66" charset="-78"/>
                <a:cs typeface="Arabic Typesetting" pitchFamily="66" charset="-78"/>
              </a:rPr>
              <a:t>الشريعة الإسلامية </a:t>
            </a:r>
            <a:r>
              <a:rPr lang="ar-DZ" sz="2400" b="1" dirty="0">
                <a:latin typeface="Arabic Typesetting" pitchFamily="66" charset="-78"/>
                <a:cs typeface="Arabic Typesetting" pitchFamily="66" charset="-78"/>
              </a:rPr>
              <a:t>، حتى وإن كانت بنسب </a:t>
            </a:r>
            <a:r>
              <a:rPr lang="ar-DZ" sz="2400" b="1" dirty="0" smtClean="0">
                <a:latin typeface="Arabic Typesetting" pitchFamily="66" charset="-78"/>
                <a:cs typeface="Arabic Typesetting" pitchFamily="66" charset="-78"/>
              </a:rPr>
              <a:t>ضئيلة.</a:t>
            </a:r>
            <a:endParaRPr lang="ar-DZ" sz="2400" b="1" dirty="0">
              <a:latin typeface="Arabic Typesetting" pitchFamily="66" charset="-78"/>
              <a:cs typeface="Arabic Typesetting" pitchFamily="66" charset="-78"/>
            </a:endParaRPr>
          </a:p>
          <a:p>
            <a:pPr algn="just" rtl="1"/>
            <a:endParaRPr lang="en-US" sz="2400" b="1" dirty="0">
              <a:latin typeface="Arabic Typesetting" pitchFamily="66" charset="-78"/>
              <a:cs typeface="Arabic Typesetting" pitchFamily="66" charset="-78"/>
            </a:endParaRPr>
          </a:p>
        </p:txBody>
      </p:sp>
      <p:pic>
        <p:nvPicPr>
          <p:cNvPr id="4" name="image7.jpeg"/>
          <p:cNvPicPr/>
          <p:nvPr/>
        </p:nvPicPr>
        <p:blipFill>
          <a:blip r:embed="rId2" cstate="print"/>
          <a:stretch>
            <a:fillRect/>
          </a:stretch>
        </p:blipFill>
        <p:spPr>
          <a:xfrm>
            <a:off x="1115616" y="2564904"/>
            <a:ext cx="7271498" cy="3384375"/>
          </a:xfrm>
          <a:prstGeom prst="rect">
            <a:avLst/>
          </a:prstGeom>
        </p:spPr>
      </p:pic>
    </p:spTree>
    <p:extLst>
      <p:ext uri="{BB962C8B-B14F-4D97-AF65-F5344CB8AC3E}">
        <p14:creationId xmlns:p14="http://schemas.microsoft.com/office/powerpoint/2010/main" xmlns="" val="1101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5496" y="116632"/>
            <a:ext cx="9001000" cy="6696744"/>
          </a:xfrm>
        </p:spPr>
        <p:txBody>
          <a:bodyPr>
            <a:noAutofit/>
          </a:bodyPr>
          <a:lstStyle/>
          <a:p>
            <a:pPr marL="45720" indent="0" algn="ctr" rtl="1">
              <a:buNone/>
            </a:pPr>
            <a:r>
              <a:rPr lang="ar-DZ" sz="2800" b="1" dirty="0" smtClean="0">
                <a:solidFill>
                  <a:srgbClr val="FF0000"/>
                </a:solidFill>
                <a:latin typeface="Arabic Typesetting" pitchFamily="66" charset="-78"/>
                <a:cs typeface="Arabic Typesetting" pitchFamily="66" charset="-78"/>
              </a:rPr>
              <a:t>10- التحديات </a:t>
            </a:r>
            <a:r>
              <a:rPr lang="ar-DZ" sz="2800" b="1" dirty="0">
                <a:solidFill>
                  <a:srgbClr val="FF0000"/>
                </a:solidFill>
                <a:latin typeface="Arabic Typesetting" pitchFamily="66" charset="-78"/>
                <a:cs typeface="Arabic Typesetting" pitchFamily="66" charset="-78"/>
              </a:rPr>
              <a:t>التي تواجه البنوك الإسلامية: </a:t>
            </a:r>
            <a:endParaRPr lang="ar-DZ" sz="2800" b="1" dirty="0" smtClean="0">
              <a:solidFill>
                <a:srgbClr val="FF0000"/>
              </a:solidFill>
              <a:latin typeface="Arabic Typesetting" pitchFamily="66" charset="-78"/>
              <a:cs typeface="Arabic Typesetting" pitchFamily="66" charset="-78"/>
            </a:endParaRPr>
          </a:p>
          <a:p>
            <a:pPr marL="45720" indent="0" algn="just" rtl="1">
              <a:lnSpc>
                <a:spcPct val="80000"/>
              </a:lnSpc>
              <a:buNone/>
            </a:pPr>
            <a:r>
              <a:rPr lang="ar-DZ" sz="2400" b="1" dirty="0" smtClean="0">
                <a:latin typeface="Arabic Typesetting" pitchFamily="66" charset="-78"/>
                <a:cs typeface="Arabic Typesetting" pitchFamily="66" charset="-78"/>
              </a:rPr>
              <a:t>تواجه </a:t>
            </a:r>
            <a:r>
              <a:rPr lang="ar-DZ" sz="2400" b="1" dirty="0">
                <a:latin typeface="Arabic Typesetting" pitchFamily="66" charset="-78"/>
                <a:cs typeface="Arabic Typesetting" pitchFamily="66" charset="-78"/>
              </a:rPr>
              <a:t>المصارف الإسلامية تحديات تعيق تقدمها من أهمها:</a:t>
            </a:r>
          </a:p>
          <a:p>
            <a:pPr marL="45720" indent="0" algn="just" rtl="1">
              <a:lnSpc>
                <a:spcPct val="80000"/>
              </a:lnSpc>
              <a:buNone/>
            </a:pPr>
            <a:r>
              <a:rPr lang="ar-DZ" sz="2400" b="1" u="sng" dirty="0" smtClean="0">
                <a:solidFill>
                  <a:srgbClr val="0070C0"/>
                </a:solidFill>
                <a:latin typeface="Arabic Typesetting" pitchFamily="66" charset="-78"/>
                <a:cs typeface="Arabic Typesetting" pitchFamily="66" charset="-78"/>
              </a:rPr>
              <a:t>•التحديات </a:t>
            </a:r>
            <a:r>
              <a:rPr lang="ar-DZ" sz="2400" b="1" u="sng" dirty="0">
                <a:solidFill>
                  <a:srgbClr val="0070C0"/>
                </a:solidFill>
                <a:latin typeface="Arabic Typesetting" pitchFamily="66" charset="-78"/>
                <a:cs typeface="Arabic Typesetting" pitchFamily="66" charset="-78"/>
              </a:rPr>
              <a:t>الداخلية:</a:t>
            </a:r>
          </a:p>
          <a:p>
            <a:pPr marL="45720" indent="0" algn="just" rtl="1">
              <a:lnSpc>
                <a:spcPct val="80000"/>
              </a:lnSpc>
              <a:buNone/>
            </a:pPr>
            <a:r>
              <a:rPr lang="ar-DZ" sz="2400" b="1" dirty="0" smtClean="0">
                <a:latin typeface="Arabic Typesetting" pitchFamily="66" charset="-78"/>
                <a:cs typeface="Arabic Typesetting" pitchFamily="66" charset="-78"/>
              </a:rPr>
              <a:t>- عدم </a:t>
            </a:r>
            <a:r>
              <a:rPr lang="ar-DZ" sz="2400" b="1" dirty="0">
                <a:latin typeface="Arabic Typesetting" pitchFamily="66" charset="-78"/>
                <a:cs typeface="Arabic Typesetting" pitchFamily="66" charset="-78"/>
              </a:rPr>
              <a:t>وجود أدوات مالية إسلامية تمكنها من تحويل مواردها قصيرة الأجل إلى استثمارات وقت الحاجة، هذا مايفرض عليها تفضيل المشروعات والاستثمارات القصيرة الأجل بدل الاستثمارات طويلة الأجل من خلال تفضيل المرابحة على الصيغ الأخرى.</a:t>
            </a:r>
          </a:p>
          <a:p>
            <a:pPr marL="45720" indent="0" algn="just" rtl="1">
              <a:lnSpc>
                <a:spcPct val="80000"/>
              </a:lnSpc>
              <a:buNone/>
            </a:pPr>
            <a:r>
              <a:rPr lang="ar-DZ" sz="2400" b="1" dirty="0" smtClean="0">
                <a:latin typeface="Arabic Typesetting" pitchFamily="66" charset="-78"/>
                <a:cs typeface="Arabic Typesetting" pitchFamily="66" charset="-78"/>
              </a:rPr>
              <a:t>- عدم </a:t>
            </a:r>
            <a:r>
              <a:rPr lang="ar-DZ" sz="2400" b="1" dirty="0">
                <a:latin typeface="Arabic Typesetting" pitchFamily="66" charset="-78"/>
                <a:cs typeface="Arabic Typesetting" pitchFamily="66" charset="-78"/>
              </a:rPr>
              <a:t>كفاءة العاملين في البنك في جانبه الشرعي والمصرفي وهذا ما أدى إلى ضعف الجهاز الغداري فيها وعدم قدرتها على ابتكار أدوات مالية إسلامية.</a:t>
            </a:r>
          </a:p>
          <a:p>
            <a:pPr marL="45720" indent="0" algn="just" rtl="1">
              <a:lnSpc>
                <a:spcPct val="80000"/>
              </a:lnSpc>
              <a:buNone/>
            </a:pPr>
            <a:r>
              <a:rPr lang="ar-DZ" sz="2400" b="1" dirty="0" smtClean="0">
                <a:latin typeface="Arabic Typesetting" pitchFamily="66" charset="-78"/>
                <a:cs typeface="Arabic Typesetting" pitchFamily="66" charset="-78"/>
              </a:rPr>
              <a:t>- تعدد </a:t>
            </a:r>
            <a:r>
              <a:rPr lang="ar-DZ" sz="2400" b="1" dirty="0">
                <a:latin typeface="Arabic Typesetting" pitchFamily="66" charset="-78"/>
                <a:cs typeface="Arabic Typesetting" pitchFamily="66" charset="-78"/>
              </a:rPr>
              <a:t>فتاوى هيئة الرقابة الشرعية من خلال تعدد الآراء الفقهية بشرعية النشاط.</a:t>
            </a:r>
          </a:p>
          <a:p>
            <a:pPr marL="45720" indent="0" algn="just" rtl="1">
              <a:lnSpc>
                <a:spcPct val="80000"/>
              </a:lnSpc>
              <a:buNone/>
            </a:pPr>
            <a:r>
              <a:rPr lang="ar-DZ" sz="2400" b="1" dirty="0" smtClean="0">
                <a:latin typeface="Arabic Typesetting" pitchFamily="66" charset="-78"/>
                <a:cs typeface="Arabic Typesetting" pitchFamily="66" charset="-78"/>
              </a:rPr>
              <a:t>- الثورة </a:t>
            </a:r>
            <a:r>
              <a:rPr lang="ar-DZ" sz="2400" b="1" dirty="0">
                <a:latin typeface="Arabic Typesetting" pitchFamily="66" charset="-78"/>
                <a:cs typeface="Arabic Typesetting" pitchFamily="66" charset="-78"/>
              </a:rPr>
              <a:t>التكنولوجية وما يصاحبها من غياب أنظمة أمنية لحماية النظم الآلية واختراق الأنظمة المصرفية للبنوك الإسلامية.</a:t>
            </a:r>
          </a:p>
          <a:p>
            <a:pPr marL="45720" indent="0" algn="just" rtl="1">
              <a:lnSpc>
                <a:spcPct val="80000"/>
              </a:lnSpc>
              <a:buNone/>
            </a:pPr>
            <a:r>
              <a:rPr lang="ar-DZ" sz="2400" b="1" dirty="0" smtClean="0">
                <a:solidFill>
                  <a:srgbClr val="0070C0"/>
                </a:solidFill>
                <a:latin typeface="Arabic Typesetting" pitchFamily="66" charset="-78"/>
                <a:cs typeface="Arabic Typesetting" pitchFamily="66" charset="-78"/>
              </a:rPr>
              <a:t>•</a:t>
            </a:r>
            <a:r>
              <a:rPr lang="ar-DZ" sz="2400" b="1" u="sng" dirty="0" smtClean="0">
                <a:solidFill>
                  <a:srgbClr val="0070C0"/>
                </a:solidFill>
                <a:latin typeface="Arabic Typesetting" pitchFamily="66" charset="-78"/>
                <a:cs typeface="Arabic Typesetting" pitchFamily="66" charset="-78"/>
              </a:rPr>
              <a:t>التحديات </a:t>
            </a:r>
            <a:r>
              <a:rPr lang="ar-DZ" sz="2400" b="1" u="sng" dirty="0">
                <a:solidFill>
                  <a:srgbClr val="0070C0"/>
                </a:solidFill>
                <a:latin typeface="Arabic Typesetting" pitchFamily="66" charset="-78"/>
                <a:cs typeface="Arabic Typesetting" pitchFamily="66" charset="-78"/>
              </a:rPr>
              <a:t>الخارجية: </a:t>
            </a:r>
          </a:p>
          <a:p>
            <a:pPr marL="45720" indent="0" algn="just" rtl="1">
              <a:lnSpc>
                <a:spcPct val="80000"/>
              </a:lnSpc>
              <a:buNone/>
            </a:pPr>
            <a:r>
              <a:rPr lang="ar-DZ" sz="2400" b="1" dirty="0" smtClean="0">
                <a:latin typeface="Arabic Typesetting" pitchFamily="66" charset="-78"/>
                <a:cs typeface="Arabic Typesetting" pitchFamily="66" charset="-78"/>
              </a:rPr>
              <a:t>- خضوع </a:t>
            </a:r>
            <a:r>
              <a:rPr lang="ar-DZ" sz="2400" b="1" dirty="0">
                <a:latin typeface="Arabic Typesetting" pitchFamily="66" charset="-78"/>
                <a:cs typeface="Arabic Typesetting" pitchFamily="66" charset="-78"/>
              </a:rPr>
              <a:t>المؤسسات المالية الإسلامية لمعايير وضوابط لا تتفق مع طبيعة عملها سواء على المستويات المحلية أو الدولية.</a:t>
            </a:r>
          </a:p>
          <a:p>
            <a:pPr marL="45720" indent="0" algn="just" rtl="1">
              <a:lnSpc>
                <a:spcPct val="80000"/>
              </a:lnSpc>
              <a:buNone/>
            </a:pPr>
            <a:r>
              <a:rPr lang="ar-DZ" sz="2400" b="1" dirty="0" smtClean="0">
                <a:latin typeface="Arabic Typesetting" pitchFamily="66" charset="-78"/>
                <a:cs typeface="Arabic Typesetting" pitchFamily="66" charset="-78"/>
              </a:rPr>
              <a:t>- المنافسة </a:t>
            </a:r>
            <a:r>
              <a:rPr lang="ar-DZ" sz="2400" b="1" dirty="0">
                <a:latin typeface="Arabic Typesetting" pitchFamily="66" charset="-78"/>
                <a:cs typeface="Arabic Typesetting" pitchFamily="66" charset="-78"/>
              </a:rPr>
              <a:t>الكبيرة من البنوك التقليدية ليس فقط في جودة الخدمات المقدمة ولكن أيضا اقتحام البنوك التجارية سوق الخدمات المصرفية الإسلامية.</a:t>
            </a:r>
          </a:p>
          <a:p>
            <a:pPr marL="45720" indent="0" algn="just" rtl="1">
              <a:lnSpc>
                <a:spcPct val="80000"/>
              </a:lnSpc>
              <a:buNone/>
            </a:pPr>
            <a:r>
              <a:rPr lang="ar-DZ" sz="2400" b="1" dirty="0" smtClean="0">
                <a:latin typeface="Arabic Typesetting" pitchFamily="66" charset="-78"/>
                <a:cs typeface="Arabic Typesetting" pitchFamily="66" charset="-78"/>
              </a:rPr>
              <a:t>- شراسة </a:t>
            </a:r>
            <a:r>
              <a:rPr lang="ar-DZ" sz="2400" b="1" dirty="0">
                <a:latin typeface="Arabic Typesetting" pitchFamily="66" charset="-78"/>
                <a:cs typeface="Arabic Typesetting" pitchFamily="66" charset="-78"/>
              </a:rPr>
              <a:t>الإعلام المضاد والانتقادات اللاذعة لهذه المصارف والعاملين فيها من أجل التشكيك في شرعية معاملاتها المصرفية.</a:t>
            </a:r>
          </a:p>
          <a:p>
            <a:pPr marL="45720" indent="0" algn="just" rtl="1">
              <a:lnSpc>
                <a:spcPct val="80000"/>
              </a:lnSpc>
              <a:buNone/>
            </a:pPr>
            <a:r>
              <a:rPr lang="ar-DZ" sz="2400" b="1" dirty="0" smtClean="0">
                <a:latin typeface="Arabic Typesetting" pitchFamily="66" charset="-78"/>
                <a:cs typeface="Arabic Typesetting" pitchFamily="66" charset="-78"/>
              </a:rPr>
              <a:t>- العولمة </a:t>
            </a:r>
            <a:r>
              <a:rPr lang="ar-DZ" sz="2400" b="1" dirty="0">
                <a:latin typeface="Arabic Typesetting" pitchFamily="66" charset="-78"/>
                <a:cs typeface="Arabic Typesetting" pitchFamily="66" charset="-78"/>
              </a:rPr>
              <a:t>وما تشكله من حاجز منيع ضد تقدم البنوك الإسلامية لافتقارها لآليات وأدوات تمكنها من مسايرة التطورات المالية والمصرفية.</a:t>
            </a:r>
          </a:p>
          <a:p>
            <a:pPr marL="45720" indent="0" algn="just" rtl="1">
              <a:lnSpc>
                <a:spcPct val="80000"/>
              </a:lnSpc>
              <a:buNone/>
            </a:pPr>
            <a:r>
              <a:rPr lang="ar-DZ" sz="2400" b="1" dirty="0" smtClean="0">
                <a:latin typeface="Arabic Typesetting" pitchFamily="66" charset="-78"/>
                <a:cs typeface="Arabic Typesetting" pitchFamily="66" charset="-78"/>
              </a:rPr>
              <a:t>- الافتقار </a:t>
            </a:r>
            <a:r>
              <a:rPr lang="ar-DZ" sz="2400" b="1" dirty="0">
                <a:latin typeface="Arabic Typesetting" pitchFamily="66" charset="-78"/>
                <a:cs typeface="Arabic Typesetting" pitchFamily="66" charset="-78"/>
              </a:rPr>
              <a:t>إلى وجود أسواق مالية ثانوية إسلامية التي تتداول الأدوات المالية الإسلامية وعجزها عن اللجوء للأسواق العالمية لتغطية النقص في السيولة أو الرغبة في توظيف فوائضها المالية لإختلاف طبيعة العمل. </a:t>
            </a:r>
          </a:p>
          <a:p>
            <a:pPr algn="just" rtl="1"/>
            <a:endParaRPr lang="en-US" b="1" dirty="0">
              <a:latin typeface="Arabic Typesetting" pitchFamily="66" charset="-78"/>
              <a:cs typeface="Arabic Typesetting" pitchFamily="66" charset="-78"/>
            </a:endParaRPr>
          </a:p>
        </p:txBody>
      </p:sp>
    </p:spTree>
    <p:extLst>
      <p:ext uri="{BB962C8B-B14F-4D97-AF65-F5344CB8AC3E}">
        <p14:creationId xmlns:p14="http://schemas.microsoft.com/office/powerpoint/2010/main" xmlns="" val="33512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
                                        <p:tgtEl>
                                          <p:spTgt spid="3">
                                            <p:txEl>
                                              <p:pRg st="2" end="2"/>
                                            </p:txEl>
                                          </p:spTgt>
                                        </p:tgtEl>
                                      </p:cBhvr>
                                    </p:animEffect>
                                    <p:anim calcmode="lin" valueType="num">
                                      <p:cBhvr>
                                        <p:cTn id="18"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heckerboard(across)">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
                                        <p:tgtEl>
                                          <p:spTgt spid="3">
                                            <p:txEl>
                                              <p:pRg st="7" end="7"/>
                                            </p:txEl>
                                          </p:spTgt>
                                        </p:tgtEl>
                                      </p:cBhvr>
                                    </p:animEffect>
                                    <p:anim calcmode="lin" valueType="num">
                                      <p:cBhvr>
                                        <p:cTn id="47"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checkerboard(across)">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checkerboard(across)">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7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14348" y="928670"/>
            <a:ext cx="7786742" cy="4357718"/>
          </a:xfrm>
        </p:spPr>
        <p:txBody>
          <a:bodyPr anchor="ctr">
            <a:noAutofit/>
          </a:bodyPr>
          <a:lstStyle/>
          <a:p>
            <a:pPr marL="45720" indent="0" algn="ctr" rtl="1">
              <a:buNone/>
            </a:pPr>
            <a:r>
              <a:rPr lang="ar-DZ" sz="4800" b="1" u="sng" dirty="0" smtClean="0">
                <a:solidFill>
                  <a:srgbClr val="FF0000"/>
                </a:solidFill>
                <a:latin typeface="Arabic Typesetting" pitchFamily="66" charset="-78"/>
                <a:cs typeface="Arabic Typesetting" pitchFamily="66" charset="-78"/>
              </a:rPr>
              <a:t>الخاتمة:</a:t>
            </a:r>
          </a:p>
          <a:p>
            <a:pPr marL="45720" indent="0" algn="ctr" rtl="1">
              <a:buNone/>
            </a:pPr>
            <a:r>
              <a:rPr lang="ar-DZ" sz="4000" b="1" dirty="0" smtClean="0">
                <a:solidFill>
                  <a:srgbClr val="FF0000"/>
                </a:solidFill>
                <a:latin typeface="Arabic Typesetting" pitchFamily="66" charset="-78"/>
                <a:cs typeface="Arabic Typesetting" pitchFamily="66" charset="-78"/>
              </a:rPr>
              <a:t>    </a:t>
            </a:r>
            <a:r>
              <a:rPr lang="ar-DZ" sz="4400" b="1" dirty="0" smtClean="0">
                <a:solidFill>
                  <a:schemeClr val="tx1"/>
                </a:solidFill>
                <a:latin typeface="Arabic Typesetting" pitchFamily="66" charset="-78"/>
                <a:cs typeface="Arabic Typesetting" pitchFamily="66" charset="-78"/>
              </a:rPr>
              <a:t>حـاولنا </a:t>
            </a:r>
            <a:r>
              <a:rPr lang="ar-DZ" sz="4400" b="1" dirty="0">
                <a:solidFill>
                  <a:schemeClr val="tx1"/>
                </a:solidFill>
                <a:latin typeface="Arabic Typesetting" pitchFamily="66" charset="-78"/>
                <a:cs typeface="Arabic Typesetting" pitchFamily="66" charset="-78"/>
              </a:rPr>
              <a:t>من خلال </a:t>
            </a:r>
            <a:r>
              <a:rPr lang="ar-DZ" sz="4400" b="1" dirty="0" smtClean="0">
                <a:solidFill>
                  <a:schemeClr val="tx1"/>
                </a:solidFill>
                <a:latin typeface="Arabic Typesetting" pitchFamily="66" charset="-78"/>
                <a:cs typeface="Arabic Typesetting" pitchFamily="66" charset="-78"/>
              </a:rPr>
              <a:t>هـذه </a:t>
            </a:r>
            <a:r>
              <a:rPr lang="ar-DZ" sz="4400" b="1" dirty="0">
                <a:solidFill>
                  <a:schemeClr val="tx1"/>
                </a:solidFill>
                <a:latin typeface="Arabic Typesetting" pitchFamily="66" charset="-78"/>
                <a:cs typeface="Arabic Typesetting" pitchFamily="66" charset="-78"/>
              </a:rPr>
              <a:t>الدارسة تسليط الضوء </a:t>
            </a:r>
            <a:r>
              <a:rPr lang="ar-DZ" sz="4400" b="1" dirty="0" smtClean="0">
                <a:solidFill>
                  <a:schemeClr val="tx1"/>
                </a:solidFill>
                <a:latin typeface="Arabic Typesetting" pitchFamily="66" charset="-78"/>
                <a:cs typeface="Arabic Typesetting" pitchFamily="66" charset="-78"/>
              </a:rPr>
              <a:t>علـى </a:t>
            </a:r>
            <a:r>
              <a:rPr lang="ar-DZ" sz="4400" b="1" dirty="0">
                <a:solidFill>
                  <a:schemeClr val="tx1"/>
                </a:solidFill>
                <a:latin typeface="Arabic Typesetting" pitchFamily="66" charset="-78"/>
                <a:cs typeface="Arabic Typesetting" pitchFamily="66" charset="-78"/>
              </a:rPr>
              <a:t>أهمية البنوك </a:t>
            </a:r>
            <a:r>
              <a:rPr lang="ar-DZ" sz="4400" b="1" dirty="0" smtClean="0">
                <a:solidFill>
                  <a:schemeClr val="tx1"/>
                </a:solidFill>
                <a:latin typeface="Arabic Typesetting" pitchFamily="66" charset="-78"/>
                <a:cs typeface="Arabic Typesetting" pitchFamily="66" charset="-78"/>
              </a:rPr>
              <a:t>الإسلامية، كـون </a:t>
            </a:r>
            <a:r>
              <a:rPr lang="ar-DZ" sz="4400" b="1" dirty="0" smtClean="0">
                <a:solidFill>
                  <a:schemeClr val="tx1"/>
                </a:solidFill>
                <a:latin typeface="Arabic Typesetting" pitchFamily="66" charset="-78"/>
                <a:cs typeface="Arabic Typesetting" pitchFamily="66" charset="-78"/>
              </a:rPr>
              <a:t>هـذا </a:t>
            </a:r>
            <a:r>
              <a:rPr lang="ar-DZ" sz="4400" b="1" dirty="0" smtClean="0">
                <a:solidFill>
                  <a:schemeClr val="tx1"/>
                </a:solidFill>
                <a:latin typeface="Arabic Typesetting" pitchFamily="66" charset="-78"/>
                <a:cs typeface="Arabic Typesetting" pitchFamily="66" charset="-78"/>
              </a:rPr>
              <a:t>النوع مـن البنوك </a:t>
            </a:r>
            <a:r>
              <a:rPr lang="ar-DZ" sz="4400" b="1" dirty="0">
                <a:solidFill>
                  <a:schemeClr val="tx1"/>
                </a:solidFill>
                <a:latin typeface="Arabic Typesetting" pitchFamily="66" charset="-78"/>
                <a:cs typeface="Arabic Typesetting" pitchFamily="66" charset="-78"/>
              </a:rPr>
              <a:t>الإسلامية تعمل على تنمية المال وفق مبادئ </a:t>
            </a:r>
            <a:r>
              <a:rPr lang="ar-DZ" sz="4400" b="1" dirty="0" smtClean="0">
                <a:solidFill>
                  <a:schemeClr val="tx1"/>
                </a:solidFill>
                <a:latin typeface="Arabic Typesetting" pitchFamily="66" charset="-78"/>
                <a:cs typeface="Arabic Typesetting" pitchFamily="66" charset="-78"/>
              </a:rPr>
              <a:t>الشريعة وذلك </a:t>
            </a:r>
            <a:r>
              <a:rPr lang="ar-DZ" sz="4400" b="1" dirty="0">
                <a:solidFill>
                  <a:schemeClr val="tx1"/>
                </a:solidFill>
                <a:latin typeface="Arabic Typesetting" pitchFamily="66" charset="-78"/>
                <a:cs typeface="Arabic Typesetting" pitchFamily="66" charset="-78"/>
              </a:rPr>
              <a:t>بالاعتماد على ضوابط التمويل </a:t>
            </a:r>
            <a:r>
              <a:rPr lang="ar-DZ" sz="4400" b="1" dirty="0" smtClean="0">
                <a:solidFill>
                  <a:schemeClr val="tx1"/>
                </a:solidFill>
                <a:latin typeface="Arabic Typesetting" pitchFamily="66" charset="-78"/>
                <a:cs typeface="Arabic Typesetting" pitchFamily="66" charset="-78"/>
              </a:rPr>
              <a:t>الإسلامي، وتساهم </a:t>
            </a:r>
            <a:r>
              <a:rPr lang="ar-DZ" sz="4400" b="1" dirty="0">
                <a:solidFill>
                  <a:schemeClr val="tx1"/>
                </a:solidFill>
                <a:latin typeface="Arabic Typesetting" pitchFamily="66" charset="-78"/>
                <a:cs typeface="Arabic Typesetting" pitchFamily="66" charset="-78"/>
              </a:rPr>
              <a:t>وبشكل </a:t>
            </a:r>
            <a:r>
              <a:rPr lang="ar-DZ" sz="4000" b="1" dirty="0">
                <a:solidFill>
                  <a:schemeClr val="tx1"/>
                </a:solidFill>
                <a:latin typeface="Arabic Typesetting" pitchFamily="66" charset="-78"/>
                <a:cs typeface="Arabic Typesetting" pitchFamily="66" charset="-78"/>
              </a:rPr>
              <a:t>فعال في ترقية العديد من المؤشرات </a:t>
            </a:r>
            <a:r>
              <a:rPr lang="ar-DZ" sz="4000" b="1" dirty="0" smtClean="0">
                <a:solidFill>
                  <a:schemeClr val="tx1"/>
                </a:solidFill>
                <a:latin typeface="Arabic Typesetting" pitchFamily="66" charset="-78"/>
                <a:cs typeface="Arabic Typesetting" pitchFamily="66" charset="-78"/>
              </a:rPr>
              <a:t>الاقتصادية.</a:t>
            </a:r>
          </a:p>
          <a:p>
            <a:pPr marL="45720" indent="0" algn="ctr" rtl="1">
              <a:buNone/>
            </a:pPr>
            <a:endParaRPr lang="en-US" sz="4000" b="1"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xmlns="" val="201428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3"/>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p:nvPr/>
        </p:nvSpPr>
        <p:spPr>
          <a:xfrm>
            <a:off x="2627784" y="500042"/>
            <a:ext cx="6159058" cy="2143140"/>
          </a:xfrm>
          <a:prstGeom prst="rect">
            <a:avLst/>
          </a:prstGeom>
          <a:noFill/>
          <a:ln>
            <a:noFill/>
          </a:ln>
        </p:spPr>
        <p:txBody>
          <a:bodyPr wrap="square" lIns="91440" tIns="45720" rIns="91440" bIns="45720">
            <a:prstTxWarp prst="textPlain">
              <a:avLst>
                <a:gd name="adj" fmla="val 52102"/>
              </a:avLst>
            </a:prstTxWarp>
            <a:spAutoFit/>
          </a:bodyPr>
          <a:lstStyle/>
          <a:p>
            <a:pPr algn="ctr"/>
            <a:r>
              <a:rPr lang="ar-DZ" sz="9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39700">
                    <a:schemeClr val="accent3">
                      <a:satMod val="175000"/>
                      <a:alpha val="40000"/>
                    </a:schemeClr>
                  </a:glow>
                </a:effectLst>
                <a:latin typeface="Arabic Typesetting" pitchFamily="66" charset="-78"/>
                <a:cs typeface="Arabic Typesetting" pitchFamily="66" charset="-78"/>
              </a:rPr>
              <a:t>و</a:t>
            </a:r>
            <a:r>
              <a:rPr lang="ar-DZ" sz="9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abic Typesetting" pitchFamily="66" charset="-78"/>
                <a:cs typeface="Arabic Typesetting" pitchFamily="66" charset="-78"/>
              </a:rPr>
              <a:t> </a:t>
            </a:r>
            <a:r>
              <a:rPr lang="ar-DZ" sz="9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39700">
                    <a:schemeClr val="accent3">
                      <a:satMod val="175000"/>
                      <a:alpha val="40000"/>
                    </a:schemeClr>
                  </a:glow>
                  <a:reflection blurRad="6350" stA="55000" endA="50" endPos="85000" dist="60007" dir="5400000" sy="-100000" algn="bl" rotWithShape="0"/>
                </a:effectLst>
                <a:latin typeface="Arabic Typesetting" pitchFamily="66" charset="-78"/>
                <a:cs typeface="Arabic Typesetting" pitchFamily="66" charset="-78"/>
              </a:rPr>
              <a:t>شكــــــرا</a:t>
            </a:r>
            <a:endParaRPr lang="fr-FR"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39700">
                  <a:schemeClr val="accent3">
                    <a:satMod val="175000"/>
                    <a:alpha val="40000"/>
                  </a:schemeClr>
                </a:glow>
                <a:reflection blurRad="6350" stA="55000" endA="50" endPos="85000" dist="60007" dir="5400000" sy="-100000" algn="bl" rotWithShape="0"/>
              </a:effectLst>
              <a:latin typeface="Arabic Typesetting" pitchFamily="66" charset="-78"/>
              <a:cs typeface="Arabic Typesetting" pitchFamily="66" charset="-78"/>
            </a:endParaRPr>
          </a:p>
        </p:txBody>
      </p:sp>
    </p:spTree>
    <p:extLst>
      <p:ext uri="{BB962C8B-B14F-4D97-AF65-F5344CB8AC3E}">
        <p14:creationId xmlns:p14="http://schemas.microsoft.com/office/powerpoint/2010/main" xmlns="" val="20798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2361 0.23468 C -0.12743 0.46359 -0.3776 0.69341 -0.46615 0.73133 C -0.55365 0.76994 -0.41597 0.51006 -0.40729 0.4622 C -0.39826 0.41387 -0.40538 0.42821 -0.41215 0.44255 " pathEditMode="relative" rAng="0" ptsTypes="aaaA">
                                      <p:cBhvr>
                                        <p:cTn id="6" dur="3000" fill="hold"/>
                                        <p:tgtEl>
                                          <p:spTgt spid="5"/>
                                        </p:tgtEl>
                                        <p:attrNameLst>
                                          <p:attrName>ppt_x</p:attrName>
                                          <p:attrName>ppt_y</p:attrName>
                                        </p:attrNameLst>
                                      </p:cBhvr>
                                      <p:rCtr x="-33900" y="26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14282" y="214290"/>
            <a:ext cx="8715436" cy="6429420"/>
          </a:xfrm>
        </p:spPr>
        <p:txBody>
          <a:bodyPr>
            <a:normAutofit fontScale="77500" lnSpcReduction="20000"/>
          </a:bodyPr>
          <a:lstStyle/>
          <a:p>
            <a:pPr marL="45720" indent="0" algn="ctr" rtl="1">
              <a:buNone/>
            </a:pPr>
            <a:r>
              <a:rPr lang="ar-DZ" sz="3900" b="1" u="sng" dirty="0" smtClean="0">
                <a:solidFill>
                  <a:srgbClr val="FF0000"/>
                </a:solidFill>
                <a:latin typeface="Arabic Typesetting" pitchFamily="66" charset="-78"/>
                <a:cs typeface="Arabic Typesetting" pitchFamily="66" charset="-78"/>
              </a:rPr>
              <a:t>خطة البحث:</a:t>
            </a:r>
            <a:endParaRPr lang="fr-FR" sz="3900" b="1" u="sng" dirty="0" smtClean="0">
              <a:solidFill>
                <a:srgbClr val="FF0000"/>
              </a:solidFill>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المقدمة</a:t>
            </a:r>
            <a:endParaRPr lang="fr-FR" sz="3600" b="1" dirty="0" smtClean="0">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1-تعريف </a:t>
            </a:r>
            <a:r>
              <a:rPr lang="ar-DZ" sz="3600" b="1" dirty="0">
                <a:latin typeface="Arabic Typesetting" pitchFamily="66" charset="-78"/>
                <a:cs typeface="Arabic Typesetting" pitchFamily="66" charset="-78"/>
              </a:rPr>
              <a:t>البنوك </a:t>
            </a:r>
            <a:r>
              <a:rPr lang="ar-DZ" sz="3600" b="1" dirty="0" smtClean="0">
                <a:latin typeface="Arabic Typesetting" pitchFamily="66" charset="-78"/>
                <a:cs typeface="Arabic Typesetting" pitchFamily="66" charset="-78"/>
              </a:rPr>
              <a:t>الإسلامية</a:t>
            </a: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2-خصائص </a:t>
            </a:r>
            <a:r>
              <a:rPr lang="ar-DZ" sz="3600" b="1" dirty="0">
                <a:latin typeface="Arabic Typesetting" pitchFamily="66" charset="-78"/>
                <a:cs typeface="Arabic Typesetting" pitchFamily="66" charset="-78"/>
              </a:rPr>
              <a:t>البنوك </a:t>
            </a:r>
            <a:r>
              <a:rPr lang="ar-DZ" sz="3600" b="1" dirty="0" smtClean="0">
                <a:latin typeface="Arabic Typesetting" pitchFamily="66" charset="-78"/>
                <a:cs typeface="Arabic Typesetting" pitchFamily="66" charset="-78"/>
              </a:rPr>
              <a:t>الإسلامية</a:t>
            </a: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3-أهداف </a:t>
            </a:r>
            <a:r>
              <a:rPr lang="ar-DZ" sz="3600" b="1" dirty="0">
                <a:latin typeface="Arabic Typesetting" pitchFamily="66" charset="-78"/>
                <a:cs typeface="Arabic Typesetting" pitchFamily="66" charset="-78"/>
              </a:rPr>
              <a:t>البنوك الإسلامية</a:t>
            </a:r>
            <a:endParaRPr lang="ar-DZ" sz="3600" b="1" dirty="0" smtClean="0">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4-الفرق </a:t>
            </a:r>
            <a:r>
              <a:rPr lang="ar-DZ" sz="3600" b="1" dirty="0">
                <a:latin typeface="Arabic Typesetting" pitchFamily="66" charset="-78"/>
                <a:cs typeface="Arabic Typesetting" pitchFamily="66" charset="-78"/>
              </a:rPr>
              <a:t>بين البنوك الإسلامية والبنوك التجارية</a:t>
            </a:r>
            <a:endParaRPr lang="ar-DZ" sz="3600" b="1" dirty="0" smtClean="0">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5-صيغ </a:t>
            </a:r>
            <a:r>
              <a:rPr lang="ar-DZ" sz="3600" b="1" dirty="0">
                <a:latin typeface="Arabic Typesetting" pitchFamily="66" charset="-78"/>
                <a:cs typeface="Arabic Typesetting" pitchFamily="66" charset="-78"/>
              </a:rPr>
              <a:t>التمويل في البنوك الإسلامية</a:t>
            </a:r>
            <a:endParaRPr lang="ar-DZ" sz="3600" b="1" dirty="0" smtClean="0">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6-إستراتيجيات </a:t>
            </a:r>
            <a:r>
              <a:rPr lang="ar-DZ" sz="3600" b="1" dirty="0">
                <a:latin typeface="Arabic Typesetting" pitchFamily="66" charset="-78"/>
                <a:cs typeface="Arabic Typesetting" pitchFamily="66" charset="-78"/>
              </a:rPr>
              <a:t>البنوك الإسلامية</a:t>
            </a:r>
            <a:endParaRPr lang="ar-DZ" sz="3600" b="1" dirty="0" smtClean="0">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7-نبذة </a:t>
            </a:r>
            <a:r>
              <a:rPr lang="ar-DZ" sz="3600" b="1" dirty="0">
                <a:latin typeface="Arabic Typesetting" pitchFamily="66" charset="-78"/>
                <a:cs typeface="Arabic Typesetting" pitchFamily="66" charset="-78"/>
              </a:rPr>
              <a:t>عن البنك </a:t>
            </a:r>
            <a:r>
              <a:rPr lang="ar-DZ" sz="3600" b="1" dirty="0" smtClean="0">
                <a:latin typeface="Arabic Typesetting" pitchFamily="66" charset="-78"/>
                <a:cs typeface="Arabic Typesetting" pitchFamily="66" charset="-78"/>
              </a:rPr>
              <a:t>السلام</a:t>
            </a: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8-صيغ </a:t>
            </a:r>
            <a:r>
              <a:rPr lang="ar-DZ" sz="3600" b="1" dirty="0">
                <a:latin typeface="Arabic Typesetting" pitchFamily="66" charset="-78"/>
                <a:cs typeface="Arabic Typesetting" pitchFamily="66" charset="-78"/>
              </a:rPr>
              <a:t>التمويل لدى بنك السلام</a:t>
            </a:r>
            <a:endParaRPr lang="ar-DZ" sz="3600" b="1" dirty="0" smtClean="0">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9-تمويلات </a:t>
            </a:r>
            <a:r>
              <a:rPr lang="ar-DZ" sz="3600" b="1" dirty="0">
                <a:latin typeface="Arabic Typesetting" pitchFamily="66" charset="-78"/>
                <a:cs typeface="Arabic Typesetting" pitchFamily="66" charset="-78"/>
              </a:rPr>
              <a:t>البنك لصالح المؤسسات الصغيرة والمتوسطة </a:t>
            </a:r>
            <a:endParaRPr lang="ar-DZ" sz="3600" b="1" dirty="0" smtClean="0">
              <a:latin typeface="Arabic Typesetting" pitchFamily="66" charset="-78"/>
              <a:cs typeface="Arabic Typesetting" pitchFamily="66" charset="-78"/>
            </a:endParaRP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10- </a:t>
            </a:r>
            <a:r>
              <a:rPr lang="ar-DZ" sz="3600" b="1" dirty="0">
                <a:latin typeface="Arabic Typesetting" pitchFamily="66" charset="-78"/>
                <a:cs typeface="Arabic Typesetting" pitchFamily="66" charset="-78"/>
              </a:rPr>
              <a:t>التحديات التي تواجه البنوك </a:t>
            </a:r>
            <a:r>
              <a:rPr lang="ar-DZ" sz="3600" b="1" dirty="0" smtClean="0">
                <a:latin typeface="Arabic Typesetting" pitchFamily="66" charset="-78"/>
                <a:cs typeface="Arabic Typesetting" pitchFamily="66" charset="-78"/>
              </a:rPr>
              <a:t>الإسلامية</a:t>
            </a:r>
          </a:p>
          <a:p>
            <a:pPr marL="45720" indent="0" algn="just" rtl="1">
              <a:buNone/>
            </a:pP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الخاتمة</a:t>
            </a:r>
            <a:endParaRPr lang="fr-FR" sz="3600" b="1" dirty="0" smtClean="0">
              <a:latin typeface="Arabic Typesetting" pitchFamily="66" charset="-78"/>
              <a:cs typeface="Arabic Typesetting" pitchFamily="66" charset="-78"/>
            </a:endParaRPr>
          </a:p>
          <a:p>
            <a:pPr algn="ctr" rtl="1"/>
            <a:endParaRPr lang="en-US" sz="36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xmlns="" val="32585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
                                        <p:tgtEl>
                                          <p:spTgt spid="4">
                                            <p:txEl>
                                              <p:pRg st="1" end="1"/>
                                            </p:txEl>
                                          </p:spTgt>
                                        </p:tgtEl>
                                      </p:cBhvr>
                                    </p:animEffect>
                                    <p:anim calcmode="lin" valueType="num">
                                      <p:cBhvr>
                                        <p:cTn id="17"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
                                        <p:tgtEl>
                                          <p:spTgt spid="4">
                                            <p:txEl>
                                              <p:pRg st="2" end="2"/>
                                            </p:txEl>
                                          </p:spTgt>
                                        </p:tgtEl>
                                      </p:cBhvr>
                                    </p:animEffect>
                                    <p:anim calcmode="lin" valueType="num">
                                      <p:cBhvr>
                                        <p:cTn id="26"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
                                        <p:tgtEl>
                                          <p:spTgt spid="4">
                                            <p:txEl>
                                              <p:pRg st="3" end="3"/>
                                            </p:txEl>
                                          </p:spTgt>
                                        </p:tgtEl>
                                      </p:cBhvr>
                                    </p:animEffect>
                                    <p:anim calcmode="lin" valueType="num">
                                      <p:cBhvr>
                                        <p:cTn id="35"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
                                        <p:tgtEl>
                                          <p:spTgt spid="4">
                                            <p:txEl>
                                              <p:pRg st="4" end="4"/>
                                            </p:txEl>
                                          </p:spTgt>
                                        </p:tgtEl>
                                      </p:cBhvr>
                                    </p:animEffect>
                                    <p:anim calcmode="lin" valueType="num">
                                      <p:cBhvr>
                                        <p:cTn id="44"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100"/>
                                        <p:tgtEl>
                                          <p:spTgt spid="4">
                                            <p:txEl>
                                              <p:pRg st="5" end="5"/>
                                            </p:txEl>
                                          </p:spTgt>
                                        </p:tgtEl>
                                      </p:cBhvr>
                                    </p:animEffect>
                                    <p:anim calcmode="lin" valueType="num">
                                      <p:cBhvr>
                                        <p:cTn id="53" dur="4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4">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4">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4">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100"/>
                                        <p:tgtEl>
                                          <p:spTgt spid="4">
                                            <p:txEl>
                                              <p:pRg st="6" end="6"/>
                                            </p:txEl>
                                          </p:spTgt>
                                        </p:tgtEl>
                                      </p:cBhvr>
                                    </p:animEffect>
                                    <p:anim calcmode="lin" valueType="num">
                                      <p:cBhvr>
                                        <p:cTn id="62" dur="4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4">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4">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4">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100"/>
                                        <p:tgtEl>
                                          <p:spTgt spid="4">
                                            <p:txEl>
                                              <p:pRg st="7" end="7"/>
                                            </p:txEl>
                                          </p:spTgt>
                                        </p:tgtEl>
                                      </p:cBhvr>
                                    </p:animEffect>
                                    <p:anim calcmode="lin" valueType="num">
                                      <p:cBhvr>
                                        <p:cTn id="71" dur="4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4">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4">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4">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fade">
                                      <p:cBhvr>
                                        <p:cTn id="79" dur="100"/>
                                        <p:tgtEl>
                                          <p:spTgt spid="4">
                                            <p:txEl>
                                              <p:pRg st="8" end="8"/>
                                            </p:txEl>
                                          </p:spTgt>
                                        </p:tgtEl>
                                      </p:cBhvr>
                                    </p:animEffect>
                                    <p:anim calcmode="lin" valueType="num">
                                      <p:cBhvr>
                                        <p:cTn id="80" dur="4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4">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4">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4">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grpId="0"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
                                        <p:tgtEl>
                                          <p:spTgt spid="4">
                                            <p:txEl>
                                              <p:pRg st="9" end="9"/>
                                            </p:txEl>
                                          </p:spTgt>
                                        </p:tgtEl>
                                      </p:cBhvr>
                                    </p:animEffect>
                                    <p:anim calcmode="lin" valueType="num">
                                      <p:cBhvr>
                                        <p:cTn id="89" dur="4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400" fill="hold"/>
                                        <p:tgtEl>
                                          <p:spTgt spid="4">
                                            <p:txEl>
                                              <p:pRg st="9" end="9"/>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4">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4">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4">
                                            <p:txEl>
                                              <p:pRg st="10" end="10"/>
                                            </p:txEl>
                                          </p:spTgt>
                                        </p:tgtEl>
                                        <p:attrNameLst>
                                          <p:attrName>style.visibility</p:attrName>
                                        </p:attrNameLst>
                                      </p:cBhvr>
                                      <p:to>
                                        <p:strVal val="visible"/>
                                      </p:to>
                                    </p:set>
                                    <p:animEffect transition="in" filter="fade">
                                      <p:cBhvr>
                                        <p:cTn id="97" dur="100"/>
                                        <p:tgtEl>
                                          <p:spTgt spid="4">
                                            <p:txEl>
                                              <p:pRg st="10" end="10"/>
                                            </p:txEl>
                                          </p:spTgt>
                                        </p:tgtEl>
                                      </p:cBhvr>
                                    </p:animEffect>
                                    <p:anim calcmode="lin" valueType="num">
                                      <p:cBhvr>
                                        <p:cTn id="98" dur="4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9" dur="400" fill="hold"/>
                                        <p:tgtEl>
                                          <p:spTgt spid="4">
                                            <p:txEl>
                                              <p:pRg st="10" end="10"/>
                                            </p:txEl>
                                          </p:spTgt>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4">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4">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3" presetClass="entr" presetSubtype="0" fill="hold" grpId="0" nodeType="clickEffect">
                                  <p:stCondLst>
                                    <p:cond delay="0"/>
                                  </p:stCondLst>
                                  <p:childTnLst>
                                    <p:set>
                                      <p:cBhvr>
                                        <p:cTn id="105" dur="1" fill="hold">
                                          <p:stCondLst>
                                            <p:cond delay="0"/>
                                          </p:stCondLst>
                                        </p:cTn>
                                        <p:tgtEl>
                                          <p:spTgt spid="4">
                                            <p:txEl>
                                              <p:pRg st="11" end="11"/>
                                            </p:txEl>
                                          </p:spTgt>
                                        </p:tgtEl>
                                        <p:attrNameLst>
                                          <p:attrName>style.visibility</p:attrName>
                                        </p:attrNameLst>
                                      </p:cBhvr>
                                      <p:to>
                                        <p:strVal val="visible"/>
                                      </p:to>
                                    </p:set>
                                    <p:animEffect transition="in" filter="fade">
                                      <p:cBhvr>
                                        <p:cTn id="106" dur="100"/>
                                        <p:tgtEl>
                                          <p:spTgt spid="4">
                                            <p:txEl>
                                              <p:pRg st="11" end="11"/>
                                            </p:txEl>
                                          </p:spTgt>
                                        </p:tgtEl>
                                      </p:cBhvr>
                                    </p:animEffect>
                                    <p:anim calcmode="lin" valueType="num">
                                      <p:cBhvr>
                                        <p:cTn id="107" dur="4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08" dur="400" fill="hold"/>
                                        <p:tgtEl>
                                          <p:spTgt spid="4">
                                            <p:txEl>
                                              <p:pRg st="11" end="11"/>
                                            </p:txEl>
                                          </p:spTgt>
                                        </p:tgtEl>
                                        <p:attrNameLst>
                                          <p:attrName>ppt_y</p:attrName>
                                        </p:attrNameLst>
                                      </p:cBhvr>
                                      <p:tavLst>
                                        <p:tav tm="0">
                                          <p:val>
                                            <p:strVal val="#ppt_y+0.31"/>
                                          </p:val>
                                        </p:tav>
                                        <p:tav tm="100000">
                                          <p:val>
                                            <p:strVal val="#ppt_y+0.31"/>
                                          </p:val>
                                        </p:tav>
                                      </p:tavLst>
                                    </p:anim>
                                    <p:anim calcmode="lin" valueType="num">
                                      <p:cBhvr>
                                        <p:cTn id="109" dur="600" decel="50000" fill="hold">
                                          <p:stCondLst>
                                            <p:cond delay="400"/>
                                          </p:stCondLst>
                                        </p:cTn>
                                        <p:tgtEl>
                                          <p:spTgt spid="4">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600" decel="50000" fill="hold">
                                          <p:stCondLst>
                                            <p:cond delay="400"/>
                                          </p:stCondLst>
                                        </p:cTn>
                                        <p:tgtEl>
                                          <p:spTgt spid="4">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3" presetClass="entr" presetSubtype="0" fill="hold" grpId="0" nodeType="clickEffect">
                                  <p:stCondLst>
                                    <p:cond delay="0"/>
                                  </p:stCondLst>
                                  <p:childTnLst>
                                    <p:set>
                                      <p:cBhvr>
                                        <p:cTn id="114" dur="1" fill="hold">
                                          <p:stCondLst>
                                            <p:cond delay="0"/>
                                          </p:stCondLst>
                                        </p:cTn>
                                        <p:tgtEl>
                                          <p:spTgt spid="4">
                                            <p:txEl>
                                              <p:pRg st="12" end="12"/>
                                            </p:txEl>
                                          </p:spTgt>
                                        </p:tgtEl>
                                        <p:attrNameLst>
                                          <p:attrName>style.visibility</p:attrName>
                                        </p:attrNameLst>
                                      </p:cBhvr>
                                      <p:to>
                                        <p:strVal val="visible"/>
                                      </p:to>
                                    </p:set>
                                    <p:animEffect transition="in" filter="fade">
                                      <p:cBhvr>
                                        <p:cTn id="115" dur="100"/>
                                        <p:tgtEl>
                                          <p:spTgt spid="4">
                                            <p:txEl>
                                              <p:pRg st="12" end="12"/>
                                            </p:txEl>
                                          </p:spTgt>
                                        </p:tgtEl>
                                      </p:cBhvr>
                                    </p:animEffect>
                                    <p:anim calcmode="lin" valueType="num">
                                      <p:cBhvr>
                                        <p:cTn id="116" dur="4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17" dur="400" fill="hold"/>
                                        <p:tgtEl>
                                          <p:spTgt spid="4">
                                            <p:txEl>
                                              <p:pRg st="12" end="12"/>
                                            </p:txEl>
                                          </p:spTgt>
                                        </p:tgtEl>
                                        <p:attrNameLst>
                                          <p:attrName>ppt_y</p:attrName>
                                        </p:attrNameLst>
                                      </p:cBhvr>
                                      <p:tavLst>
                                        <p:tav tm="0">
                                          <p:val>
                                            <p:strVal val="#ppt_y+0.31"/>
                                          </p:val>
                                        </p:tav>
                                        <p:tav tm="100000">
                                          <p:val>
                                            <p:strVal val="#ppt_y+0.31"/>
                                          </p:val>
                                        </p:tav>
                                      </p:tavLst>
                                    </p:anim>
                                    <p:anim calcmode="lin" valueType="num">
                                      <p:cBhvr>
                                        <p:cTn id="118" dur="600" decel="50000" fill="hold">
                                          <p:stCondLst>
                                            <p:cond delay="400"/>
                                          </p:stCondLst>
                                        </p:cTn>
                                        <p:tgtEl>
                                          <p:spTgt spid="4">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9" dur="600" decel="50000" fill="hold">
                                          <p:stCondLst>
                                            <p:cond delay="400"/>
                                          </p:stCondLst>
                                        </p:cTn>
                                        <p:tgtEl>
                                          <p:spTgt spid="4">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285728"/>
            <a:ext cx="8462174" cy="6215106"/>
          </a:xfrm>
        </p:spPr>
        <p:txBody>
          <a:bodyPr>
            <a:noAutofit/>
          </a:bodyPr>
          <a:lstStyle/>
          <a:p>
            <a:pPr marL="45720" indent="0" algn="ctr" rtl="1">
              <a:buNone/>
            </a:pPr>
            <a:r>
              <a:rPr lang="ar-DZ" sz="4000" b="1" u="sng" dirty="0" smtClean="0">
                <a:solidFill>
                  <a:srgbClr val="FF0000"/>
                </a:solidFill>
                <a:latin typeface="Arabic Typesetting" pitchFamily="66" charset="-78"/>
                <a:cs typeface="Arabic Typesetting" pitchFamily="66" charset="-78"/>
              </a:rPr>
              <a:t>المقدمة</a:t>
            </a:r>
            <a:endParaRPr lang="ar-DZ" sz="4000" b="1" u="sng" dirty="0">
              <a:solidFill>
                <a:srgbClr val="FF0000"/>
              </a:solidFill>
              <a:latin typeface="Arabic Typesetting" pitchFamily="66" charset="-78"/>
              <a:cs typeface="Arabic Typesetting" pitchFamily="66" charset="-78"/>
            </a:endParaRPr>
          </a:p>
          <a:p>
            <a:pPr marL="45720" indent="0" algn="just" rtl="1">
              <a:lnSpc>
                <a:spcPct val="110000"/>
              </a:lnSpc>
              <a:buNone/>
            </a:pPr>
            <a:r>
              <a:rPr lang="ar-DZ" sz="3000" b="1" dirty="0" smtClean="0">
                <a:latin typeface="Arabic Typesetting" pitchFamily="66" charset="-78"/>
                <a:cs typeface="Arabic Typesetting" pitchFamily="66" charset="-78"/>
              </a:rPr>
              <a:t>          أصبحت </a:t>
            </a:r>
            <a:r>
              <a:rPr lang="ar-DZ" sz="3000" b="1" dirty="0">
                <a:latin typeface="Arabic Typesetting" pitchFamily="66" charset="-78"/>
                <a:cs typeface="Arabic Typesetting" pitchFamily="66" charset="-78"/>
              </a:rPr>
              <a:t>الصيرفة الإسلامية حقيقة واقعة ليس في حياة الأمة الإسلامية فحسب، بل في جميع بقاع العالم، مقدمة بذلك فكرا اقتصاديا ذا طبيعة خاصة، يختلف كل الاختلافات عن الفكر الاقتصادي الشيوعي المندثر أو الفكر الاقتصادي الرأسمالي السائد، ولقد أصبحت هذه المصارف واقعا ملموسا تجاوز إطار التواجد إلى أفاق التفاعل والتعامل بإيجابية مع مشكلات العصر التي يواجهها العالم اليوم.</a:t>
            </a:r>
          </a:p>
          <a:p>
            <a:pPr marL="45720" indent="0" algn="just" rtl="1">
              <a:lnSpc>
                <a:spcPct val="110000"/>
              </a:lnSpc>
              <a:buNone/>
            </a:pPr>
            <a:r>
              <a:rPr lang="ar-DZ" sz="3000" b="1" dirty="0">
                <a:latin typeface="Arabic Typesetting" pitchFamily="66" charset="-78"/>
                <a:cs typeface="Arabic Typesetting" pitchFamily="66" charset="-78"/>
              </a:rPr>
              <a:t>ولمواكبة التطورات الإقليمية والدولية، أضحت المصارف الإسلامية في وضع يحتم عليها التركيز في نشاطها المصرفي على أداء ونوعية العاملين فيها، فإدارة الموجودات والمطلوبات بكفاءة، وترشيد النفقات وإدخال نظم عمل </a:t>
            </a:r>
            <a:r>
              <a:rPr lang="ar-DZ" sz="3000" b="1" dirty="0" smtClean="0">
                <a:latin typeface="Arabic Typesetting" pitchFamily="66" charset="-78"/>
                <a:cs typeface="Arabic Typesetting" pitchFamily="66" charset="-78"/>
              </a:rPr>
              <a:t>وإدارة </a:t>
            </a:r>
            <a:r>
              <a:rPr lang="ar-DZ" sz="3000" b="1" dirty="0">
                <a:latin typeface="Arabic Typesetting" pitchFamily="66" charset="-78"/>
                <a:cs typeface="Arabic Typesetting" pitchFamily="66" charset="-78"/>
              </a:rPr>
              <a:t>وحوافز علمية حديثة، كل ذلك لم يعد فقط ضرورة لمواجهة التحديات التي أفرزتها الأوضاع الاقتصادية الإقليمية والدولية بل شرطا للصمود والبقاء والاستمرار</a:t>
            </a:r>
            <a:r>
              <a:rPr lang="ar-DZ" sz="3000" b="1" dirty="0" smtClean="0">
                <a:latin typeface="Arabic Typesetting" pitchFamily="66" charset="-78"/>
                <a:cs typeface="Arabic Typesetting" pitchFamily="66" charset="-78"/>
              </a:rPr>
              <a:t>.</a:t>
            </a:r>
            <a:r>
              <a:rPr lang="ar-DZ" sz="3000" b="1" dirty="0">
                <a:latin typeface="Arabic Typesetting" pitchFamily="66" charset="-78"/>
                <a:cs typeface="Arabic Typesetting" pitchFamily="66" charset="-78"/>
              </a:rPr>
              <a:t>		</a:t>
            </a:r>
            <a:endParaRPr lang="ar-DZ" sz="3000" b="1" dirty="0" smtClean="0">
              <a:latin typeface="Arabic Typesetting" pitchFamily="66" charset="-78"/>
              <a:cs typeface="Arabic Typesetting" pitchFamily="66" charset="-78"/>
            </a:endParaRPr>
          </a:p>
          <a:p>
            <a:pPr marL="45720" indent="0" algn="just" rtl="1">
              <a:lnSpc>
                <a:spcPct val="110000"/>
              </a:lnSpc>
              <a:buNone/>
            </a:pPr>
            <a:r>
              <a:rPr lang="ar-DZ" sz="3000" b="1" dirty="0" smtClean="0">
                <a:latin typeface="Arabic Typesetting" pitchFamily="66" charset="-78"/>
                <a:cs typeface="Arabic Typesetting" pitchFamily="66" charset="-78"/>
              </a:rPr>
              <a:t>إشكالية </a:t>
            </a:r>
            <a:r>
              <a:rPr lang="ar-DZ" sz="3000" b="1" dirty="0">
                <a:latin typeface="Arabic Typesetting" pitchFamily="66" charset="-78"/>
                <a:cs typeface="Arabic Typesetting" pitchFamily="66" charset="-78"/>
              </a:rPr>
              <a:t>البحث: </a:t>
            </a:r>
            <a:r>
              <a:rPr lang="ar-DZ" sz="3000" b="1" dirty="0">
                <a:solidFill>
                  <a:srgbClr val="FF0000"/>
                </a:solidFill>
                <a:latin typeface="Arabic Typesetting" pitchFamily="66" charset="-78"/>
                <a:cs typeface="Arabic Typesetting" pitchFamily="66" charset="-78"/>
              </a:rPr>
              <a:t>هل لإستراتيجيات البنوك الإسلامية الجزائرية أثر على الاداء المالي؟</a:t>
            </a:r>
          </a:p>
          <a:p>
            <a:pPr marL="45720" indent="0">
              <a:lnSpc>
                <a:spcPct val="150000"/>
              </a:lnSpc>
              <a:buNone/>
            </a:pPr>
            <a:endParaRPr lang="en-US" sz="3000" dirty="0"/>
          </a:p>
        </p:txBody>
      </p:sp>
    </p:spTree>
    <p:extLst>
      <p:ext uri="{BB962C8B-B14F-4D97-AF65-F5344CB8AC3E}">
        <p14:creationId xmlns:p14="http://schemas.microsoft.com/office/powerpoint/2010/main" xmlns="" val="35566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260648"/>
            <a:ext cx="8606190" cy="2376264"/>
          </a:xfrm>
        </p:spPr>
        <p:txBody>
          <a:bodyPr>
            <a:normAutofit fontScale="25000" lnSpcReduction="20000"/>
          </a:bodyPr>
          <a:lstStyle/>
          <a:p>
            <a:pPr marL="45720" indent="0" algn="ctr" rtl="1">
              <a:buNone/>
            </a:pPr>
            <a:r>
              <a:rPr lang="ar-DZ" sz="2400" b="1" dirty="0">
                <a:latin typeface="Arabic Typesetting" pitchFamily="66" charset="-78"/>
                <a:cs typeface="Arabic Typesetting" pitchFamily="66" charset="-78"/>
              </a:rPr>
              <a:t>	</a:t>
            </a:r>
            <a:r>
              <a:rPr lang="ar-DZ" sz="11200" b="1" dirty="0" smtClean="0">
                <a:solidFill>
                  <a:srgbClr val="FF0000"/>
                </a:solidFill>
                <a:latin typeface="Arabic Typesetting" pitchFamily="66" charset="-78"/>
                <a:cs typeface="Arabic Typesetting" pitchFamily="66" charset="-78"/>
              </a:rPr>
              <a:t>1-</a:t>
            </a:r>
            <a:r>
              <a:rPr lang="ar-DZ" sz="9600" b="1" dirty="0" smtClean="0">
                <a:solidFill>
                  <a:srgbClr val="FF0000"/>
                </a:solidFill>
                <a:latin typeface="Arabic Typesetting" pitchFamily="66" charset="-78"/>
                <a:cs typeface="Arabic Typesetting" pitchFamily="66" charset="-78"/>
              </a:rPr>
              <a:t> </a:t>
            </a:r>
            <a:r>
              <a:rPr lang="ar-DZ" sz="14400" b="1" dirty="0" smtClean="0">
                <a:solidFill>
                  <a:srgbClr val="FF0000"/>
                </a:solidFill>
                <a:latin typeface="Arabic Typesetting" pitchFamily="66" charset="-78"/>
                <a:cs typeface="Arabic Typesetting" pitchFamily="66" charset="-78"/>
              </a:rPr>
              <a:t>تعريف </a:t>
            </a:r>
            <a:r>
              <a:rPr lang="ar-DZ" sz="14400" b="1" dirty="0">
                <a:solidFill>
                  <a:srgbClr val="FF0000"/>
                </a:solidFill>
                <a:latin typeface="Arabic Typesetting" pitchFamily="66" charset="-78"/>
                <a:cs typeface="Arabic Typesetting" pitchFamily="66" charset="-78"/>
              </a:rPr>
              <a:t>البنوك الإسلامية: </a:t>
            </a:r>
            <a:endParaRPr lang="ar-DZ" sz="11100" b="1" dirty="0">
              <a:solidFill>
                <a:srgbClr val="FF0000"/>
              </a:solidFill>
              <a:latin typeface="Arabic Typesetting" pitchFamily="66" charset="-78"/>
              <a:cs typeface="Arabic Typesetting" pitchFamily="66" charset="-78"/>
            </a:endParaRPr>
          </a:p>
          <a:p>
            <a:pPr marL="45720" indent="0" algn="just" rtl="1">
              <a:lnSpc>
                <a:spcPct val="120000"/>
              </a:lnSpc>
              <a:buNone/>
            </a:pPr>
            <a:r>
              <a:rPr lang="ar-DZ" sz="8000" b="1" dirty="0" smtClean="0">
                <a:latin typeface="Arabic Typesetting" pitchFamily="66" charset="-78"/>
                <a:cs typeface="Arabic Typesetting" pitchFamily="66" charset="-78"/>
              </a:rPr>
              <a:t>         </a:t>
            </a:r>
            <a:r>
              <a:rPr lang="ar-DZ" sz="12800" b="1" dirty="0" smtClean="0">
                <a:latin typeface="Arabic Typesetting" pitchFamily="66" charset="-78"/>
                <a:cs typeface="Arabic Typesetting" pitchFamily="66" charset="-78"/>
              </a:rPr>
              <a:t>هي </a:t>
            </a:r>
            <a:r>
              <a:rPr lang="ar-DZ" sz="12800" b="1" dirty="0">
                <a:latin typeface="Arabic Typesetting" pitchFamily="66" charset="-78"/>
                <a:cs typeface="Arabic Typesetting" pitchFamily="66" charset="-78"/>
              </a:rPr>
              <a:t>تلك المؤسسات المالية التي تقوم بالمعاملات المصرفية والمالية والتجارية وأعمال الاستثمار وفقا لأحكام الشريعة الإسلامية، وذلك فيما يخص عدم التعامل بالفائدة الربوية أخذا وعطاء، ونظرا لهذه الطبيعة المنفردة لهذه المؤسسات فقد أطلق عليها أسماء عديدة مثل: بنوك المشاركة وبنوك التمويل البديل، وبنوك التمويل الأخلاقي</a:t>
            </a:r>
            <a:r>
              <a:rPr lang="ar-DZ" sz="14400" b="1" dirty="0" smtClean="0">
                <a:latin typeface="Arabic Typesetting" pitchFamily="66" charset="-78"/>
                <a:cs typeface="Arabic Typesetting" pitchFamily="66" charset="-78"/>
              </a:rPr>
              <a:t>.</a:t>
            </a:r>
          </a:p>
          <a:p>
            <a:pPr marL="45720" indent="0" algn="ctr" rtl="1">
              <a:buNone/>
            </a:pPr>
            <a:r>
              <a:rPr lang="ar-DZ" sz="3600" b="1" dirty="0">
                <a:latin typeface="Arabic Typesetting" pitchFamily="66" charset="-78"/>
                <a:cs typeface="Arabic Typesetting" pitchFamily="66" charset="-78"/>
              </a:rPr>
              <a:t>	</a:t>
            </a:r>
            <a:endParaRPr lang="ar-DZ" sz="3600" b="1" dirty="0" smtClean="0">
              <a:latin typeface="Arabic Typesetting" pitchFamily="66" charset="-78"/>
              <a:cs typeface="Arabic Typesetting" pitchFamily="66" charset="-78"/>
            </a:endParaRPr>
          </a:p>
          <a:p>
            <a:pPr marL="45720" indent="0" algn="ctr" rtl="1">
              <a:buNone/>
            </a:pPr>
            <a:endParaRPr lang="ar-DZ" sz="2400" b="1" dirty="0">
              <a:solidFill>
                <a:srgbClr val="FF0000"/>
              </a:solidFill>
              <a:latin typeface="Arabic Typesetting" pitchFamily="66" charset="-78"/>
              <a:cs typeface="Arabic Typesetting" pitchFamily="66" charset="-78"/>
            </a:endParaRPr>
          </a:p>
        </p:txBody>
      </p:sp>
      <p:graphicFrame>
        <p:nvGraphicFramePr>
          <p:cNvPr id="4" name="Table 3"/>
          <p:cNvGraphicFramePr>
            <a:graphicFrameLocks noGrp="1"/>
          </p:cNvGraphicFramePr>
          <p:nvPr>
            <p:extLst>
              <p:ext uri="{D42A27DB-BD31-4B8C-83A1-F6EECF244321}">
                <p14:modId xmlns:p14="http://schemas.microsoft.com/office/powerpoint/2010/main" xmlns="" val="2563032857"/>
              </p:ext>
            </p:extLst>
          </p:nvPr>
        </p:nvGraphicFramePr>
        <p:xfrm>
          <a:off x="571472" y="3786190"/>
          <a:ext cx="8064897" cy="1645920"/>
        </p:xfrm>
        <a:graphic>
          <a:graphicData uri="http://schemas.openxmlformats.org/drawingml/2006/table">
            <a:tbl>
              <a:tblPr rtl="1" firstRow="1" firstCol="1" bandRow="1">
                <a:tableStyleId>{5C22544A-7EE6-4342-B048-85BDC9FD1C3A}</a:tableStyleId>
              </a:tblPr>
              <a:tblGrid>
                <a:gridCol w="2199971"/>
                <a:gridCol w="3063829"/>
                <a:gridCol w="2801097"/>
              </a:tblGrid>
              <a:tr h="446674">
                <a:tc gridSpan="3">
                  <a:txBody>
                    <a:bodyPr/>
                    <a:lstStyle/>
                    <a:p>
                      <a:pPr marL="457200" algn="ctr" rtl="1">
                        <a:lnSpc>
                          <a:spcPct val="100000"/>
                        </a:lnSpc>
                        <a:spcAft>
                          <a:spcPts val="0"/>
                        </a:spcAft>
                      </a:pPr>
                      <a:r>
                        <a:rPr lang="ar-DZ" sz="3600" dirty="0">
                          <a:effectLst/>
                          <a:latin typeface="Arabic Typesetting" pitchFamily="66" charset="-78"/>
                          <a:cs typeface="Arabic Typesetting" pitchFamily="66" charset="-78"/>
                        </a:rPr>
                        <a:t>خصائص البنوك الإسلامية</a:t>
                      </a:r>
                      <a:endParaRPr lang="en-US" sz="2400" dirty="0">
                        <a:effectLst/>
                        <a:latin typeface="Arabic Typesetting" pitchFamily="66" charset="-78"/>
                        <a:ea typeface="Times New Roman"/>
                        <a:cs typeface="Arabic Typesetting" pitchFamily="66"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98616">
                <a:tc>
                  <a:txBody>
                    <a:bodyPr/>
                    <a:lstStyle/>
                    <a:p>
                      <a:pPr marL="457200" algn="ctr" rtl="1">
                        <a:lnSpc>
                          <a:spcPct val="100000"/>
                        </a:lnSpc>
                        <a:spcAft>
                          <a:spcPts val="0"/>
                        </a:spcAft>
                      </a:pPr>
                      <a:r>
                        <a:rPr lang="ar-DZ" sz="3600" dirty="0" smtClean="0">
                          <a:effectLst/>
                          <a:latin typeface="Arabic Typesetting" pitchFamily="66" charset="-78"/>
                          <a:cs typeface="Arabic Typesetting" pitchFamily="66" charset="-78"/>
                        </a:rPr>
                        <a:t>استبعـاد الفـوائد الـربوية</a:t>
                      </a:r>
                      <a:endParaRPr lang="en-US" sz="2400" dirty="0">
                        <a:effectLst/>
                        <a:latin typeface="Arabic Typesetting" pitchFamily="66" charset="-78"/>
                        <a:ea typeface="Times New Roman"/>
                        <a:cs typeface="Arabic Typesetting" pitchFamily="66"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0000"/>
                        </a:lnSpc>
                        <a:spcAft>
                          <a:spcPts val="0"/>
                        </a:spcAft>
                      </a:pPr>
                      <a:r>
                        <a:rPr lang="ar-DZ" sz="3600" dirty="0">
                          <a:effectLst/>
                          <a:latin typeface="Arabic Typesetting" pitchFamily="66" charset="-78"/>
                          <a:cs typeface="Arabic Typesetting" pitchFamily="66" charset="-78"/>
                        </a:rPr>
                        <a:t>الاستثمار في المشاريع الحلال</a:t>
                      </a:r>
                      <a:endParaRPr lang="en-US" sz="2400" dirty="0">
                        <a:effectLst/>
                        <a:latin typeface="Arabic Typesetting" pitchFamily="66" charset="-78"/>
                        <a:ea typeface="Times New Roman"/>
                        <a:cs typeface="Arabic Typesetting" pitchFamily="66"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0000"/>
                        </a:lnSpc>
                        <a:spcAft>
                          <a:spcPts val="0"/>
                        </a:spcAft>
                      </a:pPr>
                      <a:r>
                        <a:rPr lang="ar-DZ" sz="3600" dirty="0">
                          <a:effectLst/>
                          <a:latin typeface="Arabic Typesetting" pitchFamily="66" charset="-78"/>
                          <a:cs typeface="Arabic Typesetting" pitchFamily="66" charset="-78"/>
                        </a:rPr>
                        <a:t>ربط التنمية الاقتصادية بالتنمية الإجتماعية</a:t>
                      </a:r>
                      <a:endParaRPr lang="en-US" sz="2400" dirty="0">
                        <a:effectLst/>
                        <a:latin typeface="Arabic Typesetting" pitchFamily="66" charset="-78"/>
                        <a:ea typeface="Times New Roman"/>
                        <a:cs typeface="Arabic Typesetting" pitchFamily="66"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714612" y="2786058"/>
            <a:ext cx="3243197" cy="646331"/>
          </a:xfrm>
          <a:prstGeom prst="rect">
            <a:avLst/>
          </a:prstGeom>
        </p:spPr>
        <p:txBody>
          <a:bodyPr wrap="none">
            <a:spAutoFit/>
          </a:bodyPr>
          <a:lstStyle/>
          <a:p>
            <a:pPr algn="ctr" rtl="1"/>
            <a:r>
              <a:rPr lang="ar-DZ" sz="3600" b="1" dirty="0" smtClean="0">
                <a:solidFill>
                  <a:srgbClr val="FF0000"/>
                </a:solidFill>
                <a:latin typeface="Arabic Typesetting" pitchFamily="66" charset="-78"/>
                <a:cs typeface="Arabic Typesetting" pitchFamily="66" charset="-78"/>
              </a:rPr>
              <a:t>2-</a:t>
            </a:r>
            <a:r>
              <a:rPr lang="fr-FR" sz="3600" b="1" dirty="0" smtClean="0">
                <a:solidFill>
                  <a:srgbClr val="FF0000"/>
                </a:solidFill>
                <a:latin typeface="Arabic Typesetting" pitchFamily="66" charset="-78"/>
                <a:cs typeface="Arabic Typesetting" pitchFamily="66" charset="-78"/>
              </a:rPr>
              <a:t> </a:t>
            </a:r>
            <a:r>
              <a:rPr lang="ar-DZ" sz="3600" b="1" dirty="0" smtClean="0">
                <a:solidFill>
                  <a:srgbClr val="FF0000"/>
                </a:solidFill>
                <a:latin typeface="Arabic Typesetting" pitchFamily="66" charset="-78"/>
                <a:cs typeface="Arabic Typesetting" pitchFamily="66" charset="-78"/>
              </a:rPr>
              <a:t>خصائص </a:t>
            </a:r>
            <a:r>
              <a:rPr lang="ar-DZ" sz="3600" b="1" dirty="0">
                <a:solidFill>
                  <a:srgbClr val="FF0000"/>
                </a:solidFill>
                <a:latin typeface="Arabic Typesetting" pitchFamily="66" charset="-78"/>
                <a:cs typeface="Arabic Typesetting" pitchFamily="66" charset="-78"/>
              </a:rPr>
              <a:t>البنوك الإسلامية: </a:t>
            </a:r>
          </a:p>
        </p:txBody>
      </p:sp>
    </p:spTree>
    <p:extLst>
      <p:ext uri="{BB962C8B-B14F-4D97-AF65-F5344CB8AC3E}">
        <p14:creationId xmlns:p14="http://schemas.microsoft.com/office/powerpoint/2010/main" xmlns="" val="24289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
                                        <p:tgtEl>
                                          <p:spTgt spid="4"/>
                                        </p:tgtEl>
                                      </p:cBhvr>
                                    </p:animEffect>
                                    <p:anim calcmode="lin" valueType="num">
                                      <p:cBhvr>
                                        <p:cTn id="23" dur="400" fill="hold"/>
                                        <p:tgtEl>
                                          <p:spTgt spid="4"/>
                                        </p:tgtEl>
                                        <p:attrNameLst>
                                          <p:attrName>ppt_x</p:attrName>
                                        </p:attrNameLst>
                                      </p:cBhvr>
                                      <p:tavLst>
                                        <p:tav tm="0">
                                          <p:val>
                                            <p:strVal val="#ppt_x"/>
                                          </p:val>
                                        </p:tav>
                                        <p:tav tm="100000">
                                          <p:val>
                                            <p:strVal val="#ppt_x"/>
                                          </p:val>
                                        </p:tav>
                                      </p:tavLst>
                                    </p:anim>
                                    <p:anim calcmode="lin" valueType="num">
                                      <p:cBhvr>
                                        <p:cTn id="24" dur="400" fill="hold"/>
                                        <p:tgtEl>
                                          <p:spTgt spid="4"/>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85852" y="214290"/>
            <a:ext cx="6400800" cy="592594"/>
          </a:xfrm>
        </p:spPr>
        <p:txBody>
          <a:bodyPr>
            <a:normAutofit fontScale="25000" lnSpcReduction="20000"/>
          </a:bodyPr>
          <a:lstStyle/>
          <a:p>
            <a:pPr marL="45720" indent="0" algn="ctr" rtl="1">
              <a:buNone/>
            </a:pPr>
            <a:r>
              <a:rPr lang="ar-DZ" sz="2800" b="1" dirty="0">
                <a:solidFill>
                  <a:srgbClr val="FF0000"/>
                </a:solidFill>
                <a:latin typeface="Arabic Typesetting" pitchFamily="66" charset="-78"/>
                <a:cs typeface="Arabic Typesetting" pitchFamily="66" charset="-78"/>
              </a:rPr>
              <a:t>	</a:t>
            </a:r>
            <a:r>
              <a:rPr lang="ar-DZ" sz="11200" b="1" dirty="0" smtClean="0">
                <a:solidFill>
                  <a:srgbClr val="FF0000"/>
                </a:solidFill>
                <a:latin typeface="Arabic Typesetting" pitchFamily="66" charset="-78"/>
                <a:cs typeface="Arabic Typesetting" pitchFamily="66" charset="-78"/>
              </a:rPr>
              <a:t>3- أهداف </a:t>
            </a:r>
            <a:r>
              <a:rPr lang="ar-DZ" sz="11200" b="1" dirty="0">
                <a:solidFill>
                  <a:srgbClr val="FF0000"/>
                </a:solidFill>
                <a:latin typeface="Arabic Typesetting" pitchFamily="66" charset="-78"/>
                <a:cs typeface="Arabic Typesetting" pitchFamily="66" charset="-78"/>
              </a:rPr>
              <a:t>البنوك الإسلامية: </a:t>
            </a:r>
            <a:endParaRPr lang="ar-DZ" sz="2800" b="1" dirty="0" smtClean="0">
              <a:solidFill>
                <a:srgbClr val="FF0000"/>
              </a:solidFill>
              <a:latin typeface="Arabic Typesetting" pitchFamily="66" charset="-78"/>
              <a:cs typeface="Arabic Typesetting" pitchFamily="66" charset="-78"/>
            </a:endParaRPr>
          </a:p>
          <a:p>
            <a:pPr marL="45720" indent="0" algn="ctr" rtl="1">
              <a:buNone/>
            </a:pPr>
            <a:r>
              <a:rPr lang="ar-DZ" sz="2400" b="1" dirty="0" smtClean="0">
                <a:solidFill>
                  <a:srgbClr val="FF0000"/>
                </a:solidFill>
                <a:latin typeface="Arabic Typesetting" pitchFamily="66" charset="-78"/>
                <a:cs typeface="Arabic Typesetting" pitchFamily="66" charset="-78"/>
              </a:rPr>
              <a:t>    </a:t>
            </a:r>
            <a:endParaRPr lang="ar-DZ" sz="2400" b="1" dirty="0">
              <a:solidFill>
                <a:srgbClr val="FF0000"/>
              </a:solidFill>
              <a:latin typeface="Arabic Typesetting" pitchFamily="66" charset="-78"/>
              <a:cs typeface="Arabic Typesetting" pitchFamily="66" charset="-78"/>
            </a:endParaRPr>
          </a:p>
          <a:p>
            <a:pPr marL="45720" indent="0" algn="ctr" rtl="1">
              <a:buNone/>
            </a:pPr>
            <a:r>
              <a:rPr lang="ar-DZ" sz="2400" b="1" dirty="0">
                <a:solidFill>
                  <a:srgbClr val="FF0000"/>
                </a:solidFill>
                <a:latin typeface="Arabic Typesetting" pitchFamily="66" charset="-78"/>
                <a:cs typeface="Arabic Typesetting" pitchFamily="66" charset="-78"/>
              </a:rPr>
              <a:t>   </a:t>
            </a:r>
            <a:endParaRPr lang="en-US" sz="2400" b="1" dirty="0">
              <a:solidFill>
                <a:srgbClr val="FF0000"/>
              </a:solidFill>
              <a:latin typeface="Arabic Typesetting" pitchFamily="66" charset="-78"/>
              <a:cs typeface="Arabic Typesetting" pitchFamily="66" charset="-78"/>
            </a:endParaRPr>
          </a:p>
        </p:txBody>
      </p:sp>
      <p:graphicFrame>
        <p:nvGraphicFramePr>
          <p:cNvPr id="4" name="Table 3"/>
          <p:cNvGraphicFramePr>
            <a:graphicFrameLocks noGrp="1"/>
          </p:cNvGraphicFramePr>
          <p:nvPr>
            <p:extLst>
              <p:ext uri="{D42A27DB-BD31-4B8C-83A1-F6EECF244321}">
                <p14:modId xmlns:p14="http://schemas.microsoft.com/office/powerpoint/2010/main" xmlns="" val="3967199911"/>
              </p:ext>
            </p:extLst>
          </p:nvPr>
        </p:nvGraphicFramePr>
        <p:xfrm>
          <a:off x="214283" y="857232"/>
          <a:ext cx="8572559" cy="5101050"/>
        </p:xfrm>
        <a:graphic>
          <a:graphicData uri="http://schemas.openxmlformats.org/drawingml/2006/table">
            <a:tbl>
              <a:tblPr rtl="1" firstRow="1" firstCol="1" bandRow="1">
                <a:tableStyleId>{BC89EF96-8CEA-46FF-86C4-4CE0E7609802}</a:tableStyleId>
              </a:tblPr>
              <a:tblGrid>
                <a:gridCol w="2132400"/>
                <a:gridCol w="2078898"/>
                <a:gridCol w="2165731"/>
                <a:gridCol w="2195530"/>
              </a:tblGrid>
              <a:tr h="1214446">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استيعاب وتطبيق وظيفة المال في الإسلام إقتصاديا وإجتماعيا</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الالتزام بالمبادئ الإسلامية في المعاملات المصرفية</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تعظيم أرباح المساهمين</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a:effectLst/>
                          <a:latin typeface="Arabic Typesetting" pitchFamily="66" charset="-78"/>
                          <a:cs typeface="Arabic Typesetting" pitchFamily="66" charset="-78"/>
                        </a:rPr>
                        <a:t>تعزيز المواقف في السوق المصرفي</a:t>
                      </a:r>
                      <a:endParaRPr lang="en-US" sz="2400" b="0" kern="1200">
                        <a:solidFill>
                          <a:schemeClr val="dk1"/>
                        </a:solidFill>
                        <a:effectLst/>
                        <a:latin typeface="Arabic Typesetting" pitchFamily="66" charset="-78"/>
                        <a:ea typeface="+mn-ea"/>
                        <a:cs typeface="Arabic Typesetting" pitchFamily="66" charset="-78"/>
                      </a:endParaRPr>
                    </a:p>
                  </a:txBody>
                  <a:tcPr marL="37591" marR="37591" marT="0" marB="0" anchor="ctr"/>
                </a:tc>
              </a:tr>
              <a:tr h="1476156">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توفير الأمان وتعزيز الثقة لدى المودعين والمتعاملين معه</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smtClean="0">
                          <a:effectLst/>
                          <a:latin typeface="Arabic Typesetting" pitchFamily="66" charset="-78"/>
                          <a:cs typeface="Arabic Typesetting" pitchFamily="66" charset="-78"/>
                        </a:rPr>
                        <a:t>إحياء المنهج الإسلامي في المعاملات المصرفية</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1000"/>
                        </a:spcAft>
                      </a:pPr>
                      <a:r>
                        <a:rPr lang="ar-DZ" sz="2400" b="0" kern="1200" dirty="0" smtClean="0">
                          <a:effectLst/>
                          <a:latin typeface="Arabic Typesetting" pitchFamily="66" charset="-78"/>
                          <a:cs typeface="Arabic Typesetting" pitchFamily="66" charset="-78"/>
                        </a:rPr>
                        <a:t>أهداف </a:t>
                      </a:r>
                      <a:r>
                        <a:rPr lang="ar-DZ" sz="2400" b="0" kern="1200" dirty="0">
                          <a:effectLst/>
                          <a:latin typeface="Arabic Typesetting" pitchFamily="66" charset="-78"/>
                          <a:cs typeface="Arabic Typesetting" pitchFamily="66" charset="-78"/>
                        </a:rPr>
                        <a:t>البنك الإسلامي</a:t>
                      </a:r>
                      <a:endParaRPr lang="en-US" sz="2400" b="0" kern="1200" dirty="0">
                        <a:effectLst/>
                        <a:latin typeface="Arabic Typesetting" pitchFamily="66" charset="-78"/>
                        <a:cs typeface="Arabic Typesetting" pitchFamily="66" charset="-78"/>
                      </a:endParaRPr>
                    </a:p>
                    <a:p>
                      <a:pPr algn="ctr" rtl="1">
                        <a:lnSpc>
                          <a:spcPct val="100000"/>
                        </a:lnSpc>
                      </a:pPr>
                      <a:r>
                        <a:rPr lang="ar-DZ" sz="2400" b="0" kern="1200" dirty="0">
                          <a:effectLst/>
                          <a:latin typeface="Arabic Typesetting" pitchFamily="66" charset="-78"/>
                          <a:cs typeface="Arabic Typesetting" pitchFamily="66" charset="-78"/>
                        </a:rPr>
                        <a:t>تحقيق أمال </a:t>
                      </a:r>
                      <a:r>
                        <a:rPr lang="ar-DZ" sz="2400" b="0" kern="1200" dirty="0" smtClean="0">
                          <a:effectLst/>
                          <a:latin typeface="Arabic Typesetting" pitchFamily="66" charset="-78"/>
                          <a:cs typeface="Arabic Typesetting" pitchFamily="66" charset="-78"/>
                        </a:rPr>
                        <a:t>وأهداف </a:t>
                      </a:r>
                      <a:r>
                        <a:rPr lang="ar-DZ" sz="2400" b="0" kern="1200" dirty="0">
                          <a:effectLst/>
                          <a:latin typeface="Arabic Typesetting" pitchFamily="66" charset="-78"/>
                          <a:cs typeface="Arabic Typesetting" pitchFamily="66" charset="-78"/>
                        </a:rPr>
                        <a:t>وطموحات أصحاب البنك</a:t>
                      </a:r>
                      <a:r>
                        <a:rPr lang="en-US" sz="2400" b="0" kern="1200" dirty="0">
                          <a:effectLst/>
                          <a:latin typeface="Arabic Typesetting" pitchFamily="66" charset="-78"/>
                          <a:cs typeface="Arabic Typesetting" pitchFamily="66" charset="-78"/>
                        </a:rPr>
                        <a:t> </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a:effectLst/>
                          <a:latin typeface="Arabic Typesetting" pitchFamily="66" charset="-78"/>
                          <a:cs typeface="Arabic Typesetting" pitchFamily="66" charset="-78"/>
                        </a:rPr>
                        <a:t>تنمية الكفاءات والمهارات للعاملين بالبنك</a:t>
                      </a:r>
                      <a:endParaRPr lang="en-US" sz="2400" b="0" kern="1200">
                        <a:solidFill>
                          <a:schemeClr val="dk1"/>
                        </a:solidFill>
                        <a:effectLst/>
                        <a:latin typeface="Arabic Typesetting" pitchFamily="66" charset="-78"/>
                        <a:ea typeface="+mn-ea"/>
                        <a:cs typeface="Arabic Typesetting" pitchFamily="66" charset="-78"/>
                      </a:endParaRPr>
                    </a:p>
                  </a:txBody>
                  <a:tcPr marL="37591" marR="37591" marT="0" marB="0" anchor="ctr"/>
                </a:tc>
              </a:tr>
              <a:tr h="1334367">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حفظ أموال المتعاملين وتنميتها</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 </a:t>
                      </a:r>
                      <a:endParaRPr lang="en-US" sz="2400" b="0" kern="1200" dirty="0">
                        <a:effectLst/>
                        <a:latin typeface="Arabic Typesetting" pitchFamily="66" charset="-78"/>
                        <a:cs typeface="Arabic Typesetting" pitchFamily="66" charset="-78"/>
                      </a:endParaRPr>
                    </a:p>
                    <a:p>
                      <a:pPr algn="ctr" rtl="1">
                        <a:lnSpc>
                          <a:spcPct val="100000"/>
                        </a:lnSpc>
                        <a:spcAft>
                          <a:spcPts val="0"/>
                        </a:spcAft>
                      </a:pPr>
                      <a:r>
                        <a:rPr lang="ar-DZ" sz="2400" b="0" kern="1200" dirty="0">
                          <a:effectLst/>
                          <a:latin typeface="Arabic Typesetting" pitchFamily="66" charset="-78"/>
                          <a:cs typeface="Arabic Typesetting" pitchFamily="66" charset="-78"/>
                        </a:rPr>
                        <a:t>إشباع حاجات المتعاملين</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    </a:t>
                      </a:r>
                      <a:endParaRPr lang="en-US" sz="2400" b="0" kern="1200" dirty="0">
                        <a:effectLst/>
                        <a:latin typeface="Arabic Typesetting" pitchFamily="66" charset="-78"/>
                        <a:cs typeface="Arabic Typesetting" pitchFamily="66" charset="-78"/>
                      </a:endParaRPr>
                    </a:p>
                    <a:p>
                      <a:pPr algn="ctr" rtl="1">
                        <a:lnSpc>
                          <a:spcPct val="100000"/>
                        </a:lnSpc>
                        <a:spcAft>
                          <a:spcPts val="0"/>
                        </a:spcAft>
                      </a:pPr>
                      <a:r>
                        <a:rPr lang="ar-DZ" sz="2400" b="0" kern="1200" dirty="0">
                          <a:effectLst/>
                          <a:latin typeface="Arabic Typesetting" pitchFamily="66" charset="-78"/>
                          <a:cs typeface="Arabic Typesetting" pitchFamily="66" charset="-78"/>
                        </a:rPr>
                        <a:t>   رعاية متطلبات ومصالح المجتمع</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منح تسهيلات للمنظمات والأجهزة التي تخدم البيئة</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r>
              <a:tr h="1076081">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 </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تيسير معاملات المتعاملين مع البنك</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تحقيق التكافل الاجتماعي</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c>
                  <a:txBody>
                    <a:bodyPr/>
                    <a:lstStyle/>
                    <a:p>
                      <a:pPr algn="ctr" rtl="1">
                        <a:lnSpc>
                          <a:spcPct val="100000"/>
                        </a:lnSpc>
                        <a:spcAft>
                          <a:spcPts val="0"/>
                        </a:spcAft>
                      </a:pPr>
                      <a:r>
                        <a:rPr lang="ar-DZ" sz="2400" b="0" kern="1200" dirty="0">
                          <a:effectLst/>
                          <a:latin typeface="Arabic Typesetting" pitchFamily="66" charset="-78"/>
                          <a:cs typeface="Arabic Typesetting" pitchFamily="66" charset="-78"/>
                        </a:rPr>
                        <a:t> </a:t>
                      </a:r>
                      <a:endParaRPr lang="en-US" sz="2400" b="0" kern="1200" dirty="0">
                        <a:solidFill>
                          <a:schemeClr val="dk1"/>
                        </a:solidFill>
                        <a:effectLst/>
                        <a:latin typeface="Arabic Typesetting" pitchFamily="66" charset="-78"/>
                        <a:ea typeface="+mn-ea"/>
                        <a:cs typeface="Arabic Typesetting" pitchFamily="66" charset="-78"/>
                      </a:endParaRPr>
                    </a:p>
                  </a:txBody>
                  <a:tcPr marL="37591" marR="37591" marT="0" marB="0" anchor="ctr"/>
                </a:tc>
              </a:tr>
            </a:tbl>
          </a:graphicData>
        </a:graphic>
      </p:graphicFrame>
      <p:sp>
        <p:nvSpPr>
          <p:cNvPr id="6" name="ZoneTexte 5"/>
          <p:cNvSpPr txBox="1"/>
          <p:nvPr/>
        </p:nvSpPr>
        <p:spPr>
          <a:xfrm>
            <a:off x="3714744" y="3286124"/>
            <a:ext cx="1857388" cy="830997"/>
          </a:xfrm>
          <a:prstGeom prst="rect">
            <a:avLst/>
          </a:prstGeom>
          <a:noFill/>
        </p:spPr>
        <p:txBody>
          <a:bodyPr wrap="square" rtlCol="0" anchor="ctr">
            <a:spAutoFit/>
          </a:bodyPr>
          <a:lstStyle/>
          <a:p>
            <a:pPr algn="ctr"/>
            <a:r>
              <a:rPr lang="ar-D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Mohanad" pitchFamily="18" charset="-78"/>
                <a:cs typeface="Al-Mohanad" pitchFamily="18" charset="-78"/>
              </a:rPr>
              <a:t>أهداف البنك </a:t>
            </a:r>
            <a:r>
              <a:rPr lang="ar-DZ"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Mohanad" pitchFamily="18" charset="-78"/>
                <a:cs typeface="Al-Mohanad" pitchFamily="18" charset="-78"/>
              </a:rPr>
              <a:t>الاسلامي</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Mohanad" pitchFamily="18" charset="-78"/>
              <a:cs typeface="Al-Mohanad" pitchFamily="18" charset="-78"/>
            </a:endParaRPr>
          </a:p>
        </p:txBody>
      </p:sp>
    </p:spTree>
    <p:extLst>
      <p:ext uri="{BB962C8B-B14F-4D97-AF65-F5344CB8AC3E}">
        <p14:creationId xmlns:p14="http://schemas.microsoft.com/office/powerpoint/2010/main" xmlns="" val="7286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anim calcmode="lin" valueType="num">
                                      <p:cBhvr>
                                        <p:cTn id="19" dur="400" fill="hold"/>
                                        <p:tgtEl>
                                          <p:spTgt spid="6"/>
                                        </p:tgtEl>
                                        <p:attrNameLst>
                                          <p:attrName>ppt_x</p:attrName>
                                        </p:attrNameLst>
                                      </p:cBhvr>
                                      <p:tavLst>
                                        <p:tav tm="0">
                                          <p:val>
                                            <p:strVal val="#ppt_x"/>
                                          </p:val>
                                        </p:tav>
                                        <p:tav tm="100000">
                                          <p:val>
                                            <p:strVal val="#ppt_x"/>
                                          </p:val>
                                        </p:tav>
                                      </p:tavLst>
                                    </p:anim>
                                    <p:anim calcmode="lin" valueType="num">
                                      <p:cBhvr>
                                        <p:cTn id="20" dur="400" fill="hold"/>
                                        <p:tgtEl>
                                          <p:spTgt spid="6"/>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187624" y="116632"/>
            <a:ext cx="6400800" cy="454848"/>
          </a:xfrm>
        </p:spPr>
        <p:txBody>
          <a:bodyPr>
            <a:noAutofit/>
          </a:bodyPr>
          <a:lstStyle/>
          <a:p>
            <a:pPr marL="45720" indent="0" algn="ctr" rtl="1">
              <a:buNone/>
            </a:pPr>
            <a:r>
              <a:rPr lang="ar-DZ" sz="3200" b="1" dirty="0">
                <a:solidFill>
                  <a:srgbClr val="FF0000"/>
                </a:solidFill>
                <a:latin typeface="Arabic Typesetting" pitchFamily="66" charset="-78"/>
                <a:cs typeface="Arabic Typesetting" pitchFamily="66" charset="-78"/>
              </a:rPr>
              <a:t>	</a:t>
            </a:r>
            <a:r>
              <a:rPr lang="ar-DZ" sz="3200" b="1" dirty="0" smtClean="0">
                <a:solidFill>
                  <a:srgbClr val="FF0000"/>
                </a:solidFill>
                <a:latin typeface="Arabic Typesetting" pitchFamily="66" charset="-78"/>
                <a:cs typeface="Arabic Typesetting" pitchFamily="66" charset="-78"/>
              </a:rPr>
              <a:t>4- الفرق </a:t>
            </a:r>
            <a:r>
              <a:rPr lang="ar-DZ" sz="3200" b="1" dirty="0">
                <a:solidFill>
                  <a:srgbClr val="FF0000"/>
                </a:solidFill>
                <a:latin typeface="Arabic Typesetting" pitchFamily="66" charset="-78"/>
                <a:cs typeface="Arabic Typesetting" pitchFamily="66" charset="-78"/>
              </a:rPr>
              <a:t>بين البنوك </a:t>
            </a:r>
            <a:r>
              <a:rPr lang="ar-DZ" sz="3200" b="1" dirty="0" smtClean="0">
                <a:solidFill>
                  <a:srgbClr val="FF0000"/>
                </a:solidFill>
                <a:latin typeface="Arabic Typesetting" pitchFamily="66" charset="-78"/>
                <a:cs typeface="Arabic Typesetting" pitchFamily="66" charset="-78"/>
              </a:rPr>
              <a:t>الإسلامية </a:t>
            </a:r>
            <a:r>
              <a:rPr lang="ar-DZ" sz="3200" b="1" dirty="0">
                <a:solidFill>
                  <a:srgbClr val="FF0000"/>
                </a:solidFill>
                <a:latin typeface="Arabic Typesetting" pitchFamily="66" charset="-78"/>
                <a:cs typeface="Arabic Typesetting" pitchFamily="66" charset="-78"/>
              </a:rPr>
              <a:t>والبنوك التجارية</a:t>
            </a:r>
            <a:r>
              <a:rPr lang="ar-DZ" sz="3600" b="1" dirty="0" smtClean="0">
                <a:solidFill>
                  <a:srgbClr val="FF0000"/>
                </a:solidFill>
                <a:latin typeface="Arabic Typesetting" pitchFamily="66" charset="-78"/>
                <a:cs typeface="Arabic Typesetting" pitchFamily="66" charset="-78"/>
              </a:rPr>
              <a:t>:</a:t>
            </a:r>
          </a:p>
          <a:p>
            <a:pPr marL="45720" indent="0" algn="ctr" rtl="1">
              <a:buNone/>
            </a:pPr>
            <a:endParaRPr lang="en-US" sz="3600" b="1" dirty="0">
              <a:solidFill>
                <a:srgbClr val="FF0000"/>
              </a:solidFill>
              <a:latin typeface="Arabic Typesetting" pitchFamily="66" charset="-78"/>
              <a:cs typeface="Arabic Typesetting" pitchFamily="66" charset="-78"/>
            </a:endParaRPr>
          </a:p>
        </p:txBody>
      </p:sp>
      <p:graphicFrame>
        <p:nvGraphicFramePr>
          <p:cNvPr id="4" name="Table 3"/>
          <p:cNvGraphicFramePr>
            <a:graphicFrameLocks noGrp="1"/>
          </p:cNvGraphicFramePr>
          <p:nvPr>
            <p:extLst>
              <p:ext uri="{D42A27DB-BD31-4B8C-83A1-F6EECF244321}">
                <p14:modId xmlns:p14="http://schemas.microsoft.com/office/powerpoint/2010/main" xmlns="" val="1593705276"/>
              </p:ext>
            </p:extLst>
          </p:nvPr>
        </p:nvGraphicFramePr>
        <p:xfrm>
          <a:off x="179512" y="692697"/>
          <a:ext cx="8784976" cy="5972450"/>
        </p:xfrm>
        <a:graphic>
          <a:graphicData uri="http://schemas.openxmlformats.org/drawingml/2006/table">
            <a:tbl>
              <a:tblPr rtl="1" firstRow="1" firstCol="1" bandRow="1">
                <a:tableStyleId>{5C22544A-7EE6-4342-B048-85BDC9FD1C3A}</a:tableStyleId>
              </a:tblPr>
              <a:tblGrid>
                <a:gridCol w="1295519"/>
                <a:gridCol w="3663905"/>
                <a:gridCol w="3825552"/>
              </a:tblGrid>
              <a:tr h="275148">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من حيث</a:t>
                      </a:r>
                      <a:endParaRPr lang="en-US" sz="2000" b="1" dirty="0">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المصارف الإسلامية</a:t>
                      </a:r>
                      <a:endParaRPr lang="en-US" sz="2000" b="1" dirty="0">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المصارف التقليدية</a:t>
                      </a:r>
                      <a:endParaRPr lang="en-US" sz="2000" b="1" dirty="0">
                        <a:effectLst/>
                        <a:latin typeface="Arabic Typesetting" pitchFamily="66" charset="-78"/>
                        <a:ea typeface="Times New Roman"/>
                        <a:cs typeface="Arabic Typesetting" pitchFamily="66" charset="-78"/>
                      </a:endParaRPr>
                    </a:p>
                  </a:txBody>
                  <a:tcPr marL="26063" marR="26063" marT="0" marB="0"/>
                </a:tc>
              </a:tr>
              <a:tr h="825444">
                <a:tc>
                  <a:txBody>
                    <a:bodyPr/>
                    <a:lstStyle/>
                    <a:p>
                      <a:pPr algn="ctr" rtl="1">
                        <a:lnSpc>
                          <a:spcPct val="100000"/>
                        </a:lnSpc>
                        <a:spcAft>
                          <a:spcPts val="0"/>
                        </a:spcAft>
                      </a:pPr>
                      <a:endParaRPr lang="ar-DZ" sz="2000" dirty="0" smtClean="0">
                        <a:effectLst/>
                        <a:latin typeface="Arabic Typesetting" pitchFamily="66" charset="-78"/>
                        <a:cs typeface="Arabic Typesetting" pitchFamily="66" charset="-78"/>
                      </a:endParaRPr>
                    </a:p>
                    <a:p>
                      <a:pPr algn="ctr" rtl="1">
                        <a:lnSpc>
                          <a:spcPct val="100000"/>
                        </a:lnSpc>
                        <a:spcAft>
                          <a:spcPts val="0"/>
                        </a:spcAft>
                      </a:pPr>
                      <a:r>
                        <a:rPr lang="ar-DZ" sz="2000" dirty="0" smtClean="0">
                          <a:effectLst/>
                          <a:latin typeface="Arabic Typesetting" pitchFamily="66" charset="-78"/>
                          <a:cs typeface="Arabic Typesetting" pitchFamily="66" charset="-78"/>
                        </a:rPr>
                        <a:t>النشأة</a:t>
                      </a:r>
                      <a:endParaRPr lang="en-US" sz="2000" b="1" dirty="0">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ظهرت نتيجة تطورات تاريخية وسياسية وإجتماعية ودينية في البلاد الإسلامية وكان الدافع الأساسي لها دينها</a:t>
                      </a:r>
                      <a:endParaRPr lang="en-US" sz="2000" b="1" dirty="0">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ظهرت ضمن التطور التاريخي للنظم التقليدية والتي كان اخرها الصرافة</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550295">
                <a:tc>
                  <a:txBody>
                    <a:bodyPr/>
                    <a:lstStyle/>
                    <a:p>
                      <a:pPr algn="ctr" rtl="1">
                        <a:lnSpc>
                          <a:spcPct val="100000"/>
                        </a:lnSpc>
                        <a:spcAft>
                          <a:spcPts val="0"/>
                        </a:spcAft>
                      </a:pPr>
                      <a:r>
                        <a:rPr lang="ar-DZ" sz="2000" dirty="0" smtClean="0">
                          <a:effectLst/>
                          <a:latin typeface="Arabic Typesetting" pitchFamily="66" charset="-78"/>
                          <a:cs typeface="Arabic Typesetting" pitchFamily="66" charset="-78"/>
                        </a:rPr>
                        <a:t>أساس </a:t>
                      </a:r>
                      <a:r>
                        <a:rPr lang="ar-DZ" sz="2000" dirty="0">
                          <a:effectLst/>
                          <a:latin typeface="Arabic Typesetting" pitchFamily="66" charset="-78"/>
                          <a:cs typeface="Arabic Typesetting" pitchFamily="66" charset="-78"/>
                        </a:rPr>
                        <a:t>التعامل</a:t>
                      </a:r>
                      <a:endParaRPr lang="en-US" sz="2000" b="1" dirty="0">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تقوم على أساس تطبيق أحكام الشريعة الإسلامية، واستبعاد الفائدة المصرفية من المعاملات</a:t>
                      </a:r>
                      <a:endParaRPr lang="en-US" sz="2000" b="1" dirty="0">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تقوم على أساس الفائدة المصرفية</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550295">
                <a:tc>
                  <a:txBody>
                    <a:bodyPr/>
                    <a:lstStyle/>
                    <a:p>
                      <a:pPr algn="ctr" rtl="1">
                        <a:lnSpc>
                          <a:spcPct val="100000"/>
                        </a:lnSpc>
                        <a:spcAft>
                          <a:spcPts val="0"/>
                        </a:spcAft>
                      </a:pPr>
                      <a:r>
                        <a:rPr lang="ar-DZ" sz="2000">
                          <a:effectLst/>
                          <a:latin typeface="Arabic Typesetting" pitchFamily="66" charset="-78"/>
                          <a:cs typeface="Arabic Typesetting" pitchFamily="66" charset="-78"/>
                        </a:rPr>
                        <a:t>الإيراد</a:t>
                      </a:r>
                      <a:endParaRPr lang="en-US" sz="2000" b="1">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تطبيق قاعدة الغنم بالغرم أي قبول الناتج سواء كان ربحا أو خسارة </a:t>
                      </a:r>
                      <a:endParaRPr lang="en-US" sz="2000" b="1" dirty="0">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الإيراد المبني على أساس الفائدة المصرفية محدد ومتفق عليه مسبقا.</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550295">
                <a:tc>
                  <a:txBody>
                    <a:bodyPr/>
                    <a:lstStyle/>
                    <a:p>
                      <a:pPr algn="ctr" rtl="1">
                        <a:lnSpc>
                          <a:spcPct val="100000"/>
                        </a:lnSpc>
                        <a:spcAft>
                          <a:spcPts val="0"/>
                        </a:spcAft>
                      </a:pPr>
                      <a:r>
                        <a:rPr lang="ar-DZ" sz="2000">
                          <a:effectLst/>
                          <a:latin typeface="Arabic Typesetting" pitchFamily="66" charset="-78"/>
                          <a:cs typeface="Arabic Typesetting" pitchFamily="66" charset="-78"/>
                        </a:rPr>
                        <a:t>أشكال التمويل</a:t>
                      </a:r>
                      <a:endParaRPr lang="en-US" sz="2000" b="1">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على أساس: البيوع، الإجارة والمشاركة...الخ</a:t>
                      </a:r>
                      <a:endParaRPr lang="en-US" sz="2000" b="1" dirty="0">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على أساس الإقتراض في شكل قرض مباشر أو تسهيلات غير مباشرة.</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388816">
                <a:tc>
                  <a:txBody>
                    <a:bodyPr/>
                    <a:lstStyle/>
                    <a:p>
                      <a:pPr algn="ctr" rtl="1">
                        <a:lnSpc>
                          <a:spcPct val="100000"/>
                        </a:lnSpc>
                        <a:spcAft>
                          <a:spcPts val="0"/>
                        </a:spcAft>
                      </a:pPr>
                      <a:r>
                        <a:rPr lang="ar-DZ" sz="2000">
                          <a:effectLst/>
                          <a:latin typeface="Arabic Typesetting" pitchFamily="66" charset="-78"/>
                          <a:cs typeface="Arabic Typesetting" pitchFamily="66" charset="-78"/>
                        </a:rPr>
                        <a:t>التكافل الاجتماعي </a:t>
                      </a:r>
                      <a:endParaRPr lang="en-US" sz="2000" b="1">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a:effectLst/>
                          <a:latin typeface="Arabic Typesetting" pitchFamily="66" charset="-78"/>
                          <a:cs typeface="Arabic Typesetting" pitchFamily="66" charset="-78"/>
                        </a:rPr>
                        <a:t>في صورة تبرعات، قرض حسن، زكاة.</a:t>
                      </a:r>
                      <a:endParaRPr lang="en-US" sz="2000" b="1">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في صورة تبرعات.</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1100592">
                <a:tc>
                  <a:txBody>
                    <a:bodyPr/>
                    <a:lstStyle/>
                    <a:p>
                      <a:pPr algn="ctr" rtl="1">
                        <a:lnSpc>
                          <a:spcPct val="100000"/>
                        </a:lnSpc>
                        <a:spcAft>
                          <a:spcPts val="0"/>
                        </a:spcAft>
                      </a:pPr>
                      <a:endParaRPr lang="ar-DZ" sz="2000" dirty="0" smtClean="0">
                        <a:effectLst/>
                        <a:latin typeface="Arabic Typesetting" pitchFamily="66" charset="-78"/>
                        <a:cs typeface="Arabic Typesetting" pitchFamily="66" charset="-78"/>
                      </a:endParaRPr>
                    </a:p>
                    <a:p>
                      <a:pPr algn="ctr" rtl="1">
                        <a:lnSpc>
                          <a:spcPct val="100000"/>
                        </a:lnSpc>
                        <a:spcAft>
                          <a:spcPts val="0"/>
                        </a:spcAft>
                      </a:pPr>
                      <a:r>
                        <a:rPr lang="ar-DZ" sz="2000" dirty="0" smtClean="0">
                          <a:effectLst/>
                          <a:latin typeface="Arabic Typesetting" pitchFamily="66" charset="-78"/>
                          <a:cs typeface="Arabic Typesetting" pitchFamily="66" charset="-78"/>
                        </a:rPr>
                        <a:t>الهيكل </a:t>
                      </a:r>
                      <a:r>
                        <a:rPr lang="ar-DZ" sz="2000" dirty="0">
                          <a:effectLst/>
                          <a:latin typeface="Arabic Typesetting" pitchFamily="66" charset="-78"/>
                          <a:cs typeface="Arabic Typesetting" pitchFamily="66" charset="-78"/>
                        </a:rPr>
                        <a:t>التنظيمي</a:t>
                      </a:r>
                      <a:endParaRPr lang="en-US" sz="2000" b="1" dirty="0">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ـ تحسم بيوع ومشاركة وإجارة لجنة تحتوي:</a:t>
                      </a:r>
                      <a:endParaRPr lang="en-US" sz="2000" dirty="0">
                        <a:effectLst/>
                        <a:latin typeface="Arabic Typesetting" pitchFamily="66" charset="-78"/>
                        <a:cs typeface="Arabic Typesetting" pitchFamily="66" charset="-78"/>
                      </a:endParaRPr>
                    </a:p>
                    <a:p>
                      <a:pPr algn="ctr" rtl="1">
                        <a:lnSpc>
                          <a:spcPct val="100000"/>
                        </a:lnSpc>
                        <a:spcAft>
                          <a:spcPts val="0"/>
                        </a:spcAft>
                      </a:pPr>
                      <a:r>
                        <a:rPr lang="ar-DZ" sz="2000" dirty="0">
                          <a:effectLst/>
                          <a:latin typeface="Arabic Typesetting" pitchFamily="66" charset="-78"/>
                          <a:cs typeface="Arabic Typesetting" pitchFamily="66" charset="-78"/>
                        </a:rPr>
                        <a:t>ـ صندوق قرض حسن.</a:t>
                      </a:r>
                      <a:endParaRPr lang="en-US" sz="2000" dirty="0">
                        <a:effectLst/>
                        <a:latin typeface="Arabic Typesetting" pitchFamily="66" charset="-78"/>
                        <a:cs typeface="Arabic Typesetting" pitchFamily="66" charset="-78"/>
                      </a:endParaRPr>
                    </a:p>
                    <a:p>
                      <a:pPr algn="ctr" rtl="1">
                        <a:lnSpc>
                          <a:spcPct val="100000"/>
                        </a:lnSpc>
                        <a:spcAft>
                          <a:spcPts val="0"/>
                        </a:spcAft>
                      </a:pPr>
                      <a:r>
                        <a:rPr lang="ar-DZ" sz="2000" dirty="0">
                          <a:effectLst/>
                          <a:latin typeface="Arabic Typesetting" pitchFamily="66" charset="-78"/>
                          <a:cs typeface="Arabic Typesetting" pitchFamily="66" charset="-78"/>
                        </a:rPr>
                        <a:t>ـ صندوق زكاة.</a:t>
                      </a:r>
                      <a:endParaRPr lang="en-US" sz="2000" dirty="0">
                        <a:effectLst/>
                        <a:latin typeface="Arabic Typesetting" pitchFamily="66" charset="-78"/>
                        <a:cs typeface="Arabic Typesetting" pitchFamily="66" charset="-78"/>
                      </a:endParaRPr>
                    </a:p>
                    <a:p>
                      <a:pPr algn="ctr" rtl="1">
                        <a:lnSpc>
                          <a:spcPct val="100000"/>
                        </a:lnSpc>
                        <a:spcAft>
                          <a:spcPts val="0"/>
                        </a:spcAft>
                      </a:pPr>
                      <a:r>
                        <a:rPr lang="ar-DZ" sz="2000" dirty="0">
                          <a:effectLst/>
                          <a:latin typeface="Arabic Typesetting" pitchFamily="66" charset="-78"/>
                          <a:cs typeface="Arabic Typesetting" pitchFamily="66" charset="-78"/>
                        </a:rPr>
                        <a:t>ـ صندوق الفارمين</a:t>
                      </a:r>
                      <a:endParaRPr lang="en-US" sz="2000" b="1" dirty="0">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ـ قسم إدارة القروض.</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550295">
                <a:tc>
                  <a:txBody>
                    <a:bodyPr/>
                    <a:lstStyle/>
                    <a:p>
                      <a:pPr algn="ctr" rtl="1">
                        <a:lnSpc>
                          <a:spcPct val="100000"/>
                        </a:lnSpc>
                        <a:spcAft>
                          <a:spcPts val="0"/>
                        </a:spcAft>
                      </a:pPr>
                      <a:r>
                        <a:rPr lang="ar-DZ" sz="2000">
                          <a:effectLst/>
                          <a:latin typeface="Arabic Typesetting" pitchFamily="66" charset="-78"/>
                          <a:cs typeface="Arabic Typesetting" pitchFamily="66" charset="-78"/>
                        </a:rPr>
                        <a:t>التخصص</a:t>
                      </a:r>
                      <a:endParaRPr lang="en-US" sz="2000" b="1">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a:effectLst/>
                          <a:latin typeface="Arabic Typesetting" pitchFamily="66" charset="-78"/>
                          <a:cs typeface="Arabic Typesetting" pitchFamily="66" charset="-78"/>
                        </a:rPr>
                        <a:t>يغلب عليها طابع المصارف الشاملة التي تقدم خدمات مصرفية تجارية ومتخصصة واستثمارية</a:t>
                      </a:r>
                      <a:endParaRPr lang="en-US" sz="2000" b="1">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ـ قد يتخصص في تمويل قطاع إقتصادي معين.</a:t>
                      </a:r>
                      <a:endParaRPr lang="en-US" sz="2000" dirty="0">
                        <a:effectLst/>
                        <a:latin typeface="Arabic Typesetting" pitchFamily="66" charset="-78"/>
                        <a:cs typeface="Arabic Typesetting" pitchFamily="66" charset="-78"/>
                      </a:endParaRPr>
                    </a:p>
                    <a:p>
                      <a:pPr algn="ctr" rtl="1">
                        <a:lnSpc>
                          <a:spcPct val="100000"/>
                        </a:lnSpc>
                        <a:spcAft>
                          <a:spcPts val="0"/>
                        </a:spcAft>
                      </a:pPr>
                      <a:r>
                        <a:rPr lang="ar-DZ" sz="2000" dirty="0">
                          <a:effectLst/>
                          <a:latin typeface="Arabic Typesetting" pitchFamily="66" charset="-78"/>
                          <a:cs typeface="Arabic Typesetting" pitchFamily="66" charset="-78"/>
                        </a:rPr>
                        <a:t>ـ وقد بدأ مفهوم المصارف الشاملة بالإنتشار.</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550295">
                <a:tc>
                  <a:txBody>
                    <a:bodyPr/>
                    <a:lstStyle/>
                    <a:p>
                      <a:pPr algn="ctr" rtl="1">
                        <a:lnSpc>
                          <a:spcPct val="100000"/>
                        </a:lnSpc>
                        <a:spcAft>
                          <a:spcPts val="0"/>
                        </a:spcAft>
                      </a:pPr>
                      <a:r>
                        <a:rPr lang="ar-DZ" sz="2000">
                          <a:effectLst/>
                          <a:latin typeface="Arabic Typesetting" pitchFamily="66" charset="-78"/>
                          <a:cs typeface="Arabic Typesetting" pitchFamily="66" charset="-78"/>
                        </a:rPr>
                        <a:t>النقود</a:t>
                      </a:r>
                      <a:endParaRPr lang="en-US" sz="2000" b="1">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a:effectLst/>
                          <a:latin typeface="Arabic Typesetting" pitchFamily="66" charset="-78"/>
                          <a:cs typeface="Arabic Typesetting" pitchFamily="66" charset="-78"/>
                        </a:rPr>
                        <a:t>وسيلة توسط في المبادلات ومقاييس للقيم ( تجارة بالنقود).</a:t>
                      </a:r>
                      <a:endParaRPr lang="en-US" sz="2000" b="1">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سلعة يتم الإتجار بها، ويتم تحقيق ربح من الفارق بين الفائدة المصرفية الدائنة والمدينة.</a:t>
                      </a:r>
                      <a:endParaRPr lang="en-US" sz="2000" b="1" dirty="0">
                        <a:effectLst/>
                        <a:latin typeface="Arabic Typesetting" pitchFamily="66" charset="-78"/>
                        <a:ea typeface="Times New Roman"/>
                        <a:cs typeface="Arabic Typesetting" pitchFamily="66" charset="-78"/>
                      </a:endParaRPr>
                    </a:p>
                  </a:txBody>
                  <a:tcPr marL="26063" marR="26063" marT="0" marB="0" anchor="ctr"/>
                </a:tc>
              </a:tr>
              <a:tr h="275148">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المخاطر</a:t>
                      </a:r>
                      <a:endParaRPr lang="en-US" sz="2000" b="1" dirty="0">
                        <a:effectLst/>
                        <a:latin typeface="Arabic Typesetting" pitchFamily="66" charset="-78"/>
                        <a:ea typeface="Times New Roman"/>
                        <a:cs typeface="Arabic Typesetting" pitchFamily="66" charset="-78"/>
                      </a:endParaRPr>
                    </a:p>
                  </a:txBody>
                  <a:tcPr marL="26063" marR="26063" marT="0" marB="0"/>
                </a:tc>
                <a:tc>
                  <a:txBody>
                    <a:bodyPr/>
                    <a:lstStyle/>
                    <a:p>
                      <a:pPr algn="ctr" rtl="1">
                        <a:lnSpc>
                          <a:spcPct val="100000"/>
                        </a:lnSpc>
                        <a:spcAft>
                          <a:spcPts val="0"/>
                        </a:spcAft>
                      </a:pPr>
                      <a:r>
                        <a:rPr lang="ar-DZ" sz="2000">
                          <a:effectLst/>
                          <a:latin typeface="Arabic Typesetting" pitchFamily="66" charset="-78"/>
                          <a:cs typeface="Arabic Typesetting" pitchFamily="66" charset="-78"/>
                        </a:rPr>
                        <a:t>مشتركة بين المصرف ومالك المشروع</a:t>
                      </a:r>
                      <a:endParaRPr lang="en-US" sz="2000" b="1">
                        <a:effectLst/>
                        <a:latin typeface="Arabic Typesetting" pitchFamily="66" charset="-78"/>
                        <a:ea typeface="Times New Roman"/>
                        <a:cs typeface="Arabic Typesetting" pitchFamily="66" charset="-78"/>
                      </a:endParaRPr>
                    </a:p>
                  </a:txBody>
                  <a:tcPr marL="26063" marR="26063" marT="0" marB="0" anchor="ctr"/>
                </a:tc>
                <a:tc>
                  <a:txBody>
                    <a:bodyPr/>
                    <a:lstStyle/>
                    <a:p>
                      <a:pPr algn="ctr" rtl="1">
                        <a:lnSpc>
                          <a:spcPct val="100000"/>
                        </a:lnSpc>
                        <a:spcAft>
                          <a:spcPts val="0"/>
                        </a:spcAft>
                      </a:pPr>
                      <a:r>
                        <a:rPr lang="ar-DZ" sz="2000" dirty="0">
                          <a:effectLst/>
                          <a:latin typeface="Arabic Typesetting" pitchFamily="66" charset="-78"/>
                          <a:cs typeface="Arabic Typesetting" pitchFamily="66" charset="-78"/>
                        </a:rPr>
                        <a:t>يتحملها المقترض لأن للمقرض ضمانات.</a:t>
                      </a:r>
                      <a:endParaRPr lang="en-US" sz="2000" b="1" dirty="0">
                        <a:effectLst/>
                        <a:latin typeface="Arabic Typesetting" pitchFamily="66" charset="-78"/>
                        <a:ea typeface="Times New Roman"/>
                        <a:cs typeface="Arabic Typesetting" pitchFamily="66" charset="-78"/>
                      </a:endParaRPr>
                    </a:p>
                  </a:txBody>
                  <a:tcPr marL="26063" marR="26063" marT="0" marB="0" anchor="ctr"/>
                </a:tc>
              </a:tr>
            </a:tbl>
          </a:graphicData>
        </a:graphic>
      </p:graphicFrame>
    </p:spTree>
    <p:extLst>
      <p:ext uri="{BB962C8B-B14F-4D97-AF65-F5344CB8AC3E}">
        <p14:creationId xmlns:p14="http://schemas.microsoft.com/office/powerpoint/2010/main" xmlns="" val="127265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51520" y="116632"/>
            <a:ext cx="8712968" cy="597724"/>
          </a:xfrm>
        </p:spPr>
        <p:txBody>
          <a:bodyPr>
            <a:normAutofit fontScale="25000" lnSpcReduction="20000"/>
          </a:bodyPr>
          <a:lstStyle/>
          <a:p>
            <a:pPr marL="45720" indent="0" algn="ctr" rtl="1">
              <a:lnSpc>
                <a:spcPct val="120000"/>
              </a:lnSpc>
              <a:buNone/>
            </a:pPr>
            <a:r>
              <a:rPr lang="ar-DZ" sz="12800" b="1" dirty="0">
                <a:solidFill>
                  <a:srgbClr val="FF0000"/>
                </a:solidFill>
                <a:latin typeface="Arabic Typesetting" pitchFamily="66" charset="-78"/>
                <a:cs typeface="Arabic Typesetting" pitchFamily="66" charset="-78"/>
              </a:rPr>
              <a:t>5</a:t>
            </a:r>
            <a:r>
              <a:rPr lang="ar-DZ" sz="12800" b="1" dirty="0" smtClean="0">
                <a:solidFill>
                  <a:srgbClr val="FF0000"/>
                </a:solidFill>
                <a:latin typeface="Arabic Typesetting" pitchFamily="66" charset="-78"/>
                <a:cs typeface="Arabic Typesetting" pitchFamily="66" charset="-78"/>
              </a:rPr>
              <a:t>- صيغ </a:t>
            </a:r>
            <a:r>
              <a:rPr lang="ar-DZ" sz="12800" b="1" dirty="0">
                <a:solidFill>
                  <a:srgbClr val="FF0000"/>
                </a:solidFill>
                <a:latin typeface="Arabic Typesetting" pitchFamily="66" charset="-78"/>
                <a:cs typeface="Arabic Typesetting" pitchFamily="66" charset="-78"/>
              </a:rPr>
              <a:t>التمويل في البنوك الإسلامية</a:t>
            </a:r>
            <a:r>
              <a:rPr lang="ar-DZ" sz="12800" b="1" dirty="0" smtClean="0">
                <a:solidFill>
                  <a:srgbClr val="FF0000"/>
                </a:solidFill>
                <a:latin typeface="Arabic Typesetting" pitchFamily="66" charset="-78"/>
                <a:cs typeface="Arabic Typesetting" pitchFamily="66" charset="-78"/>
              </a:rPr>
              <a:t>:</a:t>
            </a:r>
            <a:endParaRPr lang="ar-DZ" sz="12800" b="1" dirty="0">
              <a:solidFill>
                <a:srgbClr val="FF0000"/>
              </a:solidFill>
              <a:latin typeface="Arabic Typesetting" pitchFamily="66" charset="-78"/>
              <a:cs typeface="Arabic Typesetting" pitchFamily="66" charset="-78"/>
            </a:endParaRPr>
          </a:p>
          <a:p>
            <a:pPr marL="45720" indent="0" algn="just" rtl="1">
              <a:lnSpc>
                <a:spcPct val="120000"/>
              </a:lnSpc>
              <a:buNone/>
            </a:pPr>
            <a:r>
              <a:rPr lang="ar-DZ" sz="9600" b="1" dirty="0">
                <a:latin typeface="Arabic Typesetting" pitchFamily="66" charset="-78"/>
                <a:cs typeface="Arabic Typesetting" pitchFamily="66" charset="-78"/>
              </a:rPr>
              <a:t> </a:t>
            </a:r>
            <a:r>
              <a:rPr lang="ar-DZ" sz="10000" b="1" dirty="0">
                <a:latin typeface="Arabic Typesetting" pitchFamily="66" charset="-78"/>
                <a:cs typeface="Arabic Typesetting" pitchFamily="66" charset="-78"/>
              </a:rPr>
              <a:t>يوجد نوعان من صيغ التمويل: على أساس الملكية ؛ على أساس البيوع.</a:t>
            </a:r>
          </a:p>
          <a:p>
            <a:pPr marL="45720" indent="0" algn="just" rtl="1">
              <a:lnSpc>
                <a:spcPct val="120000"/>
              </a:lnSpc>
              <a:buNone/>
            </a:pPr>
            <a:r>
              <a:rPr lang="ar-DZ" sz="10000" b="1" u="sng" dirty="0" smtClean="0">
                <a:solidFill>
                  <a:srgbClr val="0070C0"/>
                </a:solidFill>
                <a:latin typeface="Arabic Typesetting" pitchFamily="66" charset="-78"/>
                <a:cs typeface="Arabic Typesetting" pitchFamily="66" charset="-78"/>
              </a:rPr>
              <a:t>صيغ </a:t>
            </a:r>
            <a:r>
              <a:rPr lang="ar-DZ" sz="10000" b="1" u="sng" dirty="0">
                <a:solidFill>
                  <a:srgbClr val="0070C0"/>
                </a:solidFill>
                <a:latin typeface="Arabic Typesetting" pitchFamily="66" charset="-78"/>
                <a:cs typeface="Arabic Typesetting" pitchFamily="66" charset="-78"/>
              </a:rPr>
              <a:t>التمويل القائمة على أساس الملكية: </a:t>
            </a:r>
            <a:r>
              <a:rPr lang="ar-DZ" sz="10000" b="1" dirty="0">
                <a:latin typeface="Arabic Typesetting" pitchFamily="66" charset="-78"/>
                <a:cs typeface="Arabic Typesetting" pitchFamily="66" charset="-78"/>
              </a:rPr>
              <a:t>تعطي للمتعاملين القدرة على التصرف فيأخذ فيها الزبون صفة المالك وأهمها:</a:t>
            </a:r>
          </a:p>
          <a:p>
            <a:pPr marL="45720" indent="0" algn="just" rtl="1">
              <a:lnSpc>
                <a:spcPct val="120000"/>
              </a:lnSpc>
              <a:buNone/>
            </a:pPr>
            <a:r>
              <a:rPr lang="ar-DZ" sz="10000" b="1" dirty="0" smtClean="0">
                <a:solidFill>
                  <a:srgbClr val="C00000"/>
                </a:solidFill>
                <a:latin typeface="Arabic Typesetting" pitchFamily="66" charset="-78"/>
                <a:cs typeface="Arabic Typesetting" pitchFamily="66" charset="-78"/>
              </a:rPr>
              <a:t>• المضاربة</a:t>
            </a:r>
            <a:r>
              <a:rPr lang="ar-DZ" sz="10000" b="1" dirty="0">
                <a:latin typeface="Arabic Typesetting" pitchFamily="66" charset="-78"/>
                <a:cs typeface="Arabic Typesetting" pitchFamily="66" charset="-78"/>
              </a:rPr>
              <a:t>: تعني أن يدفع البنك مالا للمضاربة ليتاجر فيه، ويكون الربح مشتركا بينهما حسب الإتفاق، أما الخسارة تكون على رأس المال فقط إلا أذا ثبت التعدي أو التقصير من جانب المضارب (المتعامل).</a:t>
            </a:r>
          </a:p>
          <a:p>
            <a:pPr marL="45720" indent="0" algn="just" rtl="1">
              <a:lnSpc>
                <a:spcPct val="120000"/>
              </a:lnSpc>
              <a:buNone/>
            </a:pPr>
            <a:r>
              <a:rPr lang="ar-DZ" sz="10000" b="1" dirty="0">
                <a:latin typeface="Arabic Typesetting" pitchFamily="66" charset="-78"/>
                <a:cs typeface="Arabic Typesetting" pitchFamily="66" charset="-78"/>
              </a:rPr>
              <a:t>وهي نوعان: المضاربة المقيدة ـ المضاربة المطلقة.</a:t>
            </a:r>
          </a:p>
          <a:p>
            <a:pPr marL="45720" indent="0" algn="just" rtl="1">
              <a:lnSpc>
                <a:spcPct val="120000"/>
              </a:lnSpc>
              <a:buNone/>
            </a:pPr>
            <a:r>
              <a:rPr lang="ar-DZ" sz="10000" b="1" dirty="0" smtClean="0">
                <a:solidFill>
                  <a:srgbClr val="C00000"/>
                </a:solidFill>
                <a:latin typeface="Arabic Typesetting" pitchFamily="66" charset="-78"/>
                <a:cs typeface="Arabic Typesetting" pitchFamily="66" charset="-78"/>
              </a:rPr>
              <a:t>• المشاركة: </a:t>
            </a:r>
            <a:r>
              <a:rPr lang="ar-DZ" sz="10000" b="1" dirty="0">
                <a:latin typeface="Arabic Typesetting" pitchFamily="66" charset="-78"/>
                <a:cs typeface="Arabic Typesetting" pitchFamily="66" charset="-78"/>
              </a:rPr>
              <a:t>هي عقد يلتزم بمقتضاه البنك بتمويل عملائه في المجالات التجارية والصناعية والزراعية بتقديم مبلغ من المال دفعة واحدة أو دفعات، كما يقوم العميل بتقديم الجزء المتبقي الذي يمثل مساهمة المشاركة، وتقوم المشاركة على أساس القاعدة الفقهية "الغنم بالغرم".</a:t>
            </a:r>
          </a:p>
          <a:p>
            <a:pPr marL="45720" indent="0" algn="just" rtl="1">
              <a:lnSpc>
                <a:spcPct val="120000"/>
              </a:lnSpc>
              <a:buNone/>
            </a:pPr>
            <a:r>
              <a:rPr lang="ar-DZ" sz="10000" b="1" dirty="0">
                <a:latin typeface="Arabic Typesetting" pitchFamily="66" charset="-78"/>
                <a:cs typeface="Arabic Typesetting" pitchFamily="66" charset="-78"/>
              </a:rPr>
              <a:t>للمشاركة نوعان: المشاركة الدائمة (المستمرة) ـ المشاركة المتناقصة المنتهية بالتمليك.</a:t>
            </a:r>
          </a:p>
          <a:p>
            <a:pPr marL="45720" indent="0" algn="just" rtl="1">
              <a:lnSpc>
                <a:spcPct val="120000"/>
              </a:lnSpc>
              <a:buNone/>
            </a:pPr>
            <a:r>
              <a:rPr lang="ar-DZ" sz="10000" b="1" dirty="0" smtClean="0">
                <a:solidFill>
                  <a:srgbClr val="C00000"/>
                </a:solidFill>
                <a:latin typeface="Arabic Typesetting" pitchFamily="66" charset="-78"/>
                <a:cs typeface="Arabic Typesetting" pitchFamily="66" charset="-78"/>
              </a:rPr>
              <a:t>•</a:t>
            </a:r>
            <a:r>
              <a:rPr lang="ar-DZ" sz="10000" b="1" dirty="0" smtClean="0">
                <a:latin typeface="Arabic Typesetting" pitchFamily="66" charset="-78"/>
                <a:cs typeface="Arabic Typesetting" pitchFamily="66" charset="-78"/>
              </a:rPr>
              <a:t> </a:t>
            </a:r>
            <a:r>
              <a:rPr lang="ar-DZ" sz="10000" b="1" dirty="0" smtClean="0">
                <a:solidFill>
                  <a:srgbClr val="C00000"/>
                </a:solidFill>
                <a:latin typeface="Arabic Typesetting" pitchFamily="66" charset="-78"/>
                <a:cs typeface="Arabic Typesetting" pitchFamily="66" charset="-78"/>
              </a:rPr>
              <a:t>المزارعة</a:t>
            </a:r>
            <a:r>
              <a:rPr lang="ar-DZ" sz="10000" b="1" dirty="0">
                <a:latin typeface="Arabic Typesetting" pitchFamily="66" charset="-78"/>
                <a:cs typeface="Arabic Typesetting" pitchFamily="66" charset="-78"/>
              </a:rPr>
              <a:t>: هي عقد بين شخصين أو أكثر على استثمار واستغلال الأرض الزراعية بحيث تكون الأرض من طرف والعمل من طرف آخر، ويقسم الناتج المتحصل عليه </a:t>
            </a:r>
            <a:r>
              <a:rPr lang="ar-DZ" sz="10000" b="1" dirty="0" smtClean="0">
                <a:latin typeface="Arabic Typesetting" pitchFamily="66" charset="-78"/>
                <a:cs typeface="Arabic Typesetting" pitchFamily="66" charset="-78"/>
              </a:rPr>
              <a:t>بين الأطراف وفق نسب متفق عليها.</a:t>
            </a:r>
            <a:endParaRPr lang="ar-DZ" sz="10000" b="1" dirty="0">
              <a:latin typeface="Arabic Typesetting" pitchFamily="66" charset="-78"/>
              <a:cs typeface="Arabic Typesetting" pitchFamily="66" charset="-78"/>
            </a:endParaRPr>
          </a:p>
          <a:p>
            <a:pPr marL="45720" indent="0" algn="just" rtl="1">
              <a:lnSpc>
                <a:spcPct val="120000"/>
              </a:lnSpc>
              <a:buNone/>
            </a:pPr>
            <a:r>
              <a:rPr lang="ar-DZ" sz="10000" b="1" dirty="0" smtClean="0">
                <a:solidFill>
                  <a:srgbClr val="C00000"/>
                </a:solidFill>
                <a:latin typeface="Arabic Typesetting" pitchFamily="66" charset="-78"/>
                <a:cs typeface="Arabic Typesetting" pitchFamily="66" charset="-78"/>
              </a:rPr>
              <a:t>• المساقاة</a:t>
            </a:r>
            <a:r>
              <a:rPr lang="ar-DZ" sz="10000" b="1" dirty="0">
                <a:solidFill>
                  <a:srgbClr val="C00000"/>
                </a:solidFill>
                <a:latin typeface="Arabic Typesetting" pitchFamily="66" charset="-78"/>
                <a:cs typeface="Arabic Typesetting" pitchFamily="66" charset="-78"/>
              </a:rPr>
              <a:t>: </a:t>
            </a:r>
            <a:r>
              <a:rPr lang="ar-DZ" sz="10000" b="1" dirty="0">
                <a:latin typeface="Arabic Typesetting" pitchFamily="66" charset="-78"/>
                <a:cs typeface="Arabic Typesetting" pitchFamily="66" charset="-78"/>
              </a:rPr>
              <a:t>وهي عقد بين صاحب الشجر مع عامل اخر يقوم بسقيها ورعايتها على أن يتقاسما الثمار بينهما </a:t>
            </a:r>
            <a:r>
              <a:rPr lang="ar-DZ" sz="10000" b="1" dirty="0" smtClean="0">
                <a:latin typeface="Arabic Typesetting" pitchFamily="66" charset="-78"/>
                <a:cs typeface="Arabic Typesetting" pitchFamily="66" charset="-78"/>
              </a:rPr>
              <a:t>بنسب </a:t>
            </a:r>
            <a:r>
              <a:rPr lang="ar-DZ" sz="10000" b="1" dirty="0">
                <a:latin typeface="Arabic Typesetting" pitchFamily="66" charset="-78"/>
                <a:cs typeface="Arabic Typesetting" pitchFamily="66" charset="-78"/>
              </a:rPr>
              <a:t>متفق عليها.</a:t>
            </a:r>
          </a:p>
          <a:p>
            <a:pPr marL="45720" indent="0" algn="just" rtl="1">
              <a:lnSpc>
                <a:spcPct val="120000"/>
              </a:lnSpc>
              <a:buNone/>
            </a:pPr>
            <a:r>
              <a:rPr lang="ar-DZ" sz="10000" b="1" dirty="0" smtClean="0">
                <a:solidFill>
                  <a:srgbClr val="C00000"/>
                </a:solidFill>
                <a:latin typeface="Arabic Typesetting" pitchFamily="66" charset="-78"/>
                <a:cs typeface="Arabic Typesetting" pitchFamily="66" charset="-78"/>
              </a:rPr>
              <a:t>• المغارسة</a:t>
            </a:r>
            <a:r>
              <a:rPr lang="ar-DZ" sz="10000" b="1" dirty="0">
                <a:solidFill>
                  <a:srgbClr val="C00000"/>
                </a:solidFill>
                <a:latin typeface="Arabic Typesetting" pitchFamily="66" charset="-78"/>
                <a:cs typeface="Arabic Typesetting" pitchFamily="66" charset="-78"/>
              </a:rPr>
              <a:t>: </a:t>
            </a:r>
            <a:r>
              <a:rPr lang="ar-DZ" sz="10000" b="1" dirty="0">
                <a:latin typeface="Arabic Typesetting" pitchFamily="66" charset="-78"/>
                <a:cs typeface="Arabic Typesetting" pitchFamily="66" charset="-78"/>
              </a:rPr>
              <a:t>هي عقد على غرس شجر في أرض بعوض معلوم</a:t>
            </a:r>
            <a:r>
              <a:rPr lang="ar-DZ" sz="10000" b="1" dirty="0" smtClean="0">
                <a:latin typeface="Arabic Typesetting" pitchFamily="66" charset="-78"/>
                <a:cs typeface="Arabic Typesetting" pitchFamily="66" charset="-78"/>
              </a:rPr>
              <a:t>.</a:t>
            </a:r>
          </a:p>
          <a:p>
            <a:pPr marL="45720" indent="0" algn="just" rtl="1">
              <a:lnSpc>
                <a:spcPct val="120000"/>
              </a:lnSpc>
              <a:buNone/>
            </a:pPr>
            <a:endParaRPr lang="ar-DZ" sz="8000" b="1" dirty="0">
              <a:latin typeface="Arabic Typesetting" pitchFamily="66" charset="-78"/>
              <a:cs typeface="Arabic Typesetting" pitchFamily="66" charset="-78"/>
            </a:endParaRPr>
          </a:p>
          <a:p>
            <a:pPr algn="r" rtl="1">
              <a:lnSpc>
                <a:spcPct val="120000"/>
              </a:lnSpc>
            </a:pPr>
            <a:endParaRPr lang="ar-DZ" sz="8000" dirty="0">
              <a:latin typeface="Arabic Typesetting" pitchFamily="66" charset="-78"/>
              <a:cs typeface="Arabic Typesetting" pitchFamily="66" charset="-78"/>
            </a:endParaRPr>
          </a:p>
          <a:p>
            <a:pPr algn="r" rtl="1">
              <a:lnSpc>
                <a:spcPct val="170000"/>
              </a:lnSpc>
            </a:pPr>
            <a:endParaRPr lang="en-US" sz="8000" dirty="0">
              <a:latin typeface="Arabic Typesetting" pitchFamily="66" charset="-78"/>
              <a:cs typeface="Arabic Typesetting" pitchFamily="66" charset="-78"/>
            </a:endParaRPr>
          </a:p>
        </p:txBody>
      </p:sp>
    </p:spTree>
    <p:extLst>
      <p:ext uri="{BB962C8B-B14F-4D97-AF65-F5344CB8AC3E}">
        <p14:creationId xmlns:p14="http://schemas.microsoft.com/office/powerpoint/2010/main" xmlns="" val="23936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23528" y="332656"/>
            <a:ext cx="8568952" cy="6025302"/>
          </a:xfrm>
        </p:spPr>
        <p:txBody>
          <a:bodyPr>
            <a:noAutofit/>
          </a:bodyPr>
          <a:lstStyle/>
          <a:p>
            <a:pPr marL="45720" indent="0" algn="just" rtl="1">
              <a:buNone/>
            </a:pPr>
            <a:r>
              <a:rPr lang="ar-DZ" sz="3200" b="1" u="sng" dirty="0">
                <a:solidFill>
                  <a:srgbClr val="0070C0"/>
                </a:solidFill>
                <a:latin typeface="Arabic Typesetting" pitchFamily="66" charset="-78"/>
                <a:cs typeface="Arabic Typesetting" pitchFamily="66" charset="-78"/>
              </a:rPr>
              <a:t>صيغ التمويل القائمة على أساس البيوع:</a:t>
            </a:r>
          </a:p>
          <a:p>
            <a:pPr marL="45720" indent="0" algn="just" rtl="1">
              <a:buNone/>
            </a:pPr>
            <a:r>
              <a:rPr lang="ar-DZ" sz="3200" b="1" dirty="0" smtClean="0">
                <a:solidFill>
                  <a:srgbClr val="C00000"/>
                </a:solidFill>
                <a:latin typeface="Arabic Typesetting" pitchFamily="66" charset="-78"/>
                <a:cs typeface="Arabic Typesetting" pitchFamily="66" charset="-78"/>
              </a:rPr>
              <a:t>•</a:t>
            </a:r>
            <a:r>
              <a:rPr lang="ar-DZ" sz="2800" b="1" dirty="0" smtClean="0">
                <a:solidFill>
                  <a:srgbClr val="C00000"/>
                </a:solidFill>
                <a:latin typeface="Arabic Typesetting" pitchFamily="66" charset="-78"/>
                <a:cs typeface="Arabic Typesetting" pitchFamily="66" charset="-78"/>
              </a:rPr>
              <a:t>المرابحة</a:t>
            </a:r>
            <a:r>
              <a:rPr lang="ar-DZ" sz="2800" b="1" dirty="0">
                <a:solidFill>
                  <a:srgbClr val="C00000"/>
                </a:solidFill>
                <a:latin typeface="Arabic Typesetting" pitchFamily="66" charset="-78"/>
                <a:cs typeface="Arabic Typesetting" pitchFamily="66" charset="-78"/>
              </a:rPr>
              <a:t>: </a:t>
            </a:r>
            <a:r>
              <a:rPr lang="ar-DZ" sz="2800" b="1" dirty="0">
                <a:latin typeface="Arabic Typesetting" pitchFamily="66" charset="-78"/>
                <a:cs typeface="Arabic Typesetting" pitchFamily="66" charset="-78"/>
              </a:rPr>
              <a:t>هي عملية شراء المصرف لأصول منقولة أو غير منقولة بمواصفات محددة بناء على طلب ووعد المتعامل بشرائها ثم إعادة بيعها مرابحة بعد تملكها وقبضها بثمن يتضمن التكلفة مضافا إليها هامش ربح موعود به من المتعامل.</a:t>
            </a:r>
          </a:p>
          <a:p>
            <a:pPr marL="45720" indent="0" algn="just" rtl="1">
              <a:buNone/>
            </a:pPr>
            <a:r>
              <a:rPr lang="ar-DZ" sz="2800" b="1" dirty="0" smtClean="0">
                <a:solidFill>
                  <a:srgbClr val="C00000"/>
                </a:solidFill>
                <a:latin typeface="Arabic Typesetting" pitchFamily="66" charset="-78"/>
                <a:cs typeface="Arabic Typesetting" pitchFamily="66" charset="-78"/>
              </a:rPr>
              <a:t>•الإجازة</a:t>
            </a:r>
            <a:r>
              <a:rPr lang="ar-DZ" sz="2800" b="1" dirty="0">
                <a:solidFill>
                  <a:srgbClr val="C00000"/>
                </a:solidFill>
                <a:latin typeface="Arabic Typesetting" pitchFamily="66" charset="-78"/>
                <a:cs typeface="Arabic Typesetting" pitchFamily="66" charset="-78"/>
              </a:rPr>
              <a:t>: </a:t>
            </a:r>
            <a:r>
              <a:rPr lang="ar-DZ" sz="2800" b="1" dirty="0">
                <a:latin typeface="Arabic Typesetting" pitchFamily="66" charset="-78"/>
                <a:cs typeface="Arabic Typesetting" pitchFamily="66" charset="-78"/>
              </a:rPr>
              <a:t>هو عقد بين المصرف والمتعامل يؤجر المصرف بمقتضاه أعيانا ( عقارات ـ معدات ـ أجهزة) مقابل مبلغ متفق عليه مسبقا.</a:t>
            </a:r>
          </a:p>
          <a:p>
            <a:pPr marL="45720" indent="0" algn="just" rtl="1">
              <a:buNone/>
            </a:pPr>
            <a:r>
              <a:rPr lang="ar-DZ" sz="2800" b="1" dirty="0" smtClean="0">
                <a:latin typeface="Arabic Typesetting" pitchFamily="66" charset="-78"/>
                <a:cs typeface="Arabic Typesetting" pitchFamily="66" charset="-78"/>
              </a:rPr>
              <a:t>  </a:t>
            </a:r>
            <a:r>
              <a:rPr lang="ar-DZ" sz="2800" b="1" dirty="0">
                <a:latin typeface="Arabic Typesetting" pitchFamily="66" charset="-78"/>
                <a:cs typeface="Arabic Typesetting" pitchFamily="66" charset="-78"/>
              </a:rPr>
              <a:t>وهي نوعان: إجازة منتهية بالتمليك ـ إجازة تشغيلية.</a:t>
            </a:r>
          </a:p>
          <a:p>
            <a:pPr marL="45720" indent="0" algn="just" rtl="1">
              <a:buNone/>
            </a:pPr>
            <a:r>
              <a:rPr lang="ar-DZ" sz="2800" b="1" dirty="0" smtClean="0">
                <a:solidFill>
                  <a:srgbClr val="C00000"/>
                </a:solidFill>
                <a:latin typeface="Arabic Typesetting" pitchFamily="66" charset="-78"/>
                <a:cs typeface="Arabic Typesetting" pitchFamily="66" charset="-78"/>
              </a:rPr>
              <a:t>•الإستصناع</a:t>
            </a:r>
            <a:r>
              <a:rPr lang="ar-DZ" sz="2800" b="1" dirty="0">
                <a:solidFill>
                  <a:srgbClr val="C00000"/>
                </a:solidFill>
                <a:latin typeface="Arabic Typesetting" pitchFamily="66" charset="-78"/>
                <a:cs typeface="Arabic Typesetting" pitchFamily="66" charset="-78"/>
              </a:rPr>
              <a:t>: </a:t>
            </a:r>
            <a:r>
              <a:rPr lang="ar-DZ" sz="2800" b="1" dirty="0">
                <a:latin typeface="Arabic Typesetting" pitchFamily="66" charset="-78"/>
                <a:cs typeface="Arabic Typesetting" pitchFamily="66" charset="-78"/>
              </a:rPr>
              <a:t>هو عقد يقوم من خلاله المصرف بالتعاقد مع العميل ( المستصنع) على القيام بمشروع معين، وتحمل جميع التكاليف من الخامات والأجور ثم تسليمه كاملا للعميل حسب المواصفات المطلوبة، مقابل مبلغ محدد وتاريخ محدد.</a:t>
            </a:r>
          </a:p>
          <a:p>
            <a:pPr marL="45720" indent="0" algn="just" rtl="1">
              <a:buNone/>
            </a:pPr>
            <a:r>
              <a:rPr lang="ar-DZ" sz="2800" b="1" dirty="0" smtClean="0">
                <a:solidFill>
                  <a:srgbClr val="C00000"/>
                </a:solidFill>
                <a:latin typeface="Arabic Typesetting" pitchFamily="66" charset="-78"/>
                <a:cs typeface="Arabic Typesetting" pitchFamily="66" charset="-78"/>
              </a:rPr>
              <a:t>•التسلم</a:t>
            </a:r>
            <a:r>
              <a:rPr lang="ar-DZ" sz="2800" b="1" dirty="0">
                <a:solidFill>
                  <a:srgbClr val="C00000"/>
                </a:solidFill>
                <a:latin typeface="Arabic Typesetting" pitchFamily="66" charset="-78"/>
                <a:cs typeface="Arabic Typesetting" pitchFamily="66" charset="-78"/>
              </a:rPr>
              <a:t>: </a:t>
            </a:r>
            <a:r>
              <a:rPr lang="ar-DZ" sz="2800" b="1" dirty="0">
                <a:latin typeface="Arabic Typesetting" pitchFamily="66" charset="-78"/>
                <a:cs typeface="Arabic Typesetting" pitchFamily="66" charset="-78"/>
              </a:rPr>
              <a:t>عملية بيع مع التسليم المؤجل للسلع، وخلافا للمرابحة لا يتدخل البنك بصفة بائع لأجل للسلع المشتراة </a:t>
            </a:r>
            <a:r>
              <a:rPr lang="ar-DZ" sz="3200" b="1" dirty="0">
                <a:latin typeface="Arabic Typesetting" pitchFamily="66" charset="-78"/>
                <a:cs typeface="Arabic Typesetting" pitchFamily="66" charset="-78"/>
              </a:rPr>
              <a:t>بطلب من عميله، ولكن بصفته المشتري بالتسديد نقدا للسلع التي تسلم له مؤجلا.</a:t>
            </a:r>
          </a:p>
          <a:p>
            <a:endParaRPr lang="ar-DZ" sz="2800" dirty="0"/>
          </a:p>
          <a:p>
            <a:endParaRPr lang="en-US" sz="2800" dirty="0"/>
          </a:p>
        </p:txBody>
      </p:sp>
    </p:spTree>
    <p:extLst>
      <p:ext uri="{BB962C8B-B14F-4D97-AF65-F5344CB8AC3E}">
        <p14:creationId xmlns:p14="http://schemas.microsoft.com/office/powerpoint/2010/main" xmlns="" val="35396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342</TotalTime>
  <Words>2203</Words>
  <Application>Microsoft Office PowerPoint</Application>
  <PresentationFormat>Affichage à l'écran (4:3)</PresentationFormat>
  <Paragraphs>177</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Slipstream</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moi</dc:creator>
  <cp:lastModifiedBy>user1</cp:lastModifiedBy>
  <cp:revision>36</cp:revision>
  <dcterms:created xsi:type="dcterms:W3CDTF">2024-02-28T17:09:28Z</dcterms:created>
  <dcterms:modified xsi:type="dcterms:W3CDTF">2024-03-04T08:30:29Z</dcterms:modified>
</cp:coreProperties>
</file>