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8" name="Espace réservé du numéro de diapositive 7"/>
          <p:cNvSpPr>
            <a:spLocks noGrp="1"/>
          </p:cNvSpPr>
          <p:nvPr>
            <p:ph type="sldNum" sz="quarter" idx="11"/>
          </p:nvPr>
        </p:nvSpPr>
        <p:spPr/>
        <p:txBody>
          <a:bodyPr/>
          <a:lstStyle/>
          <a:p>
            <a:fld id="{CF4668DC-857F-487D-BFFA-8C0CA5037977}" type="slidenum">
              <a:rPr lang="fr-BE" smtClean="0"/>
              <a:pPr/>
              <a:t>‹N°›</a:t>
            </a:fld>
            <a:endParaRPr lang="fr-BE"/>
          </a:p>
        </p:txBody>
      </p:sp>
      <p:sp>
        <p:nvSpPr>
          <p:cNvPr id="9" name="Espace réservé du pied de page 8"/>
          <p:cNvSpPr>
            <a:spLocks noGrp="1"/>
          </p:cNvSpPr>
          <p:nvPr>
            <p:ph type="ftr" sz="quarter" idx="12"/>
          </p:nvPr>
        </p:nvSpPr>
        <p:spPr/>
        <p:txBody>
          <a:bodyPr/>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AA309A6D-C09C-4548-B29A-6CF363A7E532}" type="datetimeFigureOut">
              <a:rPr lang="fr-FR" smtClean="0"/>
              <a:pPr/>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A309A6D-C09C-4548-B29A-6CF363A7E532}" type="datetimeFigureOut">
              <a:rPr lang="fr-FR" smtClean="0"/>
              <a:pPr/>
              <a:t>03/12/2023</a:t>
            </a:fld>
            <a:endParaRPr lang="fr-BE"/>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BE"/>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428868"/>
            <a:ext cx="9144000" cy="3209932"/>
          </a:xfrm>
        </p:spPr>
        <p:txBody>
          <a:bodyPr>
            <a:normAutofit/>
          </a:bodyPr>
          <a:lstStyle/>
          <a:p>
            <a:pPr algn="ctr"/>
            <a:r>
              <a:rPr lang="fr-FR" sz="8800" dirty="0" smtClean="0">
                <a:latin typeface="Times New Roman" pitchFamily="18" charset="0"/>
                <a:cs typeface="Times New Roman" pitchFamily="18" charset="0"/>
              </a:rPr>
              <a:t>COGNITIVISM</a:t>
            </a:r>
            <a:endParaRPr lang="fr-FR" sz="8800" dirty="0">
              <a:latin typeface="Times New Roman" pitchFamily="18" charset="0"/>
              <a:cs typeface="Times New Roman" pitchFamily="18" charset="0"/>
            </a:endParaRPr>
          </a:p>
        </p:txBody>
      </p:sp>
      <p:sp>
        <p:nvSpPr>
          <p:cNvPr id="3" name="Sous-titre 2"/>
          <p:cNvSpPr>
            <a:spLocks noGrp="1"/>
          </p:cNvSpPr>
          <p:nvPr>
            <p:ph type="subTitle" idx="1"/>
          </p:nvPr>
        </p:nvSpPr>
        <p:spPr/>
        <p:txBody>
          <a:bodyPr/>
          <a:lstStyle/>
          <a:p>
            <a:r>
              <a:rPr lang="fr-FR" dirty="0" smtClean="0"/>
              <a:t> </a:t>
            </a:r>
            <a:endParaRPr lang="fr-FR"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pPr indent="0" algn="just">
              <a:lnSpc>
                <a:spcPct val="150000"/>
              </a:lnSpc>
              <a:buNone/>
            </a:pPr>
            <a:r>
              <a:rPr lang="en-US" dirty="0" smtClean="0">
                <a:latin typeface="Times New Roman" pitchFamily="18" charset="0"/>
                <a:cs typeface="Times New Roman" pitchFamily="18" charset="0"/>
              </a:rPr>
              <a:t>	In the late 1950’s, learning theory began to make a shift away from the use of behavioral models to an approach that relied on learning theories and models from the cognitive sciences. Psychologists and educators began to de-emphasize a concern with overt, observable behavior and stressed instead more complex cognitive processes such as thinking, problem solving, language, concept formation and information processing.</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57232"/>
          </a:xfrm>
        </p:spPr>
        <p:txBody>
          <a:bodyPr/>
          <a:lstStyle/>
          <a:p>
            <a:r>
              <a:rPr lang="en-US" b="1" dirty="0" smtClean="0">
                <a:latin typeface="Times New Roman" pitchFamily="18" charset="0"/>
                <a:cs typeface="Times New Roman" pitchFamily="18" charset="0"/>
              </a:rPr>
              <a:t>How does learning occur?</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1357298"/>
            <a:ext cx="9144000" cy="5500702"/>
          </a:xfrm>
        </p:spPr>
        <p:txBody>
          <a:bodyPr/>
          <a:lstStyle/>
          <a:p>
            <a:pPr indent="-457200" algn="just"/>
            <a:endParaRPr lang="en-US" dirty="0" smtClean="0">
              <a:latin typeface="Times New Roman" pitchFamily="18" charset="0"/>
              <a:cs typeface="Times New Roman" pitchFamily="18" charset="0"/>
            </a:endParaRPr>
          </a:p>
          <a:p>
            <a:pPr indent="-457200" algn="just"/>
            <a:r>
              <a:rPr lang="en-US" dirty="0" smtClean="0">
                <a:latin typeface="Times New Roman" pitchFamily="18" charset="0"/>
                <a:cs typeface="Times New Roman" pitchFamily="18" charset="0"/>
              </a:rPr>
              <a:t>Cognitive theories stress the acquisition of knowledge and internal mental structures and, as such, are closer to the rationalist end of the epistemology continuum.</a:t>
            </a:r>
          </a:p>
          <a:p>
            <a:pPr indent="-457200" algn="just"/>
            <a:endParaRPr lang="en-US" dirty="0" smtClean="0">
              <a:latin typeface="Times New Roman" pitchFamily="18" charset="0"/>
              <a:cs typeface="Times New Roman" pitchFamily="18" charset="0"/>
            </a:endParaRPr>
          </a:p>
          <a:p>
            <a:pPr indent="-457200" algn="just"/>
            <a:r>
              <a:rPr lang="en-US" dirty="0" smtClean="0">
                <a:latin typeface="Times New Roman" pitchFamily="18" charset="0"/>
                <a:cs typeface="Times New Roman" pitchFamily="18" charset="0"/>
              </a:rPr>
              <a:t>Learning is equated with discrete changes between states of knowledge rather than with changes in the probability of response.</a:t>
            </a:r>
          </a:p>
          <a:p>
            <a:pPr indent="-457200" algn="just"/>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7" presetClass="entr" presetSubtype="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5"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7" presetClass="entr" presetSubtype="2"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1"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pPr algn="just"/>
            <a:r>
              <a:rPr lang="en-US" dirty="0" smtClean="0">
                <a:latin typeface="Times New Roman" pitchFamily="18" charset="0"/>
                <a:cs typeface="Times New Roman" pitchFamily="18" charset="0"/>
              </a:rPr>
              <a:t>Cognitive theories focus on the conceptualization of students’ learning processes and address the issues of how information is received, organized, stored, and retrieved by the mind. Learning is concerned not so much with what learners do but with what they know and how they come to acquire it.</a:t>
            </a:r>
          </a:p>
          <a:p>
            <a:pPr algn="just"/>
            <a:endParaRPr lang="en-US" dirty="0" smtClean="0">
              <a:latin typeface="Times New Roman" pitchFamily="18" charset="0"/>
              <a:cs typeface="Times New Roman" pitchFamily="18" charset="0"/>
            </a:endParaRPr>
          </a:p>
          <a:p>
            <a:pPr marL="900000" indent="0" algn="just">
              <a:buNone/>
            </a:pPr>
            <a:r>
              <a:rPr lang="en-US" dirty="0" smtClean="0">
                <a:latin typeface="Times New Roman" pitchFamily="18" charset="0"/>
                <a:cs typeface="Times New Roman" pitchFamily="18" charset="0"/>
              </a:rPr>
              <a:t>Knowledge acquisition is described as a mental activity that entails internal coding and structuring by the learner. The learner is viewed as a very active participant in the learning process.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57232"/>
          </a:xfrm>
        </p:spPr>
        <p:txBody>
          <a:bodyPr>
            <a:normAutofit/>
          </a:bodyPr>
          <a:lstStyle/>
          <a:p>
            <a:r>
              <a:rPr lang="en-US" sz="3600" b="1" dirty="0" smtClean="0">
                <a:latin typeface="Times New Roman" pitchFamily="18" charset="0"/>
                <a:cs typeface="Times New Roman" pitchFamily="18" charset="0"/>
              </a:rPr>
              <a:t>Which factors influence learning?</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85794"/>
            <a:ext cx="9144000" cy="6072206"/>
          </a:xfrm>
        </p:spPr>
        <p:txBody>
          <a:bodyPr>
            <a:normAutofit/>
          </a:bodyPr>
          <a:lstStyle/>
          <a:p>
            <a:pPr algn="just">
              <a:lnSpc>
                <a:spcPct val="150000"/>
              </a:lnSpc>
            </a:pPr>
            <a:r>
              <a:rPr lang="en-US" sz="2600" dirty="0" err="1" smtClean="0">
                <a:latin typeface="Times New Roman" pitchFamily="18" charset="0"/>
                <a:cs typeface="Times New Roman" pitchFamily="18" charset="0"/>
              </a:rPr>
              <a:t>Cognitivism</a:t>
            </a:r>
            <a:r>
              <a:rPr lang="en-US" sz="2600" dirty="0" smtClean="0">
                <a:latin typeface="Times New Roman" pitchFamily="18" charset="0"/>
                <a:cs typeface="Times New Roman" pitchFamily="18" charset="0"/>
              </a:rPr>
              <a:t>, like behaviorism, emphasizes the role that environmental conditions play in facilitating learning.</a:t>
            </a:r>
          </a:p>
          <a:p>
            <a:pPr algn="just">
              <a:lnSpc>
                <a:spcPct val="150000"/>
              </a:lnSpc>
            </a:pPr>
            <a:r>
              <a:rPr lang="en-US" sz="2600" dirty="0" smtClean="0">
                <a:latin typeface="Times New Roman" pitchFamily="18" charset="0"/>
                <a:cs typeface="Times New Roman" pitchFamily="18" charset="0"/>
              </a:rPr>
              <a:t>However, cognitive theories contend that environmental “cues” alone cannot account for all the learning that results from a learning situation.</a:t>
            </a:r>
          </a:p>
          <a:p>
            <a:pPr algn="just">
              <a:lnSpc>
                <a:spcPct val="150000"/>
              </a:lnSpc>
            </a:pPr>
            <a:r>
              <a:rPr lang="en-US" sz="2600" dirty="0" smtClean="0">
                <a:latin typeface="Times New Roman" pitchFamily="18" charset="0"/>
                <a:cs typeface="Times New Roman" pitchFamily="18" charset="0"/>
              </a:rPr>
              <a:t>Additional key elements include the way that learners attend to, code, transform, rehearse, store and retrieve information. </a:t>
            </a:r>
            <a:r>
              <a:rPr lang="en-US" sz="2600" dirty="0" smtClean="0">
                <a:latin typeface="Times New Roman" pitchFamily="18" charset="0"/>
                <a:cs typeface="Times New Roman" pitchFamily="18" charset="0"/>
              </a:rPr>
              <a:t>The </a:t>
            </a:r>
            <a:r>
              <a:rPr lang="en-US" sz="2600" dirty="0" smtClean="0">
                <a:latin typeface="Times New Roman" pitchFamily="18" charset="0"/>
                <a:cs typeface="Times New Roman" pitchFamily="18" charset="0"/>
              </a:rPr>
              <a:t>real focus of the cognitive approach is on changing the learner by encouraging him/her to use appropriate learning strategies.</a:t>
            </a:r>
            <a:endParaRPr lang="fr-FR" sz="2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69</TotalTime>
  <Words>230</Words>
  <PresentationFormat>Affichage à l'écran (4:3)</PresentationFormat>
  <Paragraphs>17</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Technique</vt:lpstr>
      <vt:lpstr>COGNITIVISM</vt:lpstr>
      <vt:lpstr> </vt:lpstr>
      <vt:lpstr>How does learning occur?</vt:lpstr>
      <vt:lpstr> </vt:lpstr>
      <vt:lpstr>Which factors influence learning?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COGNITIVISM</dc:title>
  <dc:creator>Lenovo</dc:creator>
  <cp:lastModifiedBy>Lenovo</cp:lastModifiedBy>
  <cp:revision>8</cp:revision>
  <dcterms:created xsi:type="dcterms:W3CDTF">2023-08-04T09:16:50Z</dcterms:created>
  <dcterms:modified xsi:type="dcterms:W3CDTF">2023-12-03T12:08:29Z</dcterms:modified>
</cp:coreProperties>
</file>