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59" r:id="rId6"/>
    <p:sldId id="261" r:id="rId7"/>
    <p:sldId id="260" r:id="rId8"/>
    <p:sldId id="262" r:id="rId9"/>
    <p:sldId id="265" r:id="rId10"/>
    <p:sldId id="266" r:id="rId11"/>
    <p:sldId id="267" r:id="rId12"/>
    <p:sldId id="271" r:id="rId13"/>
    <p:sldId id="270" r:id="rId14"/>
    <p:sldId id="287" r:id="rId15"/>
    <p:sldId id="269" r:id="rId16"/>
    <p:sldId id="273" r:id="rId17"/>
    <p:sldId id="268" r:id="rId18"/>
    <p:sldId id="272" r:id="rId19"/>
    <p:sldId id="276" r:id="rId20"/>
    <p:sldId id="275" r:id="rId21"/>
    <p:sldId id="284" r:id="rId22"/>
    <p:sldId id="278" r:id="rId23"/>
    <p:sldId id="279" r:id="rId24"/>
    <p:sldId id="285" r:id="rId25"/>
    <p:sldId id="277" r:id="rId26"/>
    <p:sldId id="291" r:id="rId27"/>
    <p:sldId id="295" r:id="rId28"/>
    <p:sldId id="296" r:id="rId29"/>
    <p:sldId id="297" r:id="rId30"/>
    <p:sldId id="292" r:id="rId31"/>
    <p:sldId id="293" r:id="rId32"/>
    <p:sldId id="290" r:id="rId33"/>
    <p:sldId id="286" r:id="rId34"/>
    <p:sldId id="283" r:id="rId35"/>
    <p:sldId id="280" r:id="rId36"/>
    <p:sldId id="281" r:id="rId37"/>
    <p:sldId id="263" r:id="rId38"/>
    <p:sldId id="282" r:id="rId39"/>
    <p:sldId id="274" r:id="rId40"/>
    <p:sldId id="288"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EA1493-3625-4AC6-A37D-4EE7A4862A57}" type="datetimeFigureOut">
              <a:rPr lang="fr-FR" smtClean="0"/>
              <a:pPr/>
              <a:t>15/12/2025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EDAF4A-2B2F-4D8E-B8EE-C3D902FF8E4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A1493-3625-4AC6-A37D-4EE7A4862A57}" type="datetimeFigureOut">
              <a:rPr lang="fr-FR" smtClean="0"/>
              <a:pPr/>
              <a:t>15/12/2025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DAF4A-2B2F-4D8E-B8EE-C3D902FF8E4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image teste pyusique\images.jpeg"/>
          <p:cNvPicPr>
            <a:picLocks noChangeAspect="1" noChangeArrowheads="1"/>
          </p:cNvPicPr>
          <p:nvPr/>
        </p:nvPicPr>
        <p:blipFill>
          <a:blip r:embed="rId2"/>
          <a:srcRect/>
          <a:stretch>
            <a:fillRect/>
          </a:stretch>
        </p:blipFill>
        <p:spPr bwMode="auto">
          <a:xfrm>
            <a:off x="4495800" y="3581400"/>
            <a:ext cx="4648200" cy="3276600"/>
          </a:xfrm>
          <a:prstGeom prst="rect">
            <a:avLst/>
          </a:prstGeom>
          <a:noFill/>
        </p:spPr>
      </p:pic>
      <p:pic>
        <p:nvPicPr>
          <p:cNvPr id="1027" name="Picture 3" descr="D:\image teste pyusique\vo2-max-1.jpg"/>
          <p:cNvPicPr>
            <a:picLocks noChangeAspect="1" noChangeArrowheads="1"/>
          </p:cNvPicPr>
          <p:nvPr/>
        </p:nvPicPr>
        <p:blipFill>
          <a:blip r:embed="rId3"/>
          <a:srcRect/>
          <a:stretch>
            <a:fillRect/>
          </a:stretch>
        </p:blipFill>
        <p:spPr bwMode="auto">
          <a:xfrm>
            <a:off x="0" y="3581400"/>
            <a:ext cx="4495800" cy="3276600"/>
          </a:xfrm>
          <a:prstGeom prst="rect">
            <a:avLst/>
          </a:prstGeom>
          <a:noFill/>
        </p:spPr>
      </p:pic>
      <p:pic>
        <p:nvPicPr>
          <p:cNvPr id="2" name="Picture 2" descr="D:\image teste pyusique\energetique.png"/>
          <p:cNvPicPr>
            <a:picLocks noChangeAspect="1" noChangeArrowheads="1"/>
          </p:cNvPicPr>
          <p:nvPr/>
        </p:nvPicPr>
        <p:blipFill>
          <a:blip r:embed="rId4"/>
          <a:srcRect/>
          <a:stretch>
            <a:fillRect/>
          </a:stretch>
        </p:blipFill>
        <p:spPr bwMode="auto">
          <a:xfrm>
            <a:off x="0" y="0"/>
            <a:ext cx="9144000" cy="3581400"/>
          </a:xfrm>
          <a:prstGeom prst="rect">
            <a:avLst/>
          </a:prstGeom>
          <a:noFill/>
        </p:spPr>
      </p:pic>
      <p:sp>
        <p:nvSpPr>
          <p:cNvPr id="4" name="Rectangle 3"/>
          <p:cNvSpPr/>
          <p:nvPr/>
        </p:nvSpPr>
        <p:spPr>
          <a:xfrm>
            <a:off x="152400" y="2438400"/>
            <a:ext cx="8763000"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600" b="1" dirty="0" smtClean="0">
                <a:solidFill>
                  <a:srgbClr val="FF0000"/>
                </a:solidFill>
              </a:rPr>
              <a:t>الاختبارات البدنية </a:t>
            </a:r>
          </a:p>
          <a:p>
            <a:pPr algn="ctr"/>
            <a:r>
              <a:rPr lang="fr-FR" sz="6600" b="1" dirty="0" smtClean="0">
                <a:solidFill>
                  <a:srgbClr val="FF0000"/>
                </a:solidFill>
              </a:rPr>
              <a:t>Les tests physiques </a:t>
            </a:r>
            <a:endParaRPr lang="fr-FR" sz="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D:\image teste pyusique\180509_788620541018_6703452_42490000_7288828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rré corné 2"/>
          <p:cNvSpPr/>
          <p:nvPr/>
        </p:nvSpPr>
        <p:spPr>
          <a:xfrm>
            <a:off x="152400" y="76200"/>
            <a:ext cx="8915400" cy="1219200"/>
          </a:xfrm>
          <a:prstGeom prst="foldedCorner">
            <a:avLst>
              <a:gd name="adj" fmla="val 4394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rtl="1"/>
            <a:endParaRPr lang="ar-DZ" sz="2400" b="1" dirty="0" smtClean="0">
              <a:solidFill>
                <a:schemeClr val="tx1"/>
              </a:solidFill>
            </a:endParaRPr>
          </a:p>
          <a:p>
            <a:pPr algn="ctr" rtl="1"/>
            <a:endParaRPr lang="fr-FR" sz="2400" b="1" dirty="0" smtClean="0">
              <a:solidFill>
                <a:schemeClr val="tx1"/>
              </a:solidFill>
            </a:endParaRPr>
          </a:p>
          <a:p>
            <a:pPr algn="ctr" rtl="1"/>
            <a:r>
              <a:rPr lang="ar-DZ" sz="2400" b="1" dirty="0" smtClean="0">
                <a:solidFill>
                  <a:schemeClr val="tx1"/>
                </a:solidFill>
              </a:rPr>
              <a:t>المراحل الأساسية المستخدمة من أجل قياس  القدرة القصوى الهوائية </a:t>
            </a:r>
            <a:r>
              <a:rPr lang="fr-FR" sz="2400" b="1" dirty="0" smtClean="0">
                <a:solidFill>
                  <a:schemeClr val="tx1"/>
                </a:solidFill>
              </a:rPr>
              <a:t>(PMA)</a:t>
            </a:r>
            <a:endParaRPr lang="ar-DZ" sz="2400" b="1" dirty="0" smtClean="0">
              <a:solidFill>
                <a:schemeClr val="tx1"/>
              </a:solidFill>
            </a:endParaRPr>
          </a:p>
          <a:p>
            <a:pPr algn="ctr" rtl="1"/>
            <a:r>
              <a:rPr lang="fr-FR" sz="2400" b="1" dirty="0" smtClean="0">
                <a:solidFill>
                  <a:schemeClr val="tx1"/>
                </a:solidFill>
              </a:rPr>
              <a:t>Les étapes essentiel utilisée pour  mesuré la puissance maximale aérobie   </a:t>
            </a:r>
            <a:endParaRPr lang="ar-DZ" sz="2400" b="1" dirty="0" smtClean="0">
              <a:solidFill>
                <a:schemeClr val="tx1"/>
              </a:solidFill>
            </a:endParaRPr>
          </a:p>
          <a:p>
            <a:pPr algn="ctr" rtl="1"/>
            <a:endParaRPr lang="fr-FR" sz="2400" b="1" dirty="0">
              <a:solidFill>
                <a:schemeClr val="tx1"/>
              </a:solidFill>
            </a:endParaRPr>
          </a:p>
        </p:txBody>
      </p:sp>
      <p:sp>
        <p:nvSpPr>
          <p:cNvPr id="4" name="Rectangle 3"/>
          <p:cNvSpPr/>
          <p:nvPr/>
        </p:nvSpPr>
        <p:spPr>
          <a:xfrm>
            <a:off x="381000" y="1524000"/>
            <a:ext cx="8534400" cy="1066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400" b="1" dirty="0" smtClean="0">
                <a:solidFill>
                  <a:schemeClr val="tx1"/>
                </a:solidFill>
              </a:rPr>
              <a:t>بإجراء الإحماء بشدة تكون ضعيفة ، حيث يسمح الإحماء بتحريض الآلية </a:t>
            </a:r>
            <a:r>
              <a:rPr lang="ar-DZ" sz="2400" b="1" dirty="0" err="1" smtClean="0">
                <a:solidFill>
                  <a:schemeClr val="tx1"/>
                </a:solidFill>
              </a:rPr>
              <a:t>الطاقوية</a:t>
            </a:r>
            <a:r>
              <a:rPr lang="ar-DZ" sz="2400" b="1" dirty="0" smtClean="0">
                <a:solidFill>
                  <a:schemeClr val="tx1"/>
                </a:solidFill>
              </a:rPr>
              <a:t> الهوائية وتحسين الدورة الدموية على مستوى الشعيرات والعضلات والتبادلات الغازية بين الدم والعضلات  لتسريع الآليات التفاعلية في الخلايا.</a:t>
            </a:r>
            <a:endParaRPr lang="fr-FR" sz="2400" b="1" dirty="0">
              <a:solidFill>
                <a:schemeClr val="tx1"/>
              </a:solidFill>
            </a:endParaRPr>
          </a:p>
        </p:txBody>
      </p:sp>
      <p:sp>
        <p:nvSpPr>
          <p:cNvPr id="5" name="Rectangle 4"/>
          <p:cNvSpPr/>
          <p:nvPr/>
        </p:nvSpPr>
        <p:spPr>
          <a:xfrm>
            <a:off x="381000" y="2743200"/>
            <a:ext cx="8534400" cy="1143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400" b="1" dirty="0" smtClean="0">
                <a:solidFill>
                  <a:schemeClr val="tx1"/>
                </a:solidFill>
              </a:rPr>
              <a:t>الزيادة في الحمولة أثناء أداء الاختبار يجب أن تكون مناسبة </a:t>
            </a:r>
            <a:r>
              <a:rPr lang="ar-DZ" sz="2400" b="1" dirty="0" err="1" smtClean="0">
                <a:solidFill>
                  <a:schemeClr val="tx1"/>
                </a:solidFill>
              </a:rPr>
              <a:t>و</a:t>
            </a:r>
            <a:r>
              <a:rPr lang="ar-DZ" sz="2400" b="1" dirty="0" smtClean="0">
                <a:solidFill>
                  <a:schemeClr val="tx1"/>
                </a:solidFill>
              </a:rPr>
              <a:t> </a:t>
            </a:r>
            <a:r>
              <a:rPr lang="ar-DZ" sz="2400" b="1" dirty="0" err="1" smtClean="0">
                <a:solidFill>
                  <a:schemeClr val="tx1"/>
                </a:solidFill>
              </a:rPr>
              <a:t>خفيفية</a:t>
            </a:r>
            <a:r>
              <a:rPr lang="ar-DZ" sz="2400" b="1" dirty="0" smtClean="0">
                <a:solidFill>
                  <a:schemeClr val="tx1"/>
                </a:solidFill>
              </a:rPr>
              <a:t> من أجل تفادي الزيادة في حمض اللبن، </a:t>
            </a:r>
            <a:r>
              <a:rPr lang="ar-DZ" sz="2400" b="1" dirty="0" err="1" smtClean="0">
                <a:solidFill>
                  <a:schemeClr val="tx1"/>
                </a:solidFill>
              </a:rPr>
              <a:t>و</a:t>
            </a:r>
            <a:r>
              <a:rPr lang="ar-DZ" sz="2400" b="1" dirty="0" smtClean="0">
                <a:solidFill>
                  <a:schemeClr val="tx1"/>
                </a:solidFill>
              </a:rPr>
              <a:t> الرفع في النبض القلبي مما يؤدي إلى توقيف الاختبار قبل الوصول إلى الحد الأقصى للأكسجين المستهلك . </a:t>
            </a:r>
            <a:endParaRPr lang="fr-FR" sz="2400" b="1" dirty="0">
              <a:solidFill>
                <a:schemeClr val="tx1"/>
              </a:solidFill>
            </a:endParaRPr>
          </a:p>
        </p:txBody>
      </p:sp>
      <p:sp>
        <p:nvSpPr>
          <p:cNvPr id="7" name="Rectangle 6"/>
          <p:cNvSpPr/>
          <p:nvPr/>
        </p:nvSpPr>
        <p:spPr>
          <a:xfrm>
            <a:off x="381000" y="4267200"/>
            <a:ext cx="8534400" cy="914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400" b="1" dirty="0" smtClean="0">
                <a:solidFill>
                  <a:schemeClr val="tx1"/>
                </a:solidFill>
              </a:rPr>
              <a:t>نوعية الاختبار يجب أن تتناسب مع الرياضة الممارسة، من حيث الشكل </a:t>
            </a:r>
            <a:r>
              <a:rPr lang="ar-DZ" sz="2400" b="1" dirty="0" err="1" smtClean="0">
                <a:solidFill>
                  <a:schemeClr val="tx1"/>
                </a:solidFill>
              </a:rPr>
              <a:t>و</a:t>
            </a:r>
            <a:r>
              <a:rPr lang="ar-DZ" sz="2400" b="1" dirty="0" smtClean="0">
                <a:solidFill>
                  <a:schemeClr val="tx1"/>
                </a:solidFill>
              </a:rPr>
              <a:t> الشدة </a:t>
            </a:r>
            <a:r>
              <a:rPr lang="ar-DZ" sz="2400" b="1" dirty="0" err="1" smtClean="0">
                <a:solidFill>
                  <a:schemeClr val="tx1"/>
                </a:solidFill>
              </a:rPr>
              <a:t>و</a:t>
            </a:r>
            <a:r>
              <a:rPr lang="ar-DZ" sz="2400" b="1" dirty="0" smtClean="0">
                <a:solidFill>
                  <a:schemeClr val="tx1"/>
                </a:solidFill>
              </a:rPr>
              <a:t> المدة الزمنية </a:t>
            </a:r>
            <a:r>
              <a:rPr lang="ar-DZ" sz="2400" b="1" dirty="0" smtClean="0">
                <a:solidFill>
                  <a:schemeClr val="bg1"/>
                </a:solidFill>
              </a:rPr>
              <a:t>.</a:t>
            </a:r>
            <a:endParaRPr lang="fr-FR" sz="2400" b="1" dirty="0">
              <a:solidFill>
                <a:schemeClr val="bg1"/>
              </a:solidFill>
            </a:endParaRPr>
          </a:p>
        </p:txBody>
      </p:sp>
      <p:sp>
        <p:nvSpPr>
          <p:cNvPr id="8" name="Rectangle 7"/>
          <p:cNvSpPr/>
          <p:nvPr/>
        </p:nvSpPr>
        <p:spPr>
          <a:xfrm>
            <a:off x="381000" y="5638800"/>
            <a:ext cx="8534400" cy="914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400" b="1" dirty="0" smtClean="0">
                <a:solidFill>
                  <a:schemeClr val="tx1"/>
                </a:solidFill>
              </a:rPr>
              <a:t>يجب مراعاة عملية الزيادة في حمولة الاختبار، حسب العمر ،الجنس ، الشدة ،و المدة الزمنية</a:t>
            </a:r>
            <a:r>
              <a:rPr lang="ar-DZ" sz="2400" b="1" dirty="0" smtClean="0"/>
              <a:t> </a:t>
            </a:r>
            <a:endParaRPr lang="fr-FR"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D:\image teste pyusique\5035826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arré corné 1"/>
          <p:cNvSpPr/>
          <p:nvPr/>
        </p:nvSpPr>
        <p:spPr>
          <a:xfrm>
            <a:off x="381000" y="76200"/>
            <a:ext cx="8382000" cy="914400"/>
          </a:xfrm>
          <a:prstGeom prst="foldedCorne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تصنيف المراحل المختلفة لقياس </a:t>
            </a:r>
            <a:r>
              <a:rPr lang="fr-FR" sz="2400" b="1" dirty="0" smtClean="0">
                <a:solidFill>
                  <a:schemeClr val="tx1"/>
                </a:solidFill>
              </a:rPr>
              <a:t>(VO2 max) </a:t>
            </a:r>
            <a:r>
              <a:rPr lang="ar-DZ" sz="2400" b="1" dirty="0" smtClean="0">
                <a:solidFill>
                  <a:schemeClr val="tx1"/>
                </a:solidFill>
              </a:rPr>
              <a:t> مباشرة</a:t>
            </a:r>
          </a:p>
          <a:p>
            <a:pPr algn="ctr" rtl="1"/>
            <a:r>
              <a:rPr lang="ar-DZ" sz="2400" b="1" dirty="0" smtClean="0">
                <a:solidFill>
                  <a:schemeClr val="tx1"/>
                </a:solidFill>
              </a:rPr>
              <a:t> </a:t>
            </a:r>
            <a:r>
              <a:rPr lang="fr-FR" sz="2400" b="1" dirty="0" smtClean="0">
                <a:solidFill>
                  <a:schemeClr val="tx1"/>
                </a:solidFill>
              </a:rPr>
              <a:t>Classification des différentes </a:t>
            </a:r>
            <a:r>
              <a:rPr lang="fr-FR" sz="2400" b="1" dirty="0" smtClean="0">
                <a:solidFill>
                  <a:srgbClr val="FF0000"/>
                </a:solidFill>
              </a:rPr>
              <a:t>étapes</a:t>
            </a:r>
            <a:r>
              <a:rPr lang="fr-FR" sz="2400" b="1" dirty="0" smtClean="0">
                <a:solidFill>
                  <a:schemeClr val="tx1"/>
                </a:solidFill>
              </a:rPr>
              <a:t> des mesures  de VO</a:t>
            </a:r>
            <a:r>
              <a:rPr lang="fr-FR" sz="1200" b="1" dirty="0" smtClean="0">
                <a:solidFill>
                  <a:schemeClr val="tx1"/>
                </a:solidFill>
              </a:rPr>
              <a:t>2</a:t>
            </a:r>
            <a:r>
              <a:rPr lang="fr-FR" sz="2400" b="1" dirty="0" smtClean="0">
                <a:solidFill>
                  <a:schemeClr val="tx1"/>
                </a:solidFill>
              </a:rPr>
              <a:t> max</a:t>
            </a:r>
            <a:r>
              <a:rPr lang="fr-FR" sz="2400" b="1" dirty="0" smtClean="0">
                <a:solidFill>
                  <a:srgbClr val="FFFF00"/>
                </a:solidFill>
              </a:rPr>
              <a:t> </a:t>
            </a:r>
            <a:endParaRPr lang="fr-FR" sz="2400" b="1" dirty="0">
              <a:solidFill>
                <a:srgbClr val="FFFF00"/>
              </a:solidFill>
            </a:endParaRPr>
          </a:p>
        </p:txBody>
      </p:sp>
      <p:sp>
        <p:nvSpPr>
          <p:cNvPr id="3" name="Rectangle à coins arrondis 2"/>
          <p:cNvSpPr/>
          <p:nvPr/>
        </p:nvSpPr>
        <p:spPr>
          <a:xfrm>
            <a:off x="381000" y="1371600"/>
            <a:ext cx="8382000" cy="10668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rgbClr val="FFFF00"/>
                </a:solidFill>
              </a:rPr>
              <a:t>حمولة متزايدة بطريقة غير متواصلة، مع فترات راحة بين المراحل حيث تقدر فترة كل مرحلة من 3 إلى 6 دقائق</a:t>
            </a:r>
            <a:r>
              <a:rPr lang="ar-DZ" sz="2400" b="1" dirty="0" smtClean="0">
                <a:solidFill>
                  <a:srgbClr val="FFFF00"/>
                </a:solidFill>
              </a:rPr>
              <a:t> .</a:t>
            </a:r>
            <a:endParaRPr lang="fr-FR" sz="2400" b="1" dirty="0">
              <a:solidFill>
                <a:srgbClr val="FFFF00"/>
              </a:solidFill>
            </a:endParaRPr>
          </a:p>
        </p:txBody>
      </p:sp>
      <p:sp>
        <p:nvSpPr>
          <p:cNvPr id="4" name="Rectangle à coins arrondis 3"/>
          <p:cNvSpPr/>
          <p:nvPr/>
        </p:nvSpPr>
        <p:spPr>
          <a:xfrm>
            <a:off x="381000" y="3276600"/>
            <a:ext cx="8382000" cy="10668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 </a:t>
            </a:r>
            <a:r>
              <a:rPr lang="ar-DZ" sz="2800" b="1" dirty="0" smtClean="0">
                <a:solidFill>
                  <a:srgbClr val="FFFF00"/>
                </a:solidFill>
              </a:rPr>
              <a:t>حمولة متزايدة بطريقة متواصلة مع مراحل تتراوح مدتها من 1 إلى 3 دقائق بدون راحة بين المراحل.</a:t>
            </a:r>
            <a:endParaRPr lang="fr-FR" sz="2800" b="1" dirty="0">
              <a:solidFill>
                <a:srgbClr val="FFFF00"/>
              </a:solidFill>
            </a:endParaRPr>
          </a:p>
        </p:txBody>
      </p:sp>
      <p:sp>
        <p:nvSpPr>
          <p:cNvPr id="5" name="Rectangle à coins arrondis 4"/>
          <p:cNvSpPr/>
          <p:nvPr/>
        </p:nvSpPr>
        <p:spPr>
          <a:xfrm>
            <a:off x="381000" y="5105400"/>
            <a:ext cx="8382000" cy="1066800"/>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حمولة ثابتة يجب أن تنهك المختبر بعد 3 دقائق وفي مدة تقل عن 6 دقائق </a:t>
            </a:r>
            <a:endParaRPr lang="fr-F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D:\image teste pyusique\energetiqu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rré corné 3"/>
          <p:cNvSpPr/>
          <p:nvPr/>
        </p:nvSpPr>
        <p:spPr>
          <a:xfrm>
            <a:off x="304800" y="228600"/>
            <a:ext cx="8686800" cy="1447800"/>
          </a:xfrm>
          <a:prstGeom prst="foldedCorner">
            <a:avLst>
              <a:gd name="adj" fmla="val 4479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400" b="1" dirty="0" smtClean="0">
              <a:solidFill>
                <a:schemeClr val="tx1"/>
              </a:solidFill>
            </a:endParaRPr>
          </a:p>
          <a:p>
            <a:pPr algn="ctr" rtl="1"/>
            <a:endParaRPr lang="fr-FR" sz="2400" b="1" dirty="0" smtClean="0">
              <a:solidFill>
                <a:schemeClr val="tx1"/>
              </a:solidFill>
            </a:endParaRPr>
          </a:p>
          <a:p>
            <a:pPr algn="ctr" rtl="1"/>
            <a:r>
              <a:rPr lang="ar-DZ" sz="2400" b="1" dirty="0" smtClean="0">
                <a:solidFill>
                  <a:schemeClr val="tx1"/>
                </a:solidFill>
              </a:rPr>
              <a:t>2- الطرق</a:t>
            </a:r>
            <a:r>
              <a:rPr lang="fr-FR" sz="2400" b="1" dirty="0" smtClean="0">
                <a:solidFill>
                  <a:schemeClr val="tx1"/>
                </a:solidFill>
              </a:rPr>
              <a:t> </a:t>
            </a:r>
            <a:r>
              <a:rPr lang="ar-DZ" sz="2400" b="1" dirty="0" smtClean="0">
                <a:solidFill>
                  <a:schemeClr val="tx1"/>
                </a:solidFill>
              </a:rPr>
              <a:t>الغير المباشرة لقياس الحجم الأقصى للأكسجين المستهلك</a:t>
            </a:r>
            <a:r>
              <a:rPr lang="fr-FR" sz="2400" b="1" dirty="0" smtClean="0">
                <a:solidFill>
                  <a:schemeClr val="tx1"/>
                </a:solidFill>
              </a:rPr>
              <a:t>VO</a:t>
            </a:r>
            <a:r>
              <a:rPr lang="fr-FR" sz="1400" b="1" dirty="0" smtClean="0">
                <a:solidFill>
                  <a:schemeClr val="tx1"/>
                </a:solidFill>
              </a:rPr>
              <a:t>2</a:t>
            </a:r>
            <a:r>
              <a:rPr lang="fr-FR" sz="2400" b="1" dirty="0" smtClean="0">
                <a:solidFill>
                  <a:schemeClr val="tx1"/>
                </a:solidFill>
              </a:rPr>
              <a:t> max </a:t>
            </a:r>
            <a:endParaRPr lang="ar-DZ" sz="2400" b="1" dirty="0" smtClean="0">
              <a:solidFill>
                <a:schemeClr val="tx1"/>
              </a:solidFill>
            </a:endParaRPr>
          </a:p>
          <a:p>
            <a:pPr algn="ctr" rtl="1"/>
            <a:r>
              <a:rPr lang="fr-FR" sz="2400" b="1" dirty="0" smtClean="0">
                <a:solidFill>
                  <a:schemeClr val="tx1"/>
                </a:solidFill>
              </a:rPr>
              <a:t>Les méthodes indirecte des mesures se la consommation maximale d’oxygène VO</a:t>
            </a:r>
            <a:r>
              <a:rPr lang="fr-FR" sz="1400" b="1" dirty="0" smtClean="0">
                <a:solidFill>
                  <a:schemeClr val="tx1"/>
                </a:solidFill>
              </a:rPr>
              <a:t>2</a:t>
            </a:r>
            <a:r>
              <a:rPr lang="fr-FR" sz="2400" b="1" dirty="0" smtClean="0">
                <a:solidFill>
                  <a:schemeClr val="tx1"/>
                </a:solidFill>
              </a:rPr>
              <a:t> max  </a:t>
            </a:r>
            <a:endParaRPr lang="fr-FR" sz="2400" b="1" dirty="0">
              <a:solidFill>
                <a:schemeClr val="tx1"/>
              </a:solidFill>
            </a:endParaRPr>
          </a:p>
        </p:txBody>
      </p:sp>
      <p:sp>
        <p:nvSpPr>
          <p:cNvPr id="5" name="Arrondir un rectangle avec un coin diagonal 4"/>
          <p:cNvSpPr/>
          <p:nvPr/>
        </p:nvSpPr>
        <p:spPr>
          <a:xfrm>
            <a:off x="304800" y="2133600"/>
            <a:ext cx="8610600" cy="4191000"/>
          </a:xfrm>
          <a:prstGeom prst="round2Diag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81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rPr>
              <a:t>يتم في الطرق الغير مباشرة تقدير الحد الأقصى للأكسجين المستهلك بواسطة استخدام اختبارات تعتمد على قياس معدل القلب للشخص المختبر بعد أدائه لمجهود بدني مقنن على أحد أجهزة قياس الجهد، وبواسطة بعض المعادلات الخاصة أو بطريقة الرسم الحاسب (</a:t>
            </a:r>
            <a:r>
              <a:rPr lang="ar-DZ" sz="2800" b="1" dirty="0" err="1" smtClean="0">
                <a:solidFill>
                  <a:schemeClr val="tx1"/>
                </a:solidFill>
              </a:rPr>
              <a:t>النوموجرام</a:t>
            </a:r>
            <a:r>
              <a:rPr lang="ar-DZ" sz="2800" b="1" dirty="0" smtClean="0">
                <a:solidFill>
                  <a:schemeClr val="tx1"/>
                </a:solidFill>
              </a:rPr>
              <a:t>) أو بعض الجداول الخاصة بذلك. </a:t>
            </a:r>
          </a:p>
          <a:p>
            <a:pPr algn="ctr" rtl="1"/>
            <a:r>
              <a:rPr lang="ar-DZ" sz="2800" b="1" dirty="0" smtClean="0">
                <a:solidFill>
                  <a:schemeClr val="tx1"/>
                </a:solidFill>
              </a:rPr>
              <a:t>تختلف هذه الاختبارات حسب نوعيتها وطريقة إجرائها على الاختبارات المباشرة بحيث يجب </a:t>
            </a:r>
            <a:r>
              <a:rPr lang="ar-DZ" sz="2800" b="1" dirty="0" err="1" smtClean="0">
                <a:solidFill>
                  <a:schemeClr val="tx1"/>
                </a:solidFill>
              </a:rPr>
              <a:t>ان</a:t>
            </a:r>
            <a:r>
              <a:rPr lang="ar-DZ" sz="2800" b="1" dirty="0" smtClean="0">
                <a:solidFill>
                  <a:schemeClr val="tx1"/>
                </a:solidFill>
              </a:rPr>
              <a:t> تكون متزايدة بتناسب مع تحديد مراحل الزيادة في الشدة أو غير متزايدة بتطبيق مرحلة واحدة فقط.</a:t>
            </a:r>
            <a:endParaRPr lang="fr-FR"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D:\image teste pyusique\vo2max-test_500_copyrigh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rré corné 3"/>
          <p:cNvSpPr/>
          <p:nvPr/>
        </p:nvSpPr>
        <p:spPr>
          <a:xfrm>
            <a:off x="304800" y="228600"/>
            <a:ext cx="8686800" cy="1447800"/>
          </a:xfrm>
          <a:prstGeom prst="foldedCorner">
            <a:avLst>
              <a:gd name="adj" fmla="val 4479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400" b="1" dirty="0" smtClean="0">
              <a:solidFill>
                <a:schemeClr val="tx1"/>
              </a:solidFill>
            </a:endParaRPr>
          </a:p>
          <a:p>
            <a:pPr algn="ctr" rtl="1"/>
            <a:endParaRPr lang="fr-FR" sz="2400" b="1" dirty="0" smtClean="0">
              <a:solidFill>
                <a:schemeClr val="tx1"/>
              </a:solidFill>
            </a:endParaRPr>
          </a:p>
          <a:p>
            <a:pPr algn="ctr" rtl="1"/>
            <a:r>
              <a:rPr lang="ar-DZ" sz="2400" b="1" dirty="0" smtClean="0">
                <a:solidFill>
                  <a:schemeClr val="bg1"/>
                </a:solidFill>
              </a:rPr>
              <a:t>3- الطرق</a:t>
            </a:r>
            <a:r>
              <a:rPr lang="fr-FR" sz="2400" b="1" dirty="0" smtClean="0">
                <a:solidFill>
                  <a:schemeClr val="bg1"/>
                </a:solidFill>
              </a:rPr>
              <a:t> </a:t>
            </a:r>
            <a:r>
              <a:rPr lang="ar-DZ" sz="2400" b="1" dirty="0" smtClean="0">
                <a:solidFill>
                  <a:schemeClr val="bg1"/>
                </a:solidFill>
              </a:rPr>
              <a:t> الميدانية لقياس الحجم الأقصى للأكسجين المستهلك</a:t>
            </a:r>
            <a:r>
              <a:rPr lang="fr-FR" sz="2400" b="1" dirty="0" smtClean="0">
                <a:solidFill>
                  <a:schemeClr val="bg1"/>
                </a:solidFill>
              </a:rPr>
              <a:t>VO</a:t>
            </a:r>
            <a:r>
              <a:rPr lang="fr-FR" sz="1400" b="1" dirty="0" smtClean="0">
                <a:solidFill>
                  <a:schemeClr val="bg1"/>
                </a:solidFill>
              </a:rPr>
              <a:t>2</a:t>
            </a:r>
            <a:r>
              <a:rPr lang="fr-FR" sz="2400" b="1" dirty="0" smtClean="0">
                <a:solidFill>
                  <a:schemeClr val="bg1"/>
                </a:solidFill>
              </a:rPr>
              <a:t> max </a:t>
            </a:r>
            <a:endParaRPr lang="ar-DZ" sz="2400" b="1" dirty="0" smtClean="0">
              <a:solidFill>
                <a:schemeClr val="bg1"/>
              </a:solidFill>
            </a:endParaRPr>
          </a:p>
          <a:p>
            <a:pPr algn="ctr" rtl="1"/>
            <a:r>
              <a:rPr lang="fr-FR" sz="2400" b="1" dirty="0" smtClean="0">
                <a:solidFill>
                  <a:schemeClr val="bg1"/>
                </a:solidFill>
              </a:rPr>
              <a:t>Les méthodes de terrain  des mesures se la consommation maximale d’oxygène VO</a:t>
            </a:r>
            <a:r>
              <a:rPr lang="fr-FR" sz="1400" b="1" dirty="0" smtClean="0">
                <a:solidFill>
                  <a:schemeClr val="bg1"/>
                </a:solidFill>
              </a:rPr>
              <a:t>2</a:t>
            </a:r>
            <a:r>
              <a:rPr lang="fr-FR" sz="2400" b="1" dirty="0" smtClean="0">
                <a:solidFill>
                  <a:schemeClr val="bg1"/>
                </a:solidFill>
              </a:rPr>
              <a:t> max  </a:t>
            </a:r>
            <a:endParaRPr lang="fr-FR" sz="2400" b="1" dirty="0">
              <a:solidFill>
                <a:schemeClr val="bg1"/>
              </a:solidFill>
            </a:endParaRPr>
          </a:p>
        </p:txBody>
      </p:sp>
      <p:sp>
        <p:nvSpPr>
          <p:cNvPr id="5" name="Arrondir un rectangle avec un coin diagonal 4"/>
          <p:cNvSpPr/>
          <p:nvPr/>
        </p:nvSpPr>
        <p:spPr>
          <a:xfrm>
            <a:off x="457200" y="2286000"/>
            <a:ext cx="8458200" cy="38862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solidFill>
                  <a:schemeClr val="tx1">
                    <a:lumMod val="95000"/>
                    <a:lumOff val="5000"/>
                  </a:schemeClr>
                </a:solidFill>
              </a:rPr>
              <a:t>تعتمد كل من الاختبارات المباشرة </a:t>
            </a:r>
            <a:r>
              <a:rPr lang="ar-DZ" sz="2800" b="1" dirty="0" err="1" smtClean="0">
                <a:solidFill>
                  <a:schemeClr val="tx1">
                    <a:lumMod val="95000"/>
                    <a:lumOff val="5000"/>
                  </a:schemeClr>
                </a:solidFill>
              </a:rPr>
              <a:t>و</a:t>
            </a:r>
            <a:r>
              <a:rPr lang="ar-DZ" sz="2800" b="1" dirty="0" smtClean="0">
                <a:solidFill>
                  <a:schemeClr val="tx1">
                    <a:lumMod val="95000"/>
                    <a:lumOff val="5000"/>
                  </a:schemeClr>
                </a:solidFill>
              </a:rPr>
              <a:t> الغير مباشرة على أجهزة </a:t>
            </a:r>
            <a:r>
              <a:rPr lang="ar-DZ" sz="2800" b="1" dirty="0" err="1" smtClean="0">
                <a:solidFill>
                  <a:schemeClr val="tx1">
                    <a:lumMod val="95000"/>
                    <a:lumOff val="5000"/>
                  </a:schemeClr>
                </a:solidFill>
              </a:rPr>
              <a:t>باهضة</a:t>
            </a:r>
            <a:r>
              <a:rPr lang="ar-DZ" sz="2800" b="1" dirty="0" smtClean="0">
                <a:solidFill>
                  <a:schemeClr val="tx1">
                    <a:lumMod val="95000"/>
                    <a:lumOff val="5000"/>
                  </a:schemeClr>
                </a:solidFill>
              </a:rPr>
              <a:t> الثمن حيث يكون توفرها في المخابر الخاصة واستخدامها غالبا يكون معيق نظرا للازدحام </a:t>
            </a:r>
            <a:r>
              <a:rPr lang="ar-DZ" sz="2800" b="1" dirty="0" err="1" smtClean="0">
                <a:solidFill>
                  <a:schemeClr val="tx1">
                    <a:lumMod val="95000"/>
                    <a:lumOff val="5000"/>
                  </a:schemeClr>
                </a:solidFill>
              </a:rPr>
              <a:t>و</a:t>
            </a:r>
            <a:r>
              <a:rPr lang="ar-DZ" sz="2800" b="1" dirty="0" smtClean="0">
                <a:solidFill>
                  <a:schemeClr val="tx1">
                    <a:lumMod val="95000"/>
                    <a:lumOff val="5000"/>
                  </a:schemeClr>
                </a:solidFill>
              </a:rPr>
              <a:t> الاستخدام الكبير من طرف الآخرين،هذا ما جعل الطريقة الميدانية تستعمل بكثرة من طرف </a:t>
            </a:r>
            <a:r>
              <a:rPr lang="ar-DZ" sz="2800" b="1" dirty="0" err="1" smtClean="0">
                <a:solidFill>
                  <a:schemeClr val="tx1">
                    <a:lumMod val="95000"/>
                    <a:lumOff val="5000"/>
                  </a:schemeClr>
                </a:solidFill>
              </a:rPr>
              <a:t>المدريبن</a:t>
            </a:r>
            <a:r>
              <a:rPr lang="ar-DZ" sz="2800" b="1" dirty="0" smtClean="0">
                <a:solidFill>
                  <a:schemeClr val="tx1">
                    <a:lumMod val="95000"/>
                    <a:lumOff val="5000"/>
                  </a:schemeClr>
                </a:solidFill>
              </a:rPr>
              <a:t> مع أخذ كل الاحتياطات </a:t>
            </a:r>
            <a:r>
              <a:rPr lang="ar-DZ" sz="2800" b="1" dirty="0" err="1" smtClean="0">
                <a:solidFill>
                  <a:schemeClr val="tx1">
                    <a:lumMod val="95000"/>
                    <a:lumOff val="5000"/>
                  </a:schemeClr>
                </a:solidFill>
              </a:rPr>
              <a:t>و</a:t>
            </a:r>
            <a:r>
              <a:rPr lang="ar-DZ" sz="2800" b="1" dirty="0" smtClean="0">
                <a:solidFill>
                  <a:schemeClr val="tx1">
                    <a:lumMod val="95000"/>
                    <a:lumOff val="5000"/>
                  </a:schemeClr>
                </a:solidFill>
              </a:rPr>
              <a:t> التدابير اللازمة لإجرائها، حيث تسمح الطرق الميدانية بتقييم بعض عوامل التدريب بطريقة سهلة </a:t>
            </a:r>
            <a:r>
              <a:rPr lang="ar-DZ" sz="2800" b="1" dirty="0" err="1" smtClean="0">
                <a:solidFill>
                  <a:schemeClr val="tx1">
                    <a:lumMod val="95000"/>
                    <a:lumOff val="5000"/>
                  </a:schemeClr>
                </a:solidFill>
              </a:rPr>
              <a:t>و</a:t>
            </a:r>
            <a:r>
              <a:rPr lang="ar-DZ" sz="2800" b="1" dirty="0" smtClean="0">
                <a:solidFill>
                  <a:schemeClr val="tx1">
                    <a:lumMod val="95000"/>
                    <a:lumOff val="5000"/>
                  </a:schemeClr>
                </a:solidFill>
              </a:rPr>
              <a:t> بسيطة لا تتطلب </a:t>
            </a:r>
            <a:r>
              <a:rPr lang="ar-DZ" sz="2800" b="1" dirty="0" err="1" smtClean="0">
                <a:solidFill>
                  <a:schemeClr val="tx1">
                    <a:lumMod val="95000"/>
                    <a:lumOff val="5000"/>
                  </a:schemeClr>
                </a:solidFill>
              </a:rPr>
              <a:t>إستعمال</a:t>
            </a:r>
            <a:r>
              <a:rPr lang="ar-DZ" sz="2800" b="1" dirty="0" smtClean="0">
                <a:solidFill>
                  <a:schemeClr val="tx1">
                    <a:lumMod val="95000"/>
                    <a:lumOff val="5000"/>
                  </a:schemeClr>
                </a:solidFill>
              </a:rPr>
              <a:t> أجهزة </a:t>
            </a:r>
            <a:r>
              <a:rPr lang="ar-DZ" sz="2800" b="1" dirty="0" err="1" smtClean="0">
                <a:solidFill>
                  <a:schemeClr val="tx1">
                    <a:lumMod val="95000"/>
                    <a:lumOff val="5000"/>
                  </a:schemeClr>
                </a:solidFill>
              </a:rPr>
              <a:t>و</a:t>
            </a:r>
            <a:r>
              <a:rPr lang="ar-DZ" sz="2800" b="1" dirty="0" smtClean="0">
                <a:solidFill>
                  <a:schemeClr val="tx1">
                    <a:lumMod val="95000"/>
                    <a:lumOff val="5000"/>
                  </a:schemeClr>
                </a:solidFill>
              </a:rPr>
              <a:t> وسائل معقدة كما تعطى نتائج مماثلة مع الاختبارات المعملية. </a:t>
            </a:r>
            <a:endParaRPr lang="fr-FR" sz="28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76200" y="420469"/>
            <a:ext cx="857382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Times New Roman" pitchFamily="18" charset="0"/>
                <a:cs typeface="Times New Roman" pitchFamily="18" charset="0"/>
              </a:rPr>
              <a:t>Tableaux de correspondance distance parcourue en 12 minutes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Times New Roman" pitchFamily="18" charset="0"/>
                <a:cs typeface="Times New Roman" pitchFamily="18" charset="0"/>
              </a:rPr>
              <a:t> niveau de</a:t>
            </a:r>
            <a:r>
              <a:rPr kumimoji="0" lang="fr-FR" sz="2400" b="1" i="0" u="none" strike="noStrike" cap="none" normalizeH="0" dirty="0" smtClean="0">
                <a:ln>
                  <a:noFill/>
                </a:ln>
                <a:effectLst/>
                <a:latin typeface="Times New Roman" pitchFamily="18" charset="0"/>
                <a:cs typeface="Times New Roman" pitchFamily="18" charset="0"/>
              </a:rPr>
              <a:t> </a:t>
            </a:r>
            <a:r>
              <a:rPr kumimoji="0" lang="fr-FR" sz="2400" b="1" i="0" u="none" strike="noStrike" cap="none" normalizeH="0" baseline="0" dirty="0" smtClean="0">
                <a:ln>
                  <a:noFill/>
                </a:ln>
                <a:effectLst/>
                <a:latin typeface="Times New Roman" pitchFamily="18" charset="0"/>
                <a:cs typeface="Times New Roman" pitchFamily="18" charset="0"/>
              </a:rPr>
              <a:t>forme physique</a:t>
            </a:r>
            <a:r>
              <a:rPr kumimoji="0" lang="fr-FR" sz="2400" b="1" i="0" u="none" strike="noStrike" cap="none" normalizeH="0" dirty="0" smtClean="0">
                <a:ln>
                  <a:noFill/>
                </a:ln>
                <a:effectLst/>
                <a:latin typeface="Times New Roman" pitchFamily="18" charset="0"/>
                <a:cs typeface="Times New Roman" pitchFamily="18" charset="0"/>
              </a:rPr>
              <a:t> </a:t>
            </a:r>
            <a:r>
              <a:rPr kumimoji="0" lang="fr-FR" sz="2400" b="1" i="0" u="none" strike="noStrike" cap="none" normalizeH="0" baseline="0" dirty="0" smtClean="0">
                <a:ln>
                  <a:noFill/>
                </a:ln>
                <a:effectLst/>
                <a:latin typeface="Times New Roman" pitchFamily="18" charset="0"/>
                <a:cs typeface="Times New Roman" pitchFamily="18" charset="0"/>
              </a:rPr>
              <a:t>Hommes</a:t>
            </a:r>
          </a:p>
        </p:txBody>
      </p:sp>
      <p:graphicFrame>
        <p:nvGraphicFramePr>
          <p:cNvPr id="6" name="Tableau 5"/>
          <p:cNvGraphicFramePr>
            <a:graphicFrameLocks noGrp="1"/>
          </p:cNvGraphicFramePr>
          <p:nvPr/>
        </p:nvGraphicFramePr>
        <p:xfrm>
          <a:off x="152404" y="1767022"/>
          <a:ext cx="8839195" cy="4481378"/>
        </p:xfrm>
        <a:graphic>
          <a:graphicData uri="http://schemas.openxmlformats.org/drawingml/2006/table">
            <a:tbl>
              <a:tblPr firstRow="1" bandRow="1">
                <a:tableStyleId>{5C22544A-7EE6-4342-B048-85BDC9FD1C3A}</a:tableStyleId>
              </a:tblPr>
              <a:tblGrid>
                <a:gridCol w="1262742">
                  <a:extLst>
                    <a:ext uri="{9D8B030D-6E8A-4147-A177-3AD203B41FA5}">
                      <a16:colId xmlns:a16="http://schemas.microsoft.com/office/drawing/2014/main" val="20000"/>
                    </a:ext>
                  </a:extLst>
                </a:gridCol>
                <a:gridCol w="1262743">
                  <a:extLst>
                    <a:ext uri="{9D8B030D-6E8A-4147-A177-3AD203B41FA5}">
                      <a16:colId xmlns:a16="http://schemas.microsoft.com/office/drawing/2014/main" val="20001"/>
                    </a:ext>
                  </a:extLst>
                </a:gridCol>
                <a:gridCol w="1262742">
                  <a:extLst>
                    <a:ext uri="{9D8B030D-6E8A-4147-A177-3AD203B41FA5}">
                      <a16:colId xmlns:a16="http://schemas.microsoft.com/office/drawing/2014/main" val="20002"/>
                    </a:ext>
                  </a:extLst>
                </a:gridCol>
                <a:gridCol w="1262742">
                  <a:extLst>
                    <a:ext uri="{9D8B030D-6E8A-4147-A177-3AD203B41FA5}">
                      <a16:colId xmlns:a16="http://schemas.microsoft.com/office/drawing/2014/main" val="20003"/>
                    </a:ext>
                  </a:extLst>
                </a:gridCol>
                <a:gridCol w="1262742">
                  <a:extLst>
                    <a:ext uri="{9D8B030D-6E8A-4147-A177-3AD203B41FA5}">
                      <a16:colId xmlns:a16="http://schemas.microsoft.com/office/drawing/2014/main" val="20004"/>
                    </a:ext>
                  </a:extLst>
                </a:gridCol>
                <a:gridCol w="1262742">
                  <a:extLst>
                    <a:ext uri="{9D8B030D-6E8A-4147-A177-3AD203B41FA5}">
                      <a16:colId xmlns:a16="http://schemas.microsoft.com/office/drawing/2014/main" val="20005"/>
                    </a:ext>
                  </a:extLst>
                </a:gridCol>
                <a:gridCol w="1262742">
                  <a:extLst>
                    <a:ext uri="{9D8B030D-6E8A-4147-A177-3AD203B41FA5}">
                      <a16:colId xmlns:a16="http://schemas.microsoft.com/office/drawing/2014/main" val="20006"/>
                    </a:ext>
                  </a:extLst>
                </a:gridCol>
              </a:tblGrid>
              <a:tr h="762000">
                <a:tc>
                  <a:txBody>
                    <a:bodyPr/>
                    <a:lstStyle/>
                    <a:p>
                      <a:pPr algn="ctr"/>
                      <a:r>
                        <a:rPr lang="fr-FR" sz="2000" b="1" dirty="0"/>
                        <a:t>Forme physique</a:t>
                      </a:r>
                      <a:endParaRPr lang="fr-FR" sz="2000" dirty="0"/>
                    </a:p>
                  </a:txBody>
                  <a:tcPr marL="0" marR="0" marT="0" marB="0"/>
                </a:tc>
                <a:tc>
                  <a:txBody>
                    <a:bodyPr/>
                    <a:lstStyle/>
                    <a:p>
                      <a:pPr algn="ctr"/>
                      <a:r>
                        <a:rPr lang="fr-FR" sz="2000" b="1" dirty="0"/>
                        <a:t>13 à 19 ans</a:t>
                      </a:r>
                      <a:endParaRPr lang="fr-FR" sz="2000" dirty="0"/>
                    </a:p>
                  </a:txBody>
                  <a:tcPr marL="0" marR="0" marT="0" marB="0"/>
                </a:tc>
                <a:tc>
                  <a:txBody>
                    <a:bodyPr/>
                    <a:lstStyle/>
                    <a:p>
                      <a:pPr algn="ctr"/>
                      <a:r>
                        <a:rPr lang="fr-FR" sz="2000" b="1" dirty="0"/>
                        <a:t>20 à 29 ans </a:t>
                      </a:r>
                      <a:endParaRPr lang="fr-FR" sz="2000" dirty="0"/>
                    </a:p>
                  </a:txBody>
                  <a:tcPr marL="0" marR="0" marT="0" marB="0"/>
                </a:tc>
                <a:tc>
                  <a:txBody>
                    <a:bodyPr/>
                    <a:lstStyle/>
                    <a:p>
                      <a:pPr algn="ctr"/>
                      <a:r>
                        <a:rPr lang="fr-FR" sz="2000" b="1" dirty="0"/>
                        <a:t>30 à 39 ans</a:t>
                      </a:r>
                      <a:endParaRPr lang="fr-FR" sz="2000" dirty="0"/>
                    </a:p>
                  </a:txBody>
                  <a:tcPr marL="0" marR="0" marT="0" marB="0"/>
                </a:tc>
                <a:tc>
                  <a:txBody>
                    <a:bodyPr/>
                    <a:lstStyle/>
                    <a:p>
                      <a:pPr algn="ctr"/>
                      <a:r>
                        <a:rPr lang="fr-FR" sz="2000" b="1" dirty="0"/>
                        <a:t>40 à 49 ans</a:t>
                      </a:r>
                      <a:endParaRPr lang="fr-FR" sz="2000" dirty="0"/>
                    </a:p>
                  </a:txBody>
                  <a:tcPr marL="0" marR="0" marT="0" marB="0"/>
                </a:tc>
                <a:tc>
                  <a:txBody>
                    <a:bodyPr/>
                    <a:lstStyle/>
                    <a:p>
                      <a:pPr algn="ctr"/>
                      <a:r>
                        <a:rPr lang="fr-FR" sz="2000" b="1" dirty="0"/>
                        <a:t>50 à 59 ans</a:t>
                      </a:r>
                      <a:endParaRPr lang="fr-FR" sz="2000" dirty="0"/>
                    </a:p>
                  </a:txBody>
                  <a:tcPr marL="0" marR="0" marT="0" marB="0"/>
                </a:tc>
                <a:tc>
                  <a:txBody>
                    <a:bodyPr/>
                    <a:lstStyle/>
                    <a:p>
                      <a:pPr algn="ctr"/>
                      <a:r>
                        <a:rPr lang="fr-FR" sz="2000" b="1" dirty="0"/>
                        <a:t>plus de 60 ans</a:t>
                      </a:r>
                      <a:endParaRPr lang="fr-FR" sz="2000" dirty="0"/>
                    </a:p>
                  </a:txBody>
                  <a:tcPr marL="0" marR="0" marT="0" marB="0"/>
                </a:tc>
                <a:extLst>
                  <a:ext uri="{0D108BD9-81ED-4DB2-BD59-A6C34878D82A}">
                    <a16:rowId xmlns:a16="http://schemas.microsoft.com/office/drawing/2014/main" val="10000"/>
                  </a:ext>
                </a:extLst>
              </a:tr>
              <a:tr h="624023">
                <a:tc>
                  <a:txBody>
                    <a:bodyPr/>
                    <a:lstStyle/>
                    <a:p>
                      <a:pPr algn="ctr"/>
                      <a:r>
                        <a:rPr lang="fr-FR" sz="2000" b="1" dirty="0"/>
                        <a:t>Très mauvaise</a:t>
                      </a:r>
                      <a:endParaRPr lang="fr-FR" sz="2000" dirty="0"/>
                    </a:p>
                  </a:txBody>
                  <a:tcPr marL="0" marR="0" marT="0" marB="0"/>
                </a:tc>
                <a:tc>
                  <a:txBody>
                    <a:bodyPr/>
                    <a:lstStyle/>
                    <a:p>
                      <a:pPr algn="ctr"/>
                      <a:r>
                        <a:rPr lang="fr-FR" sz="2000" dirty="0"/>
                        <a:t>&lt; 2100 </a:t>
                      </a:r>
                    </a:p>
                  </a:txBody>
                  <a:tcPr marL="0" marR="0" marT="0" marB="0"/>
                </a:tc>
                <a:tc>
                  <a:txBody>
                    <a:bodyPr/>
                    <a:lstStyle/>
                    <a:p>
                      <a:pPr algn="ctr"/>
                      <a:r>
                        <a:rPr lang="fr-FR" sz="2000" dirty="0"/>
                        <a:t>&lt;1950 </a:t>
                      </a:r>
                    </a:p>
                  </a:txBody>
                  <a:tcPr marL="0" marR="0" marT="0" marB="0"/>
                </a:tc>
                <a:tc>
                  <a:txBody>
                    <a:bodyPr/>
                    <a:lstStyle/>
                    <a:p>
                      <a:pPr algn="ctr"/>
                      <a:r>
                        <a:rPr lang="fr-FR" sz="2000"/>
                        <a:t>&lt;1900</a:t>
                      </a:r>
                    </a:p>
                  </a:txBody>
                  <a:tcPr marL="0" marR="0" marT="0" marB="0"/>
                </a:tc>
                <a:tc>
                  <a:txBody>
                    <a:bodyPr/>
                    <a:lstStyle/>
                    <a:p>
                      <a:pPr algn="ctr"/>
                      <a:r>
                        <a:rPr lang="fr-FR" sz="2000"/>
                        <a:t>&lt;1850</a:t>
                      </a:r>
                    </a:p>
                  </a:txBody>
                  <a:tcPr marL="0" marR="0" marT="0" marB="0"/>
                </a:tc>
                <a:tc>
                  <a:txBody>
                    <a:bodyPr/>
                    <a:lstStyle/>
                    <a:p>
                      <a:pPr algn="ctr"/>
                      <a:r>
                        <a:rPr lang="fr-FR" sz="2000"/>
                        <a:t>&lt;1650</a:t>
                      </a:r>
                    </a:p>
                  </a:txBody>
                  <a:tcPr marL="0" marR="0" marT="0" marB="0"/>
                </a:tc>
                <a:tc>
                  <a:txBody>
                    <a:bodyPr/>
                    <a:lstStyle/>
                    <a:p>
                      <a:pPr algn="ctr"/>
                      <a:r>
                        <a:rPr lang="fr-FR" sz="2000" dirty="0"/>
                        <a:t>&lt;1400</a:t>
                      </a:r>
                    </a:p>
                  </a:txBody>
                  <a:tcPr marL="0" marR="0" marT="0" marB="0"/>
                </a:tc>
                <a:extLst>
                  <a:ext uri="{0D108BD9-81ED-4DB2-BD59-A6C34878D82A}">
                    <a16:rowId xmlns:a16="http://schemas.microsoft.com/office/drawing/2014/main" val="10001"/>
                  </a:ext>
                </a:extLst>
              </a:tr>
              <a:tr h="619071">
                <a:tc>
                  <a:txBody>
                    <a:bodyPr/>
                    <a:lstStyle/>
                    <a:p>
                      <a:pPr algn="ctr"/>
                      <a:r>
                        <a:rPr lang="fr-FR" sz="2000" b="1" dirty="0"/>
                        <a:t>Mauvaise</a:t>
                      </a:r>
                      <a:endParaRPr lang="fr-FR" sz="2000" dirty="0"/>
                    </a:p>
                  </a:txBody>
                  <a:tcPr marL="0" marR="0" marT="0" marB="0"/>
                </a:tc>
                <a:tc>
                  <a:txBody>
                    <a:bodyPr/>
                    <a:lstStyle/>
                    <a:p>
                      <a:pPr algn="ctr"/>
                      <a:r>
                        <a:rPr lang="fr-FR" sz="2000"/>
                        <a:t>&lt; 2200</a:t>
                      </a:r>
                    </a:p>
                  </a:txBody>
                  <a:tcPr marL="0" marR="0" marT="0" marB="0"/>
                </a:tc>
                <a:tc>
                  <a:txBody>
                    <a:bodyPr/>
                    <a:lstStyle/>
                    <a:p>
                      <a:pPr algn="ctr"/>
                      <a:r>
                        <a:rPr lang="fr-FR" sz="2000"/>
                        <a:t>&lt;2100</a:t>
                      </a:r>
                    </a:p>
                  </a:txBody>
                  <a:tcPr marL="0" marR="0" marT="0" marB="0"/>
                </a:tc>
                <a:tc>
                  <a:txBody>
                    <a:bodyPr/>
                    <a:lstStyle/>
                    <a:p>
                      <a:pPr algn="ctr"/>
                      <a:r>
                        <a:rPr lang="fr-FR" sz="2000" dirty="0"/>
                        <a:t>&lt;2100</a:t>
                      </a:r>
                    </a:p>
                  </a:txBody>
                  <a:tcPr marL="0" marR="0" marT="0" marB="0"/>
                </a:tc>
                <a:tc>
                  <a:txBody>
                    <a:bodyPr/>
                    <a:lstStyle/>
                    <a:p>
                      <a:pPr algn="ctr"/>
                      <a:r>
                        <a:rPr lang="fr-FR" sz="2000"/>
                        <a:t>&lt;2000</a:t>
                      </a:r>
                    </a:p>
                  </a:txBody>
                  <a:tcPr marL="0" marR="0" marT="0" marB="0"/>
                </a:tc>
                <a:tc>
                  <a:txBody>
                    <a:bodyPr/>
                    <a:lstStyle/>
                    <a:p>
                      <a:pPr algn="ctr"/>
                      <a:r>
                        <a:rPr lang="fr-FR" sz="2000"/>
                        <a:t>&lt;1850</a:t>
                      </a:r>
                    </a:p>
                  </a:txBody>
                  <a:tcPr marL="0" marR="0" marT="0" marB="0"/>
                </a:tc>
                <a:tc>
                  <a:txBody>
                    <a:bodyPr/>
                    <a:lstStyle/>
                    <a:p>
                      <a:pPr algn="ctr"/>
                      <a:r>
                        <a:rPr lang="fr-FR" sz="2000" dirty="0"/>
                        <a:t>&lt;1650</a:t>
                      </a:r>
                    </a:p>
                  </a:txBody>
                  <a:tcPr marL="0" marR="0" marT="0" marB="0"/>
                </a:tc>
                <a:extLst>
                  <a:ext uri="{0D108BD9-81ED-4DB2-BD59-A6C34878D82A}">
                    <a16:rowId xmlns:a16="http://schemas.microsoft.com/office/drawing/2014/main" val="10002"/>
                  </a:ext>
                </a:extLst>
              </a:tr>
              <a:tr h="619071">
                <a:tc>
                  <a:txBody>
                    <a:bodyPr/>
                    <a:lstStyle/>
                    <a:p>
                      <a:pPr algn="ctr"/>
                      <a:r>
                        <a:rPr lang="fr-FR" sz="2000" b="1" dirty="0"/>
                        <a:t>Moyenne</a:t>
                      </a:r>
                      <a:endParaRPr lang="fr-FR" sz="2000" dirty="0"/>
                    </a:p>
                  </a:txBody>
                  <a:tcPr marL="0" marR="0" marT="0" marB="0"/>
                </a:tc>
                <a:tc>
                  <a:txBody>
                    <a:bodyPr/>
                    <a:lstStyle/>
                    <a:p>
                      <a:pPr algn="ctr"/>
                      <a:r>
                        <a:rPr lang="fr-FR" sz="2000"/>
                        <a:t>&lt;2500</a:t>
                      </a:r>
                    </a:p>
                  </a:txBody>
                  <a:tcPr marL="0" marR="0" marT="0" marB="0"/>
                </a:tc>
                <a:tc>
                  <a:txBody>
                    <a:bodyPr/>
                    <a:lstStyle/>
                    <a:p>
                      <a:pPr algn="ctr"/>
                      <a:r>
                        <a:rPr lang="fr-FR" sz="2000"/>
                        <a:t>&lt;2400</a:t>
                      </a:r>
                    </a:p>
                  </a:txBody>
                  <a:tcPr marL="0" marR="0" marT="0" marB="0"/>
                </a:tc>
                <a:tc>
                  <a:txBody>
                    <a:bodyPr/>
                    <a:lstStyle/>
                    <a:p>
                      <a:pPr algn="ctr"/>
                      <a:r>
                        <a:rPr lang="fr-FR" sz="2000" dirty="0"/>
                        <a:t>&lt;2350</a:t>
                      </a:r>
                    </a:p>
                  </a:txBody>
                  <a:tcPr marL="0" marR="0" marT="0" marB="0"/>
                </a:tc>
                <a:tc>
                  <a:txBody>
                    <a:bodyPr/>
                    <a:lstStyle/>
                    <a:p>
                      <a:pPr algn="ctr"/>
                      <a:r>
                        <a:rPr lang="fr-FR" sz="2000" dirty="0"/>
                        <a:t>&lt;2250</a:t>
                      </a:r>
                    </a:p>
                  </a:txBody>
                  <a:tcPr marL="0" marR="0" marT="0" marB="0"/>
                </a:tc>
                <a:tc>
                  <a:txBody>
                    <a:bodyPr/>
                    <a:lstStyle/>
                    <a:p>
                      <a:pPr algn="ctr"/>
                      <a:r>
                        <a:rPr lang="fr-FR" sz="2000"/>
                        <a:t>&lt;2100</a:t>
                      </a:r>
                    </a:p>
                  </a:txBody>
                  <a:tcPr marL="0" marR="0" marT="0" marB="0"/>
                </a:tc>
                <a:tc>
                  <a:txBody>
                    <a:bodyPr/>
                    <a:lstStyle/>
                    <a:p>
                      <a:pPr algn="ctr"/>
                      <a:r>
                        <a:rPr lang="fr-FR" sz="2000" dirty="0"/>
                        <a:t>&lt;1950</a:t>
                      </a:r>
                    </a:p>
                  </a:txBody>
                  <a:tcPr marL="0" marR="0" marT="0" marB="0"/>
                </a:tc>
                <a:extLst>
                  <a:ext uri="{0D108BD9-81ED-4DB2-BD59-A6C34878D82A}">
                    <a16:rowId xmlns:a16="http://schemas.microsoft.com/office/drawing/2014/main" val="10003"/>
                  </a:ext>
                </a:extLst>
              </a:tr>
              <a:tr h="619071">
                <a:tc>
                  <a:txBody>
                    <a:bodyPr/>
                    <a:lstStyle/>
                    <a:p>
                      <a:pPr algn="ctr"/>
                      <a:r>
                        <a:rPr lang="fr-FR" sz="2000" b="1" dirty="0"/>
                        <a:t>Bonne</a:t>
                      </a:r>
                      <a:endParaRPr lang="fr-FR" sz="2000" dirty="0"/>
                    </a:p>
                  </a:txBody>
                  <a:tcPr marL="0" marR="0" marT="0" marB="0"/>
                </a:tc>
                <a:tc>
                  <a:txBody>
                    <a:bodyPr/>
                    <a:lstStyle/>
                    <a:p>
                      <a:pPr algn="ctr"/>
                      <a:r>
                        <a:rPr lang="fr-FR" sz="2000"/>
                        <a:t>&lt;2750</a:t>
                      </a:r>
                    </a:p>
                  </a:txBody>
                  <a:tcPr marL="0" marR="0" marT="0" marB="0"/>
                </a:tc>
                <a:tc>
                  <a:txBody>
                    <a:bodyPr/>
                    <a:lstStyle/>
                    <a:p>
                      <a:pPr algn="ctr"/>
                      <a:r>
                        <a:rPr lang="fr-FR" sz="2000"/>
                        <a:t>&lt;2650</a:t>
                      </a:r>
                    </a:p>
                  </a:txBody>
                  <a:tcPr marL="0" marR="0" marT="0" marB="0"/>
                </a:tc>
                <a:tc>
                  <a:txBody>
                    <a:bodyPr/>
                    <a:lstStyle/>
                    <a:p>
                      <a:pPr algn="ctr"/>
                      <a:r>
                        <a:rPr lang="fr-FR" sz="2000"/>
                        <a:t>&lt;2500</a:t>
                      </a:r>
                    </a:p>
                  </a:txBody>
                  <a:tcPr marL="0" marR="0" marT="0" marB="0"/>
                </a:tc>
                <a:tc>
                  <a:txBody>
                    <a:bodyPr/>
                    <a:lstStyle/>
                    <a:p>
                      <a:pPr algn="ctr"/>
                      <a:r>
                        <a:rPr lang="fr-FR" sz="2000" dirty="0"/>
                        <a:t>&lt;2500</a:t>
                      </a:r>
                    </a:p>
                  </a:txBody>
                  <a:tcPr marL="0" marR="0" marT="0" marB="0"/>
                </a:tc>
                <a:tc>
                  <a:txBody>
                    <a:bodyPr/>
                    <a:lstStyle/>
                    <a:p>
                      <a:pPr algn="ctr"/>
                      <a:r>
                        <a:rPr lang="fr-FR" sz="2000"/>
                        <a:t>&lt;2300</a:t>
                      </a:r>
                    </a:p>
                  </a:txBody>
                  <a:tcPr marL="0" marR="0" marT="0" marB="0"/>
                </a:tc>
                <a:tc>
                  <a:txBody>
                    <a:bodyPr/>
                    <a:lstStyle/>
                    <a:p>
                      <a:pPr algn="ctr"/>
                      <a:r>
                        <a:rPr lang="fr-FR" sz="2000" dirty="0"/>
                        <a:t>&lt;2150</a:t>
                      </a:r>
                    </a:p>
                  </a:txBody>
                  <a:tcPr marL="0" marR="0" marT="0" marB="0"/>
                </a:tc>
                <a:extLst>
                  <a:ext uri="{0D108BD9-81ED-4DB2-BD59-A6C34878D82A}">
                    <a16:rowId xmlns:a16="http://schemas.microsoft.com/office/drawing/2014/main" val="10004"/>
                  </a:ext>
                </a:extLst>
              </a:tr>
              <a:tr h="619071">
                <a:tc>
                  <a:txBody>
                    <a:bodyPr/>
                    <a:lstStyle/>
                    <a:p>
                      <a:pPr algn="ctr"/>
                      <a:r>
                        <a:rPr lang="fr-FR" sz="2000" b="1" dirty="0"/>
                        <a:t>Très bonne</a:t>
                      </a:r>
                      <a:endParaRPr lang="fr-FR" sz="2000" dirty="0"/>
                    </a:p>
                  </a:txBody>
                  <a:tcPr marL="0" marR="0" marT="0" marB="0"/>
                </a:tc>
                <a:tc>
                  <a:txBody>
                    <a:bodyPr/>
                    <a:lstStyle/>
                    <a:p>
                      <a:pPr algn="ctr"/>
                      <a:r>
                        <a:rPr lang="fr-FR" sz="2000"/>
                        <a:t>&lt;3000</a:t>
                      </a:r>
                    </a:p>
                  </a:txBody>
                  <a:tcPr marL="0" marR="0" marT="0" marB="0"/>
                </a:tc>
                <a:tc>
                  <a:txBody>
                    <a:bodyPr/>
                    <a:lstStyle/>
                    <a:p>
                      <a:pPr algn="ctr"/>
                      <a:r>
                        <a:rPr lang="fr-FR" sz="2000"/>
                        <a:t>&lt;2850</a:t>
                      </a:r>
                    </a:p>
                  </a:txBody>
                  <a:tcPr marL="0" marR="0" marT="0" marB="0"/>
                </a:tc>
                <a:tc>
                  <a:txBody>
                    <a:bodyPr/>
                    <a:lstStyle/>
                    <a:p>
                      <a:pPr algn="ctr"/>
                      <a:r>
                        <a:rPr lang="fr-FR" sz="2000"/>
                        <a:t>&lt;2700</a:t>
                      </a:r>
                    </a:p>
                  </a:txBody>
                  <a:tcPr marL="0" marR="0" marT="0" marB="0"/>
                </a:tc>
                <a:tc>
                  <a:txBody>
                    <a:bodyPr/>
                    <a:lstStyle/>
                    <a:p>
                      <a:pPr algn="ctr"/>
                      <a:r>
                        <a:rPr lang="fr-FR" sz="2000" dirty="0"/>
                        <a:t>&lt;2650</a:t>
                      </a:r>
                    </a:p>
                  </a:txBody>
                  <a:tcPr marL="0" marR="0" marT="0" marB="0"/>
                </a:tc>
                <a:tc>
                  <a:txBody>
                    <a:bodyPr/>
                    <a:lstStyle/>
                    <a:p>
                      <a:pPr algn="ctr"/>
                      <a:r>
                        <a:rPr lang="fr-FR" sz="2000" dirty="0"/>
                        <a:t>&lt;2550</a:t>
                      </a:r>
                    </a:p>
                  </a:txBody>
                  <a:tcPr marL="0" marR="0" marT="0" marB="0"/>
                </a:tc>
                <a:tc>
                  <a:txBody>
                    <a:bodyPr/>
                    <a:lstStyle/>
                    <a:p>
                      <a:pPr algn="ctr"/>
                      <a:r>
                        <a:rPr lang="fr-FR" sz="2000" dirty="0"/>
                        <a:t>&lt;2500</a:t>
                      </a:r>
                    </a:p>
                  </a:txBody>
                  <a:tcPr marL="0" marR="0" marT="0" marB="0"/>
                </a:tc>
                <a:extLst>
                  <a:ext uri="{0D108BD9-81ED-4DB2-BD59-A6C34878D82A}">
                    <a16:rowId xmlns:a16="http://schemas.microsoft.com/office/drawing/2014/main" val="10005"/>
                  </a:ext>
                </a:extLst>
              </a:tr>
              <a:tr h="619071">
                <a:tc>
                  <a:txBody>
                    <a:bodyPr/>
                    <a:lstStyle/>
                    <a:p>
                      <a:pPr algn="ctr"/>
                      <a:r>
                        <a:rPr lang="fr-FR" sz="2000" b="1" dirty="0"/>
                        <a:t>Excellente</a:t>
                      </a:r>
                      <a:endParaRPr lang="fr-FR" sz="2000" dirty="0"/>
                    </a:p>
                  </a:txBody>
                  <a:tcPr marL="0" marR="0" marT="0" marB="0"/>
                </a:tc>
                <a:tc>
                  <a:txBody>
                    <a:bodyPr/>
                    <a:lstStyle/>
                    <a:p>
                      <a:pPr algn="ctr"/>
                      <a:r>
                        <a:rPr lang="fr-FR" sz="2000"/>
                        <a:t>&gt; 3000</a:t>
                      </a:r>
                    </a:p>
                  </a:txBody>
                  <a:tcPr marL="0" marR="0" marT="0" marB="0"/>
                </a:tc>
                <a:tc>
                  <a:txBody>
                    <a:bodyPr/>
                    <a:lstStyle/>
                    <a:p>
                      <a:pPr algn="ctr"/>
                      <a:r>
                        <a:rPr lang="fr-FR" sz="2000"/>
                        <a:t>&gt;2850</a:t>
                      </a:r>
                    </a:p>
                  </a:txBody>
                  <a:tcPr marL="0" marR="0" marT="0" marB="0"/>
                </a:tc>
                <a:tc>
                  <a:txBody>
                    <a:bodyPr/>
                    <a:lstStyle/>
                    <a:p>
                      <a:pPr algn="ctr"/>
                      <a:r>
                        <a:rPr lang="fr-FR" sz="2000"/>
                        <a:t>&gt;2750</a:t>
                      </a:r>
                    </a:p>
                  </a:txBody>
                  <a:tcPr marL="0" marR="0" marT="0" marB="0"/>
                </a:tc>
                <a:tc>
                  <a:txBody>
                    <a:bodyPr/>
                    <a:lstStyle/>
                    <a:p>
                      <a:pPr algn="ctr"/>
                      <a:r>
                        <a:rPr lang="fr-FR" sz="2000"/>
                        <a:t>&gt;2650</a:t>
                      </a:r>
                    </a:p>
                  </a:txBody>
                  <a:tcPr marL="0" marR="0" marT="0" marB="0"/>
                </a:tc>
                <a:tc>
                  <a:txBody>
                    <a:bodyPr/>
                    <a:lstStyle/>
                    <a:p>
                      <a:pPr algn="ctr"/>
                      <a:r>
                        <a:rPr lang="fr-FR" sz="2000" dirty="0"/>
                        <a:t>&gt;2550</a:t>
                      </a:r>
                    </a:p>
                  </a:txBody>
                  <a:tcPr marL="0" marR="0" marT="0" marB="0"/>
                </a:tc>
                <a:tc>
                  <a:txBody>
                    <a:bodyPr/>
                    <a:lstStyle/>
                    <a:p>
                      <a:pPr algn="ctr"/>
                      <a:r>
                        <a:rPr lang="fr-FR" sz="2000" dirty="0"/>
                        <a:t>&gt;2500</a:t>
                      </a: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7825"/>
                                        </p:tgtEl>
                                        <p:attrNameLst>
                                          <p:attrName>style.visibility</p:attrName>
                                        </p:attrNameLst>
                                      </p:cBhvr>
                                      <p:to>
                                        <p:strVal val="visible"/>
                                      </p:to>
                                    </p:set>
                                    <p:anim calcmode="discrete" valueType="clr">
                                      <p:cBhvr override="childStyle">
                                        <p:cTn id="7" dur="80"/>
                                        <p:tgtEl>
                                          <p:spTgt spid="778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25"/>
                                        </p:tgtEl>
                                        <p:attrNameLst>
                                          <p:attrName>fillcolor</p:attrName>
                                        </p:attrNameLst>
                                      </p:cBhvr>
                                      <p:tavLst>
                                        <p:tav tm="0">
                                          <p:val>
                                            <p:clrVal>
                                              <a:schemeClr val="accent2"/>
                                            </p:clrVal>
                                          </p:val>
                                        </p:tav>
                                        <p:tav tm="50000">
                                          <p:val>
                                            <p:clrVal>
                                              <a:schemeClr val="hlink"/>
                                            </p:clrVal>
                                          </p:val>
                                        </p:tav>
                                      </p:tavLst>
                                    </p:anim>
                                    <p:set>
                                      <p:cBhvr>
                                        <p:cTn id="9" dur="80"/>
                                        <p:tgtEl>
                                          <p:spTgt spid="77825"/>
                                        </p:tgtEl>
                                        <p:attrNameLst>
                                          <p:attrName>fill.type</p:attrName>
                                        </p:attrNameLst>
                                      </p:cBhvr>
                                      <p:to>
                                        <p:strVal val="solid"/>
                                      </p:to>
                                    </p:set>
                                  </p:childTnLst>
                                </p:cTn>
                              </p:par>
                              <p:par>
                                <p:cTn id="10" presetID="26"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D:\image teste pyusique\VO220Max.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avec flèche vers le bas 4"/>
          <p:cNvSpPr/>
          <p:nvPr/>
        </p:nvSpPr>
        <p:spPr>
          <a:xfrm>
            <a:off x="1066800" y="152400"/>
            <a:ext cx="7086600" cy="1219200"/>
          </a:xfrm>
          <a:prstGeom prst="downArrowCallout">
            <a:avLst>
              <a:gd name="adj1" fmla="val 25000"/>
              <a:gd name="adj2" fmla="val 101339"/>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1-2 اختبارات اللياقة اللاهوائية</a:t>
            </a:r>
          </a:p>
          <a:p>
            <a:pPr algn="ctr"/>
            <a:r>
              <a:rPr lang="fr-FR" sz="2400" b="1" dirty="0" smtClean="0">
                <a:solidFill>
                  <a:srgbClr val="FFFF00"/>
                </a:solidFill>
              </a:rPr>
              <a:t>1-2 les tests anaérobies</a:t>
            </a:r>
            <a:r>
              <a:rPr lang="ar-DZ" sz="2400" b="1" dirty="0" smtClean="0">
                <a:solidFill>
                  <a:schemeClr val="tx1"/>
                </a:solidFill>
              </a:rPr>
              <a:t> </a:t>
            </a:r>
            <a:endParaRPr lang="fr-FR" sz="2400" b="1" dirty="0">
              <a:solidFill>
                <a:schemeClr val="tx1"/>
              </a:solidFill>
            </a:endParaRPr>
          </a:p>
        </p:txBody>
      </p:sp>
      <p:sp>
        <p:nvSpPr>
          <p:cNvPr id="6" name="Carré corné 5"/>
          <p:cNvSpPr/>
          <p:nvPr/>
        </p:nvSpPr>
        <p:spPr>
          <a:xfrm>
            <a:off x="2286000" y="1447800"/>
            <a:ext cx="4876800" cy="685800"/>
          </a:xfrm>
          <a:prstGeom prst="foldedCorner">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400" b="1" dirty="0" smtClean="0">
              <a:solidFill>
                <a:schemeClr val="tx1"/>
              </a:solidFill>
            </a:endParaRPr>
          </a:p>
          <a:p>
            <a:pPr algn="ctr"/>
            <a:r>
              <a:rPr lang="ar-DZ" sz="2400" b="1" dirty="0" smtClean="0">
                <a:solidFill>
                  <a:schemeClr val="bg1"/>
                </a:solidFill>
              </a:rPr>
              <a:t>اللياقة اللاهوائية </a:t>
            </a:r>
          </a:p>
        </p:txBody>
      </p:sp>
      <p:sp>
        <p:nvSpPr>
          <p:cNvPr id="7" name="Arrondir un rectangle avec un coin diagonal 6"/>
          <p:cNvSpPr/>
          <p:nvPr/>
        </p:nvSpPr>
        <p:spPr>
          <a:xfrm>
            <a:off x="457200" y="2286000"/>
            <a:ext cx="8382000" cy="1219200"/>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هي إمكانية الفرد في أداء جهد بدني يعتمد على الطاقة الناتجة من نظام </a:t>
            </a:r>
            <a:r>
              <a:rPr lang="fr-FR" sz="2400" b="1" dirty="0" smtClean="0">
                <a:solidFill>
                  <a:schemeClr val="tx1"/>
                </a:solidFill>
              </a:rPr>
              <a:t>ATP-CP</a:t>
            </a:r>
            <a:endParaRPr lang="ar-DZ" sz="2400" b="1" dirty="0" smtClean="0">
              <a:solidFill>
                <a:schemeClr val="tx1"/>
              </a:solidFill>
            </a:endParaRPr>
          </a:p>
          <a:p>
            <a:pPr algn="ctr" rtl="1"/>
            <a:r>
              <a:rPr lang="ar-DZ" sz="2400" b="1" dirty="0" smtClean="0">
                <a:solidFill>
                  <a:schemeClr val="tx1"/>
                </a:solidFill>
              </a:rPr>
              <a:t>و التحلل اللاهوائي للغلوكوز </a:t>
            </a:r>
            <a:r>
              <a:rPr lang="ar-DZ" sz="2400" b="1" dirty="0" err="1" smtClean="0">
                <a:solidFill>
                  <a:schemeClr val="tx1"/>
                </a:solidFill>
              </a:rPr>
              <a:t>و</a:t>
            </a:r>
            <a:r>
              <a:rPr lang="ar-DZ" sz="2400" b="1" dirty="0" smtClean="0">
                <a:solidFill>
                  <a:schemeClr val="tx1"/>
                </a:solidFill>
              </a:rPr>
              <a:t> </a:t>
            </a:r>
            <a:r>
              <a:rPr lang="ar-DZ" sz="2400" b="1" dirty="0" err="1" smtClean="0">
                <a:solidFill>
                  <a:schemeClr val="tx1"/>
                </a:solidFill>
              </a:rPr>
              <a:t>الجليكوجين</a:t>
            </a:r>
            <a:r>
              <a:rPr lang="ar-DZ" sz="2400" b="1" dirty="0" smtClean="0">
                <a:solidFill>
                  <a:schemeClr val="tx1"/>
                </a:solidFill>
              </a:rPr>
              <a:t> ويمتد زمن هذا الأداء حتى 1 دقيقة ونصف أو دقيقتين على الأكثر</a:t>
            </a:r>
            <a:r>
              <a:rPr lang="fr-FR" sz="2400" b="1" dirty="0" smtClean="0">
                <a:solidFill>
                  <a:schemeClr val="tx1"/>
                </a:solidFill>
              </a:rPr>
              <a:t>.</a:t>
            </a:r>
            <a:r>
              <a:rPr lang="ar-DZ" sz="2400" b="1" dirty="0" smtClean="0">
                <a:solidFill>
                  <a:schemeClr val="tx1"/>
                </a:solidFill>
              </a:rPr>
              <a:t> </a:t>
            </a:r>
            <a:endParaRPr lang="fr-FR" sz="2400" b="1" dirty="0">
              <a:solidFill>
                <a:schemeClr val="tx1"/>
              </a:solidFill>
            </a:endParaRPr>
          </a:p>
        </p:txBody>
      </p:sp>
      <p:sp>
        <p:nvSpPr>
          <p:cNvPr id="8" name="Carré corné 7"/>
          <p:cNvSpPr/>
          <p:nvPr/>
        </p:nvSpPr>
        <p:spPr>
          <a:xfrm>
            <a:off x="2133600" y="3657600"/>
            <a:ext cx="4876800" cy="685800"/>
          </a:xfrm>
          <a:prstGeom prst="foldedCorner">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400" b="1" dirty="0" smtClean="0">
              <a:solidFill>
                <a:schemeClr val="tx1"/>
              </a:solidFill>
            </a:endParaRPr>
          </a:p>
          <a:p>
            <a:pPr algn="ctr"/>
            <a:r>
              <a:rPr lang="ar-DZ" sz="2400" b="1" dirty="0" smtClean="0">
                <a:solidFill>
                  <a:schemeClr val="bg1"/>
                </a:solidFill>
              </a:rPr>
              <a:t>قياس الصفات </a:t>
            </a:r>
            <a:r>
              <a:rPr lang="ar-DZ" sz="2400" b="1" dirty="0" err="1" smtClean="0">
                <a:solidFill>
                  <a:schemeClr val="bg1"/>
                </a:solidFill>
              </a:rPr>
              <a:t>الطاقوية</a:t>
            </a:r>
            <a:r>
              <a:rPr lang="ar-DZ" sz="2400" b="1" dirty="0" smtClean="0">
                <a:solidFill>
                  <a:schemeClr val="bg1"/>
                </a:solidFill>
              </a:rPr>
              <a:t> اللاهوائية </a:t>
            </a:r>
          </a:p>
        </p:txBody>
      </p:sp>
      <p:sp>
        <p:nvSpPr>
          <p:cNvPr id="9" name="Arrondir un rectangle avec un coin diagonal 8"/>
          <p:cNvSpPr/>
          <p:nvPr/>
        </p:nvSpPr>
        <p:spPr>
          <a:xfrm>
            <a:off x="457200" y="4572000"/>
            <a:ext cx="8382000" cy="1828800"/>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من الصعب أن نحدد بصفة دقيقة لكمية الطاقة المنتجة من الآلية </a:t>
            </a:r>
            <a:r>
              <a:rPr lang="ar-DZ" sz="2400" b="1" dirty="0" err="1" smtClean="0">
                <a:solidFill>
                  <a:schemeClr val="tx1"/>
                </a:solidFill>
              </a:rPr>
              <a:t>الطاقوية</a:t>
            </a:r>
            <a:r>
              <a:rPr lang="ar-DZ" sz="2400" b="1" dirty="0" smtClean="0">
                <a:solidFill>
                  <a:schemeClr val="tx1"/>
                </a:solidFill>
              </a:rPr>
              <a:t> اللاهوائية، وبالنسبة لبعض الباحثين فإنهم يربطون تقييم مختلف مكونات جهاز الطاقة اللاهوائي إلى المدة القصوى لإنجاز عمل ذا شدة معينة أو عن طريق الكمية القصوى للعمل الميكانيكي المنجز خلال زمن معين.</a:t>
            </a:r>
            <a:endParaRPr lang="fr-F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18884"/>
            <a:ext cx="9076524"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009650" algn="r"/>
              </a:tabLs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tab pos="1009650" algn="r"/>
              </a:tabLst>
            </a:pP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جدول </a:t>
            </a:r>
            <a:r>
              <a:rPr lang="ar-DZ" sz="2000" b="1" dirty="0" smtClean="0">
                <a:latin typeface="Arial" pitchFamily="34" charset="0"/>
                <a:ea typeface="Times New Roman" pitchFamily="18" charset="0"/>
                <a:cs typeface="Arial" pitchFamily="34" charset="0"/>
              </a:rPr>
              <a:t>يوضح </a:t>
            </a:r>
            <a:r>
              <a:rPr kumimoji="0" lang="ar-SA" sz="2000" b="1" i="0" u="none" strike="noStrike" cap="none" normalizeH="0" baseline="0" dirty="0" smtClean="0">
                <a:ln>
                  <a:noFill/>
                </a:ln>
                <a:solidFill>
                  <a:schemeClr val="tx1"/>
                </a:solidFill>
                <a:effectLst/>
                <a:latin typeface="Simplified Arabic"/>
                <a:ea typeface="Times New Roman" pitchFamily="18" charset="0"/>
                <a:cs typeface="Arial" pitchFamily="34" charset="0"/>
              </a:rPr>
              <a:t>الآليات الرئيسية المنتجة للطاقة </a:t>
            </a:r>
            <a:r>
              <a:rPr kumimoji="0" lang="ar-SA" sz="2000" b="1" i="0" u="none" strike="noStrike" cap="none" normalizeH="0" baseline="0" dirty="0" err="1" smtClean="0">
                <a:ln>
                  <a:noFill/>
                </a:ln>
                <a:solidFill>
                  <a:schemeClr val="tx1"/>
                </a:solidFill>
                <a:effectLst/>
                <a:latin typeface="Simplified Arabic"/>
                <a:ea typeface="Times New Roman" pitchFamily="18" charset="0"/>
                <a:cs typeface="Arial" pitchFamily="34" charset="0"/>
              </a:rPr>
              <a:t>و</a:t>
            </a:r>
            <a:r>
              <a:rPr kumimoji="0" lang="ar-SA" sz="2000" b="1" i="0" u="none" strike="noStrike" cap="none" normalizeH="0" baseline="0" dirty="0" smtClean="0">
                <a:ln>
                  <a:noFill/>
                </a:ln>
                <a:solidFill>
                  <a:schemeClr val="tx1"/>
                </a:solidFill>
                <a:effectLst/>
                <a:latin typeface="Simplified Arabic"/>
                <a:ea typeface="Times New Roman" pitchFamily="18" charset="0"/>
                <a:cs typeface="Arial" pitchFamily="34" charset="0"/>
              </a:rPr>
              <a:t> مدة الاستمرار في مختلف الأزمنة أثناء بذل </a:t>
            </a:r>
            <a:endParaRPr kumimoji="0" lang="ar-DZ" sz="2000" b="1" i="0" u="none" strike="noStrike" cap="none" normalizeH="0" baseline="0" dirty="0" smtClean="0">
              <a:ln>
                <a:noFill/>
              </a:ln>
              <a:solidFill>
                <a:schemeClr val="tx1"/>
              </a:solidFill>
              <a:effectLst/>
              <a:latin typeface="Simplified Arabic"/>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tab pos="1009650" algn="r"/>
              </a:tabLst>
            </a:pPr>
            <a:r>
              <a:rPr kumimoji="0" lang="ar-SA" sz="2000" b="1" i="0" u="none" strike="noStrike" cap="none" normalizeH="0" baseline="0" dirty="0" smtClean="0">
                <a:ln>
                  <a:noFill/>
                </a:ln>
                <a:solidFill>
                  <a:schemeClr val="tx1"/>
                </a:solidFill>
                <a:effectLst/>
                <a:latin typeface="Simplified Arabic"/>
                <a:ea typeface="Times New Roman" pitchFamily="18" charset="0"/>
                <a:cs typeface="Arial" pitchFamily="34" charset="0"/>
              </a:rPr>
              <a:t>المجهود البدني حسب مجموعة من الباحثين.</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9650" algn="r"/>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au 3"/>
          <p:cNvGraphicFramePr>
            <a:graphicFrameLocks noGrp="1"/>
          </p:cNvGraphicFramePr>
          <p:nvPr/>
        </p:nvGraphicFramePr>
        <p:xfrm>
          <a:off x="228602" y="947463"/>
          <a:ext cx="8610598" cy="5693406"/>
        </p:xfrm>
        <a:graphic>
          <a:graphicData uri="http://schemas.openxmlformats.org/drawingml/2006/table">
            <a:tbl>
              <a:tblPr rtl="1"/>
              <a:tblGrid>
                <a:gridCol w="1696344">
                  <a:extLst>
                    <a:ext uri="{9D8B030D-6E8A-4147-A177-3AD203B41FA5}">
                      <a16:colId xmlns:a16="http://schemas.microsoft.com/office/drawing/2014/main" val="20000"/>
                    </a:ext>
                  </a:extLst>
                </a:gridCol>
                <a:gridCol w="1029301">
                  <a:extLst>
                    <a:ext uri="{9D8B030D-6E8A-4147-A177-3AD203B41FA5}">
                      <a16:colId xmlns:a16="http://schemas.microsoft.com/office/drawing/2014/main" val="20001"/>
                    </a:ext>
                  </a:extLst>
                </a:gridCol>
                <a:gridCol w="1193015">
                  <a:extLst>
                    <a:ext uri="{9D8B030D-6E8A-4147-A177-3AD203B41FA5}">
                      <a16:colId xmlns:a16="http://schemas.microsoft.com/office/drawing/2014/main" val="20002"/>
                    </a:ext>
                  </a:extLst>
                </a:gridCol>
                <a:gridCol w="1233941">
                  <a:extLst>
                    <a:ext uri="{9D8B030D-6E8A-4147-A177-3AD203B41FA5}">
                      <a16:colId xmlns:a16="http://schemas.microsoft.com/office/drawing/2014/main" val="20003"/>
                    </a:ext>
                  </a:extLst>
                </a:gridCol>
                <a:gridCol w="1233941">
                  <a:extLst>
                    <a:ext uri="{9D8B030D-6E8A-4147-A177-3AD203B41FA5}">
                      <a16:colId xmlns:a16="http://schemas.microsoft.com/office/drawing/2014/main" val="20004"/>
                    </a:ext>
                  </a:extLst>
                </a:gridCol>
                <a:gridCol w="1112028">
                  <a:extLst>
                    <a:ext uri="{9D8B030D-6E8A-4147-A177-3AD203B41FA5}">
                      <a16:colId xmlns:a16="http://schemas.microsoft.com/office/drawing/2014/main" val="20005"/>
                    </a:ext>
                  </a:extLst>
                </a:gridCol>
                <a:gridCol w="1112028">
                  <a:extLst>
                    <a:ext uri="{9D8B030D-6E8A-4147-A177-3AD203B41FA5}">
                      <a16:colId xmlns:a16="http://schemas.microsoft.com/office/drawing/2014/main" val="20006"/>
                    </a:ext>
                  </a:extLst>
                </a:gridCol>
              </a:tblGrid>
              <a:tr h="267130">
                <a:tc rowSpan="2">
                  <a:txBody>
                    <a:bodyPr/>
                    <a:lstStyle/>
                    <a:p>
                      <a:pPr algn="r" rtl="1">
                        <a:spcAft>
                          <a:spcPts val="0"/>
                        </a:spcAft>
                        <a:tabLst>
                          <a:tab pos="1010285" algn="r"/>
                        </a:tabLst>
                      </a:pPr>
                      <a:r>
                        <a:rPr lang="ar-SA" sz="1800" b="1" dirty="0">
                          <a:latin typeface="Times New Roman"/>
                          <a:ea typeface="Times New Roman"/>
                        </a:rPr>
                        <a:t>	الآلية</a:t>
                      </a:r>
                      <a:endParaRPr lang="fr-FR" sz="1800" b="1" dirty="0">
                        <a:latin typeface="Times New Roman"/>
                        <a:ea typeface="Times New Roman"/>
                      </a:endParaRPr>
                    </a:p>
                    <a:p>
                      <a:pPr algn="r" rtl="1">
                        <a:spcAft>
                          <a:spcPts val="0"/>
                        </a:spcAft>
                        <a:tabLst>
                          <a:tab pos="1010285" algn="r"/>
                        </a:tabLst>
                      </a:pPr>
                      <a:r>
                        <a:rPr lang="ar-SA" sz="1800" b="1" dirty="0">
                          <a:latin typeface="Times New Roman"/>
                          <a:ea typeface="Times New Roman"/>
                        </a:rPr>
                        <a:t>الباحث</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1">
                        <a:lumMod val="20000"/>
                        <a:lumOff val="80000"/>
                      </a:schemeClr>
                    </a:solidFill>
                  </a:tcPr>
                </a:tc>
                <a:tc gridSpan="2">
                  <a:txBody>
                    <a:bodyPr/>
                    <a:lstStyle/>
                    <a:p>
                      <a:pPr algn="ctr" rtl="1">
                        <a:spcAft>
                          <a:spcPts val="0"/>
                        </a:spcAft>
                      </a:pPr>
                      <a:r>
                        <a:rPr lang="ar-SA" sz="1800" b="1" dirty="0">
                          <a:latin typeface="Times New Roman"/>
                          <a:ea typeface="Times New Roman"/>
                        </a:rPr>
                        <a:t>اللاهوائية اللالبنية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fr-FR"/>
                    </a:p>
                  </a:txBody>
                  <a:tcPr/>
                </a:tc>
                <a:tc gridSpan="2">
                  <a:txBody>
                    <a:bodyPr/>
                    <a:lstStyle/>
                    <a:p>
                      <a:pPr algn="ctr" rtl="1">
                        <a:spcAft>
                          <a:spcPts val="0"/>
                        </a:spcAft>
                      </a:pPr>
                      <a:r>
                        <a:rPr lang="ar-SA" sz="1800" b="1" dirty="0">
                          <a:latin typeface="Times New Roman"/>
                          <a:ea typeface="Times New Roman"/>
                        </a:rPr>
                        <a:t>اللاهوائية اللبنية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fr-FR"/>
                    </a:p>
                  </a:txBody>
                  <a:tcPr/>
                </a:tc>
                <a:tc gridSpan="2">
                  <a:txBody>
                    <a:bodyPr/>
                    <a:lstStyle/>
                    <a:p>
                      <a:pPr algn="ctr" rtl="1">
                        <a:spcAft>
                          <a:spcPts val="0"/>
                        </a:spcAft>
                      </a:pPr>
                      <a:r>
                        <a:rPr lang="ar-SA" sz="1800" b="1" dirty="0">
                          <a:latin typeface="Times New Roman"/>
                          <a:ea typeface="Times New Roman"/>
                        </a:rPr>
                        <a:t>الهوائية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378298">
                <a:tc vMerge="1">
                  <a:txBody>
                    <a:bodyPr/>
                    <a:lstStyle/>
                    <a:p>
                      <a:endParaRPr lang="fr-FR"/>
                    </a:p>
                  </a:txBody>
                  <a:tcPr/>
                </a:tc>
                <a:tc>
                  <a:txBody>
                    <a:bodyPr/>
                    <a:lstStyle/>
                    <a:p>
                      <a:pPr algn="ctr" rtl="1">
                        <a:spcAft>
                          <a:spcPts val="0"/>
                        </a:spcAft>
                      </a:pPr>
                      <a:r>
                        <a:rPr lang="ar-SA" sz="1800" b="1" dirty="0">
                          <a:latin typeface="Times New Roman"/>
                          <a:ea typeface="Times New Roman"/>
                        </a:rPr>
                        <a:t>القدرة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spcAft>
                          <a:spcPts val="0"/>
                        </a:spcAft>
                      </a:pPr>
                      <a:r>
                        <a:rPr lang="ar-SA" sz="1800" b="1" dirty="0">
                          <a:latin typeface="Times New Roman"/>
                          <a:ea typeface="Times New Roman"/>
                        </a:rPr>
                        <a:t>القوة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spcAft>
                          <a:spcPts val="0"/>
                        </a:spcAft>
                      </a:pPr>
                      <a:r>
                        <a:rPr lang="ar-SA" sz="1800" b="1" dirty="0">
                          <a:latin typeface="Times New Roman"/>
                          <a:ea typeface="Times New Roman"/>
                        </a:rPr>
                        <a:t>القدرة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spcAft>
                          <a:spcPts val="0"/>
                        </a:spcAft>
                      </a:pPr>
                      <a:r>
                        <a:rPr lang="ar-SA" sz="1800" b="1" dirty="0">
                          <a:latin typeface="Times New Roman"/>
                          <a:ea typeface="Times New Roman"/>
                        </a:rPr>
                        <a:t>القوة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spcAft>
                          <a:spcPts val="0"/>
                        </a:spcAft>
                      </a:pPr>
                      <a:r>
                        <a:rPr lang="ar-SA" sz="1800" b="1" dirty="0">
                          <a:latin typeface="Times New Roman"/>
                          <a:ea typeface="Times New Roman"/>
                        </a:rPr>
                        <a:t>القدرة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spcAft>
                          <a:spcPts val="0"/>
                        </a:spcAft>
                      </a:pPr>
                      <a:r>
                        <a:rPr lang="ar-SA" sz="1800" b="1" dirty="0">
                          <a:latin typeface="Times New Roman"/>
                          <a:ea typeface="Times New Roman"/>
                        </a:rPr>
                        <a:t>القوة</a:t>
                      </a:r>
                      <a:endParaRPr lang="fr-FR" sz="18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70785">
                <a:tc>
                  <a:txBody>
                    <a:bodyPr/>
                    <a:lstStyle/>
                    <a:p>
                      <a:pPr algn="ctr" rtl="1">
                        <a:lnSpc>
                          <a:spcPts val="1800"/>
                        </a:lnSpc>
                        <a:spcAft>
                          <a:spcPts val="0"/>
                        </a:spcAft>
                      </a:pPr>
                      <a:r>
                        <a:rPr lang="en-US" sz="1600" b="1" dirty="0" err="1">
                          <a:latin typeface="Times"/>
                          <a:ea typeface="Times New Roman"/>
                          <a:cs typeface="Times New Roman"/>
                        </a:rPr>
                        <a:t>Astrand</a:t>
                      </a:r>
                      <a:r>
                        <a:rPr lang="en-US" sz="1600" b="1" dirty="0">
                          <a:latin typeface="Times"/>
                          <a:ea typeface="Times New Roman"/>
                          <a:cs typeface="Times New Roman"/>
                        </a:rPr>
                        <a:t> P.O,</a:t>
                      </a:r>
                      <a:endParaRPr lang="fr-FR" sz="1600" b="1" dirty="0">
                        <a:latin typeface="Times New Roman"/>
                        <a:ea typeface="Times New Roman"/>
                      </a:endParaRPr>
                    </a:p>
                    <a:p>
                      <a:pPr algn="ctr" rtl="1">
                        <a:lnSpc>
                          <a:spcPts val="1800"/>
                        </a:lnSpc>
                        <a:spcAft>
                          <a:spcPts val="0"/>
                        </a:spcAft>
                      </a:pPr>
                      <a:r>
                        <a:rPr lang="en-US" sz="1600" b="1" dirty="0">
                          <a:latin typeface="Times"/>
                          <a:ea typeface="Times New Roman"/>
                          <a:cs typeface="Times New Roman"/>
                        </a:rPr>
                        <a:t>1973</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1">
                        <a:lnSpc>
                          <a:spcPts val="1800"/>
                        </a:lnSpc>
                        <a:spcAft>
                          <a:spcPts val="0"/>
                        </a:spcAft>
                      </a:pPr>
                      <a:r>
                        <a:rPr lang="ar-SA" sz="1600" b="1" dirty="0">
                          <a:latin typeface="Times"/>
                          <a:ea typeface="Times New Roman"/>
                        </a:rPr>
                        <a:t>0 – 7ثا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7ثا- 15ثا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15ثا- 45ثا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45ثا – 2د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2د-6د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1">
                        <a:lnSpc>
                          <a:spcPts val="1800"/>
                        </a:lnSpc>
                        <a:spcAft>
                          <a:spcPts val="0"/>
                        </a:spcAft>
                      </a:pPr>
                      <a:r>
                        <a:rPr lang="en-US" sz="1600" b="1" dirty="0">
                          <a:latin typeface="Times"/>
                          <a:ea typeface="Times New Roman"/>
                          <a:cs typeface="Times New Roman"/>
                        </a:rPr>
                        <a:t>+</a:t>
                      </a:r>
                      <a:r>
                        <a:rPr lang="ar-SA" sz="1600" b="1" dirty="0">
                          <a:latin typeface="Times"/>
                          <a:ea typeface="Times New Roman"/>
                        </a:rPr>
                        <a:t> 6د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45217">
                <a:tc>
                  <a:txBody>
                    <a:bodyPr/>
                    <a:lstStyle/>
                    <a:p>
                      <a:pPr algn="ctr" rtl="1">
                        <a:lnSpc>
                          <a:spcPts val="1800"/>
                        </a:lnSpc>
                        <a:spcAft>
                          <a:spcPts val="0"/>
                        </a:spcAft>
                      </a:pPr>
                      <a:r>
                        <a:rPr lang="en-US" sz="1600" b="1" dirty="0" err="1">
                          <a:latin typeface="Times"/>
                          <a:ea typeface="Times New Roman"/>
                          <a:cs typeface="Times New Roman"/>
                        </a:rPr>
                        <a:t>Flandrois</a:t>
                      </a:r>
                      <a:r>
                        <a:rPr lang="en-US" sz="1600" b="1" dirty="0">
                          <a:latin typeface="Times"/>
                          <a:ea typeface="Times New Roman"/>
                          <a:cs typeface="Times New Roman"/>
                        </a:rPr>
                        <a:t> R, 1980</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1">
                        <a:lnSpc>
                          <a:spcPts val="1800"/>
                        </a:lnSpc>
                        <a:spcAft>
                          <a:spcPts val="0"/>
                        </a:spcAft>
                      </a:pPr>
                      <a:r>
                        <a:rPr lang="ar-SA" sz="1600" b="1">
                          <a:latin typeface="Times"/>
                          <a:ea typeface="Times New Roman"/>
                        </a:rPr>
                        <a:t>بسرعة</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3ثا- 8ثا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20ثا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90ثا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10د- 30د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45217">
                <a:tc>
                  <a:txBody>
                    <a:bodyPr/>
                    <a:lstStyle/>
                    <a:p>
                      <a:pPr algn="ctr" rtl="1">
                        <a:lnSpc>
                          <a:spcPts val="1800"/>
                        </a:lnSpc>
                        <a:spcAft>
                          <a:spcPts val="0"/>
                        </a:spcAft>
                      </a:pPr>
                      <a:r>
                        <a:rPr lang="en-US" sz="1600" b="1" dirty="0" err="1">
                          <a:latin typeface="Times"/>
                          <a:ea typeface="Times New Roman"/>
                          <a:cs typeface="Times New Roman"/>
                        </a:rPr>
                        <a:t>Zatsiorsky</a:t>
                      </a:r>
                      <a:r>
                        <a:rPr lang="en-US" sz="1600" b="1" dirty="0">
                          <a:latin typeface="Times"/>
                          <a:ea typeface="Times New Roman"/>
                          <a:cs typeface="Times New Roman"/>
                        </a:rPr>
                        <a:t> V M,1980</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10ثا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10ثا-20ثا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20ثا-45ثا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45د – 1و45ثا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2د-3د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dirty="0">
                          <a:latin typeface="Times"/>
                          <a:ea typeface="Times New Roman"/>
                          <a:cs typeface="Times New Roman"/>
                        </a:rPr>
                        <a:t>+</a:t>
                      </a:r>
                      <a:r>
                        <a:rPr lang="ar-SA" sz="1600" b="1" dirty="0">
                          <a:latin typeface="Times"/>
                          <a:ea typeface="Times New Roman"/>
                        </a:rPr>
                        <a:t> 5د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70785">
                <a:tc>
                  <a:txBody>
                    <a:bodyPr/>
                    <a:lstStyle/>
                    <a:p>
                      <a:pPr algn="ctr" rtl="1">
                        <a:lnSpc>
                          <a:spcPts val="1800"/>
                        </a:lnSpc>
                        <a:spcAft>
                          <a:spcPts val="0"/>
                        </a:spcAft>
                      </a:pPr>
                      <a:r>
                        <a:rPr lang="en-US" sz="1600" b="1" dirty="0">
                          <a:latin typeface="Times"/>
                          <a:ea typeface="Times New Roman"/>
                          <a:cs typeface="Times New Roman"/>
                        </a:rPr>
                        <a:t>Fox-Mathews,</a:t>
                      </a:r>
                      <a:endParaRPr lang="fr-FR" sz="1600" b="1" dirty="0">
                        <a:latin typeface="Times New Roman"/>
                        <a:ea typeface="Times New Roman"/>
                      </a:endParaRPr>
                    </a:p>
                    <a:p>
                      <a:pPr algn="ctr" rtl="1">
                        <a:lnSpc>
                          <a:spcPts val="1800"/>
                        </a:lnSpc>
                        <a:spcAft>
                          <a:spcPts val="0"/>
                        </a:spcAft>
                      </a:pPr>
                      <a:r>
                        <a:rPr lang="en-US" sz="1600" b="1" dirty="0">
                          <a:latin typeface="Times"/>
                          <a:ea typeface="Times New Roman"/>
                          <a:cs typeface="Times New Roman"/>
                        </a:rPr>
                        <a:t>1983</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1">
                        <a:lnSpc>
                          <a:spcPts val="1800"/>
                        </a:lnSpc>
                        <a:spcAft>
                          <a:spcPts val="0"/>
                        </a:spcAft>
                      </a:pPr>
                      <a:r>
                        <a:rPr lang="ar-SA" sz="1600" b="1">
                          <a:latin typeface="Times"/>
                          <a:ea typeface="Times New Roman"/>
                        </a:rPr>
                        <a:t>2ثا- 3ثا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20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40 </a:t>
                      </a:r>
                      <a:r>
                        <a:rPr lang="ar-SA" sz="1600" b="1" dirty="0" err="1">
                          <a:latin typeface="Times"/>
                          <a:ea typeface="Times New Roman"/>
                        </a:rPr>
                        <a:t>ثا</a:t>
                      </a:r>
                      <a:r>
                        <a:rPr lang="ar-SA" sz="1600" b="1" dirty="0">
                          <a:latin typeface="Times"/>
                          <a:ea typeface="Times New Roman"/>
                        </a:rPr>
                        <a:t>-45 </a:t>
                      </a:r>
                      <a:r>
                        <a:rPr lang="ar-SA" sz="1600" b="1" dirty="0" err="1">
                          <a:latin typeface="Times"/>
                          <a:ea typeface="Times New Roman"/>
                        </a:rPr>
                        <a:t>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2د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3-2د – 20د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30د-1</a:t>
                      </a:r>
                      <a:r>
                        <a:rPr lang="ar-DZ" sz="1600" b="1" dirty="0" err="1">
                          <a:latin typeface="Times"/>
                          <a:ea typeface="Times New Roman"/>
                        </a:rPr>
                        <a:t>سا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45055">
                <a:tc>
                  <a:txBody>
                    <a:bodyPr/>
                    <a:lstStyle/>
                    <a:p>
                      <a:pPr algn="ctr" rtl="1">
                        <a:lnSpc>
                          <a:spcPts val="1800"/>
                        </a:lnSpc>
                        <a:spcAft>
                          <a:spcPts val="0"/>
                        </a:spcAft>
                      </a:pPr>
                      <a:r>
                        <a:rPr lang="en-US" sz="1600" b="1" dirty="0">
                          <a:latin typeface="Times"/>
                          <a:ea typeface="Times New Roman"/>
                          <a:cs typeface="Times New Roman"/>
                        </a:rPr>
                        <a:t>Palau J M, 1985</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1">
                        <a:lnSpc>
                          <a:spcPts val="1800"/>
                        </a:lnSpc>
                        <a:spcAft>
                          <a:spcPts val="0"/>
                        </a:spcAft>
                      </a:pPr>
                      <a:r>
                        <a:rPr lang="ar-SA" sz="1600" b="1">
                          <a:latin typeface="Times"/>
                          <a:ea typeface="Times New Roman"/>
                        </a:rPr>
                        <a:t>0-3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8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90ثا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3’-1’30”</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dirty="0">
                          <a:latin typeface="Times"/>
                          <a:ea typeface="Times New Roman"/>
                          <a:cs typeface="Times New Roman"/>
                        </a:rPr>
                        <a:t>3’+</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45217">
                <a:tc>
                  <a:txBody>
                    <a:bodyPr/>
                    <a:lstStyle/>
                    <a:p>
                      <a:pPr algn="ctr" rtl="1">
                        <a:lnSpc>
                          <a:spcPts val="1800"/>
                        </a:lnSpc>
                        <a:spcAft>
                          <a:spcPts val="0"/>
                        </a:spcAft>
                      </a:pPr>
                      <a:r>
                        <a:rPr lang="en-US" sz="1600" b="1" dirty="0">
                          <a:latin typeface="Times"/>
                          <a:ea typeface="Times New Roman"/>
                          <a:cs typeface="Times New Roman"/>
                        </a:rPr>
                        <a:t>Mc Ardle1 W D,1986</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1">
                        <a:lnSpc>
                          <a:spcPts val="1800"/>
                        </a:lnSpc>
                        <a:spcAft>
                          <a:spcPts val="0"/>
                        </a:spcAft>
                      </a:pPr>
                      <a:r>
                        <a:rPr lang="ar-SA" sz="1600" b="1">
                          <a:latin typeface="Times"/>
                          <a:ea typeface="Times New Roman"/>
                        </a:rPr>
                        <a:t>بسرعة</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12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30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3د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rPr>
                        <a:t> </a:t>
                      </a:r>
                      <a:r>
                        <a:rPr lang="en-US" sz="1600" b="1">
                          <a:latin typeface="Times"/>
                          <a:ea typeface="Times New Roman"/>
                          <a:cs typeface="Times New Roman"/>
                        </a:rPr>
                        <a:t> </a:t>
                      </a:r>
                      <a:r>
                        <a:rPr lang="ar-SA" sz="1600" b="1">
                          <a:latin typeface="Times"/>
                          <a:ea typeface="Times New Roman"/>
                        </a:rPr>
                        <a:t>3د-9د</a:t>
                      </a:r>
                      <a:r>
                        <a:rPr lang="ar-SA" sz="1600" b="1">
                          <a:latin typeface="Times New Roman"/>
                          <a:ea typeface="Times New Roman"/>
                          <a:cs typeface="Times"/>
                        </a:rPr>
                        <a:t> </a:t>
                      </a:r>
                      <a:r>
                        <a:rPr lang="ar-SA" sz="1600" b="1">
                          <a:latin typeface="Times"/>
                          <a:ea typeface="Times New Roman"/>
                        </a:rPr>
                        <a:t>  </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dirty="0">
                          <a:latin typeface="Times"/>
                          <a:ea typeface="Times New Roman"/>
                          <a:cs typeface="Times New Roman"/>
                        </a:rPr>
                        <a:t>+</a:t>
                      </a:r>
                      <a:r>
                        <a:rPr lang="ar-SA" sz="1600" b="1" dirty="0">
                          <a:latin typeface="Times"/>
                          <a:ea typeface="Times New Roman"/>
                        </a:rPr>
                        <a:t>10د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667584">
                <a:tc>
                  <a:txBody>
                    <a:bodyPr/>
                    <a:lstStyle/>
                    <a:p>
                      <a:pPr algn="ctr" rtl="1">
                        <a:lnSpc>
                          <a:spcPts val="1800"/>
                        </a:lnSpc>
                        <a:spcAft>
                          <a:spcPts val="0"/>
                        </a:spcAft>
                      </a:pPr>
                      <a:r>
                        <a:rPr lang="en-US" sz="1600" b="1" dirty="0" err="1">
                          <a:latin typeface="Times"/>
                          <a:ea typeface="Times New Roman"/>
                          <a:cs typeface="Times New Roman"/>
                        </a:rPr>
                        <a:t>Craplet</a:t>
                      </a:r>
                      <a:r>
                        <a:rPr lang="en-US" sz="1600" b="1" dirty="0">
                          <a:latin typeface="Times"/>
                          <a:ea typeface="Times New Roman"/>
                          <a:cs typeface="Times New Roman"/>
                        </a:rPr>
                        <a:t> P, 1986</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7- 4 </a:t>
                      </a:r>
                      <a:r>
                        <a:rPr lang="ar-SA" sz="1600" b="1">
                          <a:latin typeface="Times"/>
                          <a:ea typeface="Times New Roman"/>
                        </a:rPr>
                        <a:t>ثا</a:t>
                      </a:r>
                      <a:r>
                        <a:rPr lang="ar-DZ" sz="1600" b="1">
                          <a:latin typeface="Times"/>
                          <a:ea typeface="Times New Roman"/>
                        </a:rPr>
                        <a:t> حتى</a:t>
                      </a:r>
                      <a:endParaRPr lang="fr-FR" sz="1600" b="1">
                        <a:latin typeface="Times New Roman"/>
                        <a:ea typeface="Times New Roman"/>
                      </a:endParaRPr>
                    </a:p>
                    <a:p>
                      <a:pPr algn="ctr" rtl="1">
                        <a:lnSpc>
                          <a:spcPts val="1800"/>
                        </a:lnSpc>
                        <a:spcAft>
                          <a:spcPts val="0"/>
                        </a:spcAft>
                      </a:pPr>
                      <a:r>
                        <a:rPr lang="ar-SA" sz="1600" b="1">
                          <a:latin typeface="Times"/>
                          <a:ea typeface="Times New Roman"/>
                        </a:rPr>
                        <a:t>10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DZ" sz="1600" b="1">
                          <a:latin typeface="Times"/>
                          <a:ea typeface="Times New Roman"/>
                        </a:rPr>
                        <a:t>حتى</a:t>
                      </a:r>
                      <a:endParaRPr lang="fr-FR" sz="1600" b="1">
                        <a:latin typeface="Times New Roman"/>
                        <a:ea typeface="Times New Roman"/>
                      </a:endParaRPr>
                    </a:p>
                    <a:p>
                      <a:pPr algn="ctr" rtl="1">
                        <a:lnSpc>
                          <a:spcPts val="1800"/>
                        </a:lnSpc>
                        <a:spcAft>
                          <a:spcPts val="0"/>
                        </a:spcAft>
                      </a:pPr>
                      <a:r>
                        <a:rPr lang="ar-SA" sz="1600" b="1">
                          <a:latin typeface="Times"/>
                          <a:ea typeface="Times New Roman"/>
                        </a:rPr>
                        <a:t>20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20 ثا - </a:t>
                      </a:r>
                      <a:r>
                        <a:rPr lang="en-US" sz="1600" b="1">
                          <a:latin typeface="Times"/>
                          <a:ea typeface="Times New Roman"/>
                          <a:cs typeface="Times New Roman"/>
                        </a:rPr>
                        <a:t>1 </a:t>
                      </a:r>
                      <a:r>
                        <a:rPr lang="ar-SA" sz="1600" b="1">
                          <a:latin typeface="Times"/>
                          <a:ea typeface="Times New Roman"/>
                        </a:rPr>
                        <a:t>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ctr" rtl="1">
                        <a:lnSpc>
                          <a:spcPts val="1800"/>
                        </a:lnSpc>
                        <a:spcAft>
                          <a:spcPts val="0"/>
                        </a:spcAft>
                        <a:buFont typeface="+mj-lt"/>
                        <a:buAutoNum type="arabicPeriod"/>
                      </a:pPr>
                      <a:r>
                        <a:rPr lang="ar-SA" sz="1600" b="1" dirty="0">
                          <a:latin typeface="Times"/>
                          <a:ea typeface="Times New Roman"/>
                        </a:rPr>
                        <a:t>3د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3د -20د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dirty="0">
                          <a:latin typeface="Times"/>
                          <a:ea typeface="Times New Roman"/>
                          <a:cs typeface="Times New Roman"/>
                        </a:rPr>
                        <a:t>+</a:t>
                      </a:r>
                      <a:r>
                        <a:rPr lang="ar-DZ" sz="1600" b="1" dirty="0">
                          <a:latin typeface="Times"/>
                          <a:ea typeface="Times New Roman"/>
                        </a:rPr>
                        <a:t>20د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285392">
                <a:tc>
                  <a:txBody>
                    <a:bodyPr/>
                    <a:lstStyle/>
                    <a:p>
                      <a:pPr algn="ctr" rtl="1">
                        <a:lnSpc>
                          <a:spcPts val="1800"/>
                        </a:lnSpc>
                        <a:spcAft>
                          <a:spcPts val="0"/>
                        </a:spcAft>
                      </a:pPr>
                      <a:r>
                        <a:rPr lang="en-US" sz="1600" b="1" dirty="0">
                          <a:latin typeface="Times"/>
                          <a:ea typeface="Times New Roman"/>
                          <a:cs typeface="Times New Roman"/>
                        </a:rPr>
                        <a:t>Richard C,</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6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40ثا- 2د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25د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570785">
                <a:tc>
                  <a:txBody>
                    <a:bodyPr/>
                    <a:lstStyle/>
                    <a:p>
                      <a:pPr algn="ctr" rtl="1">
                        <a:lnSpc>
                          <a:spcPts val="1800"/>
                        </a:lnSpc>
                        <a:spcAft>
                          <a:spcPts val="0"/>
                        </a:spcAft>
                      </a:pPr>
                      <a:r>
                        <a:rPr lang="en-US" sz="1600" b="1" dirty="0">
                          <a:latin typeface="Times"/>
                          <a:ea typeface="Times New Roman"/>
                          <a:cs typeface="Times New Roman"/>
                        </a:rPr>
                        <a:t>Di </a:t>
                      </a:r>
                      <a:r>
                        <a:rPr lang="en-US" sz="1600" b="1" dirty="0" err="1">
                          <a:latin typeface="Times"/>
                          <a:ea typeface="Times New Roman"/>
                          <a:cs typeface="Times New Roman"/>
                        </a:rPr>
                        <a:t>Prampero</a:t>
                      </a:r>
                      <a:r>
                        <a:rPr lang="en-US" sz="1600" b="1" dirty="0">
                          <a:latin typeface="Times"/>
                          <a:ea typeface="Times New Roman"/>
                          <a:cs typeface="Times New Roman"/>
                        </a:rPr>
                        <a:t>, </a:t>
                      </a:r>
                      <a:endParaRPr lang="fr-FR" sz="1600" b="1" dirty="0">
                        <a:latin typeface="Times New Roman"/>
                        <a:ea typeface="Times New Roman"/>
                      </a:endParaRPr>
                    </a:p>
                    <a:p>
                      <a:pPr algn="ctr" rtl="1">
                        <a:lnSpc>
                          <a:spcPts val="1800"/>
                        </a:lnSpc>
                        <a:spcAft>
                          <a:spcPts val="0"/>
                        </a:spcAft>
                      </a:pPr>
                      <a:r>
                        <a:rPr lang="en-US" sz="1600" b="1" dirty="0">
                          <a:latin typeface="Times"/>
                          <a:ea typeface="Times New Roman"/>
                          <a:cs typeface="Times New Roman"/>
                        </a:rPr>
                        <a:t>1988</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بسرعة</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10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20 ثا-15 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30 </a:t>
                      </a:r>
                      <a:r>
                        <a:rPr lang="ar-SA" sz="1600" b="1" dirty="0" err="1">
                          <a:latin typeface="Times"/>
                          <a:ea typeface="Times New Roman"/>
                        </a:rPr>
                        <a:t>ثا</a:t>
                      </a:r>
                      <a:r>
                        <a:rPr lang="ar-SA" sz="1600" b="1" dirty="0">
                          <a:latin typeface="Times"/>
                          <a:ea typeface="Times New Roman"/>
                        </a:rPr>
                        <a:t>-90ٍ</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dirty="0">
                          <a:latin typeface="Times"/>
                          <a:ea typeface="Times New Roman"/>
                          <a:cs typeface="Times New Roman"/>
                        </a:rPr>
                        <a:t>3-1’30”</a:t>
                      </a:r>
                      <a:r>
                        <a:rPr lang="ar-SA" sz="1600" b="1" dirty="0">
                          <a:latin typeface="Times"/>
                          <a:ea typeface="Times New Roman"/>
                        </a:rPr>
                        <a:t>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3 </a:t>
                      </a:r>
                      <a:r>
                        <a:rPr lang="ar-SA" sz="1600" b="1" dirty="0" err="1">
                          <a:latin typeface="Times"/>
                          <a:ea typeface="Times New Roman"/>
                        </a:rPr>
                        <a:t>د</a:t>
                      </a:r>
                      <a:r>
                        <a:rPr lang="ar-SA" sz="1600" b="1" dirty="0">
                          <a:latin typeface="Times"/>
                          <a:ea typeface="Times New Roman"/>
                        </a:rPr>
                        <a:t>- 5د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570785">
                <a:tc>
                  <a:txBody>
                    <a:bodyPr/>
                    <a:lstStyle/>
                    <a:p>
                      <a:pPr algn="ctr" rtl="1">
                        <a:lnSpc>
                          <a:spcPts val="1800"/>
                        </a:lnSpc>
                        <a:spcAft>
                          <a:spcPts val="0"/>
                        </a:spcAft>
                      </a:pPr>
                      <a:r>
                        <a:rPr lang="en-US" sz="1600" b="1" dirty="0" err="1">
                          <a:latin typeface="Times"/>
                          <a:ea typeface="Times New Roman"/>
                          <a:cs typeface="Times New Roman"/>
                        </a:rPr>
                        <a:t>Platonov</a:t>
                      </a:r>
                      <a:r>
                        <a:rPr lang="en-US" sz="1600" b="1" dirty="0">
                          <a:latin typeface="Times"/>
                          <a:ea typeface="Times New Roman"/>
                          <a:cs typeface="Times New Roman"/>
                        </a:rPr>
                        <a:t> V L,</a:t>
                      </a:r>
                      <a:endParaRPr lang="fr-FR" sz="1600" b="1" dirty="0">
                        <a:latin typeface="Times New Roman"/>
                        <a:ea typeface="Times New Roman"/>
                      </a:endParaRPr>
                    </a:p>
                    <a:p>
                      <a:pPr algn="ctr" rtl="1">
                        <a:lnSpc>
                          <a:spcPts val="1800"/>
                        </a:lnSpc>
                        <a:spcAft>
                          <a:spcPts val="0"/>
                        </a:spcAft>
                      </a:pPr>
                      <a:r>
                        <a:rPr lang="en-US" sz="1600" b="1" dirty="0">
                          <a:latin typeface="Times"/>
                          <a:ea typeface="Times New Roman"/>
                          <a:cs typeface="Times New Roman"/>
                        </a:rPr>
                        <a:t>1988</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بسرعة</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7 </a:t>
                      </a:r>
                      <a:r>
                        <a:rPr lang="ar-SA" sz="1600" b="1" dirty="0" err="1">
                          <a:latin typeface="Times"/>
                          <a:ea typeface="Times New Roman"/>
                        </a:rPr>
                        <a:t>ثا</a:t>
                      </a:r>
                      <a:r>
                        <a:rPr lang="ar-SA" sz="1600" b="1" dirty="0">
                          <a:latin typeface="Times"/>
                          <a:ea typeface="Times New Roman"/>
                        </a:rPr>
                        <a:t> - 10ٍ </a:t>
                      </a:r>
                      <a:r>
                        <a:rPr lang="ar-SA" sz="1600" b="1" dirty="0" err="1">
                          <a:latin typeface="Times"/>
                          <a:ea typeface="Times New Roman"/>
                        </a:rPr>
                        <a:t>ثا</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a:latin typeface="Times"/>
                          <a:ea typeface="Times New Roman"/>
                        </a:rPr>
                        <a:t>20ثا-40ثا</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en-US" sz="1600" b="1">
                          <a:latin typeface="Times"/>
                          <a:ea typeface="Times New Roman"/>
                          <a:cs typeface="Times New Roman"/>
                        </a:rPr>
                        <a:t>2</a:t>
                      </a:r>
                      <a:r>
                        <a:rPr lang="ar-SA" sz="1600" b="1">
                          <a:latin typeface="Times"/>
                          <a:ea typeface="Times New Roman"/>
                        </a:rPr>
                        <a:t>د</a:t>
                      </a:r>
                      <a:endParaRPr lang="fr-FR" sz="1600" b="1">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3د – 10د</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ts val="1800"/>
                        </a:lnSpc>
                        <a:spcAft>
                          <a:spcPts val="0"/>
                        </a:spcAft>
                      </a:pPr>
                      <a:r>
                        <a:rPr lang="ar-SA" sz="1600" b="1" dirty="0">
                          <a:latin typeface="Times"/>
                          <a:ea typeface="Times New Roman"/>
                        </a:rPr>
                        <a:t>حسب</a:t>
                      </a:r>
                      <a:r>
                        <a:rPr lang="en-US" sz="1600" b="1" dirty="0">
                          <a:latin typeface="Times"/>
                          <a:ea typeface="Times New Roman"/>
                          <a:cs typeface="Times New Roman"/>
                        </a:rPr>
                        <a:t>  </a:t>
                      </a:r>
                      <a:r>
                        <a:rPr lang="ar-DZ" sz="1600" b="1" dirty="0">
                          <a:latin typeface="Times"/>
                          <a:ea typeface="Times New Roman"/>
                        </a:rPr>
                        <a:t> نسبة</a:t>
                      </a:r>
                      <a:endParaRPr lang="fr-FR" sz="1600" b="1" dirty="0">
                        <a:latin typeface="Times New Roman"/>
                        <a:ea typeface="Times New Roman"/>
                      </a:endParaRPr>
                    </a:p>
                    <a:p>
                      <a:pPr algn="ctr" rtl="1">
                        <a:lnSpc>
                          <a:spcPts val="1800"/>
                        </a:lnSpc>
                        <a:spcAft>
                          <a:spcPts val="0"/>
                        </a:spcAft>
                      </a:pPr>
                      <a:r>
                        <a:rPr lang="en-US" sz="1600" b="1" dirty="0">
                          <a:latin typeface="Times"/>
                          <a:ea typeface="Times New Roman"/>
                          <a:cs typeface="Times New Roman"/>
                        </a:rPr>
                        <a:t>VO2max</a:t>
                      </a:r>
                      <a:endParaRPr lang="fr-FR" sz="1600" b="1" dirty="0">
                        <a:latin typeface="Times New Roman"/>
                        <a:ea typeface="Times New Roman"/>
                      </a:endParaRP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D:\image teste pyusique\vo2-max-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rré corné 3"/>
          <p:cNvSpPr/>
          <p:nvPr/>
        </p:nvSpPr>
        <p:spPr>
          <a:xfrm>
            <a:off x="304800" y="228600"/>
            <a:ext cx="8534400" cy="12192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sz="2400" b="1" dirty="0" smtClean="0">
              <a:solidFill>
                <a:schemeClr val="tx1"/>
              </a:solidFill>
            </a:endParaRPr>
          </a:p>
          <a:p>
            <a:pPr algn="ctr" rtl="1"/>
            <a:r>
              <a:rPr lang="ar-DZ" sz="2400" b="1" dirty="0" smtClean="0">
                <a:solidFill>
                  <a:schemeClr val="tx1"/>
                </a:solidFill>
              </a:rPr>
              <a:t>1-2-1 اختبارات تقييم القدرة والسعة اللاهوائية اللالبنية </a:t>
            </a:r>
          </a:p>
          <a:p>
            <a:pPr algn="ctr" rtl="1"/>
            <a:r>
              <a:rPr lang="fr-FR" sz="2400" b="1" dirty="0" smtClean="0">
                <a:solidFill>
                  <a:schemeClr val="tx1"/>
                </a:solidFill>
              </a:rPr>
              <a:t>Les teste d’évaluation de la</a:t>
            </a:r>
            <a:r>
              <a:rPr lang="fr-FR" sz="2400" b="1" dirty="0" smtClean="0">
                <a:solidFill>
                  <a:schemeClr val="tx2">
                    <a:lumMod val="60000"/>
                    <a:lumOff val="40000"/>
                  </a:schemeClr>
                </a:solidFill>
              </a:rPr>
              <a:t> puissance </a:t>
            </a:r>
            <a:r>
              <a:rPr lang="fr-FR" sz="2400" b="1" dirty="0" smtClean="0">
                <a:solidFill>
                  <a:schemeClr val="tx1"/>
                </a:solidFill>
              </a:rPr>
              <a:t>et la capacité anaérobie </a:t>
            </a:r>
            <a:r>
              <a:rPr lang="fr-FR" sz="2400" b="1" dirty="0" smtClean="0">
                <a:solidFill>
                  <a:schemeClr val="tx2">
                    <a:lumMod val="60000"/>
                    <a:lumOff val="40000"/>
                  </a:schemeClr>
                </a:solidFill>
              </a:rPr>
              <a:t>alactique </a:t>
            </a:r>
            <a:endParaRPr lang="fr-FR" sz="2400" b="1" dirty="0">
              <a:solidFill>
                <a:schemeClr val="tx2">
                  <a:lumMod val="60000"/>
                  <a:lumOff val="40000"/>
                </a:schemeClr>
              </a:solidFill>
            </a:endParaRPr>
          </a:p>
        </p:txBody>
      </p:sp>
      <p:sp>
        <p:nvSpPr>
          <p:cNvPr id="3" name="Rectangle à coins arrondis 2"/>
          <p:cNvSpPr/>
          <p:nvPr/>
        </p:nvSpPr>
        <p:spPr>
          <a:xfrm>
            <a:off x="457200" y="2971800"/>
            <a:ext cx="8382000" cy="358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تتمثل هذه الاختبارات في </a:t>
            </a:r>
            <a:r>
              <a:rPr lang="ar-DZ" sz="2400" b="1" dirty="0" smtClean="0">
                <a:solidFill>
                  <a:schemeClr val="tx2">
                    <a:lumMod val="60000"/>
                    <a:lumOff val="40000"/>
                  </a:schemeClr>
                </a:solidFill>
              </a:rPr>
              <a:t>جهد بدني </a:t>
            </a:r>
            <a:r>
              <a:rPr lang="ar-DZ" sz="2400" b="1" dirty="0" smtClean="0">
                <a:solidFill>
                  <a:schemeClr val="tx1"/>
                </a:solidFill>
              </a:rPr>
              <a:t>عال الشدة (أقصى) ينجز خلال زمن مقدر من 5 إلى 15 </a:t>
            </a:r>
            <a:r>
              <a:rPr lang="ar-DZ" sz="2400" b="1" dirty="0" err="1" smtClean="0">
                <a:solidFill>
                  <a:schemeClr val="tx1"/>
                </a:solidFill>
              </a:rPr>
              <a:t>ثا</a:t>
            </a:r>
            <a:r>
              <a:rPr lang="ar-DZ" sz="2400" b="1" dirty="0" smtClean="0">
                <a:solidFill>
                  <a:schemeClr val="tx1"/>
                </a:solidFill>
              </a:rPr>
              <a:t>، وذلك </a:t>
            </a:r>
            <a:r>
              <a:rPr lang="ar-DZ" sz="2400" b="1" dirty="0" smtClean="0">
                <a:solidFill>
                  <a:schemeClr val="tx2">
                    <a:lumMod val="60000"/>
                    <a:lumOff val="40000"/>
                  </a:schemeClr>
                </a:solidFill>
              </a:rPr>
              <a:t>لهدف تقييم الاستهلاك </a:t>
            </a:r>
            <a:r>
              <a:rPr lang="ar-DZ" sz="2400" b="1" dirty="0" smtClean="0">
                <a:solidFill>
                  <a:schemeClr val="tx1"/>
                </a:solidFill>
              </a:rPr>
              <a:t>الأقصى للطاقة الأساسية للنظام </a:t>
            </a:r>
            <a:r>
              <a:rPr lang="ar-DZ" sz="2400" b="1" dirty="0" smtClean="0">
                <a:solidFill>
                  <a:schemeClr val="tx2">
                    <a:lumMod val="60000"/>
                    <a:lumOff val="40000"/>
                  </a:schemeClr>
                </a:solidFill>
              </a:rPr>
              <a:t>اللاهوائي </a:t>
            </a:r>
            <a:r>
              <a:rPr lang="ar-DZ" sz="2400" b="1" dirty="0" smtClean="0">
                <a:solidFill>
                  <a:schemeClr val="tx1"/>
                </a:solidFill>
              </a:rPr>
              <a:t>اللالبني.</a:t>
            </a:r>
          </a:p>
          <a:p>
            <a:pPr algn="ctr" rtl="1"/>
            <a:r>
              <a:rPr lang="ar-DZ" sz="2400" b="1" dirty="0" smtClean="0">
                <a:solidFill>
                  <a:schemeClr val="tx1"/>
                </a:solidFill>
              </a:rPr>
              <a:t>تتميز هذه الآلية بإنجاز </a:t>
            </a:r>
            <a:r>
              <a:rPr lang="ar-DZ" sz="2400" b="1" dirty="0" smtClean="0">
                <a:solidFill>
                  <a:schemeClr val="tx2">
                    <a:lumMod val="60000"/>
                    <a:lumOff val="40000"/>
                  </a:schemeClr>
                </a:solidFill>
              </a:rPr>
              <a:t>تمرينات بدنية بشدة </a:t>
            </a:r>
            <a:r>
              <a:rPr lang="ar-DZ" sz="2400" b="1" dirty="0" smtClean="0">
                <a:solidFill>
                  <a:schemeClr val="tx1"/>
                </a:solidFill>
              </a:rPr>
              <a:t>عالية </a:t>
            </a:r>
            <a:r>
              <a:rPr lang="ar-DZ" sz="2400" b="1" dirty="0" err="1" smtClean="0">
                <a:solidFill>
                  <a:schemeClr val="tx1"/>
                </a:solidFill>
              </a:rPr>
              <a:t>و</a:t>
            </a:r>
            <a:r>
              <a:rPr lang="ar-DZ" sz="2400" b="1" dirty="0" smtClean="0">
                <a:solidFill>
                  <a:schemeClr val="tx1"/>
                </a:solidFill>
              </a:rPr>
              <a:t> مدة محددة وقصيرة وهذا في غياب الأكسجين وبدون إنتاج حمض اللبن كما يستخدم  مخزون </a:t>
            </a:r>
            <a:r>
              <a:rPr lang="ar-DZ" sz="2400" b="1" dirty="0" err="1" smtClean="0">
                <a:solidFill>
                  <a:schemeClr val="tx2">
                    <a:lumMod val="60000"/>
                    <a:lumOff val="40000"/>
                  </a:schemeClr>
                </a:solidFill>
              </a:rPr>
              <a:t>الـ</a:t>
            </a:r>
            <a:r>
              <a:rPr lang="fr-FR" sz="2400" b="1" dirty="0" smtClean="0">
                <a:solidFill>
                  <a:schemeClr val="tx2">
                    <a:lumMod val="60000"/>
                    <a:lumOff val="40000"/>
                  </a:schemeClr>
                </a:solidFill>
              </a:rPr>
              <a:t>ATP</a:t>
            </a:r>
            <a:r>
              <a:rPr lang="ar-DZ" sz="2400" b="1" dirty="0" smtClean="0">
                <a:solidFill>
                  <a:schemeClr val="tx2">
                    <a:lumMod val="60000"/>
                    <a:lumOff val="40000"/>
                  </a:schemeClr>
                </a:solidFill>
              </a:rPr>
              <a:t> و </a:t>
            </a:r>
            <a:r>
              <a:rPr lang="ar-DZ" sz="2400" b="1" dirty="0" err="1" smtClean="0">
                <a:solidFill>
                  <a:schemeClr val="tx1"/>
                </a:solidFill>
              </a:rPr>
              <a:t>الفوسفوكرياتين</a:t>
            </a:r>
            <a:r>
              <a:rPr lang="ar-DZ" sz="2400" b="1" dirty="0" smtClean="0">
                <a:solidFill>
                  <a:schemeClr val="tx1"/>
                </a:solidFill>
              </a:rPr>
              <a:t>، إن مدة 5 ثواني عامة هي الأكثر تأثيرا من اجل تقييم القوة اللاهوائية اللالبنية، والمدة بين 10 إلى 15 ثانية من أجل تقييم السعة اللاهوائية اللالبنية ، </a:t>
            </a:r>
            <a:r>
              <a:rPr lang="ar-DZ" sz="2400" b="1" dirty="0" err="1" smtClean="0">
                <a:solidFill>
                  <a:schemeClr val="tx1"/>
                </a:solidFill>
              </a:rPr>
              <a:t>و</a:t>
            </a:r>
            <a:r>
              <a:rPr lang="ar-DZ" sz="2400" b="1" dirty="0" smtClean="0">
                <a:solidFill>
                  <a:schemeClr val="tx1"/>
                </a:solidFill>
              </a:rPr>
              <a:t> من بين الاختبارات التي تسمح بتقييم النظام اللاهوائي اللالبني تلك المستخدمة لأجهزة متطورة والمنجزة في المخابر الخاصة.</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mage teste pyusique\other-vo2-max-tes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avec flèche vers le bas 3"/>
          <p:cNvSpPr/>
          <p:nvPr/>
        </p:nvSpPr>
        <p:spPr>
          <a:xfrm>
            <a:off x="228600" y="228600"/>
            <a:ext cx="8686800" cy="1524000"/>
          </a:xfrm>
          <a:prstGeom prst="downArrowCallout">
            <a:avLst>
              <a:gd name="adj1" fmla="val 25000"/>
              <a:gd name="adj2" fmla="val 83750"/>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rgbClr val="FFFF00"/>
                </a:solidFill>
              </a:rPr>
              <a:t>1- تصنيف الاختبارات البدنية وفقا لنظم إنتاج الطاقة </a:t>
            </a:r>
            <a:endParaRPr lang="fr-FR" sz="4000" b="1" dirty="0">
              <a:solidFill>
                <a:srgbClr val="FFFF00"/>
              </a:solidFill>
            </a:endParaRPr>
          </a:p>
        </p:txBody>
      </p:sp>
      <p:cxnSp>
        <p:nvCxnSpPr>
          <p:cNvPr id="6" name="Connecteur droit avec flèche 5"/>
          <p:cNvCxnSpPr/>
          <p:nvPr/>
        </p:nvCxnSpPr>
        <p:spPr>
          <a:xfrm>
            <a:off x="5257800" y="1676400"/>
            <a:ext cx="2590800" cy="1447800"/>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7" name="Rectangle à coins arrondis 6"/>
          <p:cNvSpPr/>
          <p:nvPr/>
        </p:nvSpPr>
        <p:spPr>
          <a:xfrm>
            <a:off x="4724400" y="3505200"/>
            <a:ext cx="43434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FFFF00"/>
                </a:solidFill>
              </a:rPr>
              <a:t>1-1 الاختبارات الهوائية </a:t>
            </a:r>
          </a:p>
          <a:p>
            <a:pPr algn="ctr"/>
            <a:r>
              <a:rPr lang="fr-FR" sz="3200" b="1" dirty="0" smtClean="0">
                <a:solidFill>
                  <a:srgbClr val="FFFF00"/>
                </a:solidFill>
              </a:rPr>
              <a:t>1-1 les tests aérobies   </a:t>
            </a:r>
            <a:endParaRPr lang="fr-FR" sz="3200" b="1" dirty="0">
              <a:solidFill>
                <a:srgbClr val="FFFF00"/>
              </a:solidFill>
            </a:endParaRPr>
          </a:p>
        </p:txBody>
      </p:sp>
      <p:sp>
        <p:nvSpPr>
          <p:cNvPr id="8" name="Rectangle à coins arrondis 7"/>
          <p:cNvSpPr/>
          <p:nvPr/>
        </p:nvSpPr>
        <p:spPr>
          <a:xfrm>
            <a:off x="76200" y="3505200"/>
            <a:ext cx="44196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FFFF00"/>
                </a:solidFill>
              </a:rPr>
              <a:t>1-2 الاختبارات اللاهوائية </a:t>
            </a:r>
          </a:p>
          <a:p>
            <a:pPr algn="ctr"/>
            <a:r>
              <a:rPr lang="fr-FR" sz="3200" b="1" dirty="0" smtClean="0">
                <a:solidFill>
                  <a:srgbClr val="FFFF00"/>
                </a:solidFill>
              </a:rPr>
              <a:t>1-2 les tests anaérobies </a:t>
            </a:r>
            <a:endParaRPr lang="fr-FR" sz="3200" b="1" dirty="0">
              <a:solidFill>
                <a:srgbClr val="FFFF00"/>
              </a:solidFill>
            </a:endParaRPr>
          </a:p>
        </p:txBody>
      </p:sp>
      <p:cxnSp>
        <p:nvCxnSpPr>
          <p:cNvPr id="10" name="Connecteur droit avec flèche 9"/>
          <p:cNvCxnSpPr/>
          <p:nvPr/>
        </p:nvCxnSpPr>
        <p:spPr>
          <a:xfrm rot="10800000" flipV="1">
            <a:off x="1371600" y="1676400"/>
            <a:ext cx="25908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09800" y="1676400"/>
            <a:ext cx="4267200" cy="4191000"/>
          </a:xfrm>
          <a:prstGeom prst="rect">
            <a:avLst/>
          </a:prstGeom>
          <a:noFill/>
          <a:ln w="9525">
            <a:noFill/>
            <a:miter lim="800000"/>
            <a:headEnd/>
            <a:tailEnd/>
          </a:ln>
          <a:effectLst/>
        </p:spPr>
      </p:pic>
      <p:sp>
        <p:nvSpPr>
          <p:cNvPr id="3" name="Rectangle 2"/>
          <p:cNvSpPr/>
          <p:nvPr/>
        </p:nvSpPr>
        <p:spPr>
          <a:xfrm>
            <a:off x="1447800" y="533400"/>
            <a:ext cx="6248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tx1"/>
                </a:solidFill>
              </a:rPr>
              <a:t>اختبار القفز العمودي </a:t>
            </a:r>
            <a:r>
              <a:rPr lang="ar-DZ" sz="3200" b="1" dirty="0" err="1" smtClean="0">
                <a:solidFill>
                  <a:schemeClr val="tx1"/>
                </a:solidFill>
              </a:rPr>
              <a:t>لسارجن</a:t>
            </a:r>
            <a:r>
              <a:rPr lang="ar-DZ" dirty="0" smtClean="0"/>
              <a:t>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2438400" y="0"/>
            <a:ext cx="4114800" cy="533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اختبار القفز العمودي </a:t>
            </a:r>
            <a:r>
              <a:rPr lang="ar-DZ" sz="2400" b="1" dirty="0" err="1" smtClean="0">
                <a:solidFill>
                  <a:schemeClr val="bg1"/>
                </a:solidFill>
              </a:rPr>
              <a:t>لسارجن</a:t>
            </a:r>
            <a:r>
              <a:rPr lang="ar-DZ" sz="2400" dirty="0" smtClean="0">
                <a:solidFill>
                  <a:schemeClr val="bg1"/>
                </a:solidFill>
              </a:rPr>
              <a:t> </a:t>
            </a:r>
            <a:endParaRPr lang="fr-FR" sz="2400" dirty="0">
              <a:solidFill>
                <a:schemeClr val="bg1"/>
              </a:solidFill>
            </a:endParaRPr>
          </a:p>
        </p:txBody>
      </p:sp>
      <p:sp>
        <p:nvSpPr>
          <p:cNvPr id="5" name="Rectangle 4"/>
          <p:cNvSpPr/>
          <p:nvPr/>
        </p:nvSpPr>
        <p:spPr>
          <a:xfrm>
            <a:off x="304800" y="609600"/>
            <a:ext cx="8534400" cy="1143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dirty="0" smtClean="0"/>
          </a:p>
          <a:p>
            <a:pPr algn="ctr" rtl="1"/>
            <a:endParaRPr lang="ar-DZ" b="1" dirty="0" smtClean="0">
              <a:solidFill>
                <a:schemeClr val="tx1"/>
              </a:solidFill>
            </a:endParaRPr>
          </a:p>
          <a:p>
            <a:pPr algn="ctr" rtl="1"/>
            <a:r>
              <a:rPr lang="ar-SA" sz="2400" b="1" dirty="0" smtClean="0">
                <a:solidFill>
                  <a:schemeClr val="bg1"/>
                </a:solidFill>
              </a:rPr>
              <a:t>يهدف هذا الاختبار إلى قياس القدرة اللاهوائية اللالبنية، أو القوة القصوى للجزء السفلي من الجسم </a:t>
            </a:r>
            <a:endParaRPr lang="ar-DZ" sz="2400" b="1" dirty="0" smtClean="0">
              <a:solidFill>
                <a:schemeClr val="bg1"/>
              </a:solidFill>
            </a:endParaRPr>
          </a:p>
          <a:p>
            <a:pPr algn="ctr" rtl="1"/>
            <a:r>
              <a:rPr lang="ar-SA" sz="2400" b="1" dirty="0" smtClean="0">
                <a:solidFill>
                  <a:schemeClr val="bg1"/>
                </a:solidFill>
              </a:rPr>
              <a:t>خصائص الاختبار:  يتميز هذا الاختبار بتنفيذ قفز عمودي بأقصى ما يمكن.</a:t>
            </a:r>
            <a:endParaRPr lang="ar-DZ" sz="2400" b="1" dirty="0" smtClean="0">
              <a:solidFill>
                <a:schemeClr val="bg1"/>
              </a:solidFill>
            </a:endParaRPr>
          </a:p>
          <a:p>
            <a:pPr algn="ctr" rtl="1"/>
            <a:endParaRPr lang="ar-DZ" dirty="0" smtClean="0"/>
          </a:p>
          <a:p>
            <a:pPr algn="ctr" rtl="1"/>
            <a:endParaRPr lang="fr-FR" dirty="0"/>
          </a:p>
        </p:txBody>
      </p:sp>
      <p:sp>
        <p:nvSpPr>
          <p:cNvPr id="6" name="Rectangle avec flèche vers le bas 5"/>
          <p:cNvSpPr/>
          <p:nvPr/>
        </p:nvSpPr>
        <p:spPr>
          <a:xfrm>
            <a:off x="2819400" y="1828800"/>
            <a:ext cx="3352800" cy="914400"/>
          </a:xfrm>
          <a:prstGeom prst="downArrowCallout">
            <a:avLst>
              <a:gd name="adj1" fmla="val 25000"/>
              <a:gd name="adj2" fmla="val 85938"/>
              <a:gd name="adj3" fmla="val 25000"/>
              <a:gd name="adj4" fmla="val 6497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ا</a:t>
            </a:r>
            <a:r>
              <a:rPr lang="ar-DZ" sz="2400" b="1" dirty="0" smtClean="0">
                <a:solidFill>
                  <a:schemeClr val="bg1"/>
                </a:solidFill>
              </a:rPr>
              <a:t>لوسائل المستعملة</a:t>
            </a:r>
            <a:r>
              <a:rPr lang="ar-DZ" dirty="0" smtClean="0">
                <a:solidFill>
                  <a:schemeClr val="bg1"/>
                </a:solidFill>
              </a:rPr>
              <a:t> </a:t>
            </a:r>
            <a:endParaRPr lang="fr-FR" dirty="0">
              <a:solidFill>
                <a:schemeClr val="bg1"/>
              </a:solidFill>
            </a:endParaRPr>
          </a:p>
        </p:txBody>
      </p:sp>
      <p:sp>
        <p:nvSpPr>
          <p:cNvPr id="7" name="Rectangle à coins arrondis 6"/>
          <p:cNvSpPr/>
          <p:nvPr/>
        </p:nvSpPr>
        <p:spPr>
          <a:xfrm>
            <a:off x="5562600" y="2590800"/>
            <a:ext cx="3429000" cy="1371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ar-DZ" sz="2000" b="1" dirty="0" smtClean="0"/>
          </a:p>
          <a:p>
            <a:pPr lvl="0" algn="ctr"/>
            <a:r>
              <a:rPr lang="ar-DZ" sz="2400" b="1" dirty="0" smtClean="0">
                <a:solidFill>
                  <a:schemeClr val="tx1"/>
                </a:solidFill>
              </a:rPr>
              <a:t>ل</a:t>
            </a:r>
            <a:r>
              <a:rPr lang="ar-SA" sz="2400" b="1" dirty="0" err="1" smtClean="0">
                <a:solidFill>
                  <a:schemeClr val="tx1"/>
                </a:solidFill>
              </a:rPr>
              <a:t>وحة</a:t>
            </a:r>
            <a:r>
              <a:rPr lang="ar-SA" sz="2400" b="1" dirty="0" smtClean="0">
                <a:solidFill>
                  <a:schemeClr val="tx1"/>
                </a:solidFill>
              </a:rPr>
              <a:t> خشب عمودية طولها </a:t>
            </a:r>
            <a:r>
              <a:rPr lang="ar-DZ" sz="2400" b="1" dirty="0" smtClean="0">
                <a:solidFill>
                  <a:schemeClr val="tx1"/>
                </a:solidFill>
              </a:rPr>
              <a:t>3</a:t>
            </a:r>
            <a:r>
              <a:rPr lang="ar-SA" sz="2400" b="1" dirty="0" smtClean="0">
                <a:solidFill>
                  <a:schemeClr val="tx1"/>
                </a:solidFill>
              </a:rPr>
              <a:t> متر، مدرجة بالسنتيمتر، تثبت في حائط على ارتفاع 1,5 متر من الأرض.</a:t>
            </a:r>
            <a:endParaRPr lang="fr-FR" sz="2400" b="1" dirty="0" smtClean="0">
              <a:solidFill>
                <a:schemeClr val="tx1"/>
              </a:solidFill>
            </a:endParaRPr>
          </a:p>
          <a:p>
            <a:pPr algn="ctr"/>
            <a:endParaRPr lang="fr-FR" dirty="0"/>
          </a:p>
        </p:txBody>
      </p:sp>
      <p:sp>
        <p:nvSpPr>
          <p:cNvPr id="8" name="Rectangle à coins arrondis 7"/>
          <p:cNvSpPr/>
          <p:nvPr/>
        </p:nvSpPr>
        <p:spPr>
          <a:xfrm>
            <a:off x="2743200" y="2819400"/>
            <a:ext cx="2667000" cy="1143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ar-SA" sz="2400" b="1" dirty="0" smtClean="0">
                <a:solidFill>
                  <a:schemeClr val="tx1"/>
                </a:solidFill>
              </a:rPr>
              <a:t>مادة لوضع الإشارة على اللوحة (</a:t>
            </a:r>
            <a:r>
              <a:rPr lang="ar-SA" sz="2400" b="1" dirty="0" err="1" smtClean="0">
                <a:solidFill>
                  <a:schemeClr val="tx1"/>
                </a:solidFill>
              </a:rPr>
              <a:t>طبشور</a:t>
            </a:r>
            <a:r>
              <a:rPr lang="ar-SA" sz="2400" b="1" dirty="0" smtClean="0">
                <a:solidFill>
                  <a:schemeClr val="tx1"/>
                </a:solidFill>
              </a:rPr>
              <a:t>، قلم، حبر)</a:t>
            </a:r>
            <a:r>
              <a:rPr lang="ar-SA" sz="2400" b="1" dirty="0" smtClean="0">
                <a:solidFill>
                  <a:srgbClr val="FFFF00"/>
                </a:solidFill>
              </a:rPr>
              <a:t>.</a:t>
            </a:r>
            <a:endParaRPr lang="fr-FR" sz="2400" b="1" dirty="0" smtClean="0">
              <a:solidFill>
                <a:srgbClr val="FFFF00"/>
              </a:solidFill>
            </a:endParaRPr>
          </a:p>
        </p:txBody>
      </p:sp>
      <p:sp>
        <p:nvSpPr>
          <p:cNvPr id="9" name="Rectangle à coins arrondis 8"/>
          <p:cNvSpPr/>
          <p:nvPr/>
        </p:nvSpPr>
        <p:spPr>
          <a:xfrm>
            <a:off x="76200" y="2895600"/>
            <a:ext cx="2514600" cy="1066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ar-SA" sz="2400" b="1" dirty="0" smtClean="0">
                <a:solidFill>
                  <a:schemeClr val="tx1"/>
                </a:solidFill>
              </a:rPr>
              <a:t>وثيقة تسجيل النتائج</a:t>
            </a:r>
            <a:r>
              <a:rPr lang="ar-SA" sz="2400" b="1" dirty="0" smtClean="0">
                <a:solidFill>
                  <a:schemeClr val="bg1"/>
                </a:solidFill>
              </a:rPr>
              <a:t>.</a:t>
            </a:r>
            <a:endParaRPr lang="fr-FR" sz="2400" b="1" dirty="0" smtClean="0">
              <a:solidFill>
                <a:schemeClr val="bg1"/>
              </a:solidFill>
            </a:endParaRPr>
          </a:p>
        </p:txBody>
      </p:sp>
      <p:sp>
        <p:nvSpPr>
          <p:cNvPr id="15" name="Arrondir un rectangle avec un coin diagonal 14"/>
          <p:cNvSpPr/>
          <p:nvPr/>
        </p:nvSpPr>
        <p:spPr>
          <a:xfrm>
            <a:off x="381000" y="4038600"/>
            <a:ext cx="8534400" cy="27432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SA" sz="2400" b="1" u="sng" dirty="0" smtClean="0">
                <a:solidFill>
                  <a:schemeClr val="tx1"/>
                </a:solidFill>
              </a:rPr>
              <a:t>كيفية الإجراء: </a:t>
            </a:r>
            <a:endParaRPr lang="fr-FR" sz="2400" b="1" u="sng" dirty="0" smtClean="0">
              <a:solidFill>
                <a:schemeClr val="tx1"/>
              </a:solidFill>
            </a:endParaRPr>
          </a:p>
          <a:p>
            <a:pPr algn="r" rtl="1"/>
            <a:r>
              <a:rPr lang="ar-SA" sz="2400" b="1" dirty="0" smtClean="0">
                <a:solidFill>
                  <a:schemeClr val="tx1"/>
                </a:solidFill>
              </a:rPr>
              <a:t>يقف اللاعب بجوار الحائط على جانبه، توضع الأرجل على مسافة 15 سم من الحائط، رفع اليد المحاذية للحائط لأقصى ما يمكن، مؤخرة القدم في الأرض، وضع علامة أولية على امتداد اللوح ثم يقوم المختبر بثني الركبتين مع القفز بأقصى ما يمكن برفع اليد المحاذية للحائط إلى أقصاها، ووضع علامة ثانية </a:t>
            </a:r>
            <a:r>
              <a:rPr lang="ar-SA" b="1" dirty="0" smtClean="0">
                <a:solidFill>
                  <a:schemeClr val="tx1"/>
                </a:solidFill>
              </a:rPr>
              <a:t>على اللوحة. نقيس </a:t>
            </a:r>
            <a:r>
              <a:rPr lang="ar-SA" sz="2400" b="1" dirty="0" smtClean="0">
                <a:solidFill>
                  <a:schemeClr val="tx1"/>
                </a:solidFill>
              </a:rPr>
              <a:t>المسافة الموجودة بين العلامة الأولى والثانية. </a:t>
            </a:r>
            <a:endParaRPr lang="fr-FR" sz="2400" b="1" dirty="0" smtClean="0">
              <a:solidFill>
                <a:schemeClr val="tx1"/>
              </a:solidFill>
            </a:endParaRPr>
          </a:p>
          <a:p>
            <a:pPr algn="r" rtl="1"/>
            <a:r>
              <a:rPr lang="ar-SA" sz="2400" b="1" dirty="0" smtClean="0">
                <a:solidFill>
                  <a:schemeClr val="tx1"/>
                </a:solidFill>
              </a:rPr>
              <a:t>يجري كل لاعب ثلاث محاولات نأخذ الأحسن منها. </a:t>
            </a:r>
            <a:endParaRPr lang="fr-FR" sz="2400" b="1"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0" name="Rectangle à coins arrondis 9"/>
          <p:cNvSpPr/>
          <p:nvPr/>
        </p:nvSpPr>
        <p:spPr>
          <a:xfrm>
            <a:off x="2590800" y="1447800"/>
            <a:ext cx="3962400" cy="1219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600200" y="228600"/>
            <a:ext cx="6019800" cy="8382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400" b="1" dirty="0" smtClean="0">
              <a:solidFill>
                <a:schemeClr val="tx1"/>
              </a:solidFill>
            </a:endParaRPr>
          </a:p>
          <a:p>
            <a:pPr algn="ctr" rtl="1"/>
            <a:r>
              <a:rPr lang="ar-SA" sz="2400" b="1" dirty="0" smtClean="0">
                <a:solidFill>
                  <a:schemeClr val="bg1"/>
                </a:solidFill>
              </a:rPr>
              <a:t>النتائج: </a:t>
            </a:r>
            <a:endParaRPr lang="fr-FR" sz="2400" dirty="0" smtClean="0">
              <a:solidFill>
                <a:schemeClr val="bg1"/>
              </a:solidFill>
            </a:endParaRPr>
          </a:p>
          <a:p>
            <a:pPr algn="r" rtl="1"/>
            <a:r>
              <a:rPr lang="ar-SA" sz="2400" b="1" dirty="0" smtClean="0"/>
              <a:t>تحسب القدرة القصوى اللاهوائية اللالبنية بالمعادلة التالية:</a:t>
            </a:r>
            <a:endParaRPr lang="fr-FR" sz="2400" b="1" dirty="0" smtClean="0"/>
          </a:p>
          <a:p>
            <a:pPr algn="r"/>
            <a:endParaRPr lang="fr-FR" dirty="0"/>
          </a:p>
        </p:txBody>
      </p:sp>
      <p:sp>
        <p:nvSpPr>
          <p:cNvPr id="5" name="Flèche gauche 4"/>
          <p:cNvSpPr/>
          <p:nvPr/>
        </p:nvSpPr>
        <p:spPr>
          <a:xfrm>
            <a:off x="6858000" y="1524000"/>
            <a:ext cx="1295400" cy="1219200"/>
          </a:xfrm>
          <a:prstGeom prst="lef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3009" name="Object 1"/>
          <p:cNvGraphicFramePr>
            <a:graphicFrameLocks noChangeAspect="1"/>
          </p:cNvGraphicFramePr>
          <p:nvPr/>
        </p:nvGraphicFramePr>
        <p:xfrm>
          <a:off x="2590800" y="1447800"/>
          <a:ext cx="3797300" cy="1143000"/>
        </p:xfrm>
        <a:graphic>
          <a:graphicData uri="http://schemas.openxmlformats.org/presentationml/2006/ole">
            <mc:AlternateContent xmlns:mc="http://schemas.openxmlformats.org/markup-compatibility/2006">
              <mc:Choice xmlns:v="urn:schemas-microsoft-com:vml" Requires="v">
                <p:oleObj spid="_x0000_s43012" name="Équation" r:id="rId4" imgW="1358640" imgH="444240" progId="Equation.3">
                  <p:embed/>
                </p:oleObj>
              </mc:Choice>
              <mc:Fallback>
                <p:oleObj name="Équation" r:id="rId4" imgW="1358640" imgH="4442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447800"/>
                        <a:ext cx="37973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Flèche vers le bas 11"/>
          <p:cNvSpPr/>
          <p:nvPr/>
        </p:nvSpPr>
        <p:spPr>
          <a:xfrm>
            <a:off x="3733800" y="2971800"/>
            <a:ext cx="1219200" cy="762000"/>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28800" y="4191000"/>
            <a:ext cx="5638800" cy="1143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2400" b="1" dirty="0" smtClean="0">
                <a:solidFill>
                  <a:schemeClr val="tx1"/>
                </a:solidFill>
              </a:rPr>
              <a:t>PAA</a:t>
            </a:r>
            <a:r>
              <a:rPr lang="ar-SA" sz="2400" b="1" dirty="0" smtClean="0">
                <a:solidFill>
                  <a:schemeClr val="tx1"/>
                </a:solidFill>
              </a:rPr>
              <a:t>: القدرة القصوى اللاهوائية اللالبنية</a:t>
            </a:r>
            <a:r>
              <a:rPr lang="ar-DZ" sz="2400" b="1" dirty="0" smtClean="0">
                <a:solidFill>
                  <a:schemeClr val="tx1"/>
                </a:solidFill>
              </a:rPr>
              <a:t> </a:t>
            </a:r>
            <a:r>
              <a:rPr lang="ar-SA" sz="2400" b="1" dirty="0" smtClean="0">
                <a:solidFill>
                  <a:schemeClr val="tx1"/>
                </a:solidFill>
              </a:rPr>
              <a:t>(</a:t>
            </a:r>
            <a:r>
              <a:rPr lang="ar-SA" sz="2400" b="1" dirty="0" err="1" smtClean="0">
                <a:solidFill>
                  <a:schemeClr val="tx1"/>
                </a:solidFill>
              </a:rPr>
              <a:t>كلغ</a:t>
            </a:r>
            <a:r>
              <a:rPr lang="ar-SA" sz="2400" b="1" dirty="0" smtClean="0">
                <a:solidFill>
                  <a:schemeClr val="tx1"/>
                </a:solidFill>
              </a:rPr>
              <a:t>/</a:t>
            </a:r>
            <a:r>
              <a:rPr lang="ar-SA" sz="2400" b="1" dirty="0" err="1" smtClean="0">
                <a:solidFill>
                  <a:schemeClr val="tx1"/>
                </a:solidFill>
              </a:rPr>
              <a:t>ثا</a:t>
            </a:r>
            <a:r>
              <a:rPr lang="ar-SA" sz="2400" b="1" dirty="0" smtClean="0">
                <a:solidFill>
                  <a:schemeClr val="tx1"/>
                </a:solidFill>
              </a:rPr>
              <a:t>).</a:t>
            </a:r>
            <a:endParaRPr lang="fr-FR" sz="2400" b="1" dirty="0" smtClean="0">
              <a:solidFill>
                <a:schemeClr val="tx1"/>
              </a:solidFill>
            </a:endParaRPr>
          </a:p>
          <a:p>
            <a:pPr algn="r" rtl="1"/>
            <a:r>
              <a:rPr lang="fr-FR" sz="2400" b="1" dirty="0" smtClean="0">
                <a:solidFill>
                  <a:schemeClr val="tx1"/>
                </a:solidFill>
              </a:rPr>
              <a:t>P</a:t>
            </a:r>
            <a:r>
              <a:rPr lang="ar-SA" sz="2400" b="1" dirty="0" smtClean="0">
                <a:solidFill>
                  <a:schemeClr val="tx1"/>
                </a:solidFill>
              </a:rPr>
              <a:t>: الوزن (</a:t>
            </a:r>
            <a:r>
              <a:rPr lang="ar-SA" sz="2400" b="1" dirty="0" err="1" smtClean="0">
                <a:solidFill>
                  <a:schemeClr val="tx1"/>
                </a:solidFill>
              </a:rPr>
              <a:t>كلغ</a:t>
            </a:r>
            <a:r>
              <a:rPr lang="ar-SA" sz="2400" b="1" dirty="0" smtClean="0">
                <a:solidFill>
                  <a:schemeClr val="tx1"/>
                </a:solidFill>
              </a:rPr>
              <a:t>).</a:t>
            </a:r>
            <a:endParaRPr lang="fr-FR" sz="2400" b="1" dirty="0" smtClean="0">
              <a:solidFill>
                <a:schemeClr val="tx1"/>
              </a:solidFill>
            </a:endParaRPr>
          </a:p>
          <a:p>
            <a:pPr algn="r" rtl="1"/>
            <a:r>
              <a:rPr lang="fr-FR" sz="2400" b="1" dirty="0" smtClean="0">
                <a:solidFill>
                  <a:schemeClr val="tx1"/>
                </a:solidFill>
              </a:rPr>
              <a:t>h</a:t>
            </a:r>
            <a:r>
              <a:rPr lang="ar-SA" sz="2400" b="1" dirty="0" smtClean="0">
                <a:solidFill>
                  <a:schemeClr val="tx1"/>
                </a:solidFill>
              </a:rPr>
              <a:t>: ارتفاع القفز (متر). </a:t>
            </a:r>
            <a:endParaRPr lang="fr-FR" sz="2400" b="1"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1"/>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www.hmgdirect.com.au/cdn/shop/products/optojump-12_5178c9bf-0307-478d-8ba8-7f2fd4a80b7f_1024x1024@2x.png?v=1634612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9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www.hmgdirect.com.au/cdn/shop/products/OptoJumpModularSystem_1024x1024@2x.jpg?v=16346128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Optojump Modular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6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mage teste pyusique\vo2-max-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avec flèche vers le bas 3"/>
          <p:cNvSpPr/>
          <p:nvPr/>
        </p:nvSpPr>
        <p:spPr>
          <a:xfrm>
            <a:off x="2057400" y="76200"/>
            <a:ext cx="4724400" cy="1219200"/>
          </a:xfrm>
          <a:prstGeom prst="downArrowCallout">
            <a:avLst>
              <a:gd name="adj1" fmla="val 29412"/>
              <a:gd name="adj2" fmla="val 88672"/>
              <a:gd name="adj3" fmla="val 28516"/>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800" b="1" dirty="0">
                <a:solidFill>
                  <a:schemeClr val="tx1"/>
                </a:solidFill>
              </a:rPr>
              <a:t>1</a:t>
            </a:r>
            <a:r>
              <a:rPr lang="ar-DZ" sz="2800" b="1" dirty="0" smtClean="0">
                <a:solidFill>
                  <a:schemeClr val="tx1"/>
                </a:solidFill>
              </a:rPr>
              <a:t>-</a:t>
            </a:r>
            <a:r>
              <a:rPr lang="fr-FR" sz="2800" b="1" dirty="0" smtClean="0">
                <a:solidFill>
                  <a:schemeClr val="tx1"/>
                </a:solidFill>
              </a:rPr>
              <a:t>1</a:t>
            </a:r>
            <a:r>
              <a:rPr lang="ar-DZ" sz="2800" b="1" dirty="0" smtClean="0">
                <a:solidFill>
                  <a:schemeClr val="tx1"/>
                </a:solidFill>
              </a:rPr>
              <a:t> الاختبارات الهوائية</a:t>
            </a:r>
          </a:p>
          <a:p>
            <a:pPr algn="ctr"/>
            <a:r>
              <a:rPr lang="fr-FR" sz="2800" b="1" dirty="0" smtClean="0">
                <a:solidFill>
                  <a:schemeClr val="tx1"/>
                </a:solidFill>
              </a:rPr>
              <a:t>1-1 les tests aérobies   </a:t>
            </a:r>
            <a:endParaRPr lang="fr-FR" sz="2800" b="1" dirty="0">
              <a:solidFill>
                <a:schemeClr val="tx1"/>
              </a:solidFill>
            </a:endParaRPr>
          </a:p>
        </p:txBody>
      </p:sp>
      <p:sp>
        <p:nvSpPr>
          <p:cNvPr id="5" name="Arrondir un rectangle avec un coin diagonal 4"/>
          <p:cNvSpPr/>
          <p:nvPr/>
        </p:nvSpPr>
        <p:spPr>
          <a:xfrm>
            <a:off x="304800" y="1371600"/>
            <a:ext cx="8686800" cy="17526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وهي نمط من الاختبارات يستخدم بغرض التعرف على اللياقة البدنية للفرد، </a:t>
            </a:r>
            <a:r>
              <a:rPr lang="ar-DZ" sz="2800" b="1" dirty="0" err="1" smtClean="0">
                <a:solidFill>
                  <a:schemeClr val="tx1"/>
                </a:solidFill>
              </a:rPr>
              <a:t>و</a:t>
            </a:r>
            <a:r>
              <a:rPr lang="ar-DZ" sz="2800" b="1" dirty="0" smtClean="0">
                <a:solidFill>
                  <a:schemeClr val="tx1"/>
                </a:solidFill>
              </a:rPr>
              <a:t> هي تهدف إلى التنبؤ بأقصى معدل لاستهلاك الأكسجين (</a:t>
            </a:r>
            <a:r>
              <a:rPr lang="fr-FR" sz="2800" b="1" dirty="0">
                <a:solidFill>
                  <a:schemeClr val="tx1"/>
                </a:solidFill>
              </a:rPr>
              <a:t>(</a:t>
            </a:r>
            <a:r>
              <a:rPr lang="fr-FR" sz="2800" b="1" dirty="0" smtClean="0">
                <a:solidFill>
                  <a:schemeClr val="tx1"/>
                </a:solidFill>
              </a:rPr>
              <a:t>VO</a:t>
            </a:r>
            <a:r>
              <a:rPr lang="fr-FR" sz="1400" b="1" dirty="0" smtClean="0">
                <a:solidFill>
                  <a:schemeClr val="tx1"/>
                </a:solidFill>
              </a:rPr>
              <a:t>2</a:t>
            </a:r>
            <a:r>
              <a:rPr lang="fr-FR" sz="2800" b="1" dirty="0" smtClean="0">
                <a:solidFill>
                  <a:schemeClr val="tx1"/>
                </a:solidFill>
              </a:rPr>
              <a:t>max</a:t>
            </a:r>
            <a:r>
              <a:rPr lang="ar-DZ" sz="2800" b="1" dirty="0" smtClean="0">
                <a:solidFill>
                  <a:schemeClr val="tx1"/>
                </a:solidFill>
              </a:rPr>
              <a:t>، </a:t>
            </a:r>
            <a:r>
              <a:rPr lang="ar-DZ" sz="2800" b="1" dirty="0" err="1" smtClean="0">
                <a:solidFill>
                  <a:schemeClr val="tx1"/>
                </a:solidFill>
              </a:rPr>
              <a:t>و</a:t>
            </a:r>
            <a:r>
              <a:rPr lang="ar-DZ" sz="2800" b="1" dirty="0" smtClean="0">
                <a:solidFill>
                  <a:schemeClr val="tx1"/>
                </a:solidFill>
              </a:rPr>
              <a:t> من أهم الاختبارات نجد: اختبار 12 دقيقة ، اختبار لمدة 9 دقائق، اختبار</a:t>
            </a:r>
            <a:r>
              <a:rPr lang="fr-FR" sz="2800" b="1" dirty="0" err="1" smtClean="0">
                <a:solidFill>
                  <a:schemeClr val="tx1"/>
                </a:solidFill>
              </a:rPr>
              <a:t>Astrand</a:t>
            </a:r>
            <a:r>
              <a:rPr lang="fr-FR" sz="2800" b="1" dirty="0" smtClean="0">
                <a:solidFill>
                  <a:schemeClr val="tx1"/>
                </a:solidFill>
              </a:rPr>
              <a:t> </a:t>
            </a:r>
            <a:r>
              <a:rPr lang="ar-DZ" sz="2800" b="1" dirty="0" smtClean="0">
                <a:solidFill>
                  <a:schemeClr val="tx1"/>
                </a:solidFill>
              </a:rPr>
              <a:t>  على </a:t>
            </a:r>
            <a:r>
              <a:rPr lang="ar-DZ" sz="2800" b="1" smtClean="0">
                <a:solidFill>
                  <a:schemeClr val="tx1"/>
                </a:solidFill>
              </a:rPr>
              <a:t>الدراجة الإرجومترية </a:t>
            </a:r>
            <a:r>
              <a:rPr lang="ar-DZ" sz="2800" b="1" dirty="0" smtClean="0">
                <a:solidFill>
                  <a:schemeClr val="tx1"/>
                </a:solidFill>
              </a:rPr>
              <a:t>و غيرها. </a:t>
            </a:r>
            <a:endParaRPr lang="fr-FR" sz="2800" b="1" dirty="0">
              <a:solidFill>
                <a:schemeClr val="tx1"/>
              </a:solidFill>
            </a:endParaRPr>
          </a:p>
        </p:txBody>
      </p:sp>
      <p:sp>
        <p:nvSpPr>
          <p:cNvPr id="6" name="Rectangle avec flèche vers le bas 5"/>
          <p:cNvSpPr/>
          <p:nvPr/>
        </p:nvSpPr>
        <p:spPr>
          <a:xfrm>
            <a:off x="1981200" y="3352800"/>
            <a:ext cx="4724400" cy="1219200"/>
          </a:xfrm>
          <a:prstGeom prst="downArrowCallout">
            <a:avLst>
              <a:gd name="adj1" fmla="val 29412"/>
              <a:gd name="adj2" fmla="val 88672"/>
              <a:gd name="adj3" fmla="val 28516"/>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800" b="1" dirty="0">
                <a:solidFill>
                  <a:srgbClr val="FFFF00"/>
                </a:solidFill>
              </a:rPr>
              <a:t>1</a:t>
            </a:r>
            <a:r>
              <a:rPr lang="ar-DZ" sz="2800" b="1" dirty="0" smtClean="0">
                <a:solidFill>
                  <a:srgbClr val="FFFF00"/>
                </a:solidFill>
              </a:rPr>
              <a:t>-2 الاختبارات اللاهوائية </a:t>
            </a:r>
          </a:p>
          <a:p>
            <a:pPr algn="ctr"/>
            <a:r>
              <a:rPr lang="fr-FR" sz="2800" b="1" dirty="0" smtClean="0">
                <a:solidFill>
                  <a:srgbClr val="FF0000"/>
                </a:solidFill>
              </a:rPr>
              <a:t>1-</a:t>
            </a:r>
            <a:r>
              <a:rPr lang="ar-DZ" sz="2800" b="1" dirty="0" smtClean="0">
                <a:solidFill>
                  <a:srgbClr val="FF0000"/>
                </a:solidFill>
              </a:rPr>
              <a:t>2</a:t>
            </a:r>
            <a:r>
              <a:rPr lang="fr-FR" sz="2800" b="1" dirty="0" smtClean="0">
                <a:solidFill>
                  <a:srgbClr val="FFFF00"/>
                </a:solidFill>
              </a:rPr>
              <a:t> les tests anaérobies   </a:t>
            </a:r>
            <a:endParaRPr lang="fr-FR" sz="2800" b="1" dirty="0">
              <a:solidFill>
                <a:srgbClr val="FFFF00"/>
              </a:solidFill>
            </a:endParaRPr>
          </a:p>
        </p:txBody>
      </p:sp>
      <p:sp>
        <p:nvSpPr>
          <p:cNvPr id="7" name="Arrondir un rectangle avec un coin diagonal 6"/>
          <p:cNvSpPr/>
          <p:nvPr/>
        </p:nvSpPr>
        <p:spPr>
          <a:xfrm>
            <a:off x="304800" y="4724400"/>
            <a:ext cx="8610600" cy="19812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rPr>
              <a:t>وهي نمط من الاختبارات تستخدم للتحقق من قدرة الفرد على الأداء البدني في غياب الأكسجين، </a:t>
            </a:r>
            <a:r>
              <a:rPr lang="ar-DZ" sz="2800" b="1" dirty="0" err="1" smtClean="0">
                <a:solidFill>
                  <a:schemeClr val="tx1"/>
                </a:solidFill>
              </a:rPr>
              <a:t>و</a:t>
            </a:r>
            <a:r>
              <a:rPr lang="ar-DZ" sz="2800" b="1" dirty="0" smtClean="0">
                <a:solidFill>
                  <a:schemeClr val="tx1"/>
                </a:solidFill>
              </a:rPr>
              <a:t> من أهم الاختبارات التي تستخدم في هذا الخصوص: اختبار 30 متر ، 50 متر سرعة، اختبار القفز العمودي </a:t>
            </a:r>
            <a:r>
              <a:rPr lang="ar-DZ" sz="2800" b="1" dirty="0" err="1" smtClean="0">
                <a:solidFill>
                  <a:schemeClr val="tx1"/>
                </a:solidFill>
              </a:rPr>
              <a:t>لسارجن</a:t>
            </a:r>
            <a:r>
              <a:rPr lang="ar-DZ" sz="2800" b="1" dirty="0" smtClean="0">
                <a:solidFill>
                  <a:schemeClr val="tx1"/>
                </a:solidFill>
              </a:rPr>
              <a:t>، اختبار </a:t>
            </a:r>
            <a:r>
              <a:rPr lang="ar-DZ" sz="2800" b="1" dirty="0" err="1" smtClean="0">
                <a:solidFill>
                  <a:schemeClr val="tx1"/>
                </a:solidFill>
              </a:rPr>
              <a:t>وينجايت</a:t>
            </a:r>
            <a:r>
              <a:rPr lang="ar-DZ" sz="2800" b="1" dirty="0">
                <a:solidFill>
                  <a:schemeClr val="tx1"/>
                </a:solidFill>
              </a:rPr>
              <a:t> </a:t>
            </a:r>
            <a:r>
              <a:rPr lang="ar-DZ" sz="2800" b="1" dirty="0" smtClean="0">
                <a:solidFill>
                  <a:schemeClr val="tx1"/>
                </a:solidFill>
              </a:rPr>
              <a:t>...</a:t>
            </a:r>
            <a:r>
              <a:rPr lang="ar-DZ" sz="2800" b="1" dirty="0" err="1" smtClean="0">
                <a:solidFill>
                  <a:schemeClr val="tx1"/>
                </a:solidFill>
              </a:rPr>
              <a:t>إلخ</a:t>
            </a:r>
            <a:r>
              <a:rPr lang="ar-DZ" sz="2400" b="1" dirty="0" smtClean="0">
                <a:solidFill>
                  <a:schemeClr val="tx1"/>
                </a:solidFill>
              </a:rPr>
              <a:t> </a:t>
            </a:r>
            <a:endParaRPr lang="fr-F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image teste pyusique\126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D:\image teste physique\126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rré corné 3"/>
          <p:cNvSpPr/>
          <p:nvPr/>
        </p:nvSpPr>
        <p:spPr>
          <a:xfrm>
            <a:off x="457200" y="76200"/>
            <a:ext cx="8534400" cy="11430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sz="2400" b="1" dirty="0" smtClean="0">
              <a:solidFill>
                <a:schemeClr val="tx1"/>
              </a:solidFill>
            </a:endParaRPr>
          </a:p>
          <a:p>
            <a:pPr algn="ctr" rtl="1"/>
            <a:r>
              <a:rPr lang="ar-DZ" sz="2400" b="1" dirty="0" smtClean="0">
                <a:solidFill>
                  <a:srgbClr val="FFC000"/>
                </a:solidFill>
              </a:rPr>
              <a:t>1-2-1 اختبارات تقييم القدرة والسعة اللاهوائية اللبنية </a:t>
            </a:r>
          </a:p>
          <a:p>
            <a:pPr algn="ctr" rtl="1"/>
            <a:r>
              <a:rPr lang="fr-FR" sz="2400" b="1" dirty="0" smtClean="0">
                <a:solidFill>
                  <a:srgbClr val="FFC000"/>
                </a:solidFill>
              </a:rPr>
              <a:t>Les teste d’évaluation de la puissance et la capacité ana aérobie lactique </a:t>
            </a:r>
            <a:endParaRPr lang="fr-FR" sz="2400" b="1" dirty="0">
              <a:solidFill>
                <a:srgbClr val="FFC000"/>
              </a:solidFill>
            </a:endParaRPr>
          </a:p>
        </p:txBody>
      </p:sp>
      <p:sp>
        <p:nvSpPr>
          <p:cNvPr id="5" name="Rectangle à coins arrondis 4"/>
          <p:cNvSpPr/>
          <p:nvPr/>
        </p:nvSpPr>
        <p:spPr>
          <a:xfrm>
            <a:off x="457200" y="1295400"/>
            <a:ext cx="8382000" cy="2971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ar-DZ" sz="2400" b="1" dirty="0" smtClean="0">
                <a:solidFill>
                  <a:srgbClr val="FF0000"/>
                </a:solidFill>
              </a:rPr>
              <a:t>تتمثل في جهد بدني عال الشدة (تحت إلى قصوى) ينجز خلال مدة تقدر من 20 إلى 90 ثانية وذلك لهدف تقييم الاستهلاك </a:t>
            </a:r>
            <a:r>
              <a:rPr lang="ar-DZ" sz="2400" b="1" dirty="0" err="1" smtClean="0">
                <a:solidFill>
                  <a:srgbClr val="FF0000"/>
                </a:solidFill>
              </a:rPr>
              <a:t>الاقصى</a:t>
            </a:r>
            <a:r>
              <a:rPr lang="ar-DZ" sz="2400" b="1" dirty="0" smtClean="0">
                <a:solidFill>
                  <a:srgbClr val="FF0000"/>
                </a:solidFill>
              </a:rPr>
              <a:t> للطاقة في الشروط </a:t>
            </a:r>
            <a:r>
              <a:rPr lang="ar-DZ" sz="2400" b="1" dirty="0" err="1" smtClean="0">
                <a:solidFill>
                  <a:srgbClr val="FF0000"/>
                </a:solidFill>
              </a:rPr>
              <a:t>الاساسية</a:t>
            </a:r>
            <a:r>
              <a:rPr lang="ar-DZ" sz="2400" b="1" dirty="0" smtClean="0">
                <a:solidFill>
                  <a:srgbClr val="FF0000"/>
                </a:solidFill>
              </a:rPr>
              <a:t> للنظام اللاهوائي اللبني. </a:t>
            </a:r>
          </a:p>
          <a:p>
            <a:pPr algn="ctr" rtl="1"/>
            <a:r>
              <a:rPr lang="ar-DZ" sz="2400" b="1" dirty="0" smtClean="0">
                <a:solidFill>
                  <a:srgbClr val="FF0000"/>
                </a:solidFill>
              </a:rPr>
              <a:t>تسمح هذه الآلية للجسم بتحصيل الطاقة في غياب </a:t>
            </a:r>
            <a:r>
              <a:rPr lang="ar-DZ" sz="2400" b="1" dirty="0" err="1" smtClean="0">
                <a:solidFill>
                  <a:srgbClr val="FF0000"/>
                </a:solidFill>
              </a:rPr>
              <a:t>الاكسجين</a:t>
            </a:r>
            <a:r>
              <a:rPr lang="ar-DZ" sz="2400" b="1" dirty="0" smtClean="0">
                <a:solidFill>
                  <a:srgbClr val="FF0000"/>
                </a:solidFill>
              </a:rPr>
              <a:t> مع إنتاج حمض اللبن، هذه الطاقة تمكن من إنجاز تمرينات بدنية ذات شدة عالية ومدة قصيرة، وتستخدم هذه الآلية بطريقة متميزة في مختلف النشاطات الرياضية التي تتراوح مدتها من 30 إلى 90 </a:t>
            </a:r>
            <a:r>
              <a:rPr lang="ar-DZ" sz="2400" b="1" dirty="0" err="1" smtClean="0">
                <a:solidFill>
                  <a:srgbClr val="FF0000"/>
                </a:solidFill>
              </a:rPr>
              <a:t>ثا</a:t>
            </a:r>
            <a:r>
              <a:rPr lang="ar-DZ" sz="2400" b="1" dirty="0" smtClean="0">
                <a:solidFill>
                  <a:srgbClr val="FF0000"/>
                </a:solidFill>
              </a:rPr>
              <a:t>، مثل مسافة الجري 300 </a:t>
            </a:r>
            <a:r>
              <a:rPr lang="ar-DZ" sz="2400" b="1" dirty="0" err="1" smtClean="0">
                <a:solidFill>
                  <a:srgbClr val="FF0000"/>
                </a:solidFill>
              </a:rPr>
              <a:t>م</a:t>
            </a:r>
            <a:r>
              <a:rPr lang="ar-DZ" sz="2400" b="1" dirty="0" smtClean="0">
                <a:solidFill>
                  <a:srgbClr val="FF0000"/>
                </a:solidFill>
              </a:rPr>
              <a:t> ، 800 </a:t>
            </a:r>
            <a:r>
              <a:rPr lang="ar-DZ" sz="2400" b="1" dirty="0" err="1" smtClean="0">
                <a:solidFill>
                  <a:srgbClr val="FF0000"/>
                </a:solidFill>
              </a:rPr>
              <a:t>م</a:t>
            </a:r>
            <a:r>
              <a:rPr lang="ar-DZ" sz="2400" b="1" dirty="0" smtClean="0">
                <a:solidFill>
                  <a:srgbClr val="FF0000"/>
                </a:solidFill>
              </a:rPr>
              <a:t>، 100 </a:t>
            </a:r>
            <a:r>
              <a:rPr lang="ar-DZ" sz="2400" b="1" dirty="0" err="1" smtClean="0">
                <a:solidFill>
                  <a:srgbClr val="FF0000"/>
                </a:solidFill>
              </a:rPr>
              <a:t>و</a:t>
            </a:r>
            <a:r>
              <a:rPr lang="ar-DZ" sz="2400" b="1" dirty="0" smtClean="0">
                <a:solidFill>
                  <a:srgbClr val="FF0000"/>
                </a:solidFill>
              </a:rPr>
              <a:t> 200 متر في السباحة.  و يمكن أن نقوم بعملية التقييم هذه بالطرق التالية : </a:t>
            </a:r>
            <a:endParaRPr lang="fr-FR" sz="2400" b="1" dirty="0">
              <a:solidFill>
                <a:srgbClr val="FF0000"/>
              </a:solidFill>
            </a:endParaRPr>
          </a:p>
        </p:txBody>
      </p:sp>
      <p:sp>
        <p:nvSpPr>
          <p:cNvPr id="6" name="Arrondir un rectangle avec un coin diagonal 5"/>
          <p:cNvSpPr/>
          <p:nvPr/>
        </p:nvSpPr>
        <p:spPr>
          <a:xfrm>
            <a:off x="457200" y="4343400"/>
            <a:ext cx="8305800" cy="11430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400" b="1" dirty="0" smtClean="0"/>
              <a:t>تقييم غير مباشر للقدرة </a:t>
            </a:r>
            <a:r>
              <a:rPr lang="ar-DZ" sz="2400" b="1" dirty="0" err="1" smtClean="0"/>
              <a:t>و</a:t>
            </a:r>
            <a:r>
              <a:rPr lang="ar-DZ" sz="2400" b="1" dirty="0" smtClean="0"/>
              <a:t> السعة اللاهوائية اللالبنية عن طريق </a:t>
            </a:r>
            <a:r>
              <a:rPr lang="ar-DZ" sz="2400" b="1" dirty="0" err="1" smtClean="0"/>
              <a:t>إختبارات</a:t>
            </a:r>
            <a:r>
              <a:rPr lang="ar-DZ" sz="2400" b="1" dirty="0" smtClean="0"/>
              <a:t> ذات شدة عالية تنجز في المخبر بمختلف أنواع الدراجات </a:t>
            </a:r>
            <a:r>
              <a:rPr lang="ar-DZ" sz="2400" b="1" dirty="0" err="1" smtClean="0"/>
              <a:t>الارجومترية</a:t>
            </a:r>
            <a:r>
              <a:rPr lang="ar-DZ" sz="2400" b="1" dirty="0" smtClean="0"/>
              <a:t>، أو في الميدان بوضعيات خاصة.</a:t>
            </a:r>
            <a:endParaRPr lang="fr-FR" sz="2400" b="1" dirty="0"/>
          </a:p>
        </p:txBody>
      </p:sp>
      <p:sp>
        <p:nvSpPr>
          <p:cNvPr id="7" name="Arrondir un rectangle avec un coin diagonal 6"/>
          <p:cNvSpPr/>
          <p:nvPr/>
        </p:nvSpPr>
        <p:spPr>
          <a:xfrm>
            <a:off x="381000" y="5562600"/>
            <a:ext cx="8382000" cy="11430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400" b="1" dirty="0" smtClean="0"/>
              <a:t>تقييم مباشر للقدرة </a:t>
            </a:r>
            <a:r>
              <a:rPr lang="ar-DZ" sz="2400" b="1" dirty="0" err="1" smtClean="0"/>
              <a:t>و</a:t>
            </a:r>
            <a:r>
              <a:rPr lang="ar-DZ" sz="2400" b="1" dirty="0" smtClean="0"/>
              <a:t> السعة اللاهوائية اللالبنية عن طريق قياس الدين </a:t>
            </a:r>
            <a:r>
              <a:rPr lang="ar-DZ" sz="2400" b="1" dirty="0" err="1" smtClean="0"/>
              <a:t>الاكسجيني</a:t>
            </a:r>
            <a:r>
              <a:rPr lang="ar-DZ" sz="2400" b="1" dirty="0" smtClean="0"/>
              <a:t> أو مؤشرات أخرى </a:t>
            </a:r>
            <a:r>
              <a:rPr lang="ar-DZ" sz="2400" b="1" dirty="0" err="1" smtClean="0"/>
              <a:t>فزيولوجية</a:t>
            </a:r>
            <a:r>
              <a:rPr lang="ar-DZ" sz="2400" b="1" dirty="0" smtClean="0"/>
              <a:t> ز كيميائية في الدم </a:t>
            </a:r>
            <a:r>
              <a:rPr lang="ar-DZ" sz="2400" b="1" dirty="0" err="1" smtClean="0"/>
              <a:t>و</a:t>
            </a:r>
            <a:r>
              <a:rPr lang="ar-DZ" sz="2400" b="1" dirty="0" smtClean="0"/>
              <a:t> العضلة ، تطبق خلال مدة العمل أو الراحة.  </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9200" y="0"/>
            <a:ext cx="6781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image teste physique\136942_13651526_460x30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981200" y="228600"/>
            <a:ext cx="5257800" cy="10668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FFFF00"/>
                </a:solidFill>
              </a:rPr>
              <a:t>اختبارات المرونة </a:t>
            </a:r>
          </a:p>
          <a:p>
            <a:pPr algn="ctr"/>
            <a:r>
              <a:rPr lang="fr-FR" sz="3200" b="1" dirty="0" smtClean="0">
                <a:solidFill>
                  <a:srgbClr val="FFFF00"/>
                </a:solidFill>
              </a:rPr>
              <a:t>Les tests de la souplesse </a:t>
            </a:r>
            <a:endParaRPr lang="fr-FR" sz="3200" b="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uni.estore.flywire.com/cmsstatic/Screenshot%202022-12-15%20122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001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4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image teste physique\images.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mage teste pyusique\vo2-max-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avec flèche vers le bas 3"/>
          <p:cNvSpPr/>
          <p:nvPr/>
        </p:nvSpPr>
        <p:spPr>
          <a:xfrm>
            <a:off x="914400" y="152400"/>
            <a:ext cx="7543800" cy="1143000"/>
          </a:xfrm>
          <a:prstGeom prst="downArrowCallout">
            <a:avLst>
              <a:gd name="adj1" fmla="val 25000"/>
              <a:gd name="adj2" fmla="val 87500"/>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sz="2400" b="1" dirty="0" smtClean="0">
              <a:solidFill>
                <a:schemeClr val="tx1"/>
              </a:solidFill>
            </a:endParaRPr>
          </a:p>
          <a:p>
            <a:pPr algn="ctr" rtl="1"/>
            <a:r>
              <a:rPr lang="fr-FR" sz="2400" b="1" dirty="0">
                <a:solidFill>
                  <a:schemeClr val="tx1"/>
                </a:solidFill>
              </a:rPr>
              <a:t>2</a:t>
            </a:r>
            <a:r>
              <a:rPr lang="ar-DZ" sz="2400" b="1" dirty="0" smtClean="0">
                <a:solidFill>
                  <a:schemeClr val="tx1"/>
                </a:solidFill>
              </a:rPr>
              <a:t>- أهمية الاختبارات والمقاييس للمدرب الرياضي </a:t>
            </a:r>
          </a:p>
          <a:p>
            <a:pPr algn="ctr" rtl="1"/>
            <a:r>
              <a:rPr lang="fr-FR" sz="2400" b="1" dirty="0" smtClean="0">
                <a:solidFill>
                  <a:schemeClr val="tx1"/>
                </a:solidFill>
              </a:rPr>
              <a:t>L’importance des teste et les mesures chez les entraîneur </a:t>
            </a:r>
            <a:endParaRPr lang="ar-DZ" sz="2400" b="1" dirty="0" smtClean="0">
              <a:solidFill>
                <a:schemeClr val="tx1"/>
              </a:solidFill>
            </a:endParaRPr>
          </a:p>
          <a:p>
            <a:pPr algn="ctr"/>
            <a:endParaRPr lang="fr-FR" sz="2400" b="1" dirty="0">
              <a:solidFill>
                <a:schemeClr val="tx1"/>
              </a:solidFill>
            </a:endParaRPr>
          </a:p>
        </p:txBody>
      </p:sp>
      <p:sp>
        <p:nvSpPr>
          <p:cNvPr id="5" name="Rectangle 4"/>
          <p:cNvSpPr/>
          <p:nvPr/>
        </p:nvSpPr>
        <p:spPr>
          <a:xfrm>
            <a:off x="533400" y="1447800"/>
            <a:ext cx="838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rgbClr val="C00000"/>
                </a:solidFill>
              </a:rPr>
              <a:t>تعتبر الاختبارات العنصر الأساسي من أجل تحديد الإمكانيات البدنية للاعبين لذا تتضح أهميتها في : </a:t>
            </a:r>
            <a:endParaRPr lang="fr-FR" sz="2400" b="1" dirty="0">
              <a:solidFill>
                <a:srgbClr val="C00000"/>
              </a:solidFill>
            </a:endParaRPr>
          </a:p>
        </p:txBody>
      </p:sp>
      <p:sp>
        <p:nvSpPr>
          <p:cNvPr id="6" name="Arrondir un rectangle avec un coin diagonal 5"/>
          <p:cNvSpPr/>
          <p:nvPr/>
        </p:nvSpPr>
        <p:spPr>
          <a:xfrm>
            <a:off x="381000" y="2438400"/>
            <a:ext cx="8534400" cy="10668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التعرف على الحالة التدريبية العامة باستخدام الاختبارات الحركية وبدراسة الإمكانيات الوظيفية للأجهزة الداخلية في الجسم </a:t>
            </a:r>
            <a:r>
              <a:rPr lang="ar-DZ" sz="2400" b="1" dirty="0" err="1" smtClean="0">
                <a:solidFill>
                  <a:schemeClr val="tx1"/>
                </a:solidFill>
              </a:rPr>
              <a:t>و</a:t>
            </a:r>
            <a:r>
              <a:rPr lang="ar-DZ" sz="2400" b="1" dirty="0" smtClean="0">
                <a:solidFill>
                  <a:schemeClr val="tx1"/>
                </a:solidFill>
              </a:rPr>
              <a:t> القياسات </a:t>
            </a:r>
            <a:r>
              <a:rPr lang="ar-DZ" sz="2400" b="1" dirty="0" err="1" smtClean="0">
                <a:solidFill>
                  <a:schemeClr val="tx1"/>
                </a:solidFill>
              </a:rPr>
              <a:t>الانتروبومترية</a:t>
            </a:r>
            <a:r>
              <a:rPr lang="ar-DZ" sz="2400" b="1" dirty="0" smtClean="0">
                <a:solidFill>
                  <a:schemeClr val="tx1"/>
                </a:solidFill>
              </a:rPr>
              <a:t> مع تحديد القدرات النفسية </a:t>
            </a:r>
            <a:r>
              <a:rPr lang="ar-DZ" sz="2400" b="1" dirty="0" err="1" smtClean="0">
                <a:solidFill>
                  <a:schemeClr val="tx1"/>
                </a:solidFill>
              </a:rPr>
              <a:t>و</a:t>
            </a:r>
            <a:r>
              <a:rPr lang="ar-DZ" sz="2400" b="1" dirty="0" smtClean="0">
                <a:solidFill>
                  <a:schemeClr val="tx1"/>
                </a:solidFill>
              </a:rPr>
              <a:t> البدنية </a:t>
            </a:r>
            <a:endParaRPr lang="fr-FR" sz="2400" b="1" dirty="0">
              <a:solidFill>
                <a:schemeClr val="tx1"/>
              </a:solidFill>
            </a:endParaRPr>
          </a:p>
        </p:txBody>
      </p:sp>
      <p:sp>
        <p:nvSpPr>
          <p:cNvPr id="7" name="Arrondir un rectangle avec un coin diagonal 6"/>
          <p:cNvSpPr/>
          <p:nvPr/>
        </p:nvSpPr>
        <p:spPr>
          <a:xfrm>
            <a:off x="381000" y="3733800"/>
            <a:ext cx="8534400" cy="8382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C00000"/>
                </a:solidFill>
              </a:rPr>
              <a:t>التعرف على الحالة التدريبية  الخاصة بالرياضي باستخدام الاختبارات التي تتضمن القياسات الوظيفية لأجهزة الجسم </a:t>
            </a:r>
            <a:r>
              <a:rPr lang="ar-DZ" sz="2400" b="1" dirty="0" err="1" smtClean="0">
                <a:solidFill>
                  <a:srgbClr val="C00000"/>
                </a:solidFill>
              </a:rPr>
              <a:t>و</a:t>
            </a:r>
            <a:r>
              <a:rPr lang="ar-DZ" sz="2400" b="1" dirty="0" smtClean="0">
                <a:solidFill>
                  <a:srgbClr val="C00000"/>
                </a:solidFill>
              </a:rPr>
              <a:t> القدرات البدنية </a:t>
            </a:r>
            <a:r>
              <a:rPr lang="ar-DZ" sz="2400" b="1" dirty="0" err="1" smtClean="0">
                <a:solidFill>
                  <a:srgbClr val="C00000"/>
                </a:solidFill>
              </a:rPr>
              <a:t>والمهارية</a:t>
            </a:r>
            <a:r>
              <a:rPr lang="ar-DZ" sz="2400" b="1" dirty="0" smtClean="0">
                <a:solidFill>
                  <a:srgbClr val="C00000"/>
                </a:solidFill>
              </a:rPr>
              <a:t> و الصحية للرياضيين </a:t>
            </a:r>
            <a:endParaRPr lang="fr-FR" sz="2400" b="1" dirty="0">
              <a:solidFill>
                <a:srgbClr val="C00000"/>
              </a:solidFill>
            </a:endParaRPr>
          </a:p>
        </p:txBody>
      </p:sp>
      <p:sp>
        <p:nvSpPr>
          <p:cNvPr id="8" name="Arrondir un rectangle avec un coin diagonal 7"/>
          <p:cNvSpPr/>
          <p:nvPr/>
        </p:nvSpPr>
        <p:spPr>
          <a:xfrm>
            <a:off x="381000" y="4800600"/>
            <a:ext cx="8534400" cy="8382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التعرف على مدى التقدم في النتائج الرياضية </a:t>
            </a:r>
            <a:r>
              <a:rPr lang="ar-DZ" sz="2400" b="1" dirty="0" err="1" smtClean="0">
                <a:solidFill>
                  <a:schemeClr val="tx1"/>
                </a:solidFill>
              </a:rPr>
              <a:t>و</a:t>
            </a:r>
            <a:r>
              <a:rPr lang="ar-DZ" sz="2400" b="1" dirty="0" smtClean="0">
                <a:solidFill>
                  <a:schemeClr val="tx1"/>
                </a:solidFill>
              </a:rPr>
              <a:t> متابعتها للوصول للمستويات العالية </a:t>
            </a:r>
            <a:endParaRPr lang="fr-FR" sz="2400" b="1" dirty="0">
              <a:solidFill>
                <a:schemeClr val="tx1"/>
              </a:solidFill>
            </a:endParaRPr>
          </a:p>
        </p:txBody>
      </p:sp>
      <p:sp>
        <p:nvSpPr>
          <p:cNvPr id="9" name="Arrondir un rectangle avec un coin diagonal 8"/>
          <p:cNvSpPr/>
          <p:nvPr/>
        </p:nvSpPr>
        <p:spPr>
          <a:xfrm>
            <a:off x="381000" y="5791200"/>
            <a:ext cx="8534400" cy="8382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انتقاء الناشئين عن طريق الاختبارات في </a:t>
            </a:r>
            <a:r>
              <a:rPr lang="ar-DZ" sz="2400" b="1" dirty="0" err="1" smtClean="0">
                <a:solidFill>
                  <a:schemeClr val="tx1"/>
                </a:solidFill>
              </a:rPr>
              <a:t>الرياضات</a:t>
            </a:r>
            <a:r>
              <a:rPr lang="ar-DZ" sz="2400" b="1" dirty="0" smtClean="0">
                <a:solidFill>
                  <a:schemeClr val="tx1"/>
                </a:solidFill>
              </a:rPr>
              <a:t> المختلفة </a:t>
            </a:r>
            <a:endParaRPr lang="fr-F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D:\image teste pyusique\_Harbonnier--1-.jpg"/>
          <p:cNvPicPr>
            <a:picLocks noChangeAspect="1" noChangeArrowheads="1"/>
          </p:cNvPicPr>
          <p:nvPr/>
        </p:nvPicPr>
        <p:blipFill>
          <a:blip r:embed="rId2"/>
          <a:srcRect/>
          <a:stretch>
            <a:fillRect/>
          </a:stretch>
        </p:blipFill>
        <p:spPr bwMode="auto">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38100">
            <a:solidFill>
              <a:srgbClr val="FFC000"/>
            </a:solidFill>
          </a:ln>
        </p:spPr>
      </p:pic>
      <p:sp>
        <p:nvSpPr>
          <p:cNvPr id="4" name="Arrondir un rectangle avec un coin diagonal 3"/>
          <p:cNvSpPr/>
          <p:nvPr/>
        </p:nvSpPr>
        <p:spPr>
          <a:xfrm>
            <a:off x="381000" y="152400"/>
            <a:ext cx="8534400" cy="762000"/>
          </a:xfrm>
          <a:prstGeom prst="round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FFFF00"/>
                </a:solidFill>
              </a:rPr>
              <a:t>التعرف على طرق التدريب والتخطيط المختلفة واستخدام الطرق السليمة والمناسبة وفقا لنتائج الاختبارات</a:t>
            </a:r>
            <a:endParaRPr lang="fr-FR" sz="2400" b="1" dirty="0">
              <a:solidFill>
                <a:srgbClr val="FFFF00"/>
              </a:solidFill>
            </a:endParaRPr>
          </a:p>
        </p:txBody>
      </p:sp>
      <p:sp>
        <p:nvSpPr>
          <p:cNvPr id="5" name="Arrondir un rectangle avec un coin diagonal 4"/>
          <p:cNvSpPr/>
          <p:nvPr/>
        </p:nvSpPr>
        <p:spPr>
          <a:xfrm>
            <a:off x="381000" y="1295400"/>
            <a:ext cx="8534400" cy="838200"/>
          </a:xfrm>
          <a:prstGeom prst="round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FFFF00"/>
                </a:solidFill>
              </a:rPr>
              <a:t>وضع مستويات لمتابعة مراحل التدريب المختلفة وقياس </a:t>
            </a:r>
            <a:r>
              <a:rPr lang="ar-DZ" sz="2400" b="1" dirty="0" err="1" smtClean="0">
                <a:solidFill>
                  <a:srgbClr val="FFFF00"/>
                </a:solidFill>
              </a:rPr>
              <a:t>حصائل</a:t>
            </a:r>
            <a:r>
              <a:rPr lang="ar-DZ" sz="2400" b="1" dirty="0" smtClean="0">
                <a:solidFill>
                  <a:srgbClr val="FFFF00"/>
                </a:solidFill>
              </a:rPr>
              <a:t> كل مرحلة للتعديل </a:t>
            </a:r>
            <a:r>
              <a:rPr lang="ar-DZ" sz="2400" b="1" dirty="0" err="1" smtClean="0">
                <a:solidFill>
                  <a:srgbClr val="FFFF00"/>
                </a:solidFill>
              </a:rPr>
              <a:t>و</a:t>
            </a:r>
            <a:r>
              <a:rPr lang="ar-DZ" sz="2400" b="1" dirty="0" smtClean="0">
                <a:solidFill>
                  <a:srgbClr val="FFFF00"/>
                </a:solidFill>
              </a:rPr>
              <a:t> الاستمرار في التدريب وفقا لنتائج الاختبارات </a:t>
            </a:r>
            <a:endParaRPr lang="fr-FR" sz="2400" b="1" dirty="0">
              <a:solidFill>
                <a:srgbClr val="FFFF00"/>
              </a:solidFill>
            </a:endParaRPr>
          </a:p>
        </p:txBody>
      </p:sp>
      <p:sp>
        <p:nvSpPr>
          <p:cNvPr id="6" name="Arrondir un rectangle avec un coin diagonal 5"/>
          <p:cNvSpPr/>
          <p:nvPr/>
        </p:nvSpPr>
        <p:spPr>
          <a:xfrm>
            <a:off x="381000" y="2438400"/>
            <a:ext cx="8534400" cy="762000"/>
          </a:xfrm>
          <a:prstGeom prst="round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FFFF00"/>
                </a:solidFill>
              </a:rPr>
              <a:t>وضع مستويات خاصة لكل لعبة سواء للناشئين أو للاعبي المستويات العالية من الجنسين وتتبع مراحل تقدمهم</a:t>
            </a:r>
            <a:r>
              <a:rPr lang="ar-DZ" sz="2400" b="1" dirty="0" smtClean="0">
                <a:solidFill>
                  <a:schemeClr val="tx1"/>
                </a:solidFill>
              </a:rPr>
              <a:t>.</a:t>
            </a:r>
            <a:endParaRPr lang="fr-FR" sz="2400" b="1" dirty="0">
              <a:solidFill>
                <a:schemeClr val="tx1"/>
              </a:solidFill>
            </a:endParaRPr>
          </a:p>
        </p:txBody>
      </p:sp>
      <p:sp>
        <p:nvSpPr>
          <p:cNvPr id="7" name="Rectangle avec flèche vers le bas 6"/>
          <p:cNvSpPr/>
          <p:nvPr/>
        </p:nvSpPr>
        <p:spPr>
          <a:xfrm>
            <a:off x="2286000" y="3505200"/>
            <a:ext cx="5181600" cy="914400"/>
          </a:xfrm>
          <a:prstGeom prst="downArrowCallout">
            <a:avLst>
              <a:gd name="adj1" fmla="val 25000"/>
              <a:gd name="adj2" fmla="val 92188"/>
              <a:gd name="adj3" fmla="val 25000"/>
              <a:gd name="adj4" fmla="val 6497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FFFF00"/>
                </a:solidFill>
              </a:rPr>
              <a:t>3- اختبارات اللياقة الهوائية </a:t>
            </a:r>
          </a:p>
        </p:txBody>
      </p:sp>
      <p:sp>
        <p:nvSpPr>
          <p:cNvPr id="8" name="Rectangle à coins arrondis 7"/>
          <p:cNvSpPr/>
          <p:nvPr/>
        </p:nvSpPr>
        <p:spPr>
          <a:xfrm>
            <a:off x="457200" y="5562600"/>
            <a:ext cx="8458200" cy="609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FFFF00"/>
                </a:solidFill>
              </a:rPr>
              <a:t>هي كفاءة الجسم في عمليات استنشاق و نقل الأكسجين</a:t>
            </a:r>
            <a:r>
              <a:rPr lang="ar-DZ" sz="2400" b="1" dirty="0" smtClean="0">
                <a:solidFill>
                  <a:schemeClr val="tx1"/>
                </a:solidFill>
              </a:rPr>
              <a:t> </a:t>
            </a:r>
            <a:endParaRPr lang="fr-FR" sz="2400" b="1" dirty="0">
              <a:solidFill>
                <a:schemeClr val="tx1"/>
              </a:solidFill>
            </a:endParaRPr>
          </a:p>
        </p:txBody>
      </p:sp>
      <p:sp>
        <p:nvSpPr>
          <p:cNvPr id="9" name="Carré corné 8"/>
          <p:cNvSpPr/>
          <p:nvPr/>
        </p:nvSpPr>
        <p:spPr>
          <a:xfrm>
            <a:off x="1981200" y="4572000"/>
            <a:ext cx="5867400" cy="685800"/>
          </a:xfrm>
          <a:prstGeom prst="foldedCorner">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400" b="1" dirty="0" smtClean="0">
              <a:solidFill>
                <a:schemeClr val="tx1"/>
              </a:solidFill>
            </a:endParaRPr>
          </a:p>
          <a:p>
            <a:pPr algn="ctr"/>
            <a:r>
              <a:rPr lang="ar-DZ" sz="2400" b="1" dirty="0" smtClean="0">
                <a:solidFill>
                  <a:srgbClr val="FFFF00"/>
                </a:solidFill>
              </a:rPr>
              <a:t>3-1 اللياقة الهوائية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D:\image teste pyusique\energetiqu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avec flèche vers le bas 3"/>
          <p:cNvSpPr/>
          <p:nvPr/>
        </p:nvSpPr>
        <p:spPr>
          <a:xfrm>
            <a:off x="2057400" y="152400"/>
            <a:ext cx="5257800" cy="1066800"/>
          </a:xfrm>
          <a:prstGeom prst="downArrowCallout">
            <a:avLst>
              <a:gd name="adj1" fmla="val 33036"/>
              <a:gd name="adj2" fmla="val 105357"/>
              <a:gd name="adj3" fmla="val 25000"/>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tx1"/>
                </a:solidFill>
              </a:rPr>
              <a:t>3-2 مؤشرات اللياقة الهوائية </a:t>
            </a:r>
            <a:endParaRPr lang="fr-FR" sz="2400" b="1" dirty="0">
              <a:solidFill>
                <a:schemeClr val="tx1"/>
              </a:solidFill>
            </a:endParaRPr>
          </a:p>
        </p:txBody>
      </p:sp>
      <p:sp>
        <p:nvSpPr>
          <p:cNvPr id="6" name="Rectangle 5"/>
          <p:cNvSpPr/>
          <p:nvPr/>
        </p:nvSpPr>
        <p:spPr>
          <a:xfrm>
            <a:off x="457200" y="1295400"/>
            <a:ext cx="84582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tx1"/>
                </a:solidFill>
              </a:rPr>
              <a:t>كفاءة عمليات استيعاب الأكسجين من الهواء الجوي </a:t>
            </a:r>
            <a:endParaRPr lang="fr-FR" sz="2400" b="1" dirty="0">
              <a:solidFill>
                <a:schemeClr val="tx1"/>
              </a:solidFill>
            </a:endParaRPr>
          </a:p>
        </p:txBody>
      </p:sp>
      <p:sp>
        <p:nvSpPr>
          <p:cNvPr id="7" name="Rectangle 6"/>
          <p:cNvSpPr/>
          <p:nvPr/>
        </p:nvSpPr>
        <p:spPr>
          <a:xfrm>
            <a:off x="457200" y="2590800"/>
            <a:ext cx="84582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tx1"/>
                </a:solidFill>
              </a:rPr>
              <a:t>كفاءة وظيفة القلب والرئتين والأوعية الدموية في توصيل الأكسجين هواء الشهيق من الرئتين إلى الدم.</a:t>
            </a:r>
            <a:endParaRPr lang="fr-FR" sz="2400" b="1" dirty="0">
              <a:solidFill>
                <a:schemeClr val="tx1"/>
              </a:solidFill>
            </a:endParaRPr>
          </a:p>
        </p:txBody>
      </p:sp>
      <p:sp>
        <p:nvSpPr>
          <p:cNvPr id="8" name="Rectangle 7"/>
          <p:cNvSpPr/>
          <p:nvPr/>
        </p:nvSpPr>
        <p:spPr>
          <a:xfrm>
            <a:off x="457200" y="3810000"/>
            <a:ext cx="8458200" cy="1600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400" b="1" dirty="0" smtClean="0">
                <a:solidFill>
                  <a:schemeClr val="tx1"/>
                </a:solidFill>
              </a:rPr>
              <a:t>كفاءة عمليات توصيل الأكسجين إلى الأنسجة بواسطة الكريات الدموية الحمراء ويعني ذلك سلامة القلب الوظيفية، حجم الدم، عدد الكريات الحمراء، تركيز الهيموغلوبين، ومقدرة الأوعية الدموية على تحويل الدم من الأنسجة غير العاملة إلى العضلات العاملة حيث تزداد الحاجة للأكسجين. </a:t>
            </a:r>
            <a:endParaRPr lang="fr-FR" sz="2400" b="1" dirty="0">
              <a:solidFill>
                <a:schemeClr val="tx1"/>
              </a:solidFill>
            </a:endParaRPr>
          </a:p>
        </p:txBody>
      </p:sp>
      <p:sp>
        <p:nvSpPr>
          <p:cNvPr id="9" name="Rectangle 8"/>
          <p:cNvSpPr/>
          <p:nvPr/>
        </p:nvSpPr>
        <p:spPr>
          <a:xfrm>
            <a:off x="457200" y="5715000"/>
            <a:ext cx="8458200"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كفاءة العضلات في استخدام الأكسجين الواصل إليها أي كفاءة عمليات التمثيل الغذائي لإنتاج الطاقة. </a:t>
            </a:r>
            <a:endParaRPr lang="fr-F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Bottom)">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D:\image teste pyusique\energetique.png"/>
          <p:cNvPicPr>
            <a:picLocks noChangeAspect="1" noChangeArrowheads="1"/>
          </p:cNvPicPr>
          <p:nvPr/>
        </p:nvPicPr>
        <p:blipFill>
          <a:blip r:embed="rId2"/>
          <a:srcRect/>
          <a:stretch>
            <a:fillRect/>
          </a:stretch>
        </p:blipFill>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pic>
      <p:sp>
        <p:nvSpPr>
          <p:cNvPr id="4" name="Rectangle avec flèche vers le bas 3"/>
          <p:cNvSpPr/>
          <p:nvPr/>
        </p:nvSpPr>
        <p:spPr>
          <a:xfrm>
            <a:off x="609600" y="152400"/>
            <a:ext cx="7924800" cy="1295400"/>
          </a:xfrm>
          <a:prstGeom prst="downArrowCallout">
            <a:avLst>
              <a:gd name="adj1" fmla="val 25000"/>
              <a:gd name="adj2" fmla="val 77390"/>
              <a:gd name="adj3" fmla="val 25000"/>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tx1"/>
                </a:solidFill>
              </a:rPr>
              <a:t>4- علامات الوصول إلى الحد الأقصى للأكسجين المستهلك</a:t>
            </a:r>
          </a:p>
          <a:p>
            <a:pPr algn="ctr"/>
            <a:r>
              <a:rPr lang="fr-FR" sz="2400" b="1" dirty="0" smtClean="0">
                <a:solidFill>
                  <a:schemeClr val="tx1"/>
                </a:solidFill>
              </a:rPr>
              <a:t>4-Les signes d’arrivé a la consommation maximale d’oxygène </a:t>
            </a:r>
            <a:r>
              <a:rPr lang="ar-DZ" sz="2400" b="1" dirty="0" smtClean="0">
                <a:solidFill>
                  <a:schemeClr val="tx1"/>
                </a:solidFill>
              </a:rPr>
              <a:t> </a:t>
            </a:r>
            <a:endParaRPr lang="fr-FR" sz="2400" b="1" dirty="0">
              <a:solidFill>
                <a:schemeClr val="tx1"/>
              </a:solidFill>
            </a:endParaRPr>
          </a:p>
        </p:txBody>
      </p:sp>
      <p:sp>
        <p:nvSpPr>
          <p:cNvPr id="5" name="Arrondir un rectangle avec un coin diagonal 4"/>
          <p:cNvSpPr/>
          <p:nvPr/>
        </p:nvSpPr>
        <p:spPr>
          <a:xfrm>
            <a:off x="381000" y="1524000"/>
            <a:ext cx="8534400" cy="10668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tx1"/>
                </a:solidFill>
              </a:rPr>
              <a:t>يمكن ملاحظة المؤشرات التالية الدالة على وصول اللاعب إلى الحد الأقصى للأكسجين المستهلك عند أداء الاختبارات الخاصة بذلك ومن أهم تلك المؤشرات ما يلي: </a:t>
            </a:r>
            <a:endParaRPr lang="fr-FR" sz="2400" b="1" dirty="0">
              <a:solidFill>
                <a:schemeClr val="tx1"/>
              </a:solidFill>
            </a:endParaRPr>
          </a:p>
        </p:txBody>
      </p:sp>
      <p:sp>
        <p:nvSpPr>
          <p:cNvPr id="6" name="Parallélogramme 5"/>
          <p:cNvSpPr/>
          <p:nvPr/>
        </p:nvSpPr>
        <p:spPr>
          <a:xfrm>
            <a:off x="685800" y="3048000"/>
            <a:ext cx="8458200" cy="762000"/>
          </a:xfrm>
          <a:prstGeom prst="parallelogram">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1- عدم زيادة استهلاك الأكسجين رغم زيادة شدة الحمل البدني</a:t>
            </a:r>
            <a:r>
              <a:rPr lang="ar-DZ" dirty="0" smtClean="0"/>
              <a:t> </a:t>
            </a:r>
            <a:endParaRPr lang="fr-FR" dirty="0"/>
          </a:p>
        </p:txBody>
      </p:sp>
      <p:sp>
        <p:nvSpPr>
          <p:cNvPr id="7" name="Parallélogramme 6"/>
          <p:cNvSpPr/>
          <p:nvPr/>
        </p:nvSpPr>
        <p:spPr>
          <a:xfrm>
            <a:off x="457200" y="3962400"/>
            <a:ext cx="8458200" cy="762000"/>
          </a:xfrm>
          <a:prstGeom prst="parallelogram">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2- زيادة معدل نبض القلب عن 180-185 نبضة\دقيقة</a:t>
            </a:r>
            <a:endParaRPr lang="fr-FR" sz="2400" b="1" dirty="0">
              <a:solidFill>
                <a:schemeClr val="tx1"/>
              </a:solidFill>
            </a:endParaRPr>
          </a:p>
        </p:txBody>
      </p:sp>
      <p:sp>
        <p:nvSpPr>
          <p:cNvPr id="8" name="Parallélogramme 7"/>
          <p:cNvSpPr/>
          <p:nvPr/>
        </p:nvSpPr>
        <p:spPr>
          <a:xfrm>
            <a:off x="228600" y="4876800"/>
            <a:ext cx="8458200" cy="762000"/>
          </a:xfrm>
          <a:prstGeom prst="parallelogram">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3- زيادة نسبة التنفس </a:t>
            </a:r>
            <a:r>
              <a:rPr lang="fr-FR" sz="2400" b="1" dirty="0" smtClean="0">
                <a:solidFill>
                  <a:schemeClr val="tx1"/>
                </a:solidFill>
              </a:rPr>
              <a:t>QR</a:t>
            </a:r>
            <a:endParaRPr lang="fr-FR" sz="2400" b="1" dirty="0">
              <a:solidFill>
                <a:schemeClr val="tx1"/>
              </a:solidFill>
            </a:endParaRPr>
          </a:p>
        </p:txBody>
      </p:sp>
      <p:sp>
        <p:nvSpPr>
          <p:cNvPr id="9" name="Parallélogramme 8"/>
          <p:cNvSpPr/>
          <p:nvPr/>
        </p:nvSpPr>
        <p:spPr>
          <a:xfrm>
            <a:off x="0" y="5867400"/>
            <a:ext cx="8458200" cy="762000"/>
          </a:xfrm>
          <a:prstGeom prst="parallelogram">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لا يقل تركيز حمض </a:t>
            </a:r>
            <a:r>
              <a:rPr lang="ar-DZ" sz="2400" b="1" dirty="0" err="1" smtClean="0">
                <a:solidFill>
                  <a:schemeClr val="tx1"/>
                </a:solidFill>
              </a:rPr>
              <a:t>اللاكتيك</a:t>
            </a:r>
            <a:r>
              <a:rPr lang="ar-DZ" sz="2400" b="1" dirty="0" smtClean="0">
                <a:solidFill>
                  <a:schemeClr val="tx1"/>
                </a:solidFill>
              </a:rPr>
              <a:t> في </a:t>
            </a:r>
            <a:r>
              <a:rPr lang="ar-DZ" sz="2400" b="1" smtClean="0">
                <a:solidFill>
                  <a:schemeClr val="tx1"/>
                </a:solidFill>
              </a:rPr>
              <a:t>الدم 800 ملي </a:t>
            </a:r>
            <a:r>
              <a:rPr lang="ar-DZ" sz="2400" b="1" dirty="0" smtClean="0">
                <a:solidFill>
                  <a:schemeClr val="tx1"/>
                </a:solidFill>
              </a:rPr>
              <a:t>غرام </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D:\image teste pyusique\vo2-max-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avec flèche vers le bas 3"/>
          <p:cNvSpPr/>
          <p:nvPr/>
        </p:nvSpPr>
        <p:spPr>
          <a:xfrm>
            <a:off x="152400" y="152400"/>
            <a:ext cx="8839200" cy="1371600"/>
          </a:xfrm>
          <a:prstGeom prst="downArrowCallout">
            <a:avLst>
              <a:gd name="adj1" fmla="val 25000"/>
              <a:gd name="adj2" fmla="val 93750"/>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تقنيات قياس الحجم الأقصى للأكسجين المستهلك </a:t>
            </a:r>
            <a:r>
              <a:rPr lang="fr-FR" sz="2400" b="1" dirty="0" smtClean="0">
                <a:solidFill>
                  <a:schemeClr val="tx1"/>
                </a:solidFill>
              </a:rPr>
              <a:t>O2 </a:t>
            </a:r>
          </a:p>
          <a:p>
            <a:pPr algn="ctr" rtl="1"/>
            <a:r>
              <a:rPr lang="fr-FR" sz="2400" b="1" dirty="0" smtClean="0">
                <a:solidFill>
                  <a:schemeClr val="tx1"/>
                </a:solidFill>
              </a:rPr>
              <a:t>Les techniques de mesure de la consommation maximale d’oxygène </a:t>
            </a:r>
            <a:endParaRPr lang="fr-FR" sz="2400" b="1" dirty="0">
              <a:solidFill>
                <a:schemeClr val="tx1"/>
              </a:solidFill>
            </a:endParaRPr>
          </a:p>
        </p:txBody>
      </p:sp>
      <p:sp>
        <p:nvSpPr>
          <p:cNvPr id="5" name="Arrondir un rectangle avec un coin diagonal 4"/>
          <p:cNvSpPr/>
          <p:nvPr/>
        </p:nvSpPr>
        <p:spPr>
          <a:xfrm>
            <a:off x="152400" y="3505200"/>
            <a:ext cx="8839200" cy="3124200"/>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 </a:t>
            </a:r>
            <a:r>
              <a:rPr lang="ar-DZ" sz="2800" b="1" dirty="0" smtClean="0">
                <a:solidFill>
                  <a:schemeClr val="tx1"/>
                </a:solidFill>
              </a:rPr>
              <a:t>وفي هذه الطريقة يتم قياس الحد الأقصى للأكسجين المستهلك من خلال قيام المختبر بأداء جهد بدني متدرج الشدة ومتواصل الأداء حتى مرحلة التعب أو عدم القدرة على الاستمرار في الجهد والتوقف عن الأداء ، وغالبا ما يستخدم في ذلك وحدة قياس متكاملة تشتمل على جهاز لتقنين الجهد البدني (السير المتحرك أو الدراجة </a:t>
            </a:r>
            <a:r>
              <a:rPr lang="ar-DZ" sz="2800" b="1" dirty="0" err="1" smtClean="0">
                <a:solidFill>
                  <a:schemeClr val="tx1"/>
                </a:solidFill>
              </a:rPr>
              <a:t>الا</a:t>
            </a:r>
            <a:r>
              <a:rPr lang="ar-DZ" sz="2800" b="1" dirty="0" smtClean="0">
                <a:solidFill>
                  <a:schemeClr val="tx1"/>
                </a:solidFill>
              </a:rPr>
              <a:t> </a:t>
            </a:r>
            <a:r>
              <a:rPr lang="ar-DZ" sz="2800" b="1" dirty="0" err="1" smtClean="0">
                <a:solidFill>
                  <a:schemeClr val="tx1"/>
                </a:solidFill>
              </a:rPr>
              <a:t>رجومترية</a:t>
            </a:r>
            <a:r>
              <a:rPr lang="ar-DZ" sz="2800" b="1" dirty="0" smtClean="0">
                <a:solidFill>
                  <a:schemeClr val="tx1"/>
                </a:solidFill>
              </a:rPr>
              <a:t>) يتصل بجهاز آخر يستخدم في التحليل المباشر لغازات التنفس أثناء الأداء و من خلال الجهاز تأخذ قراءة الحد الأقصى للأكسجين المستهلك </a:t>
            </a:r>
            <a:r>
              <a:rPr lang="fr-FR" sz="2800" b="1" dirty="0" smtClean="0">
                <a:solidFill>
                  <a:schemeClr val="tx1"/>
                </a:solidFill>
              </a:rPr>
              <a:t>(VO2 max)</a:t>
            </a:r>
            <a:endParaRPr lang="fr-FR" sz="2800" b="1" dirty="0">
              <a:solidFill>
                <a:schemeClr val="tx1"/>
              </a:solidFill>
            </a:endParaRPr>
          </a:p>
        </p:txBody>
      </p:sp>
      <p:sp>
        <p:nvSpPr>
          <p:cNvPr id="6" name="Carré corné 5"/>
          <p:cNvSpPr/>
          <p:nvPr/>
        </p:nvSpPr>
        <p:spPr>
          <a:xfrm>
            <a:off x="228600" y="1676400"/>
            <a:ext cx="8686800" cy="1447800"/>
          </a:xfrm>
          <a:prstGeom prst="foldedCorner">
            <a:avLst>
              <a:gd name="adj" fmla="val 447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400" b="1" dirty="0" smtClean="0">
              <a:solidFill>
                <a:schemeClr val="tx1"/>
              </a:solidFill>
            </a:endParaRPr>
          </a:p>
          <a:p>
            <a:pPr algn="ctr" rtl="1"/>
            <a:endParaRPr lang="fr-FR" sz="2400" b="1" dirty="0" smtClean="0">
              <a:solidFill>
                <a:schemeClr val="tx1"/>
              </a:solidFill>
            </a:endParaRPr>
          </a:p>
          <a:p>
            <a:pPr algn="ctr" rtl="1"/>
            <a:r>
              <a:rPr lang="fr-FR" sz="2400" b="1" dirty="0" smtClean="0">
                <a:solidFill>
                  <a:schemeClr val="tx1"/>
                </a:solidFill>
              </a:rPr>
              <a:t>1</a:t>
            </a:r>
            <a:r>
              <a:rPr lang="ar-DZ" sz="2400" b="1" dirty="0" smtClean="0">
                <a:solidFill>
                  <a:schemeClr val="tx1"/>
                </a:solidFill>
              </a:rPr>
              <a:t>- الطرق المباشرة لقياس الحجم الأقصى للأكسجين المستهلك </a:t>
            </a:r>
            <a:r>
              <a:rPr lang="fr-FR" sz="2400" b="1" dirty="0" smtClean="0">
                <a:solidFill>
                  <a:schemeClr val="tx1"/>
                </a:solidFill>
              </a:rPr>
              <a:t>O2</a:t>
            </a:r>
            <a:endParaRPr lang="ar-DZ" sz="2400" b="1" dirty="0" smtClean="0">
              <a:solidFill>
                <a:schemeClr val="tx1"/>
              </a:solidFill>
            </a:endParaRPr>
          </a:p>
          <a:p>
            <a:pPr algn="ctr" rtl="1"/>
            <a:r>
              <a:rPr lang="fr-FR" sz="2400" b="1" dirty="0" smtClean="0">
                <a:solidFill>
                  <a:schemeClr val="tx1"/>
                </a:solidFill>
              </a:rPr>
              <a:t>Les méthodes directe des mesures se la consommation maximale d’oxygène </a:t>
            </a:r>
            <a:endParaRPr lang="fr-FR" sz="24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1879</Words>
  <Application>Microsoft Office PowerPoint</Application>
  <PresentationFormat>Affichage à l'écran (4:3)</PresentationFormat>
  <Paragraphs>256</Paragraphs>
  <Slides>40</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7" baseType="lpstr">
      <vt:lpstr>Arial</vt:lpstr>
      <vt:lpstr>Calibri</vt:lpstr>
      <vt:lpstr>Simplified Arabic</vt:lpstr>
      <vt:lpstr>Times</vt:lpstr>
      <vt:lpstr>Times New Roman</vt:lpstr>
      <vt:lpstr>Thème Office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halim</dc:creator>
  <cp:lastModifiedBy>Lenovo</cp:lastModifiedBy>
  <cp:revision>181</cp:revision>
  <dcterms:created xsi:type="dcterms:W3CDTF">2011-05-04T17:46:39Z</dcterms:created>
  <dcterms:modified xsi:type="dcterms:W3CDTF">2025-12-15T10:39:29Z</dcterms:modified>
</cp:coreProperties>
</file>