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F5326B-B073-4C84-AD71-47EB08FE10BE}" type="doc">
      <dgm:prSet loTypeId="urn:microsoft.com/office/officeart/2005/8/layout/cycle4#1" loCatId="cycle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fr-FR"/>
        </a:p>
      </dgm:t>
    </dgm:pt>
    <dgm:pt modelId="{ED7D5AC1-4BCB-4441-981E-20FD178E5766}">
      <dgm:prSet phldrT="[Text]" custT="1"/>
      <dgm:spPr/>
      <dgm:t>
        <a:bodyPr/>
        <a:lstStyle/>
        <a:p>
          <a:pPr rtl="1"/>
          <a:r>
            <a:rPr lang="ar-DZ" sz="1800" b="1" dirty="0" smtClean="0">
              <a:solidFill>
                <a:schemeClr val="tx1"/>
              </a:solidFill>
            </a:rPr>
            <a:t>الذاتية ، التفاعل، روح المبادرة، الإنجاز، الأموال هي مقياس الفاعلية</a:t>
          </a:r>
          <a:endParaRPr lang="fr-FR" sz="1800" b="1" dirty="0">
            <a:solidFill>
              <a:schemeClr val="tx1"/>
            </a:solidFill>
          </a:endParaRPr>
        </a:p>
      </dgm:t>
    </dgm:pt>
    <dgm:pt modelId="{4CDAC3A9-4197-46F0-B71B-72FEB0F3FB34}" type="parTrans" cxnId="{88EF1041-AEA3-420E-A890-33CDC44B917C}">
      <dgm:prSet/>
      <dgm:spPr/>
      <dgm:t>
        <a:bodyPr/>
        <a:lstStyle/>
        <a:p>
          <a:endParaRPr lang="fr-FR"/>
        </a:p>
      </dgm:t>
    </dgm:pt>
    <dgm:pt modelId="{7AB99CF9-9496-4713-B094-1A46D8CB1190}" type="sibTrans" cxnId="{88EF1041-AEA3-420E-A890-33CDC44B917C}">
      <dgm:prSet/>
      <dgm:spPr/>
      <dgm:t>
        <a:bodyPr/>
        <a:lstStyle/>
        <a:p>
          <a:endParaRPr lang="fr-FR"/>
        </a:p>
      </dgm:t>
    </dgm:pt>
    <dgm:pt modelId="{0D07E6C7-E15F-4E86-AB46-0740DBC24918}">
      <dgm:prSet phldrT="[Text]"/>
      <dgm:spPr/>
      <dgm:t>
        <a:bodyPr/>
        <a:lstStyle/>
        <a:p>
          <a:pPr algn="ctr" rtl="1"/>
          <a:r>
            <a:rPr lang="ar-DZ" b="1" dirty="0" smtClean="0"/>
            <a:t>مقاول ليبيرالي</a:t>
          </a:r>
          <a:endParaRPr lang="fr-FR" b="1" dirty="0"/>
        </a:p>
      </dgm:t>
    </dgm:pt>
    <dgm:pt modelId="{104DFA24-04E8-4328-A40F-3A149266AF57}" type="parTrans" cxnId="{105F0807-D077-498B-A93E-E369561106E3}">
      <dgm:prSet/>
      <dgm:spPr/>
      <dgm:t>
        <a:bodyPr/>
        <a:lstStyle/>
        <a:p>
          <a:endParaRPr lang="fr-FR"/>
        </a:p>
      </dgm:t>
    </dgm:pt>
    <dgm:pt modelId="{A10B287D-9305-4A34-BB07-175A1DE8030D}" type="sibTrans" cxnId="{105F0807-D077-498B-A93E-E369561106E3}">
      <dgm:prSet/>
      <dgm:spPr/>
      <dgm:t>
        <a:bodyPr/>
        <a:lstStyle/>
        <a:p>
          <a:endParaRPr lang="fr-FR"/>
        </a:p>
      </dgm:t>
    </dgm:pt>
    <dgm:pt modelId="{6192ECA3-8CEF-4AB2-A7E4-D4CA4D7395E8}">
      <dgm:prSet phldrT="[Text]" custT="1"/>
      <dgm:spPr/>
      <dgm:t>
        <a:bodyPr/>
        <a:lstStyle/>
        <a:p>
          <a:pPr rtl="1"/>
          <a:r>
            <a:rPr lang="ar-DZ" sz="1800" b="1" dirty="0" smtClean="0">
              <a:solidFill>
                <a:schemeClr val="tx1"/>
              </a:solidFill>
            </a:rPr>
            <a:t>التفويض المرونة </a:t>
          </a:r>
          <a:r>
            <a:rPr lang="ar-DZ" sz="1800" b="1" dirty="0" err="1" smtClean="0">
              <a:solidFill>
                <a:schemeClr val="tx1"/>
              </a:solidFill>
            </a:rPr>
            <a:t>انشاء</a:t>
          </a:r>
          <a:r>
            <a:rPr lang="ar-DZ" sz="1800" b="1" dirty="0" smtClean="0">
              <a:solidFill>
                <a:schemeClr val="tx1"/>
              </a:solidFill>
            </a:rPr>
            <a:t> وتحسين  علاقات مع الآخرين</a:t>
          </a:r>
        </a:p>
        <a:p>
          <a:r>
            <a:rPr lang="ar-DZ" sz="1800" b="1" dirty="0" smtClean="0">
              <a:solidFill>
                <a:schemeClr val="tx1"/>
              </a:solidFill>
            </a:rPr>
            <a:t>المرونة</a:t>
          </a:r>
          <a:endParaRPr lang="fr-FR" sz="1800" b="1" dirty="0">
            <a:solidFill>
              <a:schemeClr val="tx1"/>
            </a:solidFill>
          </a:endParaRPr>
        </a:p>
      </dgm:t>
    </dgm:pt>
    <dgm:pt modelId="{810B53EA-AE60-4F71-A971-239D1094040D}" type="parTrans" cxnId="{169C3C9D-C578-43B2-B6C9-BD1C1184E49E}">
      <dgm:prSet/>
      <dgm:spPr/>
      <dgm:t>
        <a:bodyPr/>
        <a:lstStyle/>
        <a:p>
          <a:endParaRPr lang="fr-FR"/>
        </a:p>
      </dgm:t>
    </dgm:pt>
    <dgm:pt modelId="{D3F03411-5343-43B1-8068-2AD235869470}" type="sibTrans" cxnId="{169C3C9D-C578-43B2-B6C9-BD1C1184E49E}">
      <dgm:prSet/>
      <dgm:spPr/>
      <dgm:t>
        <a:bodyPr/>
        <a:lstStyle/>
        <a:p>
          <a:endParaRPr lang="fr-FR"/>
        </a:p>
      </dgm:t>
    </dgm:pt>
    <dgm:pt modelId="{1464A572-02FE-49F2-A23D-63DC3AED2AA7}">
      <dgm:prSet phldrT="[Text]"/>
      <dgm:spPr/>
      <dgm:t>
        <a:bodyPr/>
        <a:lstStyle/>
        <a:p>
          <a:pPr algn="ctr" rtl="1"/>
          <a:r>
            <a:rPr lang="ar-DZ" b="1" dirty="0" smtClean="0"/>
            <a:t>مقاول شبكة</a:t>
          </a:r>
          <a:endParaRPr lang="fr-FR" b="1" dirty="0"/>
        </a:p>
      </dgm:t>
    </dgm:pt>
    <dgm:pt modelId="{3E461B79-4117-4694-9203-EFB7F63B7117}" type="parTrans" cxnId="{FCD4D1C2-8111-49ED-9DD8-92B8F4D30A01}">
      <dgm:prSet/>
      <dgm:spPr/>
      <dgm:t>
        <a:bodyPr/>
        <a:lstStyle/>
        <a:p>
          <a:endParaRPr lang="fr-FR"/>
        </a:p>
      </dgm:t>
    </dgm:pt>
    <dgm:pt modelId="{9D2C76DC-212B-4688-86EE-28EA898592E7}" type="sibTrans" cxnId="{FCD4D1C2-8111-49ED-9DD8-92B8F4D30A01}">
      <dgm:prSet/>
      <dgm:spPr/>
      <dgm:t>
        <a:bodyPr/>
        <a:lstStyle/>
        <a:p>
          <a:endParaRPr lang="fr-FR"/>
        </a:p>
      </dgm:t>
    </dgm:pt>
    <dgm:pt modelId="{F2A9E1F5-59F3-4BE2-8018-B6A46AD8F72E}">
      <dgm:prSet phldrT="[Text]" custT="1"/>
      <dgm:spPr/>
      <dgm:t>
        <a:bodyPr/>
        <a:lstStyle/>
        <a:p>
          <a:r>
            <a:rPr lang="ar-DZ" sz="1800" b="1" dirty="0" smtClean="0">
              <a:solidFill>
                <a:schemeClr val="tx1"/>
              </a:solidFill>
            </a:rPr>
            <a:t>المبادرة وتقبل الغموض، </a:t>
          </a:r>
          <a:endParaRPr lang="fr-FR" sz="1800" b="1" dirty="0">
            <a:solidFill>
              <a:schemeClr val="tx1"/>
            </a:solidFill>
          </a:endParaRPr>
        </a:p>
      </dgm:t>
    </dgm:pt>
    <dgm:pt modelId="{DDA427D6-D9C2-40FB-9CF5-D2A5B6B3ADF2}" type="parTrans" cxnId="{0C1CC431-0C14-4ACB-A882-458A717B630E}">
      <dgm:prSet/>
      <dgm:spPr/>
      <dgm:t>
        <a:bodyPr/>
        <a:lstStyle/>
        <a:p>
          <a:endParaRPr lang="fr-FR"/>
        </a:p>
      </dgm:t>
    </dgm:pt>
    <dgm:pt modelId="{B12A6499-7C3F-4A60-840E-BBA1C78855AC}" type="sibTrans" cxnId="{0C1CC431-0C14-4ACB-A882-458A717B630E}">
      <dgm:prSet/>
      <dgm:spPr/>
      <dgm:t>
        <a:bodyPr/>
        <a:lstStyle/>
        <a:p>
          <a:endParaRPr lang="fr-FR"/>
        </a:p>
      </dgm:t>
    </dgm:pt>
    <dgm:pt modelId="{71283D3D-66AD-48FD-898A-180A4B49ACC5}">
      <dgm:prSet phldrT="[Text]"/>
      <dgm:spPr/>
      <dgm:t>
        <a:bodyPr/>
        <a:lstStyle/>
        <a:p>
          <a:pPr algn="ctr" rtl="1"/>
          <a:r>
            <a:rPr lang="ar-DZ" b="1" dirty="0" smtClean="0"/>
            <a:t>مقاول غير رسمي</a:t>
          </a:r>
          <a:endParaRPr lang="fr-FR" b="1" dirty="0"/>
        </a:p>
      </dgm:t>
    </dgm:pt>
    <dgm:pt modelId="{FD714047-74DA-48E2-803C-1552A7D9BF83}" type="parTrans" cxnId="{CCF88E04-C688-4F28-9AC7-A3817A53567F}">
      <dgm:prSet/>
      <dgm:spPr/>
      <dgm:t>
        <a:bodyPr/>
        <a:lstStyle/>
        <a:p>
          <a:endParaRPr lang="fr-FR"/>
        </a:p>
      </dgm:t>
    </dgm:pt>
    <dgm:pt modelId="{D2C430A8-27AA-4AE6-B356-CBE4EE7273CA}" type="sibTrans" cxnId="{CCF88E04-C688-4F28-9AC7-A3817A53567F}">
      <dgm:prSet/>
      <dgm:spPr/>
      <dgm:t>
        <a:bodyPr/>
        <a:lstStyle/>
        <a:p>
          <a:endParaRPr lang="fr-FR"/>
        </a:p>
      </dgm:t>
    </dgm:pt>
    <dgm:pt modelId="{C5B6222B-F3B4-4595-9C93-EF72E85DA937}">
      <dgm:prSet phldrT="[Text]" custT="1"/>
      <dgm:spPr/>
      <dgm:t>
        <a:bodyPr/>
        <a:lstStyle/>
        <a:p>
          <a:r>
            <a:rPr lang="ar-DZ" sz="1800" b="1" dirty="0" smtClean="0">
              <a:solidFill>
                <a:srgbClr val="FFFF00"/>
              </a:solidFill>
            </a:rPr>
            <a:t>الاستقلالية، الثقة بالنفس، الحاجة </a:t>
          </a:r>
          <a:r>
            <a:rPr lang="ar-DZ" sz="1800" b="1" dirty="0" err="1" smtClean="0">
              <a:solidFill>
                <a:srgbClr val="FFFF00"/>
              </a:solidFill>
            </a:rPr>
            <a:t>الى</a:t>
          </a:r>
          <a:r>
            <a:rPr lang="ar-DZ" sz="1800" b="1" dirty="0" smtClean="0">
              <a:solidFill>
                <a:srgbClr val="FFFF00"/>
              </a:solidFill>
            </a:rPr>
            <a:t> التقدير والاحترام</a:t>
          </a:r>
          <a:endParaRPr lang="fr-FR" sz="1800" b="1" dirty="0">
            <a:solidFill>
              <a:srgbClr val="FFFF00"/>
            </a:solidFill>
          </a:endParaRPr>
        </a:p>
      </dgm:t>
    </dgm:pt>
    <dgm:pt modelId="{DF1F8F6C-DA48-48F9-A80F-EEE601C7FCB2}" type="parTrans" cxnId="{4DA79682-9DE1-4213-AB94-B62316CA8751}">
      <dgm:prSet/>
      <dgm:spPr/>
      <dgm:t>
        <a:bodyPr/>
        <a:lstStyle/>
        <a:p>
          <a:endParaRPr lang="fr-FR"/>
        </a:p>
      </dgm:t>
    </dgm:pt>
    <dgm:pt modelId="{9D80B9F8-5CA9-4C07-B937-6627D2609842}" type="sibTrans" cxnId="{4DA79682-9DE1-4213-AB94-B62316CA8751}">
      <dgm:prSet/>
      <dgm:spPr/>
      <dgm:t>
        <a:bodyPr/>
        <a:lstStyle/>
        <a:p>
          <a:endParaRPr lang="fr-FR"/>
        </a:p>
      </dgm:t>
    </dgm:pt>
    <dgm:pt modelId="{53222973-EE14-4158-9161-92DE90120F26}">
      <dgm:prSet phldrT="[Text]"/>
      <dgm:spPr/>
      <dgm:t>
        <a:bodyPr/>
        <a:lstStyle/>
        <a:p>
          <a:pPr algn="ctr" rtl="1"/>
          <a:r>
            <a:rPr lang="ar-DZ" b="1" dirty="0" smtClean="0"/>
            <a:t>مقاول تعاوني</a:t>
          </a:r>
          <a:endParaRPr lang="fr-FR" b="1" dirty="0"/>
        </a:p>
      </dgm:t>
    </dgm:pt>
    <dgm:pt modelId="{BB49420C-613E-47EE-B7FD-BC3B1FC1B199}" type="parTrans" cxnId="{2B552DF2-B53F-41E0-B889-7D8FACAC1AB2}">
      <dgm:prSet/>
      <dgm:spPr/>
      <dgm:t>
        <a:bodyPr/>
        <a:lstStyle/>
        <a:p>
          <a:endParaRPr lang="fr-FR"/>
        </a:p>
      </dgm:t>
    </dgm:pt>
    <dgm:pt modelId="{C19107DC-C666-4631-A183-82ECB133A5B3}" type="sibTrans" cxnId="{2B552DF2-B53F-41E0-B889-7D8FACAC1AB2}">
      <dgm:prSet/>
      <dgm:spPr/>
      <dgm:t>
        <a:bodyPr/>
        <a:lstStyle/>
        <a:p>
          <a:endParaRPr lang="fr-FR"/>
        </a:p>
      </dgm:t>
    </dgm:pt>
    <dgm:pt modelId="{6D77F40A-2D8D-459E-906A-D354B0D58A96}" type="pres">
      <dgm:prSet presAssocID="{7DF5326B-B073-4C84-AD71-47EB08FE10BE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9C6654C9-2363-41AC-845C-5D5B9902D160}" type="pres">
      <dgm:prSet presAssocID="{7DF5326B-B073-4C84-AD71-47EB08FE10BE}" presName="children" presStyleCnt="0"/>
      <dgm:spPr/>
      <dgm:t>
        <a:bodyPr/>
        <a:lstStyle/>
        <a:p>
          <a:endParaRPr lang="fr-FR"/>
        </a:p>
      </dgm:t>
    </dgm:pt>
    <dgm:pt modelId="{9FCF885D-9092-47DC-ACDE-4D37A8B90BDF}" type="pres">
      <dgm:prSet presAssocID="{7DF5326B-B073-4C84-AD71-47EB08FE10BE}" presName="child1group" presStyleCnt="0"/>
      <dgm:spPr/>
      <dgm:t>
        <a:bodyPr/>
        <a:lstStyle/>
        <a:p>
          <a:endParaRPr lang="fr-FR"/>
        </a:p>
      </dgm:t>
    </dgm:pt>
    <dgm:pt modelId="{3B07567F-799B-4ED2-AFCD-CFB047F578D4}" type="pres">
      <dgm:prSet presAssocID="{7DF5326B-B073-4C84-AD71-47EB08FE10BE}" presName="child1" presStyleLbl="bgAcc1" presStyleIdx="0" presStyleCnt="4"/>
      <dgm:spPr/>
      <dgm:t>
        <a:bodyPr/>
        <a:lstStyle/>
        <a:p>
          <a:endParaRPr lang="fr-FR"/>
        </a:p>
      </dgm:t>
    </dgm:pt>
    <dgm:pt modelId="{FC6453E9-FD43-4BD8-AC16-5B5E7E442878}" type="pres">
      <dgm:prSet presAssocID="{7DF5326B-B073-4C84-AD71-47EB08FE10BE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A75CFC6-D11B-422D-A9A2-A10014E205F8}" type="pres">
      <dgm:prSet presAssocID="{7DF5326B-B073-4C84-AD71-47EB08FE10BE}" presName="child2group" presStyleCnt="0"/>
      <dgm:spPr/>
      <dgm:t>
        <a:bodyPr/>
        <a:lstStyle/>
        <a:p>
          <a:endParaRPr lang="fr-FR"/>
        </a:p>
      </dgm:t>
    </dgm:pt>
    <dgm:pt modelId="{8F8BF4DF-0DC7-417F-9826-E305DC7B95AC}" type="pres">
      <dgm:prSet presAssocID="{7DF5326B-B073-4C84-AD71-47EB08FE10BE}" presName="child2" presStyleLbl="bgAcc1" presStyleIdx="1" presStyleCnt="4"/>
      <dgm:spPr/>
      <dgm:t>
        <a:bodyPr/>
        <a:lstStyle/>
        <a:p>
          <a:endParaRPr lang="fr-FR"/>
        </a:p>
      </dgm:t>
    </dgm:pt>
    <dgm:pt modelId="{A08E2ECE-A5FC-4206-94FB-A088CFE551BD}" type="pres">
      <dgm:prSet presAssocID="{7DF5326B-B073-4C84-AD71-47EB08FE10BE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C7536B4-CD42-4C3C-8CA8-E9DD46515719}" type="pres">
      <dgm:prSet presAssocID="{7DF5326B-B073-4C84-AD71-47EB08FE10BE}" presName="child3group" presStyleCnt="0"/>
      <dgm:spPr/>
      <dgm:t>
        <a:bodyPr/>
        <a:lstStyle/>
        <a:p>
          <a:endParaRPr lang="fr-FR"/>
        </a:p>
      </dgm:t>
    </dgm:pt>
    <dgm:pt modelId="{5376EC32-809B-48D1-8D96-CF8BB11D23A8}" type="pres">
      <dgm:prSet presAssocID="{7DF5326B-B073-4C84-AD71-47EB08FE10BE}" presName="child3" presStyleLbl="bgAcc1" presStyleIdx="2" presStyleCnt="4"/>
      <dgm:spPr/>
      <dgm:t>
        <a:bodyPr/>
        <a:lstStyle/>
        <a:p>
          <a:endParaRPr lang="fr-FR"/>
        </a:p>
      </dgm:t>
    </dgm:pt>
    <dgm:pt modelId="{928C1A4C-EDFD-44A6-B70C-6FDF925D16B2}" type="pres">
      <dgm:prSet presAssocID="{7DF5326B-B073-4C84-AD71-47EB08FE10BE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7FFCAC7-66D4-4290-9BE0-FD7C65314F77}" type="pres">
      <dgm:prSet presAssocID="{7DF5326B-B073-4C84-AD71-47EB08FE10BE}" presName="child4group" presStyleCnt="0"/>
      <dgm:spPr/>
      <dgm:t>
        <a:bodyPr/>
        <a:lstStyle/>
        <a:p>
          <a:endParaRPr lang="fr-FR"/>
        </a:p>
      </dgm:t>
    </dgm:pt>
    <dgm:pt modelId="{239F7301-1949-41B3-9F0F-4F11485498AF}" type="pres">
      <dgm:prSet presAssocID="{7DF5326B-B073-4C84-AD71-47EB08FE10BE}" presName="child4" presStyleLbl="bgAcc1" presStyleIdx="3" presStyleCnt="4"/>
      <dgm:spPr/>
      <dgm:t>
        <a:bodyPr/>
        <a:lstStyle/>
        <a:p>
          <a:endParaRPr lang="fr-FR"/>
        </a:p>
      </dgm:t>
    </dgm:pt>
    <dgm:pt modelId="{A461098D-8B2D-43D6-8869-A3B2CF6C0D84}" type="pres">
      <dgm:prSet presAssocID="{7DF5326B-B073-4C84-AD71-47EB08FE10BE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0A70D82-B565-43E5-AA25-8B94F19328D1}" type="pres">
      <dgm:prSet presAssocID="{7DF5326B-B073-4C84-AD71-47EB08FE10BE}" presName="childPlaceholder" presStyleCnt="0"/>
      <dgm:spPr/>
      <dgm:t>
        <a:bodyPr/>
        <a:lstStyle/>
        <a:p>
          <a:endParaRPr lang="fr-FR"/>
        </a:p>
      </dgm:t>
    </dgm:pt>
    <dgm:pt modelId="{46E8DA33-2D24-4EF2-AF3D-95D1F6DB189B}" type="pres">
      <dgm:prSet presAssocID="{7DF5326B-B073-4C84-AD71-47EB08FE10BE}" presName="circle" presStyleCnt="0"/>
      <dgm:spPr/>
      <dgm:t>
        <a:bodyPr/>
        <a:lstStyle/>
        <a:p>
          <a:endParaRPr lang="fr-FR"/>
        </a:p>
      </dgm:t>
    </dgm:pt>
    <dgm:pt modelId="{46299DA9-3867-4C61-B33E-4FDC35FABC65}" type="pres">
      <dgm:prSet presAssocID="{7DF5326B-B073-4C84-AD71-47EB08FE10BE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31B213B-BFCC-4E0A-820C-EC2567ABC55E}" type="pres">
      <dgm:prSet presAssocID="{7DF5326B-B073-4C84-AD71-47EB08FE10BE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59FEC4-E551-45E4-A001-0A77B33D1D1F}" type="pres">
      <dgm:prSet presAssocID="{7DF5326B-B073-4C84-AD71-47EB08FE10BE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9B4A291-E67F-4E6D-8D4D-A4ADEDADD2D0}" type="pres">
      <dgm:prSet presAssocID="{7DF5326B-B073-4C84-AD71-47EB08FE10BE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8DAACB8-1AF8-4D13-BD9E-B176AA7200A8}" type="pres">
      <dgm:prSet presAssocID="{7DF5326B-B073-4C84-AD71-47EB08FE10BE}" presName="quadrantPlaceholder" presStyleCnt="0"/>
      <dgm:spPr/>
      <dgm:t>
        <a:bodyPr/>
        <a:lstStyle/>
        <a:p>
          <a:endParaRPr lang="fr-FR"/>
        </a:p>
      </dgm:t>
    </dgm:pt>
    <dgm:pt modelId="{528F0755-BDA6-4B4C-A279-69D1E55F1A14}" type="pres">
      <dgm:prSet presAssocID="{7DF5326B-B073-4C84-AD71-47EB08FE10BE}" presName="center1" presStyleLbl="fgShp" presStyleIdx="0" presStyleCnt="2"/>
      <dgm:spPr/>
      <dgm:t>
        <a:bodyPr/>
        <a:lstStyle/>
        <a:p>
          <a:endParaRPr lang="fr-FR"/>
        </a:p>
      </dgm:t>
    </dgm:pt>
    <dgm:pt modelId="{A979C969-C759-4F64-942C-40B46CDBB0B9}" type="pres">
      <dgm:prSet presAssocID="{7DF5326B-B073-4C84-AD71-47EB08FE10BE}" presName="center2" presStyleLbl="fgShp" presStyleIdx="1" presStyleCnt="2"/>
      <dgm:spPr/>
      <dgm:t>
        <a:bodyPr/>
        <a:lstStyle/>
        <a:p>
          <a:endParaRPr lang="fr-FR"/>
        </a:p>
      </dgm:t>
    </dgm:pt>
  </dgm:ptLst>
  <dgm:cxnLst>
    <dgm:cxn modelId="{54A8141E-C4DC-4C19-BC15-2B63CD5FBF3F}" type="presOf" srcId="{1464A572-02FE-49F2-A23D-63DC3AED2AA7}" destId="{8F8BF4DF-0DC7-417F-9826-E305DC7B95AC}" srcOrd="0" destOrd="0" presId="urn:microsoft.com/office/officeart/2005/8/layout/cycle4#1"/>
    <dgm:cxn modelId="{2B552DF2-B53F-41E0-B889-7D8FACAC1AB2}" srcId="{C5B6222B-F3B4-4595-9C93-EF72E85DA937}" destId="{53222973-EE14-4158-9161-92DE90120F26}" srcOrd="0" destOrd="0" parTransId="{BB49420C-613E-47EE-B7FD-BC3B1FC1B199}" sibTransId="{C19107DC-C666-4631-A183-82ECB133A5B3}"/>
    <dgm:cxn modelId="{7822B032-EF99-4E0D-846A-883AB916AF2D}" type="presOf" srcId="{F2A9E1F5-59F3-4BE2-8018-B6A46AD8F72E}" destId="{E659FEC4-E551-45E4-A001-0A77B33D1D1F}" srcOrd="0" destOrd="0" presId="urn:microsoft.com/office/officeart/2005/8/layout/cycle4#1"/>
    <dgm:cxn modelId="{DD86C70A-6A25-4A4F-B85F-4DD8FDCB4721}" type="presOf" srcId="{7DF5326B-B073-4C84-AD71-47EB08FE10BE}" destId="{6D77F40A-2D8D-459E-906A-D354B0D58A96}" srcOrd="0" destOrd="0" presId="urn:microsoft.com/office/officeart/2005/8/layout/cycle4#1"/>
    <dgm:cxn modelId="{654DD5B4-83FF-43C9-B356-F43F15238FEC}" type="presOf" srcId="{6192ECA3-8CEF-4AB2-A7E4-D4CA4D7395E8}" destId="{831B213B-BFCC-4E0A-820C-EC2567ABC55E}" srcOrd="0" destOrd="0" presId="urn:microsoft.com/office/officeart/2005/8/layout/cycle4#1"/>
    <dgm:cxn modelId="{0C1CC431-0C14-4ACB-A882-458A717B630E}" srcId="{7DF5326B-B073-4C84-AD71-47EB08FE10BE}" destId="{F2A9E1F5-59F3-4BE2-8018-B6A46AD8F72E}" srcOrd="2" destOrd="0" parTransId="{DDA427D6-D9C2-40FB-9CF5-D2A5B6B3ADF2}" sibTransId="{B12A6499-7C3F-4A60-840E-BBA1C78855AC}"/>
    <dgm:cxn modelId="{832D761B-6D9B-430E-AE5E-C6197D91A36F}" type="presOf" srcId="{0D07E6C7-E15F-4E86-AB46-0740DBC24918}" destId="{3B07567F-799B-4ED2-AFCD-CFB047F578D4}" srcOrd="0" destOrd="0" presId="urn:microsoft.com/office/officeart/2005/8/layout/cycle4#1"/>
    <dgm:cxn modelId="{268627B4-9FB4-48FD-9737-2C9D969BF197}" type="presOf" srcId="{1464A572-02FE-49F2-A23D-63DC3AED2AA7}" destId="{A08E2ECE-A5FC-4206-94FB-A088CFE551BD}" srcOrd="1" destOrd="0" presId="urn:microsoft.com/office/officeart/2005/8/layout/cycle4#1"/>
    <dgm:cxn modelId="{9F205D1E-9C4E-4D59-A679-BEBFA62BE640}" type="presOf" srcId="{ED7D5AC1-4BCB-4441-981E-20FD178E5766}" destId="{46299DA9-3867-4C61-B33E-4FDC35FABC65}" srcOrd="0" destOrd="0" presId="urn:microsoft.com/office/officeart/2005/8/layout/cycle4#1"/>
    <dgm:cxn modelId="{2219E504-34B2-4030-A91B-D4C7CBFEBAA6}" type="presOf" srcId="{71283D3D-66AD-48FD-898A-180A4B49ACC5}" destId="{5376EC32-809B-48D1-8D96-CF8BB11D23A8}" srcOrd="0" destOrd="0" presId="urn:microsoft.com/office/officeart/2005/8/layout/cycle4#1"/>
    <dgm:cxn modelId="{105F0807-D077-498B-A93E-E369561106E3}" srcId="{ED7D5AC1-4BCB-4441-981E-20FD178E5766}" destId="{0D07E6C7-E15F-4E86-AB46-0740DBC24918}" srcOrd="0" destOrd="0" parTransId="{104DFA24-04E8-4328-A40F-3A149266AF57}" sibTransId="{A10B287D-9305-4A34-BB07-175A1DE8030D}"/>
    <dgm:cxn modelId="{8C8C6A15-A805-4847-8088-5D5F83C07EDD}" type="presOf" srcId="{53222973-EE14-4158-9161-92DE90120F26}" destId="{239F7301-1949-41B3-9F0F-4F11485498AF}" srcOrd="0" destOrd="0" presId="urn:microsoft.com/office/officeart/2005/8/layout/cycle4#1"/>
    <dgm:cxn modelId="{88EF1041-AEA3-420E-A890-33CDC44B917C}" srcId="{7DF5326B-B073-4C84-AD71-47EB08FE10BE}" destId="{ED7D5AC1-4BCB-4441-981E-20FD178E5766}" srcOrd="0" destOrd="0" parTransId="{4CDAC3A9-4197-46F0-B71B-72FEB0F3FB34}" sibTransId="{7AB99CF9-9496-4713-B094-1A46D8CB1190}"/>
    <dgm:cxn modelId="{CCF88E04-C688-4F28-9AC7-A3817A53567F}" srcId="{F2A9E1F5-59F3-4BE2-8018-B6A46AD8F72E}" destId="{71283D3D-66AD-48FD-898A-180A4B49ACC5}" srcOrd="0" destOrd="0" parTransId="{FD714047-74DA-48E2-803C-1552A7D9BF83}" sibTransId="{D2C430A8-27AA-4AE6-B356-CBE4EE7273CA}"/>
    <dgm:cxn modelId="{BC8849C3-2E61-4A34-86FE-91B7876388CB}" type="presOf" srcId="{71283D3D-66AD-48FD-898A-180A4B49ACC5}" destId="{928C1A4C-EDFD-44A6-B70C-6FDF925D16B2}" srcOrd="1" destOrd="0" presId="urn:microsoft.com/office/officeart/2005/8/layout/cycle4#1"/>
    <dgm:cxn modelId="{42390975-DA01-4363-A8F6-BCBE41EC6F46}" type="presOf" srcId="{C5B6222B-F3B4-4595-9C93-EF72E85DA937}" destId="{E9B4A291-E67F-4E6D-8D4D-A4ADEDADD2D0}" srcOrd="0" destOrd="0" presId="urn:microsoft.com/office/officeart/2005/8/layout/cycle4#1"/>
    <dgm:cxn modelId="{169C3C9D-C578-43B2-B6C9-BD1C1184E49E}" srcId="{7DF5326B-B073-4C84-AD71-47EB08FE10BE}" destId="{6192ECA3-8CEF-4AB2-A7E4-D4CA4D7395E8}" srcOrd="1" destOrd="0" parTransId="{810B53EA-AE60-4F71-A971-239D1094040D}" sibTransId="{D3F03411-5343-43B1-8068-2AD235869470}"/>
    <dgm:cxn modelId="{4F79FFBA-81CB-43CC-92FE-44DB36B4F28A}" type="presOf" srcId="{53222973-EE14-4158-9161-92DE90120F26}" destId="{A461098D-8B2D-43D6-8869-A3B2CF6C0D84}" srcOrd="1" destOrd="0" presId="urn:microsoft.com/office/officeart/2005/8/layout/cycle4#1"/>
    <dgm:cxn modelId="{FCD4D1C2-8111-49ED-9DD8-92B8F4D30A01}" srcId="{6192ECA3-8CEF-4AB2-A7E4-D4CA4D7395E8}" destId="{1464A572-02FE-49F2-A23D-63DC3AED2AA7}" srcOrd="0" destOrd="0" parTransId="{3E461B79-4117-4694-9203-EFB7F63B7117}" sibTransId="{9D2C76DC-212B-4688-86EE-28EA898592E7}"/>
    <dgm:cxn modelId="{4DA79682-9DE1-4213-AB94-B62316CA8751}" srcId="{7DF5326B-B073-4C84-AD71-47EB08FE10BE}" destId="{C5B6222B-F3B4-4595-9C93-EF72E85DA937}" srcOrd="3" destOrd="0" parTransId="{DF1F8F6C-DA48-48F9-A80F-EEE601C7FCB2}" sibTransId="{9D80B9F8-5CA9-4C07-B937-6627D2609842}"/>
    <dgm:cxn modelId="{D1E9439B-C14F-4242-BF88-233BAD88BCE1}" type="presOf" srcId="{0D07E6C7-E15F-4E86-AB46-0740DBC24918}" destId="{FC6453E9-FD43-4BD8-AC16-5B5E7E442878}" srcOrd="1" destOrd="0" presId="urn:microsoft.com/office/officeart/2005/8/layout/cycle4#1"/>
    <dgm:cxn modelId="{FF7E08F4-2BE0-4409-9FF9-D5EE61BC677C}" type="presParOf" srcId="{6D77F40A-2D8D-459E-906A-D354B0D58A96}" destId="{9C6654C9-2363-41AC-845C-5D5B9902D160}" srcOrd="0" destOrd="0" presId="urn:microsoft.com/office/officeart/2005/8/layout/cycle4#1"/>
    <dgm:cxn modelId="{6539A2FE-52D2-42C9-892E-F5B24FC1D086}" type="presParOf" srcId="{9C6654C9-2363-41AC-845C-5D5B9902D160}" destId="{9FCF885D-9092-47DC-ACDE-4D37A8B90BDF}" srcOrd="0" destOrd="0" presId="urn:microsoft.com/office/officeart/2005/8/layout/cycle4#1"/>
    <dgm:cxn modelId="{1C0BEB49-6909-4903-B882-F42FE61223D3}" type="presParOf" srcId="{9FCF885D-9092-47DC-ACDE-4D37A8B90BDF}" destId="{3B07567F-799B-4ED2-AFCD-CFB047F578D4}" srcOrd="0" destOrd="0" presId="urn:microsoft.com/office/officeart/2005/8/layout/cycle4#1"/>
    <dgm:cxn modelId="{85C565CF-16A5-424F-927E-E4ACB0875BC6}" type="presParOf" srcId="{9FCF885D-9092-47DC-ACDE-4D37A8B90BDF}" destId="{FC6453E9-FD43-4BD8-AC16-5B5E7E442878}" srcOrd="1" destOrd="0" presId="urn:microsoft.com/office/officeart/2005/8/layout/cycle4#1"/>
    <dgm:cxn modelId="{689ABA52-CB04-4581-B456-96B9C9EBF20D}" type="presParOf" srcId="{9C6654C9-2363-41AC-845C-5D5B9902D160}" destId="{9A75CFC6-D11B-422D-A9A2-A10014E205F8}" srcOrd="1" destOrd="0" presId="urn:microsoft.com/office/officeart/2005/8/layout/cycle4#1"/>
    <dgm:cxn modelId="{BA5EACCB-C541-4EC2-A6C1-8B76A6BD1305}" type="presParOf" srcId="{9A75CFC6-D11B-422D-A9A2-A10014E205F8}" destId="{8F8BF4DF-0DC7-417F-9826-E305DC7B95AC}" srcOrd="0" destOrd="0" presId="urn:microsoft.com/office/officeart/2005/8/layout/cycle4#1"/>
    <dgm:cxn modelId="{7BE617ED-07D7-4FC0-AFD0-10F1D1064E60}" type="presParOf" srcId="{9A75CFC6-D11B-422D-A9A2-A10014E205F8}" destId="{A08E2ECE-A5FC-4206-94FB-A088CFE551BD}" srcOrd="1" destOrd="0" presId="urn:microsoft.com/office/officeart/2005/8/layout/cycle4#1"/>
    <dgm:cxn modelId="{6CEDB69D-72A2-48A8-92D2-4EE32B50E538}" type="presParOf" srcId="{9C6654C9-2363-41AC-845C-5D5B9902D160}" destId="{8C7536B4-CD42-4C3C-8CA8-E9DD46515719}" srcOrd="2" destOrd="0" presId="urn:microsoft.com/office/officeart/2005/8/layout/cycle4#1"/>
    <dgm:cxn modelId="{F8EF7DD2-6BD6-4CEB-95D0-7B45957561C8}" type="presParOf" srcId="{8C7536B4-CD42-4C3C-8CA8-E9DD46515719}" destId="{5376EC32-809B-48D1-8D96-CF8BB11D23A8}" srcOrd="0" destOrd="0" presId="urn:microsoft.com/office/officeart/2005/8/layout/cycle4#1"/>
    <dgm:cxn modelId="{75F5FD45-DDB8-4DB5-8D32-4AE8A872FEB1}" type="presParOf" srcId="{8C7536B4-CD42-4C3C-8CA8-E9DD46515719}" destId="{928C1A4C-EDFD-44A6-B70C-6FDF925D16B2}" srcOrd="1" destOrd="0" presId="urn:microsoft.com/office/officeart/2005/8/layout/cycle4#1"/>
    <dgm:cxn modelId="{846C0064-85FA-4CB2-AF09-DD52500CE6E9}" type="presParOf" srcId="{9C6654C9-2363-41AC-845C-5D5B9902D160}" destId="{A7FFCAC7-66D4-4290-9BE0-FD7C65314F77}" srcOrd="3" destOrd="0" presId="urn:microsoft.com/office/officeart/2005/8/layout/cycle4#1"/>
    <dgm:cxn modelId="{E7FB8A97-4308-4CED-BB9A-FF365791DDD7}" type="presParOf" srcId="{A7FFCAC7-66D4-4290-9BE0-FD7C65314F77}" destId="{239F7301-1949-41B3-9F0F-4F11485498AF}" srcOrd="0" destOrd="0" presId="urn:microsoft.com/office/officeart/2005/8/layout/cycle4#1"/>
    <dgm:cxn modelId="{24700008-26C0-44A1-B3EF-4A27FF106F56}" type="presParOf" srcId="{A7FFCAC7-66D4-4290-9BE0-FD7C65314F77}" destId="{A461098D-8B2D-43D6-8869-A3B2CF6C0D84}" srcOrd="1" destOrd="0" presId="urn:microsoft.com/office/officeart/2005/8/layout/cycle4#1"/>
    <dgm:cxn modelId="{64E19CB4-A52C-4A12-9048-E9D3F0C68EA1}" type="presParOf" srcId="{9C6654C9-2363-41AC-845C-5D5B9902D160}" destId="{70A70D82-B565-43E5-AA25-8B94F19328D1}" srcOrd="4" destOrd="0" presId="urn:microsoft.com/office/officeart/2005/8/layout/cycle4#1"/>
    <dgm:cxn modelId="{72D3E25A-ED35-45B0-B042-FAA39308CAA3}" type="presParOf" srcId="{6D77F40A-2D8D-459E-906A-D354B0D58A96}" destId="{46E8DA33-2D24-4EF2-AF3D-95D1F6DB189B}" srcOrd="1" destOrd="0" presId="urn:microsoft.com/office/officeart/2005/8/layout/cycle4#1"/>
    <dgm:cxn modelId="{6C48B2DE-6DE4-4EC0-A2C3-D5423D18D7CC}" type="presParOf" srcId="{46E8DA33-2D24-4EF2-AF3D-95D1F6DB189B}" destId="{46299DA9-3867-4C61-B33E-4FDC35FABC65}" srcOrd="0" destOrd="0" presId="urn:microsoft.com/office/officeart/2005/8/layout/cycle4#1"/>
    <dgm:cxn modelId="{F627A283-BF58-4A8C-A850-8CD2C8CEBE91}" type="presParOf" srcId="{46E8DA33-2D24-4EF2-AF3D-95D1F6DB189B}" destId="{831B213B-BFCC-4E0A-820C-EC2567ABC55E}" srcOrd="1" destOrd="0" presId="urn:microsoft.com/office/officeart/2005/8/layout/cycle4#1"/>
    <dgm:cxn modelId="{D692E077-3AF0-4BA0-B04B-03284349D649}" type="presParOf" srcId="{46E8DA33-2D24-4EF2-AF3D-95D1F6DB189B}" destId="{E659FEC4-E551-45E4-A001-0A77B33D1D1F}" srcOrd="2" destOrd="0" presId="urn:microsoft.com/office/officeart/2005/8/layout/cycle4#1"/>
    <dgm:cxn modelId="{AD04BCA5-FF11-431E-9C8E-7B36EBAA2F1F}" type="presParOf" srcId="{46E8DA33-2D24-4EF2-AF3D-95D1F6DB189B}" destId="{E9B4A291-E67F-4E6D-8D4D-A4ADEDADD2D0}" srcOrd="3" destOrd="0" presId="urn:microsoft.com/office/officeart/2005/8/layout/cycle4#1"/>
    <dgm:cxn modelId="{173E9769-C699-45A8-B0B6-7BE5CED04076}" type="presParOf" srcId="{46E8DA33-2D24-4EF2-AF3D-95D1F6DB189B}" destId="{98DAACB8-1AF8-4D13-BD9E-B176AA7200A8}" srcOrd="4" destOrd="0" presId="urn:microsoft.com/office/officeart/2005/8/layout/cycle4#1"/>
    <dgm:cxn modelId="{DC739C12-88FD-427F-93ED-A9620BD7E956}" type="presParOf" srcId="{6D77F40A-2D8D-459E-906A-D354B0D58A96}" destId="{528F0755-BDA6-4B4C-A279-69D1E55F1A14}" srcOrd="2" destOrd="0" presId="urn:microsoft.com/office/officeart/2005/8/layout/cycle4#1"/>
    <dgm:cxn modelId="{FA252B88-E659-49C9-9307-D2376B0BA957}" type="presParOf" srcId="{6D77F40A-2D8D-459E-906A-D354B0D58A96}" destId="{A979C969-C759-4F64-942C-40B46CDBB0B9}" srcOrd="3" destOrd="0" presId="urn:microsoft.com/office/officeart/2005/8/layout/cycle4#1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76EC32-809B-48D1-8D96-CF8BB11D23A8}">
      <dsp:nvSpPr>
        <dsp:cNvPr id="0" name=""/>
        <dsp:cNvSpPr/>
      </dsp:nvSpPr>
      <dsp:spPr>
        <a:xfrm>
          <a:off x="6013380" y="3293554"/>
          <a:ext cx="2392670" cy="15499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228600" lvl="1" indent="-228600" algn="ctr" defTabSz="11557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600" b="1" kern="1200" dirty="0" smtClean="0"/>
            <a:t>مقاول غير رسمي</a:t>
          </a:r>
          <a:endParaRPr lang="fr-FR" sz="2600" b="1" kern="1200" dirty="0"/>
        </a:p>
      </dsp:txBody>
      <dsp:txXfrm>
        <a:off x="6765227" y="3715077"/>
        <a:ext cx="1606777" cy="1094339"/>
      </dsp:txXfrm>
    </dsp:sp>
    <dsp:sp modelId="{239F7301-1949-41B3-9F0F-4F11485498AF}">
      <dsp:nvSpPr>
        <dsp:cNvPr id="0" name=""/>
        <dsp:cNvSpPr/>
      </dsp:nvSpPr>
      <dsp:spPr>
        <a:xfrm>
          <a:off x="2109549" y="3293554"/>
          <a:ext cx="2392670" cy="15499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228600" lvl="1" indent="-228600" algn="ctr" defTabSz="11557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600" b="1" kern="1200" dirty="0" smtClean="0"/>
            <a:t>مقاول تعاوني</a:t>
          </a:r>
          <a:endParaRPr lang="fr-FR" sz="2600" b="1" kern="1200" dirty="0"/>
        </a:p>
      </dsp:txBody>
      <dsp:txXfrm>
        <a:off x="2143595" y="3715077"/>
        <a:ext cx="1606777" cy="1094339"/>
      </dsp:txXfrm>
    </dsp:sp>
    <dsp:sp modelId="{8F8BF4DF-0DC7-417F-9826-E305DC7B95AC}">
      <dsp:nvSpPr>
        <dsp:cNvPr id="0" name=""/>
        <dsp:cNvSpPr/>
      </dsp:nvSpPr>
      <dsp:spPr>
        <a:xfrm>
          <a:off x="6013380" y="0"/>
          <a:ext cx="2392670" cy="15499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228600" lvl="1" indent="-228600" algn="ctr" defTabSz="11557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600" b="1" kern="1200" dirty="0" smtClean="0"/>
            <a:t>مقاول شبكة</a:t>
          </a:r>
          <a:endParaRPr lang="fr-FR" sz="2600" b="1" kern="1200" dirty="0"/>
        </a:p>
      </dsp:txBody>
      <dsp:txXfrm>
        <a:off x="6765227" y="34046"/>
        <a:ext cx="1606777" cy="1094339"/>
      </dsp:txXfrm>
    </dsp:sp>
    <dsp:sp modelId="{3B07567F-799B-4ED2-AFCD-CFB047F578D4}">
      <dsp:nvSpPr>
        <dsp:cNvPr id="0" name=""/>
        <dsp:cNvSpPr/>
      </dsp:nvSpPr>
      <dsp:spPr>
        <a:xfrm>
          <a:off x="2109549" y="0"/>
          <a:ext cx="2392670" cy="15499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228600" lvl="1" indent="-228600" algn="ctr" defTabSz="11557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600" b="1" kern="1200" dirty="0" smtClean="0"/>
            <a:t>مقاول ليبيرالي</a:t>
          </a:r>
          <a:endParaRPr lang="fr-FR" sz="2600" b="1" kern="1200" dirty="0"/>
        </a:p>
      </dsp:txBody>
      <dsp:txXfrm>
        <a:off x="2143595" y="34046"/>
        <a:ext cx="1606777" cy="1094339"/>
      </dsp:txXfrm>
    </dsp:sp>
    <dsp:sp modelId="{46299DA9-3867-4C61-B33E-4FDC35FABC65}">
      <dsp:nvSpPr>
        <dsp:cNvPr id="0" name=""/>
        <dsp:cNvSpPr/>
      </dsp:nvSpPr>
      <dsp:spPr>
        <a:xfrm>
          <a:off x="3112145" y="276077"/>
          <a:ext cx="2097219" cy="2097219"/>
        </a:xfrm>
        <a:prstGeom prst="pieWedg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dirty="0" smtClean="0">
              <a:solidFill>
                <a:schemeClr val="tx1"/>
              </a:solidFill>
            </a:rPr>
            <a:t>الذاتية ، التفاعل، روح المبادرة، الإنجاز، الأموال هي مقياس الفاعلية</a:t>
          </a:r>
          <a:endParaRPr lang="fr-FR" sz="1800" b="1" kern="1200" dirty="0">
            <a:solidFill>
              <a:schemeClr val="tx1"/>
            </a:solidFill>
          </a:endParaRPr>
        </a:p>
      </dsp:txBody>
      <dsp:txXfrm>
        <a:off x="3726406" y="890338"/>
        <a:ext cx="1482958" cy="1482958"/>
      </dsp:txXfrm>
    </dsp:sp>
    <dsp:sp modelId="{831B213B-BFCC-4E0A-820C-EC2567ABC55E}">
      <dsp:nvSpPr>
        <dsp:cNvPr id="0" name=""/>
        <dsp:cNvSpPr/>
      </dsp:nvSpPr>
      <dsp:spPr>
        <a:xfrm rot="5400000">
          <a:off x="5306234" y="276077"/>
          <a:ext cx="2097219" cy="2097219"/>
        </a:xfrm>
        <a:prstGeom prst="pieWedge">
          <a:avLst/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dirty="0" smtClean="0">
              <a:solidFill>
                <a:schemeClr val="tx1"/>
              </a:solidFill>
            </a:rPr>
            <a:t>التفويض المرونة </a:t>
          </a:r>
          <a:r>
            <a:rPr lang="ar-DZ" sz="1800" b="1" kern="1200" dirty="0" err="1" smtClean="0">
              <a:solidFill>
                <a:schemeClr val="tx1"/>
              </a:solidFill>
            </a:rPr>
            <a:t>انشاء</a:t>
          </a:r>
          <a:r>
            <a:rPr lang="ar-DZ" sz="1800" b="1" kern="1200" dirty="0" smtClean="0">
              <a:solidFill>
                <a:schemeClr val="tx1"/>
              </a:solidFill>
            </a:rPr>
            <a:t> وتحسين  علاقات مع الآخرين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dirty="0" smtClean="0">
              <a:solidFill>
                <a:schemeClr val="tx1"/>
              </a:solidFill>
            </a:rPr>
            <a:t>المرونة</a:t>
          </a:r>
          <a:endParaRPr lang="fr-FR" sz="1800" b="1" kern="1200" dirty="0">
            <a:solidFill>
              <a:schemeClr val="tx1"/>
            </a:solidFill>
          </a:endParaRPr>
        </a:p>
      </dsp:txBody>
      <dsp:txXfrm rot="-5400000">
        <a:off x="5306234" y="890338"/>
        <a:ext cx="1482958" cy="1482958"/>
      </dsp:txXfrm>
    </dsp:sp>
    <dsp:sp modelId="{E659FEC4-E551-45E4-A001-0A77B33D1D1F}">
      <dsp:nvSpPr>
        <dsp:cNvPr id="0" name=""/>
        <dsp:cNvSpPr/>
      </dsp:nvSpPr>
      <dsp:spPr>
        <a:xfrm rot="10800000">
          <a:off x="5306234" y="2470166"/>
          <a:ext cx="2097219" cy="2097219"/>
        </a:xfrm>
        <a:prstGeom prst="pieWedge">
          <a:avLst/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dirty="0" smtClean="0">
              <a:solidFill>
                <a:schemeClr val="tx1"/>
              </a:solidFill>
            </a:rPr>
            <a:t>المبادرة وتقبل الغموض، </a:t>
          </a:r>
          <a:endParaRPr lang="fr-FR" sz="1800" b="1" kern="1200" dirty="0">
            <a:solidFill>
              <a:schemeClr val="tx1"/>
            </a:solidFill>
          </a:endParaRPr>
        </a:p>
      </dsp:txBody>
      <dsp:txXfrm rot="10800000">
        <a:off x="5306234" y="2470166"/>
        <a:ext cx="1482958" cy="1482958"/>
      </dsp:txXfrm>
    </dsp:sp>
    <dsp:sp modelId="{E9B4A291-E67F-4E6D-8D4D-A4ADEDADD2D0}">
      <dsp:nvSpPr>
        <dsp:cNvPr id="0" name=""/>
        <dsp:cNvSpPr/>
      </dsp:nvSpPr>
      <dsp:spPr>
        <a:xfrm rot="16200000">
          <a:off x="3112145" y="2470166"/>
          <a:ext cx="2097219" cy="2097219"/>
        </a:xfrm>
        <a:prstGeom prst="pieWedg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b="1" kern="1200" dirty="0" smtClean="0">
              <a:solidFill>
                <a:srgbClr val="FFFF00"/>
              </a:solidFill>
            </a:rPr>
            <a:t>الاستقلالية، الثقة بالنفس، الحاجة </a:t>
          </a:r>
          <a:r>
            <a:rPr lang="ar-DZ" sz="1800" b="1" kern="1200" dirty="0" err="1" smtClean="0">
              <a:solidFill>
                <a:srgbClr val="FFFF00"/>
              </a:solidFill>
            </a:rPr>
            <a:t>الى</a:t>
          </a:r>
          <a:r>
            <a:rPr lang="ar-DZ" sz="1800" b="1" kern="1200" dirty="0" smtClean="0">
              <a:solidFill>
                <a:srgbClr val="FFFF00"/>
              </a:solidFill>
            </a:rPr>
            <a:t> التقدير والاحترام</a:t>
          </a:r>
          <a:endParaRPr lang="fr-FR" sz="1800" b="1" kern="1200" dirty="0">
            <a:solidFill>
              <a:srgbClr val="FFFF00"/>
            </a:solidFill>
          </a:endParaRPr>
        </a:p>
      </dsp:txBody>
      <dsp:txXfrm rot="5400000">
        <a:off x="3726406" y="2470166"/>
        <a:ext cx="1482958" cy="1482958"/>
      </dsp:txXfrm>
    </dsp:sp>
    <dsp:sp modelId="{528F0755-BDA6-4B4C-A279-69D1E55F1A14}">
      <dsp:nvSpPr>
        <dsp:cNvPr id="0" name=""/>
        <dsp:cNvSpPr/>
      </dsp:nvSpPr>
      <dsp:spPr>
        <a:xfrm>
          <a:off x="4895751" y="1985819"/>
          <a:ext cx="724097" cy="629650"/>
        </a:xfrm>
        <a:prstGeom prst="circular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79C969-C759-4F64-942C-40B46CDBB0B9}">
      <dsp:nvSpPr>
        <dsp:cNvPr id="0" name=""/>
        <dsp:cNvSpPr/>
      </dsp:nvSpPr>
      <dsp:spPr>
        <a:xfrm rot="10800000">
          <a:off x="4895751" y="2227992"/>
          <a:ext cx="724097" cy="629650"/>
        </a:xfrm>
        <a:prstGeom prst="circular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#1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C1CC8-8F1D-4229-AD61-E1BCC24797B7}" type="datetimeFigureOut">
              <a:rPr lang="fr-FR" smtClean="0"/>
              <a:pPr/>
              <a:t>14/11/2022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D4611-D055-4F8E-AF5A-108CE89B829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029705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C1CC8-8F1D-4229-AD61-E1BCC24797B7}" type="datetimeFigureOut">
              <a:rPr lang="fr-FR" smtClean="0"/>
              <a:pPr/>
              <a:t>14/11/2022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D4611-D055-4F8E-AF5A-108CE89B829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029882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C1CC8-8F1D-4229-AD61-E1BCC24797B7}" type="datetimeFigureOut">
              <a:rPr lang="fr-FR" smtClean="0"/>
              <a:pPr/>
              <a:t>14/11/2022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D4611-D055-4F8E-AF5A-108CE89B829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427888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C1CC8-8F1D-4229-AD61-E1BCC24797B7}" type="datetimeFigureOut">
              <a:rPr lang="fr-FR" smtClean="0"/>
              <a:pPr/>
              <a:t>14/11/2022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D4611-D055-4F8E-AF5A-108CE89B829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724483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C1CC8-8F1D-4229-AD61-E1BCC24797B7}" type="datetimeFigureOut">
              <a:rPr lang="fr-FR" smtClean="0"/>
              <a:pPr/>
              <a:t>14/11/2022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D4611-D055-4F8E-AF5A-108CE89B829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525436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C1CC8-8F1D-4229-AD61-E1BCC24797B7}" type="datetimeFigureOut">
              <a:rPr lang="fr-FR" smtClean="0"/>
              <a:pPr/>
              <a:t>14/11/2022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D4611-D055-4F8E-AF5A-108CE89B829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824191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C1CC8-8F1D-4229-AD61-E1BCC24797B7}" type="datetimeFigureOut">
              <a:rPr lang="fr-FR" smtClean="0"/>
              <a:pPr/>
              <a:t>14/11/2022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D4611-D055-4F8E-AF5A-108CE89B829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938466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C1CC8-8F1D-4229-AD61-E1BCC24797B7}" type="datetimeFigureOut">
              <a:rPr lang="fr-FR" smtClean="0"/>
              <a:pPr/>
              <a:t>14/11/2022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D4611-D055-4F8E-AF5A-108CE89B829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4177034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C1CC8-8F1D-4229-AD61-E1BCC24797B7}" type="datetimeFigureOut">
              <a:rPr lang="fr-FR" smtClean="0"/>
              <a:pPr/>
              <a:t>14/11/2022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D4611-D055-4F8E-AF5A-108CE89B829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58766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C1CC8-8F1D-4229-AD61-E1BCC24797B7}" type="datetimeFigureOut">
              <a:rPr lang="fr-FR" smtClean="0"/>
              <a:pPr/>
              <a:t>14/11/2022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D4611-D055-4F8E-AF5A-108CE89B829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709732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C1CC8-8F1D-4229-AD61-E1BCC24797B7}" type="datetimeFigureOut">
              <a:rPr lang="fr-FR" smtClean="0"/>
              <a:pPr/>
              <a:t>14/11/2022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D4611-D055-4F8E-AF5A-108CE89B829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4132198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8C1CC8-8F1D-4229-AD61-E1BCC24797B7}" type="datetimeFigureOut">
              <a:rPr lang="fr-FR" smtClean="0"/>
              <a:pPr/>
              <a:t>14/11/2022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D4611-D055-4F8E-AF5A-108CE89B829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900438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C:\Users\naima\Desktop\new f\stock-photo-detailed-yellow-and-black-butterflies-over-yellow-1098503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4396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val 5"/>
          <p:cNvSpPr/>
          <p:nvPr/>
        </p:nvSpPr>
        <p:spPr>
          <a:xfrm>
            <a:off x="4953000" y="457200"/>
            <a:ext cx="4876800" cy="16002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19600" y="3886200"/>
            <a:ext cx="4876800" cy="762000"/>
          </a:xfrm>
        </p:spPr>
        <p:txBody>
          <a:bodyPr/>
          <a:lstStyle/>
          <a:p>
            <a:r>
              <a:rPr lang="ar-DZ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من اعداد الاستاذة غنام. ن</a:t>
            </a:r>
            <a:endParaRPr 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439650" cy="6996277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-381000" y="3722687"/>
            <a:ext cx="7772400" cy="10890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b="1" dirty="0" smtClean="0">
                <a:solidFill>
                  <a:srgbClr val="FF0000"/>
                </a:solidFill>
              </a:rPr>
              <a:t>المقاول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73731161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C:\Users\naima\Desktop\20061116173607938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0550" y="365125"/>
            <a:ext cx="6953250" cy="968375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ctr" rtl="1"/>
            <a:r>
              <a:rPr lang="ar-DZ" b="1" dirty="0"/>
              <a:t>دور الرياديون في دعم التنمية بالمجتمع</a:t>
            </a:r>
            <a:r>
              <a:rPr lang="ar-DZ" dirty="0" smtClean="0"/>
              <a:t> 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11982450" cy="5543550"/>
          </a:xfrm>
        </p:spPr>
        <p:txBody>
          <a:bodyPr>
            <a:normAutofit fontScale="70000" lnSpcReduction="20000"/>
          </a:bodyPr>
          <a:lstStyle/>
          <a:p>
            <a:pPr algn="r" rtl="1">
              <a:lnSpc>
                <a:spcPct val="120000"/>
              </a:lnSpc>
            </a:pPr>
            <a:r>
              <a:rPr lang="ar-DZ" sz="60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إنشاء </a:t>
            </a:r>
            <a:r>
              <a:rPr lang="ar-DZ" sz="6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أسواق جديدة</a:t>
            </a:r>
            <a:r>
              <a:rPr lang="ar-DZ" sz="60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</a:t>
            </a:r>
            <a:endParaRPr lang="ar-DZ" sz="60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lnSpc>
                <a:spcPct val="120000"/>
              </a:lnSpc>
            </a:pPr>
            <a:r>
              <a:rPr lang="ar-DZ" sz="6000" b="1" dirty="0" err="1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إكتشاف</a:t>
            </a:r>
            <a:r>
              <a:rPr lang="ar-DZ" sz="60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DZ" sz="6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مصادر جديدة </a:t>
            </a:r>
            <a:r>
              <a:rPr lang="ar-DZ" sz="60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للموارد :</a:t>
            </a:r>
            <a:endParaRPr lang="ar-DZ" sz="60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lnSpc>
                <a:spcPct val="120000"/>
              </a:lnSpc>
            </a:pPr>
            <a:r>
              <a:rPr lang="ar-DZ" sz="60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تنمية </a:t>
            </a:r>
            <a:r>
              <a:rPr lang="ar-DZ" sz="6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الموارد </a:t>
            </a:r>
            <a:r>
              <a:rPr lang="ar-DZ" sz="60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الرأسمالية</a:t>
            </a:r>
            <a:endParaRPr lang="ar-DZ" sz="60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lnSpc>
                <a:spcPct val="120000"/>
              </a:lnSpc>
            </a:pPr>
            <a:r>
              <a:rPr lang="ar-DZ" sz="60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تقنيات </a:t>
            </a:r>
            <a:r>
              <a:rPr lang="ar-DZ" sz="6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جديدة و صناعات جديدة و منتجات جديدة</a:t>
            </a:r>
            <a:r>
              <a:rPr lang="ar-DZ" sz="6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</a:t>
            </a:r>
          </a:p>
          <a:p>
            <a:pPr algn="r" rtl="1">
              <a:lnSpc>
                <a:spcPct val="120000"/>
              </a:lnSpc>
            </a:pPr>
            <a:r>
              <a:rPr lang="ar-DZ" sz="60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خلق فرص </a:t>
            </a:r>
            <a:r>
              <a:rPr lang="ar-DZ" sz="6000" b="1">
                <a:latin typeface="Simplified Arabic" panose="02020603050405020304" pitchFamily="18" charset="-78"/>
                <a:cs typeface="Simplified Arabic" panose="02020603050405020304" pitchFamily="18" charset="-78"/>
              </a:rPr>
              <a:t>عمل </a:t>
            </a:r>
            <a:r>
              <a:rPr lang="ar-DZ" sz="6000" b="1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جديدة</a:t>
            </a:r>
            <a:r>
              <a:rPr lang="ar-DZ" sz="6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DZ" sz="6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r>
              <a:rPr lang="ar-DZ" sz="6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br>
              <a:rPr lang="ar-DZ" sz="6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r>
              <a:rPr lang="ar-DZ" dirty="0" smtClean="0"/>
              <a:t> </a:t>
            </a:r>
            <a:br>
              <a:rPr lang="ar-DZ" dirty="0" smtClean="0"/>
            </a:br>
            <a:endParaRPr lang="fr-FR" dirty="0"/>
          </a:p>
        </p:txBody>
      </p:sp>
      <p:pic>
        <p:nvPicPr>
          <p:cNvPr id="5" name="Picture 2" descr="C:\Users\naima\Desktop\tara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66788" y="533400"/>
            <a:ext cx="2466975" cy="990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324431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naima\Desktop\new f\powerpoint-design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loud 4"/>
          <p:cNvSpPr/>
          <p:nvPr/>
        </p:nvSpPr>
        <p:spPr>
          <a:xfrm>
            <a:off x="419100" y="101600"/>
            <a:ext cx="2628900" cy="835025"/>
          </a:xfrm>
          <a:prstGeom prst="clou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9876"/>
            <a:ext cx="10515600" cy="644525"/>
          </a:xfrm>
        </p:spPr>
        <p:txBody>
          <a:bodyPr>
            <a:normAutofit fontScale="90000"/>
          </a:bodyPr>
          <a:lstStyle/>
          <a:p>
            <a:r>
              <a:rPr lang="ar-DZ" b="1" dirty="0" smtClean="0"/>
              <a:t>خلاصة</a:t>
            </a:r>
            <a:endParaRPr lang="fr-F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2"/>
            <a:ext cx="12192000" cy="5943598"/>
          </a:xfrm>
        </p:spPr>
        <p:txBody>
          <a:bodyPr>
            <a:normAutofit/>
          </a:bodyPr>
          <a:lstStyle/>
          <a:p>
            <a:pPr algn="r" rtl="1"/>
            <a:r>
              <a:rPr lang="ar-DZ" sz="32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الريادة </a:t>
            </a:r>
            <a:r>
              <a:rPr lang="ar-DZ" sz="32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ليست عمل فردي بطولي</a:t>
            </a:r>
            <a:r>
              <a:rPr lang="ar-DZ" sz="32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:</a:t>
            </a:r>
          </a:p>
          <a:p>
            <a:pPr algn="just" rtl="1"/>
            <a:r>
              <a:rPr lang="ar-DZ" sz="32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تأسيس </a:t>
            </a:r>
            <a:r>
              <a:rPr lang="ar-DZ" sz="3200" b="1" dirty="0" err="1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ريادة</a:t>
            </a:r>
            <a:r>
              <a:rPr lang="ar-DZ" sz="32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الأعمال ليس بالتدريب وصناديق التمويل</a:t>
            </a:r>
            <a:endParaRPr lang="ar-DZ" sz="3200" dirty="0" smtClean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" rtl="1"/>
            <a:r>
              <a:rPr lang="ar-DZ" sz="32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الإبداع </a:t>
            </a:r>
            <a:r>
              <a:rPr lang="ar-DZ" sz="3200" b="1" dirty="0" err="1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و</a:t>
            </a:r>
            <a:r>
              <a:rPr lang="ar-DZ" sz="32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الابتكار </a:t>
            </a:r>
            <a:r>
              <a:rPr lang="ar-DZ" sz="3200" b="1" dirty="0" err="1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والريادة</a:t>
            </a:r>
            <a:r>
              <a:rPr lang="ar-DZ" sz="32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.. نطاق غير </a:t>
            </a:r>
            <a:r>
              <a:rPr lang="ar-DZ" sz="32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محدود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275230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7" y="133350"/>
            <a:ext cx="4608513" cy="723900"/>
          </a:xfrm>
          <a:solidFill>
            <a:srgbClr val="FFFF00"/>
          </a:solidFill>
        </p:spPr>
        <p:txBody>
          <a:bodyPr/>
          <a:lstStyle/>
          <a:p>
            <a:pPr algn="ctr" rtl="1"/>
            <a:r>
              <a:rPr lang="ar-DZ" sz="4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المدير</a:t>
            </a:r>
            <a:endParaRPr lang="fr-FR" sz="44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" y="1028699"/>
            <a:ext cx="5464175" cy="5295900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pPr algn="r" rtl="1"/>
            <a:r>
              <a:rPr lang="ar-DZ" sz="2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جد </a:t>
            </a:r>
            <a:r>
              <a:rPr lang="ar-DZ" sz="2400" b="1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مهيكل</a:t>
            </a:r>
            <a:r>
              <a:rPr lang="ar-DZ" sz="2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، موجه بالمهمة، لديه أهداف </a:t>
            </a:r>
            <a:r>
              <a:rPr lang="ar-DZ" sz="2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ثابتة،</a:t>
            </a:r>
            <a:endParaRPr lang="ar-DZ" sz="24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/>
            <a:r>
              <a:rPr lang="ar-DZ" sz="2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ل</a:t>
            </a:r>
            <a:r>
              <a:rPr lang="ar-DZ" sz="2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 </a:t>
            </a:r>
            <a:r>
              <a:rPr lang="ar-DZ" sz="2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يقوم </a:t>
            </a:r>
            <a:r>
              <a:rPr lang="ar-DZ" sz="2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بالتغيير</a:t>
            </a:r>
          </a:p>
          <a:p>
            <a:pPr algn="r" rtl="1"/>
            <a:r>
              <a:rPr lang="ar-DZ" sz="2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يعرف </a:t>
            </a:r>
            <a:r>
              <a:rPr lang="ar-DZ" sz="2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كيف يراقب و </a:t>
            </a:r>
            <a:r>
              <a:rPr lang="ar-DZ" sz="2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يقيم</a:t>
            </a:r>
          </a:p>
          <a:p>
            <a:pPr algn="r" rtl="1"/>
            <a:r>
              <a:rPr lang="ar-DZ" sz="2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يعرف </a:t>
            </a:r>
            <a:r>
              <a:rPr lang="ar-DZ" sz="2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كيف يقود و يحفز الفريق و كيف </a:t>
            </a:r>
            <a:r>
              <a:rPr lang="ar-DZ" sz="2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يوجه العمل الجماعي</a:t>
            </a:r>
          </a:p>
          <a:p>
            <a:pPr algn="r" rtl="1"/>
            <a:r>
              <a:rPr lang="ar-DZ" sz="2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يعمل في ظل </a:t>
            </a:r>
            <a:r>
              <a:rPr lang="ar-DZ" sz="2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الإطار العام </a:t>
            </a:r>
            <a:r>
              <a:rPr lang="ar-DZ" sz="2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للاستراتيجية</a:t>
            </a:r>
            <a:endParaRPr lang="ar-DZ" sz="24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/>
            <a:r>
              <a:rPr lang="ar-DZ" sz="2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شخص </a:t>
            </a:r>
            <a:r>
              <a:rPr lang="ar-DZ" sz="2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ضعيف، لا يمكنه تغيير رأيه في </a:t>
            </a:r>
            <a:r>
              <a:rPr lang="ar-DZ" sz="2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صباح اليوم التالي</a:t>
            </a:r>
          </a:p>
          <a:p>
            <a:pPr algn="r" rtl="1"/>
            <a:r>
              <a:rPr lang="ar-DZ" sz="2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DZ" sz="2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يعمل باستخدام المنهجية و </a:t>
            </a:r>
            <a:r>
              <a:rPr lang="ar-DZ" sz="2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التحليل</a:t>
            </a:r>
          </a:p>
          <a:p>
            <a:pPr algn="r" rtl="1"/>
            <a:r>
              <a:rPr lang="ar-DZ" sz="2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يحب </a:t>
            </a:r>
            <a:r>
              <a:rPr lang="ar-DZ" sz="2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الرجوع إلى الرئيس المباشر </a:t>
            </a:r>
            <a:br>
              <a:rPr lang="ar-DZ" sz="2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fr-FR" sz="24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34200" y="119063"/>
            <a:ext cx="4154488" cy="738187"/>
          </a:xfrm>
          <a:solidFill>
            <a:srgbClr val="FFFF00"/>
          </a:solidFill>
        </p:spPr>
        <p:txBody>
          <a:bodyPr/>
          <a:lstStyle/>
          <a:p>
            <a:pPr algn="ctr" rtl="1"/>
            <a:r>
              <a:rPr lang="ar-DZ" sz="4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الريادي</a:t>
            </a:r>
            <a:endParaRPr lang="fr-FR" sz="44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9850" y="1028699"/>
            <a:ext cx="5183188" cy="5143501"/>
          </a:xfrm>
          <a:solidFill>
            <a:srgbClr val="66FFFF"/>
          </a:solidFill>
        </p:spPr>
        <p:txBody>
          <a:bodyPr>
            <a:noAutofit/>
          </a:bodyPr>
          <a:lstStyle/>
          <a:p>
            <a:pPr algn="r" rtl="1"/>
            <a:r>
              <a:rPr lang="ar-DZ" sz="2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مبدع</a:t>
            </a:r>
            <a:r>
              <a:rPr lang="ar-DZ" sz="2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، يملك خيال، لديه القدرة على رؤية</a:t>
            </a:r>
            <a:br>
              <a:rPr lang="ar-DZ" sz="2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r>
              <a:rPr lang="ar-DZ" sz="2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أسواق </a:t>
            </a:r>
            <a:r>
              <a:rPr lang="ar-DZ" sz="2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جديدة</a:t>
            </a:r>
          </a:p>
          <a:p>
            <a:pPr algn="r" rtl="1"/>
            <a:r>
              <a:rPr lang="ar-DZ" sz="2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يحب تحمل المخاطر </a:t>
            </a:r>
            <a:r>
              <a:rPr lang="ar-DZ" sz="2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(لدية </a:t>
            </a:r>
            <a:r>
              <a:rPr lang="ar-DZ" sz="2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القدرة على </a:t>
            </a:r>
            <a:r>
              <a:rPr lang="ar-DZ" sz="2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رؤية الفرص </a:t>
            </a:r>
            <a:r>
              <a:rPr lang="ar-DZ" sz="2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الموجودة في </a:t>
            </a:r>
            <a:r>
              <a:rPr lang="ar-DZ" sz="2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السوق)</a:t>
            </a:r>
          </a:p>
          <a:p>
            <a:pPr algn="r" rtl="1"/>
            <a:r>
              <a:rPr lang="ar-DZ" sz="2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لديه رؤية</a:t>
            </a:r>
          </a:p>
          <a:p>
            <a:pPr algn="r" rtl="1"/>
            <a:r>
              <a:rPr lang="ar-DZ" sz="2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جد متفاعل، نشيط جدا، قيادي، غير</a:t>
            </a:r>
            <a:br>
              <a:rPr lang="ar-DZ" sz="2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r>
              <a:rPr lang="ar-DZ" sz="2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مرتب</a:t>
            </a:r>
          </a:p>
          <a:p>
            <a:pPr algn="r" rtl="1"/>
            <a:r>
              <a:rPr lang="ar-DZ" sz="2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يملك إرادة قوية </a:t>
            </a:r>
            <a:r>
              <a:rPr lang="ar-DZ" sz="2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(شخص عنيد)</a:t>
            </a:r>
          </a:p>
          <a:p>
            <a:pPr algn="r" rtl="1"/>
            <a:r>
              <a:rPr lang="ar-DZ" sz="2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يعمل </a:t>
            </a:r>
            <a:r>
              <a:rPr lang="ar-DZ" sz="2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باستعمال الحدس و </a:t>
            </a:r>
            <a:r>
              <a:rPr lang="ar-DZ" sz="2400" b="1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الذوق</a:t>
            </a:r>
          </a:p>
          <a:p>
            <a:pPr algn="r" rtl="1"/>
            <a:r>
              <a:rPr lang="ar-DZ" sz="2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يتحدث مع الآخرين للمتابعة</a:t>
            </a:r>
            <a:br>
              <a:rPr lang="ar-DZ" sz="24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endParaRPr lang="fr-FR" sz="2400" b="1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2917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6" descr="C:\Users\naima\Desktop\New Folder (2)\Picture14.jpg_thum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46811"/>
            <a:ext cx="10394707" cy="3311189"/>
          </a:xfrm>
        </p:spPr>
        <p:txBody>
          <a:bodyPr>
            <a:normAutofit/>
          </a:bodyPr>
          <a:lstStyle/>
          <a:p>
            <a:pPr algn="r" rtl="1"/>
            <a:r>
              <a:rPr lang="ar-SA" sz="3200" b="1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ماهي في رأيك الخصائص الواجب توفرها في المقاول؟ </a:t>
            </a:r>
            <a:endParaRPr lang="fr-FR" sz="32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 descr="felix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1822096"/>
            <a:ext cx="7632700" cy="116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910388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2" name="Picture 9" descr="C:\Users\naima\Desktop\20061116173607938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039600" cy="6858000"/>
          </a:xfrm>
        </p:spPr>
      </p:pic>
      <p:sp>
        <p:nvSpPr>
          <p:cNvPr id="5" name="Rectangle 4"/>
          <p:cNvSpPr/>
          <p:nvPr/>
        </p:nvSpPr>
        <p:spPr>
          <a:xfrm>
            <a:off x="838200" y="365125"/>
            <a:ext cx="10267950" cy="3587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3714750" y="1428750"/>
            <a:ext cx="2038350" cy="457200"/>
          </a:xfrm>
          <a:prstGeom prst="rect">
            <a:avLst/>
          </a:prstGeom>
          <a:solidFill>
            <a:srgbClr val="7284B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الطاقة </a:t>
            </a:r>
            <a:r>
              <a:rPr lang="ar-SA" sz="28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والحركية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4205287" y="2209800"/>
            <a:ext cx="2443163" cy="604838"/>
          </a:xfrm>
          <a:prstGeom prst="rect">
            <a:avLst/>
          </a:prstGeom>
          <a:solidFill>
            <a:srgbClr val="DC7B5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-</a:t>
            </a:r>
            <a:r>
              <a:rPr lang="ar-SA" sz="24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القدرة </a:t>
            </a:r>
            <a:r>
              <a:rPr lang="ar-SA" sz="24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على احتواء الوقت</a:t>
            </a:r>
            <a:endParaRPr lang="fr-FR" sz="2400" b="1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343400" y="3086100"/>
            <a:ext cx="3028950" cy="438150"/>
          </a:xfrm>
          <a:prstGeom prst="rect">
            <a:avLst/>
          </a:prstGeom>
          <a:solidFill>
            <a:srgbClr val="81AFA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0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القدرة على حل مختلف المشاكل</a:t>
            </a:r>
            <a:endParaRPr lang="fr-FR" sz="2000" b="1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238624" y="3848100"/>
            <a:ext cx="3781425" cy="523875"/>
          </a:xfrm>
          <a:prstGeom prst="rect">
            <a:avLst/>
          </a:prstGeom>
          <a:solidFill>
            <a:srgbClr val="7AB68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الثقة بالنفس</a:t>
            </a:r>
            <a:endParaRPr lang="fr-FR" sz="2400" b="1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205287" y="4643437"/>
            <a:ext cx="3781425" cy="523875"/>
          </a:xfrm>
          <a:prstGeom prst="rect">
            <a:avLst/>
          </a:prstGeom>
          <a:solidFill>
            <a:srgbClr val="8AA68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التجديد والإبداع</a:t>
            </a:r>
            <a:endParaRPr lang="fr-FR" sz="2400" b="1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690936" y="5519737"/>
            <a:ext cx="3781425" cy="523875"/>
          </a:xfrm>
          <a:prstGeom prst="rect">
            <a:avLst/>
          </a:prstGeom>
          <a:solidFill>
            <a:srgbClr val="A785A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4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قياس المخاطر </a:t>
            </a:r>
            <a:r>
              <a:rPr lang="ar-DZ" sz="24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</a:t>
            </a:r>
            <a:r>
              <a:rPr lang="ar-SA" sz="2400" b="1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تقبل </a:t>
            </a:r>
            <a:r>
              <a:rPr lang="ar-SA" sz="2400" b="1" dirty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الفشل</a:t>
            </a:r>
            <a:endParaRPr lang="fr-FR" sz="2400" b="1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86493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Users\naima\Desktop\background-2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8552"/>
          </a:xfrm>
        </p:spPr>
        <p:txBody>
          <a:bodyPr>
            <a:normAutofit/>
          </a:bodyPr>
          <a:lstStyle/>
          <a:p>
            <a:pPr algn="ctr" rtl="1"/>
            <a:r>
              <a:rPr lang="ar-SA" b="1" dirty="0"/>
              <a:t>الخصائص </a:t>
            </a:r>
            <a:r>
              <a:rPr lang="ar-SA" b="1" dirty="0" smtClean="0"/>
              <a:t>السلوكية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83678"/>
            <a:ext cx="11353800" cy="5574322"/>
          </a:xfrm>
        </p:spPr>
        <p:txBody>
          <a:bodyPr>
            <a:normAutofit/>
          </a:bodyPr>
          <a:lstStyle/>
          <a:p>
            <a:pPr algn="r" rtl="1"/>
            <a:r>
              <a:rPr lang="ar-SA" dirty="0" smtClean="0"/>
              <a:t>يمتلك المقاول نوعين من المهارات وهي</a:t>
            </a:r>
            <a:r>
              <a:rPr lang="fr-FR" dirty="0" smtClean="0"/>
              <a:t>:</a:t>
            </a:r>
            <a:endParaRPr lang="ar-DZ" dirty="0" smtClean="0"/>
          </a:p>
          <a:p>
            <a:pPr algn="r" rtl="1"/>
            <a:r>
              <a:rPr lang="fr-FR" dirty="0" smtClean="0"/>
              <a:t/>
            </a:r>
            <a:br>
              <a:rPr lang="fr-FR" dirty="0" smtClean="0"/>
            </a:br>
            <a:r>
              <a:rPr lang="ar-SA" dirty="0" smtClean="0"/>
              <a:t>1. </a:t>
            </a:r>
            <a:r>
              <a:rPr lang="ar-SA" b="1" dirty="0" smtClean="0"/>
              <a:t>المهارات التفاعلية </a:t>
            </a:r>
            <a:r>
              <a:rPr lang="fr-FR" b="1" dirty="0" smtClean="0"/>
              <a:t>:"Interaction </a:t>
            </a:r>
            <a:r>
              <a:rPr lang="fr-FR" b="1" dirty="0" err="1" smtClean="0"/>
              <a:t>Skills</a:t>
            </a:r>
            <a:r>
              <a:rPr lang="fr-FR" b="1" dirty="0" smtClean="0"/>
              <a:t>"</a:t>
            </a:r>
            <a:endParaRPr lang="ar-DZ" dirty="0" smtClean="0"/>
          </a:p>
          <a:p>
            <a:pPr algn="r" rtl="1"/>
            <a:r>
              <a:rPr lang="fr-FR" dirty="0" smtClean="0"/>
              <a:t/>
            </a:r>
            <a:br>
              <a:rPr lang="fr-FR" dirty="0" smtClean="0"/>
            </a:br>
            <a:r>
              <a:rPr lang="ar-SA" dirty="0" smtClean="0"/>
              <a:t>2. </a:t>
            </a:r>
            <a:r>
              <a:rPr lang="ar-SA" b="1" dirty="0" smtClean="0"/>
              <a:t>المهارات التكاملية </a:t>
            </a:r>
            <a:r>
              <a:rPr lang="fr-FR" b="1" dirty="0" smtClean="0"/>
              <a:t>:"</a:t>
            </a:r>
            <a:r>
              <a:rPr lang="fr-FR" b="1" dirty="0" err="1" smtClean="0"/>
              <a:t>Integration</a:t>
            </a:r>
            <a:r>
              <a:rPr lang="fr-FR" b="1" dirty="0" smtClean="0"/>
              <a:t> </a:t>
            </a:r>
            <a:r>
              <a:rPr lang="fr-FR" b="1" dirty="0" err="1" smtClean="0"/>
              <a:t>Skills</a:t>
            </a:r>
            <a:r>
              <a:rPr lang="fr-FR" b="1" dirty="0" smtClean="0"/>
              <a:t>«</a:t>
            </a:r>
            <a:r>
              <a:rPr lang="ar-DZ" b="1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3812255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Users\naima\Desktop\k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34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l 4"/>
          <p:cNvSpPr/>
          <p:nvPr/>
        </p:nvSpPr>
        <p:spPr>
          <a:xfrm>
            <a:off x="342900" y="190500"/>
            <a:ext cx="4743450" cy="1198685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24060"/>
          </a:xfrm>
        </p:spPr>
        <p:txBody>
          <a:bodyPr/>
          <a:lstStyle/>
          <a:p>
            <a:r>
              <a:rPr lang="ar-SA" b="1" dirty="0"/>
              <a:t>الخصائص الإدارية: 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33450"/>
            <a:ext cx="11353800" cy="5924550"/>
          </a:xfrm>
        </p:spPr>
        <p:txBody>
          <a:bodyPr>
            <a:normAutofit/>
          </a:bodyPr>
          <a:lstStyle/>
          <a:p>
            <a:pPr algn="r" rtl="1"/>
            <a:r>
              <a:rPr lang="ar-SA" dirty="0"/>
              <a:t>تشتمل على تشكيلة أو توليفة متنوعة من المهارات نذكر منها ما يلي</a:t>
            </a:r>
            <a:r>
              <a:rPr lang="fr-FR" dirty="0"/>
              <a:t>. </a:t>
            </a:r>
          </a:p>
          <a:p>
            <a:pPr algn="just" rtl="1"/>
            <a:r>
              <a:rPr lang="ar-DZ" b="1" dirty="0"/>
              <a:t>ا</a:t>
            </a:r>
            <a:r>
              <a:rPr lang="ar-SA" b="1" dirty="0" smtClean="0"/>
              <a:t>لمهارات </a:t>
            </a:r>
            <a:r>
              <a:rPr lang="ar-SA" b="1" dirty="0"/>
              <a:t>الإنسانية</a:t>
            </a:r>
            <a:r>
              <a:rPr lang="fr-FR" b="1" dirty="0" smtClean="0"/>
              <a:t>:</a:t>
            </a:r>
            <a:endParaRPr lang="fr-FR" dirty="0"/>
          </a:p>
          <a:p>
            <a:pPr algn="just" rtl="1"/>
            <a:r>
              <a:rPr lang="ar-SA" b="1" dirty="0" smtClean="0"/>
              <a:t>المهارات الفكرية</a:t>
            </a:r>
            <a:r>
              <a:rPr lang="ar-DZ" b="1" dirty="0" smtClean="0"/>
              <a:t>:</a:t>
            </a:r>
            <a:endParaRPr lang="fr-FR" dirty="0"/>
          </a:p>
          <a:p>
            <a:pPr algn="just" rtl="1"/>
            <a:r>
              <a:rPr lang="ar-SA" b="1" dirty="0" smtClean="0"/>
              <a:t>المهارات </a:t>
            </a:r>
            <a:r>
              <a:rPr lang="ar-SA" b="1" dirty="0"/>
              <a:t>التحليلية</a:t>
            </a:r>
            <a:r>
              <a:rPr lang="fr-FR" b="1" dirty="0" smtClean="0"/>
              <a:t>:</a:t>
            </a:r>
            <a:endParaRPr lang="fr-FR" dirty="0"/>
          </a:p>
          <a:p>
            <a:pPr algn="just" rtl="1"/>
            <a:r>
              <a:rPr lang="ar-SA" b="1" dirty="0" smtClean="0"/>
              <a:t>المهارات </a:t>
            </a:r>
            <a:r>
              <a:rPr lang="ar-SA" b="1" dirty="0"/>
              <a:t>الفنية (التقنية</a:t>
            </a:r>
            <a:r>
              <a:rPr lang="fr-FR" b="1" dirty="0"/>
              <a:t>:</a:t>
            </a:r>
            <a:r>
              <a:rPr lang="ar-SA" b="1" dirty="0" smtClean="0"/>
              <a:t>)</a:t>
            </a:r>
            <a:endParaRPr lang="ar-DZ" dirty="0" smtClean="0"/>
          </a:p>
          <a:p>
            <a:pPr algn="just" rtl="1"/>
            <a:r>
              <a:rPr lang="ar-SA" b="1" dirty="0" smtClean="0"/>
              <a:t>المهارات</a:t>
            </a:r>
            <a:r>
              <a:rPr lang="ar-DZ" b="1" dirty="0" smtClean="0"/>
              <a:t> </a:t>
            </a:r>
            <a:r>
              <a:rPr lang="ar-SA" b="1" dirty="0" smtClean="0"/>
              <a:t>التصميمية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3997676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:\Users\naima\Desktop\imagesCA256SY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444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333500"/>
          <a:ext cx="10515600" cy="48434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ectangle 4"/>
          <p:cNvSpPr/>
          <p:nvPr/>
        </p:nvSpPr>
        <p:spPr>
          <a:xfrm>
            <a:off x="4898781" y="367934"/>
            <a:ext cx="2394438" cy="73855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tx1"/>
                </a:solidFill>
              </a:rPr>
              <a:t>منطق مقاول متطور</a:t>
            </a:r>
            <a:endParaRPr lang="fr-FR" sz="2400" b="1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>
            <a:stCxn id="4" idx="0"/>
          </p:cNvCxnSpPr>
          <p:nvPr/>
        </p:nvCxnSpPr>
        <p:spPr>
          <a:xfrm flipH="1">
            <a:off x="6066692" y="1333500"/>
            <a:ext cx="29308" cy="484346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 flipV="1">
            <a:off x="3853962" y="3728061"/>
            <a:ext cx="4484076" cy="1758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9032631" y="3245276"/>
            <a:ext cx="1893276" cy="126597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tx1"/>
                </a:solidFill>
              </a:rPr>
              <a:t>منطق مقاول جماعي</a:t>
            </a:r>
            <a:endParaRPr lang="fr-FR" sz="2400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428750" y="3481754"/>
            <a:ext cx="2000251" cy="101990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tx1"/>
                </a:solidFill>
              </a:rPr>
              <a:t>منطق فردي</a:t>
            </a:r>
            <a:endParaRPr lang="fr-FR" sz="2400" b="1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876801" y="6140206"/>
            <a:ext cx="2381250" cy="63304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tx1"/>
                </a:solidFill>
              </a:rPr>
              <a:t>منطق مقاول تقليدي</a:t>
            </a:r>
            <a:endParaRPr lang="fr-FR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75709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naima\Desktop\New Folder (2)\powerpoint-background-christian-fre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246184"/>
            <a:ext cx="11391900" cy="6611816"/>
          </a:xfrm>
        </p:spPr>
        <p:txBody>
          <a:bodyPr>
            <a:normAutofit/>
          </a:bodyPr>
          <a:lstStyle/>
          <a:p>
            <a:pPr algn="ctr" rtl="1"/>
            <a:r>
              <a:rPr lang="ar-DZ" sz="3200" b="1" dirty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أنواع المقاولين </a:t>
            </a:r>
            <a:r>
              <a:rPr lang="ar-DZ" sz="3200" b="1" dirty="0" smtClean="0">
                <a:solidFill>
                  <a:srgbClr val="FF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وتصنيفاتهم:</a:t>
            </a:r>
          </a:p>
          <a:p>
            <a:pPr marL="0" indent="0" algn="just" rtl="1">
              <a:buNone/>
            </a:pPr>
            <a:r>
              <a:rPr lang="ar-DZ" dirty="0" smtClean="0"/>
              <a:t> </a:t>
            </a:r>
            <a:br>
              <a:rPr lang="ar-DZ" dirty="0" smtClean="0"/>
            </a:br>
            <a:r>
              <a:rPr lang="ar-DZ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لقد قسمت النظرية الاقتصادية المقاولين من حيث السلوك إلى ثلاثة أنواع رئيسية </a:t>
            </a:r>
            <a:r>
              <a:rPr lang="ar-DZ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وهي: المبدع</a:t>
            </a:r>
            <a:r>
              <a:rPr lang="ar-DZ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، المخاطر، </a:t>
            </a:r>
            <a:r>
              <a:rPr lang="ar-DZ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المدير.</a:t>
            </a:r>
          </a:p>
          <a:p>
            <a:pPr algn="just" rtl="1"/>
            <a:r>
              <a:rPr lang="ar-DZ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ولقد </a:t>
            </a:r>
            <a:r>
              <a:rPr lang="ar-DZ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قسم </a:t>
            </a:r>
            <a:r>
              <a:rPr lang="fr-FR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Mintzberg</a:t>
            </a:r>
            <a:r>
              <a:rPr lang="ar-DZ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المقاولين </a:t>
            </a:r>
            <a:r>
              <a:rPr lang="ar-DZ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إلى أربع مجموعات وهي: المقاولين ذوي الإمكانية، والرياديين الذين لديهم </a:t>
            </a:r>
            <a:r>
              <a:rPr lang="ar-DZ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النية لإقامة </a:t>
            </a:r>
            <a:r>
              <a:rPr lang="ar-DZ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مشروع، ورياديين فعليين، ورياديين ليست عندهم النية لبدء وإنشاء مشروع </a:t>
            </a:r>
            <a:r>
              <a:rPr lang="ar-DZ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جديد</a:t>
            </a:r>
          </a:p>
          <a:p>
            <a:pPr algn="just" rtl="1"/>
            <a:r>
              <a:rPr lang="ar-DZ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وقد </a:t>
            </a:r>
            <a:r>
              <a:rPr lang="ar-DZ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قسم </a:t>
            </a:r>
            <a:r>
              <a:rPr lang="ar-DZ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بعضهم المقاولين </a:t>
            </a:r>
            <a:r>
              <a:rPr lang="ar-DZ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إلى أنواع أخرى مثل: </a:t>
            </a:r>
            <a:r>
              <a:rPr lang="ar-DZ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مقاول </a:t>
            </a:r>
            <a:r>
              <a:rPr lang="ar-DZ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أصيل، ومقاول </a:t>
            </a:r>
            <a:r>
              <a:rPr lang="ar-DZ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مبتدئ، ومقاول </a:t>
            </a:r>
            <a:r>
              <a:rPr lang="ar-DZ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تسلسلي أو تتابعي، ومقاول احتوائي، فالمقاول الأصيل يحوي مفاهيما متعددة كالتي تم تبيينها في </a:t>
            </a:r>
            <a:r>
              <a:rPr lang="ar-DZ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مختلف التعاريف</a:t>
            </a:r>
            <a:r>
              <a:rPr lang="ar-DZ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، أما المقاول المبتدئ أو الأولي فهو الذي يملك حاليا مشروعا واحدا ولكن عنده خبرة سابقة في ملكية </a:t>
            </a:r>
            <a:r>
              <a:rPr lang="ar-DZ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المشاريع وإدارتها </a:t>
            </a:r>
            <a:r>
              <a:rPr lang="ar-DZ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كونه مؤسسا لهذا المشروع أو أحد ورثته أو قد يكون مشتر لهذا المشروع، والمقاول التسلسلي أو التتابعي </a:t>
            </a:r>
            <a:r>
              <a:rPr lang="ar-DZ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هو المقاول </a:t>
            </a:r>
            <a:r>
              <a:rPr lang="ar-DZ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الذي يملك مشروعا واحدا في وقت واحد بعد أن قضى فترة زمنية في مشروع سابق، والمقاول الاحتوائي هو </a:t>
            </a:r>
            <a:r>
              <a:rPr lang="ar-DZ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الذي يملك </a:t>
            </a:r>
            <a:r>
              <a:rPr lang="ar-DZ" sz="28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أكثر من مشروع واحد في وقت زمني </a:t>
            </a:r>
            <a:r>
              <a:rPr lang="ar-DZ" sz="28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واحد.</a:t>
            </a:r>
            <a:endParaRPr lang="fr-FR" sz="28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70313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C:\Users\naima\Desktop\20061116173607938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5550" y="365125"/>
            <a:ext cx="4495800" cy="94932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ar-DZ" sz="3200" b="1" dirty="0"/>
              <a:t>دور المقاول في إدارة التغيير</a:t>
            </a:r>
            <a:r>
              <a:rPr lang="ar-DZ" sz="3200" dirty="0" smtClean="0"/>
              <a:t> </a:t>
            </a:r>
            <a:endParaRPr lang="fr-F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 rtl="1">
              <a:lnSpc>
                <a:spcPct val="120000"/>
              </a:lnSpc>
            </a:pPr>
            <a:r>
              <a:rPr lang="ar-DZ" sz="3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يمكن </a:t>
            </a:r>
            <a:r>
              <a:rPr lang="ar-DZ" sz="3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للمقاول أن يدير مؤسسته بأساليب مختلفة تساعد على تفجير الطاقات الإبداعية للعمال، بما </a:t>
            </a:r>
            <a:r>
              <a:rPr lang="ar-DZ" sz="3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يساعد المؤسسة </a:t>
            </a:r>
            <a:r>
              <a:rPr lang="ar-DZ" sz="3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المقاولة على الاستجابة للمتغيرات البيئية المتسارعة، ومن بين الأساليب التي يمكن للمقاول إتباعها ما </a:t>
            </a:r>
            <a:r>
              <a:rPr lang="ar-DZ" sz="3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يلي:</a:t>
            </a:r>
            <a:endParaRPr lang="ar-DZ" sz="30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" rtl="1">
              <a:lnSpc>
                <a:spcPct val="120000"/>
              </a:lnSpc>
            </a:pPr>
            <a:r>
              <a:rPr lang="ar-DZ" sz="3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العمل </a:t>
            </a:r>
            <a:r>
              <a:rPr lang="ar-DZ" sz="3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على </a:t>
            </a:r>
            <a:r>
              <a:rPr lang="ar-DZ" sz="3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تهيئة </a:t>
            </a:r>
            <a:r>
              <a:rPr lang="ar-DZ" sz="3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بيئة تنظيمية تشجع الأفراد على تقديم أفكارهم و </a:t>
            </a:r>
            <a:r>
              <a:rPr lang="ar-DZ" sz="3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مساهماتهم </a:t>
            </a:r>
            <a:r>
              <a:rPr lang="ar-DZ" sz="3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الإبداعية و </a:t>
            </a:r>
            <a:r>
              <a:rPr lang="ar-DZ" sz="3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تجريبها؛</a:t>
            </a:r>
            <a:endParaRPr lang="ar-DZ" sz="3000" dirty="0"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" rtl="1">
              <a:lnSpc>
                <a:spcPct val="120000"/>
              </a:lnSpc>
            </a:pPr>
            <a:r>
              <a:rPr lang="ar-DZ" sz="3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جعل </a:t>
            </a:r>
            <a:r>
              <a:rPr lang="ar-DZ" sz="3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الإبداع ثقافة </a:t>
            </a:r>
            <a:r>
              <a:rPr lang="ar-DZ" sz="3000" dirty="0" err="1">
                <a:latin typeface="Simplified Arabic" panose="02020603050405020304" pitchFamily="18" charset="-78"/>
                <a:cs typeface="Simplified Arabic" panose="02020603050405020304" pitchFamily="18" charset="-78"/>
              </a:rPr>
              <a:t>مقاولاتية</a:t>
            </a:r>
            <a:r>
              <a:rPr lang="ar-DZ" sz="3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 مشتركة لجميع أفراد المقاولة، عن طريق إعطاء العاملين مزيداً من الحرية في </a:t>
            </a:r>
            <a:r>
              <a:rPr lang="ar-DZ" sz="3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أداء أعمالهم</a:t>
            </a:r>
            <a:r>
              <a:rPr lang="ar-DZ" sz="3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، وتخليصهم من معوقات الروتين و البيروقراطية، و </a:t>
            </a:r>
            <a:r>
              <a:rPr lang="ar-DZ" sz="3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مساعدتهم </a:t>
            </a:r>
            <a:r>
              <a:rPr lang="ar-DZ" sz="3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على </a:t>
            </a:r>
            <a:r>
              <a:rPr lang="ar-DZ" sz="3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تقبل التغيير </a:t>
            </a:r>
            <a:r>
              <a:rPr lang="ar-DZ" sz="3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و إزالة مخاوفهم على </a:t>
            </a:r>
            <a:r>
              <a:rPr lang="ar-DZ" sz="3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أمنهم الوظيفي؛</a:t>
            </a:r>
          </a:p>
          <a:p>
            <a:pPr algn="just" rtl="1">
              <a:lnSpc>
                <a:spcPct val="120000"/>
              </a:lnSpc>
            </a:pPr>
            <a:r>
              <a:rPr lang="ar-DZ" sz="3000" dirty="0" smtClean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تمكين </a:t>
            </a:r>
            <a:r>
              <a:rPr lang="ar-DZ" sz="3000" dirty="0"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الأفراد من أن يلمسوا فوائد الإبداع من الناحية المادية و المعنوية، كحافز لهم على الإبداع </a:t>
            </a:r>
            <a:r>
              <a:rPr lang="ar-DZ" dirty="0"/>
              <a:t>.</a:t>
            </a:r>
            <a:r>
              <a:rPr lang="ar-DZ" dirty="0" smtClean="0"/>
              <a:t> </a:t>
            </a:r>
            <a:br>
              <a:rPr lang="ar-DZ" dirty="0" smtClean="0"/>
            </a:br>
            <a:endParaRPr lang="fr-FR" dirty="0"/>
          </a:p>
        </p:txBody>
      </p:sp>
      <p:pic>
        <p:nvPicPr>
          <p:cNvPr id="5" name="Picture 2" descr="C:\Users\naima\Desktop\wome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2350" y="382587"/>
            <a:ext cx="1771650" cy="914400"/>
          </a:xfrm>
          <a:prstGeom prst="ellipse">
            <a:avLst/>
          </a:prstGeom>
          <a:ln w="63500" cap="rnd">
            <a:solidFill>
              <a:srgbClr val="00B05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="" xmlns:p14="http://schemas.microsoft.com/office/powerpoint/2010/main" val="3495969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</TotalTime>
  <Words>372</Words>
  <Application>Microsoft Office PowerPoint</Application>
  <PresentationFormat>Personnalisé</PresentationFormat>
  <Paragraphs>69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Office Theme</vt:lpstr>
      <vt:lpstr>Diapositive 1</vt:lpstr>
      <vt:lpstr>Diapositive 2</vt:lpstr>
      <vt:lpstr>Diapositive 3</vt:lpstr>
      <vt:lpstr>Diapositive 4</vt:lpstr>
      <vt:lpstr>الخصائص السلوكية</vt:lpstr>
      <vt:lpstr>الخصائص الإدارية: </vt:lpstr>
      <vt:lpstr>Diapositive 7</vt:lpstr>
      <vt:lpstr>Diapositive 8</vt:lpstr>
      <vt:lpstr>دور المقاول في إدارة التغيير </vt:lpstr>
      <vt:lpstr>دور الرياديون في دعم التنمية بالمجتمع </vt:lpstr>
      <vt:lpstr>خلاصة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elkima</cp:lastModifiedBy>
  <cp:revision>22</cp:revision>
  <dcterms:created xsi:type="dcterms:W3CDTF">2021-01-26T06:31:15Z</dcterms:created>
  <dcterms:modified xsi:type="dcterms:W3CDTF">2022-11-14T08:30:02Z</dcterms:modified>
</cp:coreProperties>
</file>