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71" r:id="rId11"/>
    <p:sldId id="272" r:id="rId12"/>
    <p:sldId id="273" r:id="rId13"/>
    <p:sldId id="265" r:id="rId14"/>
    <p:sldId id="266" r:id="rId15"/>
    <p:sldId id="267" r:id="rId16"/>
    <p:sldId id="274" r:id="rId17"/>
    <p:sldId id="275" r:id="rId18"/>
    <p:sldId id="268" r:id="rId19"/>
    <p:sldId id="269" r:id="rId20"/>
    <p:sldId id="270" r:id="rId21"/>
    <p:sldId id="276" r:id="rId22"/>
    <p:sldId id="277" r:id="rId23"/>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7" d="100"/>
          <a:sy n="67" d="100"/>
        </p:scale>
        <p:origin x="1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14597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227564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4646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376576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032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67124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403838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152399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209236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05DB4C-AB8A-4370-BBC7-031D673DAFC4}" type="datetimeFigureOut">
              <a:rPr lang="ar-DZ" smtClean="0"/>
              <a:t>28-08-1442</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348474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005DB4C-AB8A-4370-BBC7-031D673DAFC4}" type="datetimeFigureOut">
              <a:rPr lang="ar-DZ" smtClean="0"/>
              <a:t>28-08-1442</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195577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005DB4C-AB8A-4370-BBC7-031D673DAFC4}" type="datetimeFigureOut">
              <a:rPr lang="ar-DZ" smtClean="0"/>
              <a:t>28-08-1442</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94828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005DB4C-AB8A-4370-BBC7-031D673DAFC4}" type="datetimeFigureOut">
              <a:rPr lang="ar-DZ" smtClean="0"/>
              <a:t>28-08-1442</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71608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5DB4C-AB8A-4370-BBC7-031D673DAFC4}" type="datetimeFigureOut">
              <a:rPr lang="ar-DZ" smtClean="0"/>
              <a:t>28-08-1442</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387690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005DB4C-AB8A-4370-BBC7-031D673DAFC4}" type="datetimeFigureOut">
              <a:rPr lang="ar-DZ" smtClean="0"/>
              <a:t>28-08-1442</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0C15C59-8636-48C2-B1AD-D30D54F7C35E}" type="slidenum">
              <a:rPr lang="ar-DZ" smtClean="0"/>
              <a:t>‹N°›</a:t>
            </a:fld>
            <a:endParaRPr lang="ar-DZ"/>
          </a:p>
        </p:txBody>
      </p:sp>
    </p:spTree>
    <p:extLst>
      <p:ext uri="{BB962C8B-B14F-4D97-AF65-F5344CB8AC3E}">
        <p14:creationId xmlns:p14="http://schemas.microsoft.com/office/powerpoint/2010/main" val="7763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0C15C59-8636-48C2-B1AD-D30D54F7C35E}" type="slidenum">
              <a:rPr lang="ar-DZ" smtClean="0"/>
              <a:t>‹N°›</a:t>
            </a:fld>
            <a:endParaRPr lang="ar-DZ"/>
          </a:p>
        </p:txBody>
      </p:sp>
      <p:sp>
        <p:nvSpPr>
          <p:cNvPr id="5" name="Date Placeholder 4"/>
          <p:cNvSpPr>
            <a:spLocks noGrp="1"/>
          </p:cNvSpPr>
          <p:nvPr>
            <p:ph type="dt" sz="half" idx="10"/>
          </p:nvPr>
        </p:nvSpPr>
        <p:spPr/>
        <p:txBody>
          <a:bodyPr/>
          <a:lstStyle/>
          <a:p>
            <a:fld id="{C005DB4C-AB8A-4370-BBC7-031D673DAFC4}" type="datetimeFigureOut">
              <a:rPr lang="ar-DZ" smtClean="0"/>
              <a:t>28-08-1442</a:t>
            </a:fld>
            <a:endParaRPr lang="ar-DZ"/>
          </a:p>
        </p:txBody>
      </p:sp>
    </p:spTree>
    <p:extLst>
      <p:ext uri="{BB962C8B-B14F-4D97-AF65-F5344CB8AC3E}">
        <p14:creationId xmlns:p14="http://schemas.microsoft.com/office/powerpoint/2010/main" val="280152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05DB4C-AB8A-4370-BBC7-031D673DAFC4}" type="datetimeFigureOut">
              <a:rPr lang="ar-DZ" smtClean="0"/>
              <a:t>28-08-1442</a:t>
            </a:fld>
            <a:endParaRPr lang="ar-D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D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C15C59-8636-48C2-B1AD-D30D54F7C35E}" type="slidenum">
              <a:rPr lang="ar-DZ" smtClean="0"/>
              <a:t>‹N°›</a:t>
            </a:fld>
            <a:endParaRPr lang="ar-DZ"/>
          </a:p>
        </p:txBody>
      </p:sp>
    </p:spTree>
    <p:extLst>
      <p:ext uri="{BB962C8B-B14F-4D97-AF65-F5344CB8AC3E}">
        <p14:creationId xmlns:p14="http://schemas.microsoft.com/office/powerpoint/2010/main" val="28659229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1355" y="1190097"/>
            <a:ext cx="7766936" cy="1646302"/>
          </a:xfrm>
        </p:spPr>
        <p:txBody>
          <a:bodyPr/>
          <a:lstStyle/>
          <a:p>
            <a:pPr algn="ctr">
              <a:lnSpc>
                <a:spcPct val="150000"/>
              </a:lnSpc>
              <a:spcAft>
                <a:spcPts val="800"/>
              </a:spcAft>
            </a:pPr>
            <a:r>
              <a:rPr lang="fr-FR" sz="6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Chapitre II </a:t>
            </a:r>
            <a:r>
              <a:rPr lang="fr-FR" sz="60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6000" b="1" dirty="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sz="6000" b="1" dirty="0">
                <a:solidFill>
                  <a:srgbClr val="FF0000"/>
                </a:solidFill>
                <a:latin typeface="Calibri" panose="020F0502020204030204" pitchFamily="34" charset="0"/>
                <a:ea typeface="Calibri" panose="020F0502020204030204" pitchFamily="34" charset="0"/>
                <a:cs typeface="Arial" panose="020B0604020202020204" pitchFamily="34" charset="0"/>
              </a:rPr>
            </a:br>
            <a:r>
              <a:rPr lang="fr-FR" sz="6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La </a:t>
            </a:r>
            <a:r>
              <a:rPr lang="fr-FR" sz="60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chromatographie</a:t>
            </a:r>
            <a:endParaRPr lang="ar-DZ" sz="6000" b="1" dirty="0">
              <a:solidFill>
                <a:srgbClr val="FF0000"/>
              </a:solidFill>
            </a:endParaRPr>
          </a:p>
        </p:txBody>
      </p:sp>
      <p:pic>
        <p:nvPicPr>
          <p:cNvPr id="5" name="Image 4"/>
          <p:cNvPicPr>
            <a:picLocks noChangeAspect="1"/>
          </p:cNvPicPr>
          <p:nvPr/>
        </p:nvPicPr>
        <p:blipFill>
          <a:blip r:embed="rId2"/>
          <a:stretch>
            <a:fillRect/>
          </a:stretch>
        </p:blipFill>
        <p:spPr>
          <a:xfrm>
            <a:off x="571501" y="3000375"/>
            <a:ext cx="3833812" cy="2886076"/>
          </a:xfrm>
          <a:prstGeom prst="rect">
            <a:avLst/>
          </a:prstGeom>
        </p:spPr>
      </p:pic>
      <p:pic>
        <p:nvPicPr>
          <p:cNvPr id="6148" name="Picture 4" descr="HPLC chromatographie compacte - Jasco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3267074"/>
            <a:ext cx="5556250"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4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1" y="0"/>
            <a:ext cx="11044237" cy="6186309"/>
          </a:xfrm>
          <a:prstGeom prst="rect">
            <a:avLst/>
          </a:prstGeom>
        </p:spPr>
        <p:txBody>
          <a:bodyPr wrap="square">
            <a:spAutoFit/>
          </a:bodyPr>
          <a:lstStyle/>
          <a:p>
            <a:pPr algn="l">
              <a:lnSpc>
                <a:spcPct val="150000"/>
              </a:lnSpc>
            </a:pPr>
            <a:r>
              <a:rPr lang="fr-FR" sz="2400" b="1" dirty="0" smtClean="0">
                <a:solidFill>
                  <a:srgbClr val="FF0000"/>
                </a:solidFill>
                <a:latin typeface="Times New Roman" panose="02020603050405020304" pitchFamily="18" charset="0"/>
                <a:cs typeface="Times New Roman" panose="02020603050405020304" pitchFamily="18" charset="0"/>
              </a:rPr>
              <a:t>3. </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u="sng" dirty="0">
                <a:solidFill>
                  <a:srgbClr val="FF0000"/>
                </a:solidFill>
                <a:latin typeface="Times New Roman" panose="02020603050405020304" pitchFamily="18" charset="0"/>
                <a:cs typeface="Times New Roman" panose="02020603050405020304" pitchFamily="18" charset="0"/>
              </a:rPr>
              <a:t> La chromatographie d’affinité</a:t>
            </a:r>
          </a:p>
          <a:p>
            <a:pPr marL="342900" indent="-342900" algn="l" rtl="0">
              <a:lnSpc>
                <a:spcPct val="150000"/>
              </a:lnSpc>
              <a:buFont typeface="Wingdings" panose="05000000000000000000" pitchFamily="2" charset="2"/>
              <a:buChar char="ü"/>
            </a:pPr>
            <a:r>
              <a:rPr lang="fr-FR" sz="2000" dirty="0" smtClean="0">
                <a:solidFill>
                  <a:srgbClr val="111111"/>
                </a:solidFill>
                <a:latin typeface="Times New Roman" panose="02020603050405020304" pitchFamily="18" charset="0"/>
                <a:cs typeface="Times New Roman" panose="02020603050405020304" pitchFamily="18" charset="0"/>
              </a:rPr>
              <a:t>La </a:t>
            </a:r>
            <a:r>
              <a:rPr lang="fr-FR" sz="2000" dirty="0">
                <a:solidFill>
                  <a:srgbClr val="111111"/>
                </a:solidFill>
                <a:latin typeface="Times New Roman" panose="02020603050405020304" pitchFamily="18" charset="0"/>
                <a:cs typeface="Times New Roman" panose="02020603050405020304" pitchFamily="18" charset="0"/>
              </a:rPr>
              <a:t>séparation des molécules va se faire selon leur </a:t>
            </a:r>
            <a:r>
              <a:rPr lang="fr-FR" sz="2000" u="sng" dirty="0">
                <a:solidFill>
                  <a:srgbClr val="C00000"/>
                </a:solidFill>
                <a:latin typeface="Times New Roman" panose="02020603050405020304" pitchFamily="18" charset="0"/>
                <a:cs typeface="Times New Roman" panose="02020603050405020304" pitchFamily="18" charset="0"/>
              </a:rPr>
              <a:t>capacité à se lier à un ligand spécifique fixé sur une résine.</a:t>
            </a:r>
            <a:r>
              <a:rPr lang="fr-FR" sz="2000" dirty="0">
                <a:solidFill>
                  <a:srgbClr val="C00000"/>
                </a:solidFill>
                <a:latin typeface="Times New Roman" panose="02020603050405020304" pitchFamily="18" charset="0"/>
                <a:cs typeface="Times New Roman" panose="02020603050405020304" pitchFamily="18" charset="0"/>
              </a:rPr>
              <a:t> </a:t>
            </a:r>
            <a:endParaRPr lang="fr-FR" sz="2000" dirty="0" smtClean="0">
              <a:solidFill>
                <a:srgbClr val="C00000"/>
              </a:solidFill>
              <a:latin typeface="Times New Roman" panose="02020603050405020304" pitchFamily="18" charset="0"/>
              <a:cs typeface="Times New Roman" panose="02020603050405020304" pitchFamily="18" charset="0"/>
            </a:endParaRPr>
          </a:p>
          <a:p>
            <a:pPr marL="342900" indent="-342900" algn="l" rtl="0">
              <a:lnSpc>
                <a:spcPct val="150000"/>
              </a:lnSpc>
              <a:buFont typeface="Wingdings" panose="05000000000000000000" pitchFamily="2" charset="2"/>
              <a:buChar char="ü"/>
            </a:pPr>
            <a:r>
              <a:rPr lang="fr-FR" sz="2000" dirty="0" smtClean="0">
                <a:solidFill>
                  <a:srgbClr val="111111"/>
                </a:solidFill>
                <a:latin typeface="Times New Roman" panose="02020603050405020304" pitchFamily="18" charset="0"/>
                <a:cs typeface="Times New Roman" panose="02020603050405020304" pitchFamily="18" charset="0"/>
              </a:rPr>
              <a:t>Un </a:t>
            </a:r>
            <a:r>
              <a:rPr lang="fr-FR" sz="2000" dirty="0">
                <a:solidFill>
                  <a:srgbClr val="111111"/>
                </a:solidFill>
                <a:latin typeface="Times New Roman" panose="02020603050405020304" pitchFamily="18" charset="0"/>
                <a:cs typeface="Times New Roman" panose="02020603050405020304" pitchFamily="18" charset="0"/>
              </a:rPr>
              <a:t>exemple classique est l’utilisation d’un anticorps qui reconnaît spécifiquement la molécule à purifier. Lors du dépôt du mélange contenant la molécule à purifier, seules les </a:t>
            </a:r>
            <a:r>
              <a:rPr lang="fr-FR" sz="2000" u="sng" dirty="0">
                <a:solidFill>
                  <a:srgbClr val="FF0000"/>
                </a:solidFill>
                <a:latin typeface="Times New Roman" panose="02020603050405020304" pitchFamily="18" charset="0"/>
                <a:cs typeface="Times New Roman" panose="02020603050405020304" pitchFamily="18" charset="0"/>
              </a:rPr>
              <a:t>molécules possédant de l’affinité pour le ligand attaché à la résine vont se </a:t>
            </a:r>
            <a:r>
              <a:rPr lang="fr-FR" sz="2000" u="sng" dirty="0" smtClean="0">
                <a:solidFill>
                  <a:srgbClr val="FF0000"/>
                </a:solidFill>
                <a:latin typeface="Times New Roman" panose="02020603050405020304" pitchFamily="18" charset="0"/>
                <a:cs typeface="Times New Roman" panose="02020603050405020304" pitchFamily="18" charset="0"/>
              </a:rPr>
              <a:t>lier</a:t>
            </a:r>
            <a:r>
              <a:rPr lang="fr-FR" sz="2000" dirty="0" smtClean="0">
                <a:solidFill>
                  <a:srgbClr val="111111"/>
                </a:solidFill>
                <a:latin typeface="Times New Roman" panose="02020603050405020304" pitchFamily="18" charset="0"/>
                <a:cs typeface="Times New Roman" panose="02020603050405020304" pitchFamily="18" charset="0"/>
              </a:rPr>
              <a:t>.</a:t>
            </a:r>
          </a:p>
          <a:p>
            <a:pPr marL="342900" indent="-342900" algn="l" rtl="0">
              <a:lnSpc>
                <a:spcPct val="150000"/>
              </a:lnSpc>
              <a:buFont typeface="Wingdings" panose="05000000000000000000" pitchFamily="2" charset="2"/>
              <a:buChar char="ü"/>
            </a:pPr>
            <a:r>
              <a:rPr lang="fr-FR" sz="2000" dirty="0" smtClean="0">
                <a:solidFill>
                  <a:srgbClr val="111111"/>
                </a:solidFill>
                <a:latin typeface="Times New Roman" panose="02020603050405020304" pitchFamily="18" charset="0"/>
                <a:cs typeface="Times New Roman" panose="02020603050405020304" pitchFamily="18" charset="0"/>
              </a:rPr>
              <a:t> </a:t>
            </a:r>
            <a:r>
              <a:rPr lang="fr-FR" sz="2000" dirty="0">
                <a:solidFill>
                  <a:srgbClr val="111111"/>
                </a:solidFill>
                <a:latin typeface="Times New Roman" panose="02020603050405020304" pitchFamily="18" charset="0"/>
                <a:cs typeface="Times New Roman" panose="02020603050405020304" pitchFamily="18" charset="0"/>
              </a:rPr>
              <a:t>Il faut, bien sûr, que la résine porteuse soit la plus neutre possible, pour éviter la fixation non spécifique d’autres espèces moléculaires. </a:t>
            </a:r>
            <a:endParaRPr lang="fr-FR" sz="2000" dirty="0" smtClean="0">
              <a:solidFill>
                <a:srgbClr val="111111"/>
              </a:solidFill>
              <a:latin typeface="Times New Roman" panose="02020603050405020304" pitchFamily="18" charset="0"/>
              <a:cs typeface="Times New Roman" panose="02020603050405020304" pitchFamily="18" charset="0"/>
            </a:endParaRPr>
          </a:p>
          <a:p>
            <a:pPr marL="342900" indent="-342900" algn="l" rtl="0">
              <a:lnSpc>
                <a:spcPct val="150000"/>
              </a:lnSpc>
              <a:buFont typeface="Wingdings" panose="05000000000000000000" pitchFamily="2" charset="2"/>
              <a:buChar char="ü"/>
            </a:pPr>
            <a:r>
              <a:rPr lang="fr-FR" sz="2000" dirty="0" smtClean="0">
                <a:solidFill>
                  <a:srgbClr val="111111"/>
                </a:solidFill>
                <a:latin typeface="Times New Roman" panose="02020603050405020304" pitchFamily="18" charset="0"/>
                <a:cs typeface="Times New Roman" panose="02020603050405020304" pitchFamily="18" charset="0"/>
              </a:rPr>
              <a:t>Après </a:t>
            </a:r>
            <a:r>
              <a:rPr lang="fr-FR" sz="2000" dirty="0">
                <a:solidFill>
                  <a:srgbClr val="111111"/>
                </a:solidFill>
                <a:latin typeface="Times New Roman" panose="02020603050405020304" pitchFamily="18" charset="0"/>
                <a:cs typeface="Times New Roman" panose="02020603050405020304" pitchFamily="18" charset="0"/>
              </a:rPr>
              <a:t>avoir éliminé le « non-fixé » en lavant la résine avec le tampon de fixation, la molécule d’intérêt peut être </a:t>
            </a:r>
            <a:r>
              <a:rPr lang="fr-FR" sz="2000" dirty="0" smtClean="0">
                <a:solidFill>
                  <a:srgbClr val="111111"/>
                </a:solidFill>
                <a:latin typeface="Times New Roman" panose="02020603050405020304" pitchFamily="18" charset="0"/>
                <a:cs typeface="Times New Roman" panose="02020603050405020304" pitchFamily="18" charset="0"/>
              </a:rPr>
              <a:t>éluée ( </a:t>
            </a:r>
            <a:r>
              <a:rPr lang="fr-FR" sz="2000" dirty="0">
                <a:solidFill>
                  <a:srgbClr val="111111"/>
                </a:solidFill>
                <a:latin typeface="Times New Roman" panose="02020603050405020304" pitchFamily="18" charset="0"/>
                <a:cs typeface="Times New Roman" panose="02020603050405020304" pitchFamily="18" charset="0"/>
              </a:rPr>
              <a:t>par exemple en utilisant un tampon d’élution de haute force ionique, de pH différent, ou comportant une forte concentration d’une molécule possédant également de l’affinité pour le </a:t>
            </a:r>
            <a:r>
              <a:rPr lang="fr-FR" sz="2000" dirty="0" smtClean="0">
                <a:solidFill>
                  <a:srgbClr val="111111"/>
                </a:solidFill>
                <a:latin typeface="Times New Roman" panose="02020603050405020304" pitchFamily="18" charset="0"/>
                <a:cs typeface="Times New Roman" panose="02020603050405020304" pitchFamily="18" charset="0"/>
              </a:rPr>
              <a:t>ligand)  et la libération </a:t>
            </a:r>
            <a:r>
              <a:rPr lang="fr-FR" sz="2000" dirty="0">
                <a:solidFill>
                  <a:srgbClr val="111111"/>
                </a:solidFill>
                <a:latin typeface="Times New Roman" panose="02020603050405020304" pitchFamily="18" charset="0"/>
                <a:cs typeface="Times New Roman" panose="02020603050405020304" pitchFamily="18" charset="0"/>
              </a:rPr>
              <a:t>de la molécule d’intérêt par compétition pour les sites de fixation). Voir la figure </a:t>
            </a:r>
            <a:r>
              <a:rPr lang="fr-FR" sz="2000" dirty="0" smtClean="0">
                <a:solidFill>
                  <a:srgbClr val="111111"/>
                </a:solidFill>
                <a:latin typeface="Times New Roman" panose="02020603050405020304" pitchFamily="18" charset="0"/>
                <a:cs typeface="Times New Roman" panose="02020603050405020304" pitchFamily="18" charset="0"/>
              </a:rPr>
              <a:t>suivante.</a:t>
            </a:r>
            <a:endParaRPr lang="fr-FR" sz="2000" dirty="0">
              <a:solidFill>
                <a:srgbClr val="1111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77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57226" y="557213"/>
            <a:ext cx="8710612" cy="5729287"/>
          </a:xfrm>
          <a:prstGeom prst="rect">
            <a:avLst/>
          </a:prstGeom>
        </p:spPr>
      </p:pic>
      <p:sp>
        <p:nvSpPr>
          <p:cNvPr id="3" name="Rectangle 2"/>
          <p:cNvSpPr/>
          <p:nvPr/>
        </p:nvSpPr>
        <p:spPr>
          <a:xfrm>
            <a:off x="876300" y="6286500"/>
            <a:ext cx="8339138" cy="369332"/>
          </a:xfrm>
          <a:prstGeom prst="rect">
            <a:avLst/>
          </a:prstGeom>
        </p:spPr>
        <p:txBody>
          <a:bodyPr wrap="square">
            <a:spAutoFit/>
          </a:bodyPr>
          <a:lstStyle/>
          <a:p>
            <a:pPr algn="ctr"/>
            <a:r>
              <a:rPr lang="fr-FR" b="1" dirty="0">
                <a:solidFill>
                  <a:srgbClr val="FF0000"/>
                </a:solidFill>
                <a:latin typeface="Graphik"/>
              </a:rPr>
              <a:t>Schéma du principe de séparation de la chromatographie d'affinité</a:t>
            </a:r>
            <a:endParaRPr lang="ar-DZ" b="1" dirty="0">
              <a:solidFill>
                <a:srgbClr val="FF0000"/>
              </a:solidFill>
            </a:endParaRPr>
          </a:p>
        </p:txBody>
      </p:sp>
    </p:spTree>
    <p:extLst>
      <p:ext uri="{BB962C8B-B14F-4D97-AF65-F5344CB8AC3E}">
        <p14:creationId xmlns:p14="http://schemas.microsoft.com/office/powerpoint/2010/main" val="391959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3536"/>
            <a:ext cx="11649075" cy="6273512"/>
          </a:xfrm>
          <a:prstGeom prst="rect">
            <a:avLst/>
          </a:prstGeom>
        </p:spPr>
        <p:txBody>
          <a:bodyPr wrap="square">
            <a:spAutoFit/>
          </a:bodyPr>
          <a:lstStyle/>
          <a:p>
            <a:pPr algn="l">
              <a:lnSpc>
                <a:spcPct val="150000"/>
              </a:lnSpc>
            </a:pPr>
            <a:r>
              <a:rPr lang="fr-FR" dirty="0">
                <a:solidFill>
                  <a:srgbClr val="0070C0"/>
                </a:solidFill>
                <a:latin typeface="Graphik"/>
              </a:rPr>
              <a:t>L’avantage</a:t>
            </a:r>
            <a:r>
              <a:rPr lang="fr-FR" dirty="0">
                <a:solidFill>
                  <a:srgbClr val="111111"/>
                </a:solidFill>
                <a:latin typeface="Graphik"/>
              </a:rPr>
              <a:t> de cette technique est sa très grande sélectivité potentielle, à tel point que son utilisation peut parfois permettre une purification suffisante en une seule étape, ce qui est rarement le cas avec les autres types de chromatographie.</a:t>
            </a:r>
          </a:p>
          <a:p>
            <a:pPr algn="l">
              <a:lnSpc>
                <a:spcPct val="150000"/>
              </a:lnSpc>
            </a:pPr>
            <a:r>
              <a:rPr lang="fr-FR" dirty="0">
                <a:solidFill>
                  <a:srgbClr val="FF0000"/>
                </a:solidFill>
                <a:latin typeface="Graphik"/>
              </a:rPr>
              <a:t>L’inconvénient</a:t>
            </a:r>
            <a:r>
              <a:rPr lang="fr-FR" dirty="0">
                <a:solidFill>
                  <a:srgbClr val="111111"/>
                </a:solidFill>
                <a:latin typeface="Graphik"/>
              </a:rPr>
              <a:t> de cette technique provient de la nécessité de posséder un ligand adapté, lui-même suffisamment purifié. Il faut donc, dans une première étape, trouver un ligand suffisamment spécifique (ce qui détermine la sélectivité de la purification) et qui possède pour la molécule d’intérêt une affinité ni trop faible (il faut une interaction suffisante pour que cette molécule soit retenue), ni trop forte (car il faut pouvoir la décrocher). Une fois la « perle rare » trouvée, il faut, dans une seconde étape, purifier ce ligand avant de le coupler à une résine porteuse. La purification du ligand est nécessaire car l’utilisation d’un mélange entraînerait une forte probabilité de fixer des molécules autres que celle d’intérêt. Le couplage est, lui, généralement simple, des matériels et techniques bien rodés étant disponibles.</a:t>
            </a:r>
          </a:p>
          <a:p>
            <a:pPr algn="l">
              <a:lnSpc>
                <a:spcPct val="150000"/>
              </a:lnSpc>
            </a:pPr>
            <a:r>
              <a:rPr lang="fr-FR" dirty="0">
                <a:solidFill>
                  <a:srgbClr val="111111"/>
                </a:solidFill>
                <a:latin typeface="Graphik"/>
              </a:rPr>
              <a:t>La chromatographie d’affinité est donc très puissante par sa sélectivité importante, mais souvent plus lourde et plus onéreuse à mettre en œuvre que d’autres types de chromatographie. Par ailleurs, elle n’est pas adaptée à la purification de grandes quantités de molécules. En effet, la capacité est fonction du nombre de sites disponibles sur la résine : lorsque ceux-ci sont saturés, les molécules en surnombre ne seront pas purifiées.</a:t>
            </a:r>
          </a:p>
        </p:txBody>
      </p:sp>
    </p:spTree>
    <p:extLst>
      <p:ext uri="{BB962C8B-B14F-4D97-AF65-F5344CB8AC3E}">
        <p14:creationId xmlns:p14="http://schemas.microsoft.com/office/powerpoint/2010/main" val="75886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372"/>
            <a:ext cx="4730013" cy="461665"/>
          </a:xfrm>
          <a:prstGeom prst="rect">
            <a:avLst/>
          </a:prstGeom>
        </p:spPr>
        <p:txBody>
          <a:bodyPr wrap="none">
            <a:spAutoFit/>
          </a:bodyPr>
          <a:lstStyle/>
          <a:p>
            <a:pPr algn="l"/>
            <a:r>
              <a:rPr lang="fr-FR" b="1" i="0" dirty="0" smtClean="0">
                <a:effectLst/>
                <a:latin typeface="Hoefler Space Override"/>
              </a:rPr>
              <a:t> </a:t>
            </a:r>
            <a:r>
              <a:rPr lang="fr-FR" sz="2400" b="1" dirty="0" smtClean="0">
                <a:solidFill>
                  <a:srgbClr val="FF0000"/>
                </a:solidFill>
                <a:latin typeface="Times New Roman" panose="02020603050405020304" pitchFamily="18" charset="0"/>
                <a:cs typeface="Times New Roman" panose="02020603050405020304" pitchFamily="18" charset="0"/>
              </a:rPr>
              <a:t>4. </a:t>
            </a:r>
            <a:r>
              <a:rPr lang="fr-FR" sz="2400" b="1" i="0" u="sng" dirty="0" smtClean="0">
                <a:solidFill>
                  <a:srgbClr val="FF0000"/>
                </a:solidFill>
                <a:effectLst/>
                <a:latin typeface="Times New Roman" panose="02020603050405020304" pitchFamily="18" charset="0"/>
                <a:cs typeface="Times New Roman" panose="02020603050405020304" pitchFamily="18" charset="0"/>
              </a:rPr>
              <a:t>La chromatographie de partage</a:t>
            </a:r>
            <a:endParaRPr lang="fr-FR" sz="2400" b="1" i="0" u="sng" dirty="0">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118805" y="533192"/>
            <a:ext cx="11111170" cy="3831818"/>
          </a:xfrm>
          <a:prstGeom prst="rect">
            <a:avLst/>
          </a:prstGeom>
        </p:spPr>
        <p:txBody>
          <a:bodyPr wrap="square">
            <a:spAutoFit/>
          </a:bodyPr>
          <a:lstStyle/>
          <a:p>
            <a:pPr marL="285750" indent="-285750" algn="l" rtl="0">
              <a:lnSpc>
                <a:spcPct val="150000"/>
              </a:lnSpc>
              <a:buFont typeface="Wingdings" panose="05000000000000000000" pitchFamily="2" charset="2"/>
              <a:buChar char="Ø"/>
            </a:pPr>
            <a:r>
              <a:rPr lang="fr-FR" b="0" i="0" dirty="0" smtClean="0">
                <a:solidFill>
                  <a:srgbClr val="111111"/>
                </a:solidFill>
                <a:effectLst/>
                <a:latin typeface="Times New Roman" panose="02020603050405020304" pitchFamily="18" charset="0"/>
                <a:cs typeface="Times New Roman" panose="02020603050405020304" pitchFamily="18" charset="0"/>
              </a:rPr>
              <a:t>Le principe de la séparation provient d’un paramètre appelé </a:t>
            </a:r>
            <a:r>
              <a:rPr lang="fr-FR" b="1" i="0" dirty="0" smtClean="0">
                <a:solidFill>
                  <a:srgbClr val="FF0000"/>
                </a:solidFill>
                <a:effectLst/>
                <a:latin typeface="Times New Roman" panose="02020603050405020304" pitchFamily="18" charset="0"/>
                <a:cs typeface="Times New Roman" panose="02020603050405020304" pitchFamily="18" charset="0"/>
              </a:rPr>
              <a:t>coefficient de partage</a:t>
            </a:r>
            <a:r>
              <a:rPr lang="fr-FR" b="0" i="0" dirty="0" smtClean="0">
                <a:solidFill>
                  <a:srgbClr val="111111"/>
                </a:solidFill>
                <a:effectLst/>
                <a:latin typeface="Times New Roman" panose="02020603050405020304" pitchFamily="18" charset="0"/>
                <a:cs typeface="Times New Roman" panose="02020603050405020304" pitchFamily="18" charset="0"/>
              </a:rPr>
              <a:t>. </a:t>
            </a:r>
          </a:p>
          <a:p>
            <a:pPr marL="285750" indent="-285750" algn="l" rtl="0">
              <a:lnSpc>
                <a:spcPct val="150000"/>
              </a:lnSpc>
              <a:buFont typeface="Wingdings" panose="05000000000000000000" pitchFamily="2" charset="2"/>
              <a:buChar char="Ø"/>
            </a:pPr>
            <a:r>
              <a:rPr lang="fr-FR" b="0" i="0" dirty="0" smtClean="0">
                <a:solidFill>
                  <a:srgbClr val="111111"/>
                </a:solidFill>
                <a:effectLst/>
                <a:latin typeface="Times New Roman" panose="02020603050405020304" pitchFamily="18" charset="0"/>
                <a:cs typeface="Times New Roman" panose="02020603050405020304" pitchFamily="18" charset="0"/>
              </a:rPr>
              <a:t>Une molécule a généralement </a:t>
            </a:r>
            <a:r>
              <a:rPr lang="fr-FR" b="1" i="0" u="sng" dirty="0" smtClean="0">
                <a:solidFill>
                  <a:srgbClr val="0070C0"/>
                </a:solidFill>
                <a:effectLst/>
                <a:latin typeface="Times New Roman" panose="02020603050405020304" pitchFamily="18" charset="0"/>
                <a:cs typeface="Times New Roman" panose="02020603050405020304" pitchFamily="18" charset="0"/>
              </a:rPr>
              <a:t>une affinité différente </a:t>
            </a:r>
            <a:r>
              <a:rPr lang="fr-FR" b="0" i="0" dirty="0" smtClean="0">
                <a:solidFill>
                  <a:srgbClr val="111111"/>
                </a:solidFill>
                <a:effectLst/>
                <a:latin typeface="Times New Roman" panose="02020603050405020304" pitchFamily="18" charset="0"/>
                <a:cs typeface="Times New Roman" panose="02020603050405020304" pitchFamily="18" charset="0"/>
              </a:rPr>
              <a:t>selon les milieux. On pense en particulier à une molécule </a:t>
            </a:r>
            <a:r>
              <a:rPr lang="fr-FR" b="0" i="0" dirty="0" smtClean="0">
                <a:solidFill>
                  <a:srgbClr val="00B050"/>
                </a:solidFill>
                <a:effectLst/>
                <a:latin typeface="Times New Roman" panose="02020603050405020304" pitchFamily="18" charset="0"/>
                <a:cs typeface="Times New Roman" panose="02020603050405020304" pitchFamily="18" charset="0"/>
              </a:rPr>
              <a:t>polaire</a:t>
            </a:r>
            <a:r>
              <a:rPr lang="fr-FR" b="0" i="0" dirty="0" smtClean="0">
                <a:solidFill>
                  <a:srgbClr val="111111"/>
                </a:solidFill>
                <a:effectLst/>
                <a:latin typeface="Times New Roman" panose="02020603050405020304" pitchFamily="18" charset="0"/>
                <a:cs typeface="Times New Roman" panose="02020603050405020304" pitchFamily="18" charset="0"/>
              </a:rPr>
              <a:t> qui a une affinité supérieure pour des </a:t>
            </a:r>
            <a:r>
              <a:rPr lang="fr-FR" b="0" i="0" dirty="0" smtClean="0">
                <a:solidFill>
                  <a:srgbClr val="00B050"/>
                </a:solidFill>
                <a:effectLst/>
                <a:latin typeface="Times New Roman" panose="02020603050405020304" pitchFamily="18" charset="0"/>
                <a:cs typeface="Times New Roman" panose="02020603050405020304" pitchFamily="18" charset="0"/>
              </a:rPr>
              <a:t>milieux polaires</a:t>
            </a:r>
            <a:r>
              <a:rPr lang="fr-FR" b="0" i="0" dirty="0" smtClean="0">
                <a:solidFill>
                  <a:srgbClr val="111111"/>
                </a:solidFill>
                <a:effectLst/>
                <a:latin typeface="Times New Roman" panose="02020603050405020304" pitchFamily="18" charset="0"/>
                <a:cs typeface="Times New Roman" panose="02020603050405020304" pitchFamily="18" charset="0"/>
              </a:rPr>
              <a:t>, et une molécule </a:t>
            </a:r>
            <a:r>
              <a:rPr lang="fr-FR" b="0" i="0" dirty="0" smtClean="0">
                <a:solidFill>
                  <a:srgbClr val="FF0000"/>
                </a:solidFill>
                <a:effectLst/>
                <a:latin typeface="Times New Roman" panose="02020603050405020304" pitchFamily="18" charset="0"/>
                <a:cs typeface="Times New Roman" panose="02020603050405020304" pitchFamily="18" charset="0"/>
              </a:rPr>
              <a:t>apolaire</a:t>
            </a:r>
            <a:r>
              <a:rPr lang="fr-FR" b="0" i="0" dirty="0" smtClean="0">
                <a:solidFill>
                  <a:srgbClr val="111111"/>
                </a:solidFill>
                <a:effectLst/>
                <a:latin typeface="Times New Roman" panose="02020603050405020304" pitchFamily="18" charset="0"/>
                <a:cs typeface="Times New Roman" panose="02020603050405020304" pitchFamily="18" charset="0"/>
              </a:rPr>
              <a:t> qui a une affinité supérieure pour les milieux </a:t>
            </a:r>
            <a:r>
              <a:rPr lang="fr-FR" b="0" i="0" dirty="0" smtClean="0">
                <a:solidFill>
                  <a:srgbClr val="FF0000"/>
                </a:solidFill>
                <a:effectLst/>
                <a:latin typeface="Times New Roman" panose="02020603050405020304" pitchFamily="18" charset="0"/>
                <a:cs typeface="Times New Roman" panose="02020603050405020304" pitchFamily="18" charset="0"/>
              </a:rPr>
              <a:t>apolaires</a:t>
            </a:r>
            <a:r>
              <a:rPr lang="fr-FR" b="0" i="0" dirty="0" smtClean="0">
                <a:solidFill>
                  <a:srgbClr val="111111"/>
                </a:solidFill>
                <a:effectLst/>
                <a:latin typeface="Times New Roman" panose="02020603050405020304" pitchFamily="18" charset="0"/>
                <a:cs typeface="Times New Roman" panose="02020603050405020304" pitchFamily="18" charset="0"/>
              </a:rPr>
              <a:t>. Si ces milieux ne sont pas miscibles entre eux (exemple d’un liquide polaire comme l’eau et d’un liquide apolaire comme de l’huile), la molécule va se </a:t>
            </a:r>
            <a:r>
              <a:rPr lang="fr-FR" b="0" i="0" u="sng" dirty="0" smtClean="0">
                <a:solidFill>
                  <a:srgbClr val="111111"/>
                </a:solidFill>
                <a:effectLst/>
                <a:latin typeface="Times New Roman" panose="02020603050405020304" pitchFamily="18" charset="0"/>
                <a:cs typeface="Times New Roman" panose="02020603050405020304" pitchFamily="18" charset="0"/>
              </a:rPr>
              <a:t>répartir entre ces deux milieux</a:t>
            </a:r>
            <a:r>
              <a:rPr lang="fr-FR" b="0" i="0" dirty="0" smtClean="0">
                <a:solidFill>
                  <a:srgbClr val="111111"/>
                </a:solidFill>
                <a:effectLst/>
                <a:latin typeface="Times New Roman" panose="02020603050405020304" pitchFamily="18" charset="0"/>
                <a:cs typeface="Times New Roman" panose="02020603050405020304" pitchFamily="18" charset="0"/>
              </a:rPr>
              <a:t> au prorata de son affinité respective pour chacun d’entre eux. </a:t>
            </a:r>
          </a:p>
          <a:p>
            <a:pPr marL="285750" indent="-285750" algn="l" rtl="0">
              <a:lnSpc>
                <a:spcPct val="150000"/>
              </a:lnSpc>
              <a:buFont typeface="Wingdings" panose="05000000000000000000" pitchFamily="2" charset="2"/>
              <a:buChar char="Ø"/>
            </a:pPr>
            <a:r>
              <a:rPr lang="fr-FR" b="0" i="0" dirty="0" smtClean="0">
                <a:solidFill>
                  <a:srgbClr val="111111"/>
                </a:solidFill>
                <a:effectLst/>
                <a:latin typeface="Times New Roman" panose="02020603050405020304" pitchFamily="18" charset="0"/>
                <a:cs typeface="Times New Roman" panose="02020603050405020304" pitchFamily="18" charset="0"/>
              </a:rPr>
              <a:t>On peut alors définir un coefficient de partage entre ces deux milieux. Ce coefficient est une constante tant que l’on reste dans les mêmes conditions (température, pression, etc.).</a:t>
            </a:r>
          </a:p>
          <a:p>
            <a:pPr algn="l" rtl="0">
              <a:lnSpc>
                <a:spcPct val="150000"/>
              </a:lnSpc>
            </a:pPr>
            <a:endParaRPr lang="fr-FR" b="0" i="0" dirty="0" smtClean="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28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981"/>
            <a:ext cx="12315825" cy="3970318"/>
          </a:xfrm>
          <a:prstGeom prst="rect">
            <a:avLst/>
          </a:prstGeom>
        </p:spPr>
        <p:txBody>
          <a:bodyPr wrap="square">
            <a:spAutoFit/>
          </a:bodyPr>
          <a:lstStyle/>
          <a:p>
            <a:pPr algn="l">
              <a:lnSpc>
                <a:spcPct val="150000"/>
              </a:lnSpc>
            </a:pPr>
            <a:r>
              <a:rPr lang="fr-FR" b="1" i="0" dirty="0" smtClean="0">
                <a:solidFill>
                  <a:srgbClr val="0070C0"/>
                </a:solidFill>
                <a:effectLst/>
                <a:latin typeface="Graphik"/>
              </a:rPr>
              <a:t>  </a:t>
            </a:r>
            <a:r>
              <a:rPr lang="fr-FR" sz="2400" b="1" i="0" dirty="0" smtClean="0">
                <a:solidFill>
                  <a:srgbClr val="0070C0"/>
                </a:solidFill>
                <a:effectLst/>
                <a:latin typeface="Times New Roman" panose="02020603050405020304" pitchFamily="18" charset="0"/>
                <a:cs typeface="Times New Roman" panose="02020603050405020304" pitchFamily="18" charset="0"/>
              </a:rPr>
              <a:t>4.1.  La HPLC (chromatographie liquide de haute performance)</a:t>
            </a:r>
          </a:p>
          <a:p>
            <a:pPr marL="342900" indent="-342900" algn="l" rtl="0">
              <a:lnSpc>
                <a:spcPct val="150000"/>
              </a:lnSpc>
              <a:buFont typeface="Wingdings" panose="05000000000000000000" pitchFamily="2" charset="2"/>
              <a:buChar char="Ø"/>
            </a:pPr>
            <a:r>
              <a:rPr lang="fr-FR" sz="2400" b="0" i="0" dirty="0" smtClean="0">
                <a:solidFill>
                  <a:srgbClr val="111111"/>
                </a:solidFill>
                <a:effectLst/>
                <a:latin typeface="Times New Roman" panose="02020603050405020304" pitchFamily="18" charset="0"/>
                <a:cs typeface="Times New Roman" panose="02020603050405020304" pitchFamily="18" charset="0"/>
              </a:rPr>
              <a:t>La HPLC (</a:t>
            </a:r>
            <a:r>
              <a:rPr lang="fr-FR" sz="2400" b="0" i="1" dirty="0" smtClean="0">
                <a:solidFill>
                  <a:srgbClr val="111111"/>
                </a:solidFill>
                <a:effectLst/>
                <a:latin typeface="Times New Roman" panose="02020603050405020304" pitchFamily="18" charset="0"/>
                <a:cs typeface="Times New Roman" panose="02020603050405020304" pitchFamily="18" charset="0"/>
              </a:rPr>
              <a:t>high-performance </a:t>
            </a:r>
            <a:r>
              <a:rPr lang="fr-FR" sz="2400" b="0" i="1" dirty="0" err="1" smtClean="0">
                <a:solidFill>
                  <a:srgbClr val="111111"/>
                </a:solidFill>
                <a:effectLst/>
                <a:latin typeface="Times New Roman" panose="02020603050405020304" pitchFamily="18" charset="0"/>
                <a:cs typeface="Times New Roman" panose="02020603050405020304" pitchFamily="18" charset="0"/>
              </a:rPr>
              <a:t>liquid</a:t>
            </a:r>
            <a:r>
              <a:rPr lang="fr-FR" sz="2400" b="0" i="1" dirty="0" smtClean="0">
                <a:solidFill>
                  <a:srgbClr val="111111"/>
                </a:solidFill>
                <a:effectLst/>
                <a:latin typeface="Times New Roman" panose="02020603050405020304" pitchFamily="18" charset="0"/>
                <a:cs typeface="Times New Roman" panose="02020603050405020304" pitchFamily="18" charset="0"/>
              </a:rPr>
              <a:t> </a:t>
            </a:r>
            <a:r>
              <a:rPr lang="fr-FR" sz="2400" b="0" i="1" dirty="0" err="1" smtClean="0">
                <a:solidFill>
                  <a:srgbClr val="111111"/>
                </a:solidFill>
                <a:effectLst/>
                <a:latin typeface="Times New Roman" panose="02020603050405020304" pitchFamily="18" charset="0"/>
                <a:cs typeface="Times New Roman" panose="02020603050405020304" pitchFamily="18" charset="0"/>
              </a:rPr>
              <a:t>chromatography</a:t>
            </a:r>
            <a:r>
              <a:rPr lang="fr-FR" sz="2400" b="0" i="0" dirty="0" smtClean="0">
                <a:solidFill>
                  <a:srgbClr val="111111"/>
                </a:solidFill>
                <a:effectLst/>
                <a:latin typeface="Times New Roman" panose="02020603050405020304" pitchFamily="18" charset="0"/>
                <a:cs typeface="Times New Roman" panose="02020603050405020304" pitchFamily="18" charset="0"/>
              </a:rPr>
              <a:t> pour chromatographie liquide de haute performance, est largement utilisée comme technique analytique et </a:t>
            </a:r>
            <a:r>
              <a:rPr lang="fr-FR" sz="2400" b="0" i="0" dirty="0" err="1" smtClean="0">
                <a:solidFill>
                  <a:srgbClr val="111111"/>
                </a:solidFill>
                <a:effectLst/>
                <a:latin typeface="Times New Roman" panose="02020603050405020304" pitchFamily="18" charset="0"/>
                <a:cs typeface="Times New Roman" panose="02020603050405020304" pitchFamily="18" charset="0"/>
              </a:rPr>
              <a:t>préparative</a:t>
            </a:r>
            <a:r>
              <a:rPr lang="fr-FR" sz="2400" b="0" i="0" dirty="0" smtClean="0">
                <a:solidFill>
                  <a:srgbClr val="111111"/>
                </a:solidFill>
                <a:effectLst/>
                <a:latin typeface="Times New Roman" panose="02020603050405020304" pitchFamily="18" charset="0"/>
                <a:cs typeface="Times New Roman" panose="02020603050405020304" pitchFamily="18" charset="0"/>
              </a:rPr>
              <a:t>. </a:t>
            </a:r>
          </a:p>
          <a:p>
            <a:pPr marL="342900" indent="-342900" algn="l" rtl="0">
              <a:lnSpc>
                <a:spcPct val="150000"/>
              </a:lnSpc>
              <a:buFont typeface="Wingdings" panose="05000000000000000000" pitchFamily="2" charset="2"/>
              <a:buChar char="Ø"/>
            </a:pPr>
            <a:r>
              <a:rPr lang="fr-FR" sz="2400" b="0" i="0" dirty="0" smtClean="0">
                <a:solidFill>
                  <a:srgbClr val="111111"/>
                </a:solidFill>
                <a:effectLst/>
                <a:latin typeface="Times New Roman" panose="02020603050405020304" pitchFamily="18" charset="0"/>
                <a:cs typeface="Times New Roman" panose="02020603050405020304" pitchFamily="18" charset="0"/>
              </a:rPr>
              <a:t>la </a:t>
            </a:r>
            <a:r>
              <a:rPr lang="fr-FR" sz="2400" b="0" i="0" dirty="0" smtClean="0">
                <a:solidFill>
                  <a:srgbClr val="FF0000"/>
                </a:solidFill>
                <a:effectLst/>
                <a:latin typeface="Times New Roman" panose="02020603050405020304" pitchFamily="18" charset="0"/>
                <a:cs typeface="Times New Roman" panose="02020603050405020304" pitchFamily="18" charset="0"/>
              </a:rPr>
              <a:t>phase mobile est liquide</a:t>
            </a:r>
            <a:r>
              <a:rPr lang="fr-FR" sz="2400" b="0" i="0" dirty="0" smtClean="0">
                <a:solidFill>
                  <a:srgbClr val="111111"/>
                </a:solidFill>
                <a:effectLst/>
                <a:latin typeface="Times New Roman" panose="02020603050405020304" pitchFamily="18" charset="0"/>
                <a:cs typeface="Times New Roman" panose="02020603050405020304" pitchFamily="18" charset="0"/>
              </a:rPr>
              <a:t>, le principe de la séparation reste le même, à savoir le partage différentiel des molécules à séparer dans les deux phases stationnaires et mobiles. </a:t>
            </a:r>
          </a:p>
          <a:p>
            <a:pPr marL="342900" indent="-342900" algn="l" rtl="0">
              <a:lnSpc>
                <a:spcPct val="150000"/>
              </a:lnSpc>
              <a:buFont typeface="Wingdings" panose="05000000000000000000" pitchFamily="2" charset="2"/>
              <a:buChar char="Ø"/>
            </a:pPr>
            <a:r>
              <a:rPr lang="fr-FR" sz="2400" b="0" i="0" dirty="0" smtClean="0">
                <a:solidFill>
                  <a:srgbClr val="111111"/>
                </a:solidFill>
                <a:effectLst/>
                <a:latin typeface="Times New Roman" panose="02020603050405020304" pitchFamily="18" charset="0"/>
                <a:cs typeface="Times New Roman" panose="02020603050405020304" pitchFamily="18" charset="0"/>
              </a:rPr>
              <a:t>Il existe deux possibilités : soit </a:t>
            </a:r>
            <a:r>
              <a:rPr lang="fr-FR" sz="2400" b="0" i="0" dirty="0" smtClean="0">
                <a:solidFill>
                  <a:srgbClr val="00B050"/>
                </a:solidFill>
                <a:effectLst/>
                <a:latin typeface="Times New Roman" panose="02020603050405020304" pitchFamily="18" charset="0"/>
                <a:cs typeface="Times New Roman" panose="02020603050405020304" pitchFamily="18" charset="0"/>
              </a:rPr>
              <a:t>la phase stationnaire est polaire </a:t>
            </a:r>
            <a:r>
              <a:rPr lang="fr-FR" sz="2400" b="0" i="0" dirty="0" smtClean="0">
                <a:solidFill>
                  <a:srgbClr val="111111"/>
                </a:solidFill>
                <a:effectLst/>
                <a:latin typeface="Times New Roman" panose="02020603050405020304" pitchFamily="18" charset="0"/>
                <a:cs typeface="Times New Roman" panose="02020603050405020304" pitchFamily="18" charset="0"/>
              </a:rPr>
              <a:t>(on parle de</a:t>
            </a:r>
          </a:p>
          <a:p>
            <a:pPr algn="l" rtl="0">
              <a:lnSpc>
                <a:spcPct val="150000"/>
              </a:lnSpc>
            </a:pPr>
            <a:r>
              <a:rPr lang="fr-FR" sz="2400" dirty="0">
                <a:solidFill>
                  <a:srgbClr val="111111"/>
                </a:solidFill>
                <a:latin typeface="Times New Roman" panose="02020603050405020304" pitchFamily="18" charset="0"/>
                <a:cs typeface="Times New Roman" panose="02020603050405020304" pitchFamily="18" charset="0"/>
              </a:rPr>
              <a:t> </a:t>
            </a:r>
            <a:r>
              <a:rPr lang="fr-FR" sz="2400" b="0" i="0" dirty="0" smtClean="0">
                <a:solidFill>
                  <a:srgbClr val="111111"/>
                </a:solidFill>
                <a:effectLst/>
                <a:latin typeface="Times New Roman" panose="02020603050405020304" pitchFamily="18" charset="0"/>
                <a:cs typeface="Times New Roman" panose="02020603050405020304" pitchFamily="18" charset="0"/>
              </a:rPr>
              <a:t> </a:t>
            </a:r>
            <a:r>
              <a:rPr lang="fr-FR" sz="2400" b="0" i="0" dirty="0" smtClean="0">
                <a:solidFill>
                  <a:srgbClr val="00B050"/>
                </a:solidFill>
                <a:effectLst/>
                <a:latin typeface="Times New Roman" panose="02020603050405020304" pitchFamily="18" charset="0"/>
                <a:cs typeface="Times New Roman" panose="02020603050405020304" pitchFamily="18" charset="0"/>
              </a:rPr>
              <a:t>HPLC en phase normale</a:t>
            </a:r>
            <a:r>
              <a:rPr lang="fr-FR" sz="2400" b="0" i="0" dirty="0" smtClean="0">
                <a:solidFill>
                  <a:srgbClr val="111111"/>
                </a:solidFill>
                <a:effectLst/>
                <a:latin typeface="Times New Roman" panose="02020603050405020304" pitchFamily="18" charset="0"/>
                <a:cs typeface="Times New Roman" panose="02020603050405020304" pitchFamily="18" charset="0"/>
              </a:rPr>
              <a:t>), soit elle est </a:t>
            </a:r>
            <a:r>
              <a:rPr lang="fr-FR" sz="2400" b="0" i="0" dirty="0" smtClean="0">
                <a:solidFill>
                  <a:srgbClr val="00B050"/>
                </a:solidFill>
                <a:effectLst/>
                <a:latin typeface="Times New Roman" panose="02020603050405020304" pitchFamily="18" charset="0"/>
                <a:cs typeface="Times New Roman" panose="02020603050405020304" pitchFamily="18" charset="0"/>
              </a:rPr>
              <a:t>apolaire (on parle de HPLC en phase inverse ou RP-HPLC</a:t>
            </a:r>
            <a:endParaRPr lang="fr-FR" sz="2400" b="0" i="0" dirty="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96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28639" y="571501"/>
            <a:ext cx="8067674" cy="5229224"/>
          </a:xfrm>
          <a:prstGeom prst="rect">
            <a:avLst/>
          </a:prstGeom>
        </p:spPr>
      </p:pic>
    </p:spTree>
    <p:extLst>
      <p:ext uri="{BB962C8B-B14F-4D97-AF65-F5344CB8AC3E}">
        <p14:creationId xmlns:p14="http://schemas.microsoft.com/office/powerpoint/2010/main" val="186725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PLC Principe et appareillage - Les séries SMS, BSE et B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788"/>
            <a:ext cx="6072188" cy="60563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PLC chromatographie compacte - Jasco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458788"/>
            <a:ext cx="6015037"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rot="16200000">
            <a:off x="2486026" y="-1771652"/>
            <a:ext cx="6229349" cy="10372725"/>
          </a:xfrm>
          <a:prstGeom prst="rect">
            <a:avLst/>
          </a:prstGeom>
        </p:spPr>
      </p:pic>
    </p:spTree>
    <p:extLst>
      <p:ext uri="{BB962C8B-B14F-4D97-AF65-F5344CB8AC3E}">
        <p14:creationId xmlns:p14="http://schemas.microsoft.com/office/powerpoint/2010/main" val="35452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 y="0"/>
            <a:ext cx="11787187" cy="2554545"/>
          </a:xfrm>
          <a:prstGeom prst="rect">
            <a:avLst/>
          </a:prstGeom>
        </p:spPr>
        <p:txBody>
          <a:bodyPr wrap="square">
            <a:spAutoFit/>
          </a:bodyPr>
          <a:lstStyle/>
          <a:p>
            <a:pPr marL="342900" indent="-342900" algn="l" rtl="0">
              <a:lnSpc>
                <a:spcPct val="200000"/>
              </a:lnSpc>
              <a:buFont typeface="Wingdings" panose="05000000000000000000" pitchFamily="2" charset="2"/>
              <a:buChar char="v"/>
            </a:pPr>
            <a:r>
              <a:rPr lang="fr-FR" sz="2000" b="1" i="0" dirty="0" smtClean="0">
                <a:solidFill>
                  <a:srgbClr val="FF0000"/>
                </a:solidFill>
                <a:effectLst/>
                <a:latin typeface="Times New Roman" panose="02020603050405020304" pitchFamily="18" charset="0"/>
                <a:cs typeface="Times New Roman" panose="02020603050405020304" pitchFamily="18" charset="0"/>
              </a:rPr>
              <a:t>En phase normale</a:t>
            </a:r>
            <a:r>
              <a:rPr lang="fr-FR" sz="2000" b="0" i="0" dirty="0" smtClean="0">
                <a:solidFill>
                  <a:srgbClr val="111111"/>
                </a:solidFill>
                <a:effectLst/>
                <a:latin typeface="Times New Roman" panose="02020603050405020304" pitchFamily="18" charset="0"/>
                <a:cs typeface="Times New Roman" panose="02020603050405020304" pitchFamily="18" charset="0"/>
              </a:rPr>
              <a:t>, les colonnes sont souvent constituées de fines particules </a:t>
            </a:r>
            <a:r>
              <a:rPr lang="fr-FR" sz="2000" b="0" i="0" dirty="0" smtClean="0">
                <a:solidFill>
                  <a:srgbClr val="00B050"/>
                </a:solidFill>
                <a:effectLst/>
                <a:latin typeface="Times New Roman" panose="02020603050405020304" pitchFamily="18" charset="0"/>
                <a:cs typeface="Times New Roman" panose="02020603050405020304" pitchFamily="18" charset="0"/>
              </a:rPr>
              <a:t>de gel de silice</a:t>
            </a:r>
            <a:r>
              <a:rPr lang="fr-FR" sz="2000" b="0" i="0" dirty="0" smtClean="0">
                <a:solidFill>
                  <a:srgbClr val="111111"/>
                </a:solidFill>
                <a:effectLst/>
                <a:latin typeface="Times New Roman" panose="02020603050405020304" pitchFamily="18" charset="0"/>
                <a:cs typeface="Times New Roman" panose="02020603050405020304" pitchFamily="18" charset="0"/>
              </a:rPr>
              <a:t>, qui portent des fonctions </a:t>
            </a:r>
            <a:r>
              <a:rPr lang="fr-FR" sz="2000" b="0" i="0" dirty="0" err="1" smtClean="0">
                <a:solidFill>
                  <a:srgbClr val="111111"/>
                </a:solidFill>
                <a:effectLst/>
                <a:latin typeface="Times New Roman" panose="02020603050405020304" pitchFamily="18" charset="0"/>
                <a:cs typeface="Times New Roman" panose="02020603050405020304" pitchFamily="18" charset="0"/>
              </a:rPr>
              <a:t>silanols</a:t>
            </a:r>
            <a:r>
              <a:rPr lang="fr-FR" sz="2000" b="0" i="0" dirty="0" smtClean="0">
                <a:solidFill>
                  <a:srgbClr val="111111"/>
                </a:solidFill>
                <a:effectLst/>
                <a:latin typeface="Times New Roman" panose="02020603050405020304" pitchFamily="18" charset="0"/>
                <a:cs typeface="Times New Roman" panose="02020603050405020304" pitchFamily="18" charset="0"/>
              </a:rPr>
              <a:t> </a:t>
            </a:r>
            <a:r>
              <a:rPr lang="fr-FR" sz="2000" b="0" i="0" dirty="0" smtClean="0">
                <a:solidFill>
                  <a:srgbClr val="00B050"/>
                </a:solidFill>
                <a:effectLst/>
                <a:latin typeface="Times New Roman" panose="02020603050405020304" pitchFamily="18" charset="0"/>
                <a:cs typeface="Times New Roman" panose="02020603050405020304" pitchFamily="18" charset="0"/>
              </a:rPr>
              <a:t>polaires</a:t>
            </a:r>
            <a:r>
              <a:rPr lang="fr-FR" sz="2000" b="0" i="0" dirty="0" smtClean="0">
                <a:solidFill>
                  <a:srgbClr val="111111"/>
                </a:solidFill>
                <a:effectLst/>
                <a:latin typeface="Times New Roman" panose="02020603050405020304" pitchFamily="18" charset="0"/>
                <a:cs typeface="Times New Roman" panose="02020603050405020304" pitchFamily="18" charset="0"/>
              </a:rPr>
              <a:t> (-OH).</a:t>
            </a:r>
          </a:p>
          <a:p>
            <a:pPr marL="342900" indent="-342900" algn="l" rtl="0">
              <a:lnSpc>
                <a:spcPct val="200000"/>
              </a:lnSpc>
              <a:buFont typeface="Wingdings" panose="05000000000000000000" pitchFamily="2" charset="2"/>
              <a:buChar char="v"/>
            </a:pPr>
            <a:r>
              <a:rPr lang="fr-FR" sz="2000" b="0" i="0" dirty="0" smtClean="0">
                <a:solidFill>
                  <a:srgbClr val="FF0000"/>
                </a:solidFill>
                <a:effectLst/>
                <a:latin typeface="Times New Roman" panose="02020603050405020304" pitchFamily="18" charset="0"/>
                <a:cs typeface="Times New Roman" panose="02020603050405020304" pitchFamily="18" charset="0"/>
              </a:rPr>
              <a:t> </a:t>
            </a:r>
            <a:r>
              <a:rPr lang="fr-FR" sz="2000" b="1" i="0" dirty="0" smtClean="0">
                <a:solidFill>
                  <a:srgbClr val="FF0000"/>
                </a:solidFill>
                <a:effectLst/>
                <a:latin typeface="Times New Roman" panose="02020603050405020304" pitchFamily="18" charset="0"/>
                <a:cs typeface="Times New Roman" panose="02020603050405020304" pitchFamily="18" charset="0"/>
              </a:rPr>
              <a:t>En phase inverse</a:t>
            </a:r>
            <a:r>
              <a:rPr lang="fr-FR" sz="2000" b="0" i="0" dirty="0" smtClean="0">
                <a:solidFill>
                  <a:srgbClr val="111111"/>
                </a:solidFill>
                <a:effectLst/>
                <a:latin typeface="Times New Roman" panose="02020603050405020304" pitchFamily="18" charset="0"/>
                <a:cs typeface="Times New Roman" panose="02020603050405020304" pitchFamily="18" charset="0"/>
              </a:rPr>
              <a:t>, on utilise souvent de fines particules </a:t>
            </a:r>
            <a:r>
              <a:rPr lang="fr-FR" sz="2000" b="0" i="0" dirty="0" smtClean="0">
                <a:solidFill>
                  <a:srgbClr val="00B050"/>
                </a:solidFill>
                <a:effectLst/>
                <a:latin typeface="Times New Roman" panose="02020603050405020304" pitchFamily="18" charset="0"/>
                <a:cs typeface="Times New Roman" panose="02020603050405020304" pitchFamily="18" charset="0"/>
              </a:rPr>
              <a:t>de gel de silice </a:t>
            </a:r>
            <a:r>
              <a:rPr lang="fr-FR" sz="2000" b="0" i="0" dirty="0" smtClean="0">
                <a:solidFill>
                  <a:srgbClr val="111111"/>
                </a:solidFill>
                <a:effectLst/>
                <a:latin typeface="Times New Roman" panose="02020603050405020304" pitchFamily="18" charset="0"/>
                <a:cs typeface="Times New Roman" panose="02020603050405020304" pitchFamily="18" charset="0"/>
              </a:rPr>
              <a:t>mais sur lesquelles on a greffé, sur les groupements – OH, </a:t>
            </a:r>
            <a:r>
              <a:rPr lang="fr-FR" sz="2000" b="0" i="0" dirty="0" smtClean="0">
                <a:solidFill>
                  <a:srgbClr val="00B050"/>
                </a:solidFill>
                <a:effectLst/>
                <a:latin typeface="Times New Roman" panose="02020603050405020304" pitchFamily="18" charset="0"/>
                <a:cs typeface="Times New Roman" panose="02020603050405020304" pitchFamily="18" charset="0"/>
              </a:rPr>
              <a:t>des chaînes apolaires </a:t>
            </a:r>
            <a:r>
              <a:rPr lang="fr-FR" sz="2000" b="0" i="0" dirty="0" smtClean="0">
                <a:solidFill>
                  <a:srgbClr val="111111"/>
                </a:solidFill>
                <a:effectLst/>
                <a:latin typeface="Times New Roman" panose="02020603050405020304" pitchFamily="18" charset="0"/>
                <a:cs typeface="Times New Roman" panose="02020603050405020304" pitchFamily="18" charset="0"/>
              </a:rPr>
              <a:t>(alkyles en C4, C6, C8, C18, </a:t>
            </a:r>
            <a:r>
              <a:rPr lang="fr-FR" sz="2000" b="0" i="0" dirty="0" err="1" smtClean="0">
                <a:solidFill>
                  <a:srgbClr val="111111"/>
                </a:solidFill>
                <a:effectLst/>
                <a:latin typeface="Times New Roman" panose="02020603050405020304" pitchFamily="18" charset="0"/>
                <a:cs typeface="Times New Roman" panose="02020603050405020304" pitchFamily="18" charset="0"/>
              </a:rPr>
              <a:t>Phényl</a:t>
            </a:r>
            <a:r>
              <a:rPr lang="fr-FR" sz="2000" b="0" i="0" dirty="0" smtClean="0">
                <a:solidFill>
                  <a:srgbClr val="111111"/>
                </a:solidFill>
                <a:effectLst/>
                <a:latin typeface="Times New Roman" panose="02020603050405020304" pitchFamily="18" charset="0"/>
                <a:cs typeface="Times New Roman" panose="02020603050405020304" pitchFamily="18" charset="0"/>
              </a:rPr>
              <a:t>, </a:t>
            </a:r>
            <a:r>
              <a:rPr lang="fr-FR" sz="2000" b="0" i="0" dirty="0" err="1" smtClean="0">
                <a:solidFill>
                  <a:srgbClr val="111111"/>
                </a:solidFill>
                <a:effectLst/>
                <a:latin typeface="Times New Roman" panose="02020603050405020304" pitchFamily="18" charset="0"/>
                <a:cs typeface="Times New Roman" panose="02020603050405020304" pitchFamily="18" charset="0"/>
              </a:rPr>
              <a:t>Cyano</a:t>
            </a:r>
            <a:r>
              <a:rPr lang="fr-FR" sz="2000" b="0" i="0" dirty="0" smtClean="0">
                <a:solidFill>
                  <a:srgbClr val="111111"/>
                </a:solidFill>
                <a:effectLst/>
                <a:latin typeface="Times New Roman" panose="02020603050405020304" pitchFamily="18" charset="0"/>
                <a:cs typeface="Times New Roman" panose="02020603050405020304" pitchFamily="18" charset="0"/>
              </a:rPr>
              <a:t>, etc.). </a:t>
            </a:r>
            <a:endParaRPr lang="ar-DZ"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52389" y="2670155"/>
            <a:ext cx="12091988" cy="4247317"/>
          </a:xfrm>
          <a:prstGeom prst="rect">
            <a:avLst/>
          </a:prstGeom>
        </p:spPr>
        <p:txBody>
          <a:bodyPr wrap="square">
            <a:spAutoFit/>
          </a:bodyPr>
          <a:lstStyle/>
          <a:p>
            <a:pPr marL="342900" indent="-342900" algn="l" rtl="0">
              <a:lnSpc>
                <a:spcPct val="150000"/>
              </a:lnSpc>
              <a:buFont typeface="Wingdings" panose="05000000000000000000" pitchFamily="2" charset="2"/>
              <a:buChar char="v"/>
            </a:pPr>
            <a:r>
              <a:rPr lang="fr-FR" sz="2000" b="0" i="0" dirty="0" smtClean="0">
                <a:solidFill>
                  <a:srgbClr val="111111"/>
                </a:solidFill>
                <a:effectLst/>
                <a:latin typeface="Times New Roman" panose="02020603050405020304" pitchFamily="18" charset="0"/>
                <a:cs typeface="Times New Roman" panose="02020603050405020304" pitchFamily="18" charset="0"/>
              </a:rPr>
              <a:t>Concernant la phase mobile, comme solvant</a:t>
            </a:r>
            <a:r>
              <a:rPr lang="fr-FR" sz="2000" b="0" i="0" u="sng" dirty="0" smtClean="0">
                <a:solidFill>
                  <a:srgbClr val="111111"/>
                </a:solidFill>
                <a:effectLst/>
                <a:latin typeface="Times New Roman" panose="02020603050405020304" pitchFamily="18" charset="0"/>
                <a:cs typeface="Times New Roman" panose="02020603050405020304" pitchFamily="18" charset="0"/>
              </a:rPr>
              <a:t> </a:t>
            </a:r>
            <a:r>
              <a:rPr lang="fr-FR" sz="2000" b="0" i="0" u="sng" dirty="0" smtClean="0">
                <a:solidFill>
                  <a:srgbClr val="0070C0"/>
                </a:solidFill>
                <a:effectLst/>
                <a:latin typeface="Times New Roman" panose="02020603050405020304" pitchFamily="18" charset="0"/>
                <a:cs typeface="Times New Roman" panose="02020603050405020304" pitchFamily="18" charset="0"/>
              </a:rPr>
              <a:t>polaire</a:t>
            </a:r>
            <a:r>
              <a:rPr lang="fr-FR" sz="2000" b="0" i="0" dirty="0" smtClean="0">
                <a:solidFill>
                  <a:srgbClr val="111111"/>
                </a:solidFill>
                <a:effectLst/>
                <a:latin typeface="Times New Roman" panose="02020603050405020304" pitchFamily="18" charset="0"/>
                <a:cs typeface="Times New Roman" panose="02020603050405020304" pitchFamily="18" charset="0"/>
              </a:rPr>
              <a:t>, on utilise le plus souvent </a:t>
            </a:r>
            <a:r>
              <a:rPr lang="fr-FR" sz="2000" b="0" i="0" u="sng" dirty="0" smtClean="0">
                <a:solidFill>
                  <a:srgbClr val="111111"/>
                </a:solidFill>
                <a:effectLst/>
                <a:latin typeface="Times New Roman" panose="02020603050405020304" pitchFamily="18" charset="0"/>
                <a:cs typeface="Times New Roman" panose="02020603050405020304" pitchFamily="18" charset="0"/>
              </a:rPr>
              <a:t>l’eau</a:t>
            </a:r>
            <a:r>
              <a:rPr lang="fr-FR" sz="2000" b="0" i="0" dirty="0" smtClean="0">
                <a:solidFill>
                  <a:srgbClr val="111111"/>
                </a:solidFill>
                <a:effectLst/>
                <a:latin typeface="Times New Roman" panose="02020603050405020304" pitchFamily="18" charset="0"/>
                <a:cs typeface="Times New Roman" panose="02020603050405020304" pitchFamily="18" charset="0"/>
              </a:rPr>
              <a:t>.</a:t>
            </a:r>
          </a:p>
          <a:p>
            <a:pPr marL="342900" indent="-342900" algn="l" rtl="0">
              <a:lnSpc>
                <a:spcPct val="150000"/>
              </a:lnSpc>
              <a:buFont typeface="Wingdings" panose="05000000000000000000" pitchFamily="2" charset="2"/>
              <a:buChar char="v"/>
            </a:pPr>
            <a:r>
              <a:rPr lang="fr-FR" sz="2000" b="0" i="0" dirty="0" smtClean="0">
                <a:solidFill>
                  <a:srgbClr val="111111"/>
                </a:solidFill>
                <a:effectLst/>
                <a:latin typeface="Times New Roman" panose="02020603050405020304" pitchFamily="18" charset="0"/>
                <a:cs typeface="Times New Roman" panose="02020603050405020304" pitchFamily="18" charset="0"/>
              </a:rPr>
              <a:t> Les solvants </a:t>
            </a:r>
            <a:r>
              <a:rPr lang="fr-FR" sz="2000" b="0" i="0" dirty="0" smtClean="0">
                <a:solidFill>
                  <a:srgbClr val="0070C0"/>
                </a:solidFill>
                <a:effectLst/>
                <a:latin typeface="Times New Roman" panose="02020603050405020304" pitchFamily="18" charset="0"/>
                <a:cs typeface="Times New Roman" panose="02020603050405020304" pitchFamily="18" charset="0"/>
              </a:rPr>
              <a:t>apolaires</a:t>
            </a:r>
            <a:r>
              <a:rPr lang="fr-FR" sz="2000" b="0" i="0" dirty="0" smtClean="0">
                <a:solidFill>
                  <a:srgbClr val="111111"/>
                </a:solidFill>
                <a:effectLst/>
                <a:latin typeface="Times New Roman" panose="02020603050405020304" pitchFamily="18" charset="0"/>
                <a:cs typeface="Times New Roman" panose="02020603050405020304" pitchFamily="18" charset="0"/>
              </a:rPr>
              <a:t> sont beaucoup plus nombreux et seront choisis en fonction des molécules à séparer. Ils sont plus ou moins apolaires selon les cas.</a:t>
            </a:r>
          </a:p>
          <a:p>
            <a:pPr marL="342900" indent="-342900" algn="l" rtl="0">
              <a:lnSpc>
                <a:spcPct val="150000"/>
              </a:lnSpc>
              <a:buFont typeface="Wingdings" panose="05000000000000000000" pitchFamily="2" charset="2"/>
              <a:buChar char="v"/>
            </a:pPr>
            <a:r>
              <a:rPr lang="fr-FR" sz="2000" b="0" i="0" dirty="0" smtClean="0">
                <a:solidFill>
                  <a:srgbClr val="111111"/>
                </a:solidFill>
                <a:effectLst/>
                <a:latin typeface="Times New Roman" panose="02020603050405020304" pitchFamily="18" charset="0"/>
                <a:cs typeface="Times New Roman" panose="02020603050405020304" pitchFamily="18" charset="0"/>
              </a:rPr>
              <a:t>L’</a:t>
            </a:r>
            <a:r>
              <a:rPr lang="fr-FR" sz="2000" b="0" i="0" dirty="0" err="1" smtClean="0">
                <a:solidFill>
                  <a:srgbClr val="111111"/>
                </a:solidFill>
                <a:effectLst/>
                <a:latin typeface="Times New Roman" panose="02020603050405020304" pitchFamily="18" charset="0"/>
                <a:cs typeface="Times New Roman" panose="02020603050405020304" pitchFamily="18" charset="0"/>
              </a:rPr>
              <a:t>hydrophilie</a:t>
            </a:r>
            <a:r>
              <a:rPr lang="fr-FR" sz="2000" b="0" i="0" dirty="0" smtClean="0">
                <a:solidFill>
                  <a:srgbClr val="111111"/>
                </a:solidFill>
                <a:effectLst/>
                <a:latin typeface="Times New Roman" panose="02020603050405020304" pitchFamily="18" charset="0"/>
                <a:cs typeface="Times New Roman" panose="02020603050405020304" pitchFamily="18" charset="0"/>
              </a:rPr>
              <a:t>/hydrophobicité recherchée est obtenue par un mélange de ces différents solvants dans des proportions choisies. </a:t>
            </a:r>
          </a:p>
          <a:p>
            <a:pPr marL="342900" indent="-342900" algn="l" rtl="0">
              <a:lnSpc>
                <a:spcPct val="150000"/>
              </a:lnSpc>
              <a:buFont typeface="Wingdings" panose="05000000000000000000" pitchFamily="2" charset="2"/>
              <a:buChar char="v"/>
            </a:pPr>
            <a:r>
              <a:rPr lang="fr-FR" sz="2000" b="0" i="0" dirty="0" smtClean="0">
                <a:solidFill>
                  <a:srgbClr val="111111"/>
                </a:solidFill>
                <a:effectLst/>
                <a:latin typeface="Times New Roman" panose="02020603050405020304" pitchFamily="18" charset="0"/>
                <a:cs typeface="Times New Roman" panose="02020603050405020304" pitchFamily="18" charset="0"/>
              </a:rPr>
              <a:t>La phase mobile peut être binaire (eau + un solvant organique) ou ternaire (eau + deux solvants organiques). </a:t>
            </a:r>
          </a:p>
          <a:p>
            <a:pPr marL="342900" indent="-342900" algn="l" rtl="0">
              <a:lnSpc>
                <a:spcPct val="150000"/>
              </a:lnSpc>
              <a:buFont typeface="Wingdings" panose="05000000000000000000" pitchFamily="2" charset="2"/>
              <a:buChar char="v"/>
            </a:pPr>
            <a:r>
              <a:rPr lang="fr-FR" sz="2000" b="0" i="0" dirty="0" smtClean="0">
                <a:solidFill>
                  <a:srgbClr val="111111"/>
                </a:solidFill>
                <a:effectLst/>
                <a:latin typeface="Times New Roman" panose="02020603050405020304" pitchFamily="18" charset="0"/>
                <a:cs typeface="Times New Roman" panose="02020603050405020304" pitchFamily="18" charset="0"/>
              </a:rPr>
              <a:t>La colonne peut être éluée avec un mélange qui </a:t>
            </a:r>
            <a:r>
              <a:rPr lang="fr-FR" sz="2000" b="0" i="0" u="sng" dirty="0" smtClean="0">
                <a:solidFill>
                  <a:srgbClr val="111111"/>
                </a:solidFill>
                <a:effectLst/>
                <a:latin typeface="Times New Roman" panose="02020603050405020304" pitchFamily="18" charset="0"/>
                <a:cs typeface="Times New Roman" panose="02020603050405020304" pitchFamily="18" charset="0"/>
              </a:rPr>
              <a:t>ne varie pas au cours du temps </a:t>
            </a:r>
            <a:r>
              <a:rPr lang="fr-FR" sz="2000" b="0" i="0" dirty="0" smtClean="0">
                <a:solidFill>
                  <a:srgbClr val="111111"/>
                </a:solidFill>
                <a:effectLst/>
                <a:latin typeface="Times New Roman" panose="02020603050405020304" pitchFamily="18" charset="0"/>
                <a:cs typeface="Times New Roman" panose="02020603050405020304" pitchFamily="18" charset="0"/>
              </a:rPr>
              <a:t>(on parle de </a:t>
            </a:r>
            <a:r>
              <a:rPr lang="fr-FR" sz="2000" b="1" i="0" dirty="0" smtClean="0">
                <a:solidFill>
                  <a:srgbClr val="FF0000"/>
                </a:solidFill>
                <a:effectLst/>
                <a:latin typeface="Times New Roman" panose="02020603050405020304" pitchFamily="18" charset="0"/>
                <a:cs typeface="Times New Roman" panose="02020603050405020304" pitchFamily="18" charset="0"/>
              </a:rPr>
              <a:t>mode </a:t>
            </a:r>
            <a:r>
              <a:rPr lang="fr-FR" sz="2000" b="1" i="0" dirty="0" err="1" smtClean="0">
                <a:solidFill>
                  <a:srgbClr val="FF0000"/>
                </a:solidFill>
                <a:effectLst/>
                <a:latin typeface="Times New Roman" panose="02020603050405020304" pitchFamily="18" charset="0"/>
                <a:cs typeface="Times New Roman" panose="02020603050405020304" pitchFamily="18" charset="0"/>
              </a:rPr>
              <a:t>isocratique</a:t>
            </a:r>
            <a:r>
              <a:rPr lang="fr-FR" sz="2000" b="0" i="0" dirty="0" smtClean="0">
                <a:solidFill>
                  <a:srgbClr val="111111"/>
                </a:solidFill>
                <a:effectLst/>
                <a:latin typeface="Times New Roman" panose="02020603050405020304" pitchFamily="18" charset="0"/>
                <a:cs typeface="Times New Roman" panose="02020603050405020304" pitchFamily="18" charset="0"/>
              </a:rPr>
              <a:t>) ou au contraire qui </a:t>
            </a:r>
            <a:r>
              <a:rPr lang="fr-FR" sz="2000" b="0" i="0" u="sng" dirty="0" smtClean="0">
                <a:solidFill>
                  <a:srgbClr val="111111"/>
                </a:solidFill>
                <a:effectLst/>
                <a:latin typeface="Times New Roman" panose="02020603050405020304" pitchFamily="18" charset="0"/>
                <a:cs typeface="Times New Roman" panose="02020603050405020304" pitchFamily="18" charset="0"/>
              </a:rPr>
              <a:t>varie au cours du temps </a:t>
            </a:r>
            <a:r>
              <a:rPr lang="fr-FR" sz="2000" b="0" i="0" dirty="0" smtClean="0">
                <a:solidFill>
                  <a:srgbClr val="111111"/>
                </a:solidFill>
                <a:effectLst/>
                <a:latin typeface="Times New Roman" panose="02020603050405020304" pitchFamily="18" charset="0"/>
                <a:cs typeface="Times New Roman" panose="02020603050405020304" pitchFamily="18" charset="0"/>
              </a:rPr>
              <a:t>(</a:t>
            </a:r>
            <a:r>
              <a:rPr lang="fr-FR" sz="2000" b="1" i="0" dirty="0" smtClean="0">
                <a:solidFill>
                  <a:srgbClr val="FF0000"/>
                </a:solidFill>
                <a:effectLst/>
                <a:latin typeface="Times New Roman" panose="02020603050405020304" pitchFamily="18" charset="0"/>
                <a:cs typeface="Times New Roman" panose="02020603050405020304" pitchFamily="18" charset="0"/>
              </a:rPr>
              <a:t>mode gradient</a:t>
            </a:r>
            <a:r>
              <a:rPr lang="fr-FR" sz="2000" b="0" i="0" dirty="0" smtClean="0">
                <a:solidFill>
                  <a:srgbClr val="111111"/>
                </a:solidFill>
                <a:effectLst/>
                <a:latin typeface="Times New Roman" panose="02020603050405020304" pitchFamily="18" charset="0"/>
                <a:cs typeface="Times New Roman" panose="02020603050405020304" pitchFamily="18" charset="0"/>
              </a:rPr>
              <a:t>), en modifiant les proportions relatives des solvants polaire et apolaire.</a:t>
            </a:r>
            <a:endParaRPr lang="ar-D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579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10746814"/>
              </p:ext>
            </p:extLst>
          </p:nvPr>
        </p:nvGraphicFramePr>
        <p:xfrm>
          <a:off x="1885949" y="314324"/>
          <a:ext cx="7129464" cy="6315075"/>
        </p:xfrm>
        <a:graphic>
          <a:graphicData uri="http://schemas.openxmlformats.org/drawingml/2006/table">
            <a:tbl>
              <a:tblPr/>
              <a:tblGrid>
                <a:gridCol w="3564732"/>
                <a:gridCol w="3564732"/>
              </a:tblGrid>
              <a:tr h="524962">
                <a:tc gridSpan="2">
                  <a:txBody>
                    <a:bodyPr/>
                    <a:lstStyle/>
                    <a:p>
                      <a:pPr algn="ctr"/>
                      <a:r>
                        <a:rPr lang="fr-FR" sz="1600" dirty="0"/>
                        <a:t>Tableau 3 - Quelques solvant employés comme phase mobile en HPLC</a:t>
                      </a:r>
                    </a:p>
                  </a:txBody>
                  <a:tcPr marL="23865" marR="23865" marT="23865" marB="23865" anchor="ctr">
                    <a:solidFill>
                      <a:srgbClr val="FFFFFF"/>
                    </a:solidFill>
                  </a:tcPr>
                </a:tc>
                <a:tc hMerge="1">
                  <a:txBody>
                    <a:bodyPr/>
                    <a:lstStyle/>
                    <a:p>
                      <a:pPr rtl="1"/>
                      <a:endParaRPr lang="ar-DZ"/>
                    </a:p>
                  </a:txBody>
                  <a:tcPr/>
                </a:tc>
              </a:tr>
              <a:tr h="1615268">
                <a:tc>
                  <a:txBody>
                    <a:bodyPr/>
                    <a:lstStyle/>
                    <a:p>
                      <a:pPr algn="ctr"/>
                      <a:r>
                        <a:rPr lang="fr-FR" sz="1600" dirty="0">
                          <a:effectLst/>
                        </a:rPr>
                        <a:t>Solvants polaires</a:t>
                      </a: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B w="9525" cap="flat" cmpd="sng" algn="ctr">
                      <a:solidFill>
                        <a:srgbClr val="777777"/>
                      </a:solidFill>
                      <a:prstDash val="solid"/>
                      <a:round/>
                      <a:headEnd type="none" w="med" len="med"/>
                      <a:tailEnd type="none" w="med" len="med"/>
                    </a:lnB>
                    <a:solidFill>
                      <a:srgbClr val="FFFFFF"/>
                    </a:solidFill>
                  </a:tcPr>
                </a:tc>
                <a:tc>
                  <a:txBody>
                    <a:bodyPr/>
                    <a:lstStyle/>
                    <a:p>
                      <a:pPr algn="ctr"/>
                      <a:r>
                        <a:rPr lang="fr-FR" sz="1600">
                          <a:effectLst/>
                        </a:rPr>
                        <a:t>- Eau</a:t>
                      </a:r>
                      <a:br>
                        <a:rPr lang="fr-FR" sz="1600">
                          <a:effectLst/>
                        </a:rPr>
                      </a:br>
                      <a:r>
                        <a:rPr lang="fr-FR" sz="1600">
                          <a:effectLst/>
                        </a:rPr>
                        <a:t>- DMSO (diméthylsulfoxyde)</a:t>
                      </a:r>
                      <a:br>
                        <a:rPr lang="fr-FR" sz="1600">
                          <a:effectLst/>
                        </a:rPr>
                      </a:br>
                      <a:r>
                        <a:rPr lang="fr-FR" sz="1600">
                          <a:effectLst/>
                        </a:rPr>
                        <a:t>- Acétonitrile</a:t>
                      </a:r>
                      <a:br>
                        <a:rPr lang="fr-FR" sz="1600">
                          <a:effectLst/>
                        </a:rPr>
                      </a:br>
                      <a:r>
                        <a:rPr lang="fr-FR" sz="1600">
                          <a:effectLst/>
                        </a:rPr>
                        <a:t>- Acide acétique</a:t>
                      </a: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r>
              <a:tr h="1838919">
                <a:tc>
                  <a:txBody>
                    <a:bodyPr/>
                    <a:lstStyle/>
                    <a:p>
                      <a:pPr algn="ctr"/>
                      <a:r>
                        <a:rPr lang="fr-FR" sz="1600">
                          <a:effectLst/>
                        </a:rPr>
                        <a:t>Solvants de polarité moyenne</a:t>
                      </a: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pPr algn="ctr"/>
                      <a:r>
                        <a:rPr lang="fr-FR" sz="1600" dirty="0">
                          <a:effectLst/>
                        </a:rPr>
                        <a:t>- Méthanol</a:t>
                      </a:r>
                      <a:br>
                        <a:rPr lang="fr-FR" sz="1600" dirty="0">
                          <a:effectLst/>
                        </a:rPr>
                      </a:br>
                      <a:r>
                        <a:rPr lang="fr-FR" sz="1600" dirty="0">
                          <a:effectLst/>
                        </a:rPr>
                        <a:t>- Ethanol</a:t>
                      </a:r>
                      <a:br>
                        <a:rPr lang="fr-FR" sz="1600" dirty="0">
                          <a:effectLst/>
                        </a:rPr>
                      </a:br>
                      <a:r>
                        <a:rPr lang="fr-FR" sz="1600" dirty="0">
                          <a:effectLst/>
                        </a:rPr>
                        <a:t>- Chloroforme</a:t>
                      </a:r>
                      <a:br>
                        <a:rPr lang="fr-FR" sz="1600" dirty="0">
                          <a:effectLst/>
                        </a:rPr>
                      </a:br>
                      <a:r>
                        <a:rPr lang="fr-FR" sz="1600" dirty="0">
                          <a:effectLst/>
                        </a:rPr>
                        <a:t>- Propan-2-ol</a:t>
                      </a:r>
                      <a:br>
                        <a:rPr lang="fr-FR" sz="1600" dirty="0">
                          <a:effectLst/>
                        </a:rPr>
                      </a:br>
                      <a:r>
                        <a:rPr lang="fr-FR" sz="1600" dirty="0">
                          <a:effectLst/>
                        </a:rPr>
                        <a:t>- THF (</a:t>
                      </a:r>
                      <a:r>
                        <a:rPr lang="fr-FR" sz="1600" dirty="0" err="1">
                          <a:effectLst/>
                        </a:rPr>
                        <a:t>tetrahydrofurane</a:t>
                      </a:r>
                      <a:r>
                        <a:rPr lang="fr-FR" sz="1600" dirty="0">
                          <a:effectLst/>
                        </a:rPr>
                        <a:t>)</a:t>
                      </a:r>
                      <a:br>
                        <a:rPr lang="fr-FR" sz="1600" dirty="0">
                          <a:effectLst/>
                        </a:rPr>
                      </a:br>
                      <a:r>
                        <a:rPr lang="fr-FR" sz="1600" dirty="0">
                          <a:effectLst/>
                        </a:rPr>
                        <a:t>- </a:t>
                      </a:r>
                      <a:r>
                        <a:rPr lang="fr-FR" sz="1600" dirty="0" err="1">
                          <a:effectLst/>
                        </a:rPr>
                        <a:t>Propanol</a:t>
                      </a:r>
                      <a:endParaRPr lang="fr-FR" sz="1600" dirty="0">
                        <a:effectLst/>
                      </a:endParaRP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r>
              <a:tr h="1391615">
                <a:tc>
                  <a:txBody>
                    <a:bodyPr/>
                    <a:lstStyle/>
                    <a:p>
                      <a:pPr algn="ctr"/>
                      <a:r>
                        <a:rPr lang="fr-FR" sz="1600">
                          <a:effectLst/>
                        </a:rPr>
                        <a:t>Solvant fortement apolaire</a:t>
                      </a: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pPr algn="ctr"/>
                      <a:r>
                        <a:rPr lang="fr-FR" sz="1600" dirty="0">
                          <a:effectLst/>
                        </a:rPr>
                        <a:t>- </a:t>
                      </a:r>
                      <a:r>
                        <a:rPr lang="fr-FR" sz="1600" dirty="0" err="1">
                          <a:effectLst/>
                        </a:rPr>
                        <a:t>Fluorobenzene</a:t>
                      </a:r>
                      <a:r>
                        <a:rPr lang="fr-FR" sz="1600" dirty="0">
                          <a:effectLst/>
                        </a:rPr>
                        <a:t/>
                      </a:r>
                      <a:br>
                        <a:rPr lang="fr-FR" sz="1600" dirty="0">
                          <a:effectLst/>
                        </a:rPr>
                      </a:br>
                      <a:r>
                        <a:rPr lang="fr-FR" sz="1600" dirty="0">
                          <a:effectLst/>
                        </a:rPr>
                        <a:t>- </a:t>
                      </a:r>
                      <a:r>
                        <a:rPr lang="fr-FR" sz="1600" dirty="0" err="1">
                          <a:effectLst/>
                        </a:rPr>
                        <a:t>Bromoethane</a:t>
                      </a:r>
                      <a:r>
                        <a:rPr lang="fr-FR" sz="1600" dirty="0">
                          <a:effectLst/>
                        </a:rPr>
                        <a:t/>
                      </a:r>
                      <a:br>
                        <a:rPr lang="fr-FR" sz="1600" dirty="0">
                          <a:effectLst/>
                        </a:rPr>
                      </a:br>
                      <a:r>
                        <a:rPr lang="fr-FR" sz="1600" dirty="0">
                          <a:effectLst/>
                        </a:rPr>
                        <a:t>- </a:t>
                      </a:r>
                      <a:r>
                        <a:rPr lang="fr-FR" sz="1600" dirty="0" err="1">
                          <a:effectLst/>
                        </a:rPr>
                        <a:t>Chloroethane</a:t>
                      </a:r>
                      <a:r>
                        <a:rPr lang="fr-FR" sz="1600" dirty="0">
                          <a:effectLst/>
                        </a:rPr>
                        <a:t/>
                      </a:r>
                      <a:br>
                        <a:rPr lang="fr-FR" sz="1600" dirty="0">
                          <a:effectLst/>
                        </a:rPr>
                      </a:br>
                      <a:r>
                        <a:rPr lang="fr-FR" sz="1600" dirty="0">
                          <a:effectLst/>
                        </a:rPr>
                        <a:t>- Cyclohexane</a:t>
                      </a: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r>
              <a:tr h="944311">
                <a:tc gridSpan="2">
                  <a:txBody>
                    <a:bodyPr/>
                    <a:lstStyle/>
                    <a:p>
                      <a:pPr algn="ctr"/>
                      <a:r>
                        <a:rPr lang="fr-FR" sz="1600" dirty="0">
                          <a:effectLst/>
                        </a:rPr>
                        <a:t>Ces solvants sont classés du plus polaire au plus apolaire.</a:t>
                      </a:r>
                    </a:p>
                  </a:txBody>
                  <a:tcPr marL="23865" marR="23865" marT="152737" marB="152737"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hMerge="1">
                  <a:txBody>
                    <a:bodyPr/>
                    <a:lstStyle/>
                    <a:p>
                      <a:pPr rtl="1"/>
                      <a:endParaRPr lang="ar-DZ"/>
                    </a:p>
                  </a:txBody>
                  <a:tcPr/>
                </a:tc>
              </a:tr>
            </a:tbl>
          </a:graphicData>
        </a:graphic>
      </p:graphicFrame>
    </p:spTree>
    <p:extLst>
      <p:ext uri="{BB962C8B-B14F-4D97-AF65-F5344CB8AC3E}">
        <p14:creationId xmlns:p14="http://schemas.microsoft.com/office/powerpoint/2010/main" val="112659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0201"/>
            <a:ext cx="9482139" cy="4062651"/>
          </a:xfrm>
          <a:prstGeom prst="rect">
            <a:avLst/>
          </a:prstGeom>
        </p:spPr>
        <p:txBody>
          <a:bodyPr wrap="square">
            <a:spAutoFit/>
          </a:bodyPr>
          <a:lstStyle/>
          <a:p>
            <a:pPr algn="l" rtl="0">
              <a:lnSpc>
                <a:spcPct val="150000"/>
              </a:lnSpc>
            </a:pPr>
            <a:r>
              <a:rPr lang="fr-FR" sz="2800" b="1" dirty="0" smtClean="0">
                <a:solidFill>
                  <a:srgbClr val="7030A0"/>
                </a:solidFill>
                <a:latin typeface="Arial" panose="020B0604020202020204" pitchFamily="34" charset="0"/>
              </a:rPr>
              <a:t>1</a:t>
            </a:r>
            <a:r>
              <a:rPr lang="fr-FR" sz="2800" b="1" u="sng" dirty="0" smtClean="0">
                <a:solidFill>
                  <a:srgbClr val="7030A0"/>
                </a:solidFill>
                <a:latin typeface="Arial" panose="020B0604020202020204" pitchFamily="34" charset="0"/>
              </a:rPr>
              <a:t>. Introduction</a:t>
            </a:r>
            <a:endParaRPr lang="fr-FR" sz="2400" b="0" i="0" u="sng" dirty="0">
              <a:solidFill>
                <a:srgbClr val="202122"/>
              </a:solidFill>
              <a:effectLst/>
              <a:latin typeface="Arial" panose="020B0604020202020204" pitchFamily="34" charset="0"/>
            </a:endParaRPr>
          </a:p>
          <a:p>
            <a:pPr marL="342900" indent="-342900" algn="l" rtl="0">
              <a:lnSpc>
                <a:spcPct val="150000"/>
              </a:lnSpc>
              <a:buFont typeface="Wingdings" panose="05000000000000000000" pitchFamily="2" charset="2"/>
              <a:buChar char="Ø"/>
            </a:pPr>
            <a:r>
              <a:rPr lang="fr-FR" sz="2400" b="0" i="0" dirty="0" smtClean="0">
                <a:solidFill>
                  <a:srgbClr val="202122"/>
                </a:solidFill>
                <a:effectLst/>
                <a:latin typeface="Arial" panose="020B0604020202020204" pitchFamily="34" charset="0"/>
              </a:rPr>
              <a:t>La</a:t>
            </a:r>
            <a:r>
              <a:rPr lang="fr-FR" sz="2400" b="0" i="0" dirty="0" smtClean="0">
                <a:solidFill>
                  <a:srgbClr val="FF0000"/>
                </a:solidFill>
                <a:effectLst/>
                <a:latin typeface="Arial" panose="020B0604020202020204" pitchFamily="34" charset="0"/>
              </a:rPr>
              <a:t> </a:t>
            </a:r>
            <a:r>
              <a:rPr lang="fr-FR" sz="2400" b="1" i="0" dirty="0" smtClean="0">
                <a:solidFill>
                  <a:srgbClr val="FF0000"/>
                </a:solidFill>
                <a:effectLst/>
                <a:latin typeface="Arial" panose="020B0604020202020204" pitchFamily="34" charset="0"/>
              </a:rPr>
              <a:t>chromatographie</a:t>
            </a:r>
            <a:r>
              <a:rPr lang="fr-FR" sz="2400" b="0" i="0" dirty="0" smtClean="0">
                <a:solidFill>
                  <a:srgbClr val="FF0000"/>
                </a:solidFill>
                <a:effectLst/>
                <a:latin typeface="Arial" panose="020B0604020202020204" pitchFamily="34" charset="0"/>
              </a:rPr>
              <a:t> </a:t>
            </a:r>
            <a:r>
              <a:rPr lang="fr-FR" sz="2400" b="0" i="0" dirty="0" smtClean="0">
                <a:solidFill>
                  <a:srgbClr val="202122"/>
                </a:solidFill>
                <a:effectLst/>
                <a:latin typeface="Arial" panose="020B0604020202020204" pitchFamily="34" charset="0"/>
              </a:rPr>
              <a:t> </a:t>
            </a:r>
            <a:r>
              <a:rPr lang="fr-FR" sz="2400" b="0" i="1" dirty="0" smtClean="0">
                <a:solidFill>
                  <a:srgbClr val="202122"/>
                </a:solidFill>
                <a:effectLst/>
                <a:latin typeface="Arial" panose="020B0604020202020204" pitchFamily="34" charset="0"/>
                <a:cs typeface="Arial Unicode MS" panose="020B0604020202020204" pitchFamily="34" charset="-128"/>
              </a:rPr>
              <a:t>khrôma</a:t>
            </a:r>
            <a:r>
              <a:rPr lang="fr-FR" sz="2400" b="0" i="0" dirty="0" smtClean="0">
                <a:solidFill>
                  <a:srgbClr val="202122"/>
                </a:solidFill>
                <a:effectLst/>
                <a:latin typeface="Arial" panose="020B0604020202020204" pitchFamily="34" charset="0"/>
              </a:rPr>
              <a:t>, « couleur » et  </a:t>
            </a:r>
            <a:r>
              <a:rPr lang="fr-FR" sz="2400" b="0" i="1" dirty="0" smtClean="0">
                <a:solidFill>
                  <a:srgbClr val="202122"/>
                </a:solidFill>
                <a:effectLst/>
                <a:latin typeface="Arial" panose="020B0604020202020204" pitchFamily="34" charset="0"/>
                <a:cs typeface="Arial Unicode MS" panose="020B0604020202020204" pitchFamily="34" charset="-128"/>
              </a:rPr>
              <a:t>graphein</a:t>
            </a:r>
            <a:r>
              <a:rPr lang="fr-FR" sz="2400" b="0" i="0" dirty="0" smtClean="0">
                <a:solidFill>
                  <a:srgbClr val="202122"/>
                </a:solidFill>
                <a:effectLst/>
                <a:latin typeface="Arial" panose="020B0604020202020204" pitchFamily="34" charset="0"/>
              </a:rPr>
              <a:t>, « écrire ») est une méthode </a:t>
            </a:r>
            <a:r>
              <a:rPr lang="fr-FR" sz="2400" b="0" i="0" dirty="0" smtClean="0">
                <a:solidFill>
                  <a:srgbClr val="0070C0"/>
                </a:solidFill>
                <a:effectLst/>
                <a:latin typeface="Arial" panose="020B0604020202020204" pitchFamily="34" charset="0"/>
              </a:rPr>
              <a:t>physico-chimique</a:t>
            </a:r>
            <a:r>
              <a:rPr lang="fr-FR" sz="2400" b="0" i="0" dirty="0" smtClean="0">
                <a:solidFill>
                  <a:srgbClr val="202122"/>
                </a:solidFill>
                <a:effectLst/>
                <a:latin typeface="Arial" panose="020B0604020202020204" pitchFamily="34" charset="0"/>
              </a:rPr>
              <a:t> basée sur la </a:t>
            </a:r>
            <a:r>
              <a:rPr lang="fr-FR" sz="2400" b="0" i="0" dirty="0" smtClean="0">
                <a:solidFill>
                  <a:srgbClr val="0070C0"/>
                </a:solidFill>
                <a:effectLst/>
                <a:latin typeface="Arial" panose="020B0604020202020204" pitchFamily="34" charset="0"/>
              </a:rPr>
              <a:t>séparation</a:t>
            </a:r>
            <a:r>
              <a:rPr lang="fr-FR" sz="2400" b="0" i="0" dirty="0" smtClean="0">
                <a:solidFill>
                  <a:srgbClr val="202122"/>
                </a:solidFill>
                <a:effectLst/>
                <a:latin typeface="Arial" panose="020B0604020202020204" pitchFamily="34" charset="0"/>
              </a:rPr>
              <a:t> de constituants( </a:t>
            </a:r>
            <a:r>
              <a:rPr lang="fr-FR" sz="2400" b="0" i="0" dirty="0" smtClean="0">
                <a:solidFill>
                  <a:srgbClr val="0070C0"/>
                </a:solidFill>
                <a:effectLst/>
                <a:latin typeface="Arial" panose="020B0604020202020204" pitchFamily="34" charset="0"/>
              </a:rPr>
              <a:t>solutés</a:t>
            </a:r>
            <a:r>
              <a:rPr lang="fr-FR" sz="2400" b="0" i="0" dirty="0" smtClean="0">
                <a:solidFill>
                  <a:srgbClr val="202122"/>
                </a:solidFill>
                <a:effectLst/>
                <a:latin typeface="Arial" panose="020B0604020202020204" pitchFamily="34" charset="0"/>
              </a:rPr>
              <a:t>) d’un mélange. Les solutés</a:t>
            </a:r>
            <a:r>
              <a:rPr lang="fr-FR" sz="2400" dirty="0" smtClean="0">
                <a:solidFill>
                  <a:srgbClr val="202122"/>
                </a:solidFill>
                <a:latin typeface="Arial" panose="020B0604020202020204" pitchFamily="34" charset="0"/>
              </a:rPr>
              <a:t> </a:t>
            </a:r>
            <a:r>
              <a:rPr lang="fr-FR" sz="2400" b="0" i="0" dirty="0" smtClean="0">
                <a:solidFill>
                  <a:srgbClr val="202122"/>
                </a:solidFill>
                <a:effectLst/>
                <a:latin typeface="Arial" panose="020B0604020202020204" pitchFamily="34" charset="0"/>
              </a:rPr>
              <a:t>séparés sont entrainés par un fluide (liquide ou gaz) que l’on appelle </a:t>
            </a:r>
            <a:r>
              <a:rPr lang="fr-FR" sz="2400" b="0" i="0" dirty="0" smtClean="0">
                <a:solidFill>
                  <a:srgbClr val="FF0000"/>
                </a:solidFill>
                <a:effectLst/>
                <a:latin typeface="Arial" panose="020B0604020202020204" pitchFamily="34" charset="0"/>
              </a:rPr>
              <a:t>phase mobile</a:t>
            </a:r>
            <a:r>
              <a:rPr lang="fr-FR" sz="2400" b="0" i="0" dirty="0" smtClean="0">
                <a:solidFill>
                  <a:srgbClr val="202122"/>
                </a:solidFill>
                <a:effectLst/>
                <a:latin typeface="Arial" panose="020B0604020202020204" pitchFamily="34" charset="0"/>
              </a:rPr>
              <a:t>, qui interagissent ou pas avec une </a:t>
            </a:r>
            <a:r>
              <a:rPr lang="fr-FR" sz="2400" b="0" i="0" dirty="0" smtClean="0">
                <a:solidFill>
                  <a:srgbClr val="FF0000"/>
                </a:solidFill>
                <a:effectLst/>
                <a:latin typeface="Arial" panose="020B0604020202020204" pitchFamily="34" charset="0"/>
              </a:rPr>
              <a:t>phase fixe </a:t>
            </a:r>
            <a:r>
              <a:rPr lang="fr-FR" sz="2400" b="0" i="0" dirty="0" smtClean="0">
                <a:solidFill>
                  <a:srgbClr val="202122"/>
                </a:solidFill>
                <a:effectLst/>
                <a:latin typeface="Arial" panose="020B0604020202020204" pitchFamily="34" charset="0"/>
              </a:rPr>
              <a:t>(</a:t>
            </a:r>
            <a:r>
              <a:rPr lang="fr-FR" sz="2400" b="0" i="0" dirty="0" smtClean="0">
                <a:solidFill>
                  <a:srgbClr val="FF0000"/>
                </a:solidFill>
                <a:effectLst/>
                <a:latin typeface="Arial" panose="020B0604020202020204" pitchFamily="34" charset="0"/>
              </a:rPr>
              <a:t>stationnaire</a:t>
            </a:r>
            <a:r>
              <a:rPr lang="fr-FR" sz="2400" b="0" i="0" dirty="0" smtClean="0">
                <a:solidFill>
                  <a:srgbClr val="202122"/>
                </a:solidFill>
                <a:effectLst/>
                <a:latin typeface="Arial" panose="020B0604020202020204" pitchFamily="34" charset="0"/>
              </a:rPr>
              <a:t>)  </a:t>
            </a:r>
          </a:p>
        </p:txBody>
      </p:sp>
      <p:sp>
        <p:nvSpPr>
          <p:cNvPr id="3" name="Rectangle 2"/>
          <p:cNvSpPr/>
          <p:nvPr/>
        </p:nvSpPr>
        <p:spPr>
          <a:xfrm>
            <a:off x="-1" y="3926941"/>
            <a:ext cx="12044363" cy="3046988"/>
          </a:xfrm>
          <a:prstGeom prst="rect">
            <a:avLst/>
          </a:prstGeom>
        </p:spPr>
        <p:txBody>
          <a:bodyPr wrap="square">
            <a:spAutoFit/>
          </a:bodyPr>
          <a:lstStyle/>
          <a:p>
            <a:pPr marL="342900" indent="-342900" algn="l" rtl="0">
              <a:lnSpc>
                <a:spcPct val="200000"/>
              </a:lnSpc>
              <a:buFont typeface="Wingdings" panose="05000000000000000000" pitchFamily="2" charset="2"/>
              <a:buChar char="Ø"/>
            </a:pPr>
            <a:r>
              <a:rPr lang="fr-FR" sz="2400" b="0" i="0" dirty="0" smtClean="0">
                <a:solidFill>
                  <a:srgbClr val="202122"/>
                </a:solidFill>
                <a:effectLst/>
                <a:latin typeface="Arial" panose="020B0604020202020204" pitchFamily="34" charset="0"/>
              </a:rPr>
              <a:t>L'appareil utilisé pour effectuer certaines chromatographies se nomme  </a:t>
            </a:r>
          </a:p>
          <a:p>
            <a:pPr algn="l" rtl="0">
              <a:lnSpc>
                <a:spcPct val="200000"/>
              </a:lnSpc>
            </a:pPr>
            <a:r>
              <a:rPr lang="fr-FR" sz="2400" dirty="0">
                <a:solidFill>
                  <a:srgbClr val="202122"/>
                </a:solidFill>
                <a:latin typeface="Arial" panose="020B0604020202020204" pitchFamily="34" charset="0"/>
              </a:rPr>
              <a:t> </a:t>
            </a:r>
            <a:r>
              <a:rPr lang="fr-FR" sz="2400" dirty="0" smtClean="0">
                <a:solidFill>
                  <a:srgbClr val="202122"/>
                </a:solidFill>
                <a:latin typeface="Arial" panose="020B0604020202020204" pitchFamily="34" charset="0"/>
              </a:rPr>
              <a:t>    </a:t>
            </a:r>
            <a:r>
              <a:rPr lang="fr-FR" sz="2400" b="1" i="0" dirty="0" smtClean="0">
                <a:solidFill>
                  <a:srgbClr val="00B050"/>
                </a:solidFill>
                <a:effectLst/>
                <a:latin typeface="Arial" panose="020B0604020202020204" pitchFamily="34" charset="0"/>
              </a:rPr>
              <a:t>chromatographe</a:t>
            </a:r>
            <a:r>
              <a:rPr lang="fr-FR" sz="2400" b="0" i="0" dirty="0" smtClean="0">
                <a:solidFill>
                  <a:srgbClr val="202122"/>
                </a:solidFill>
                <a:effectLst/>
                <a:latin typeface="Arial" panose="020B0604020202020204" pitchFamily="34" charset="0"/>
              </a:rPr>
              <a:t>.</a:t>
            </a:r>
          </a:p>
          <a:p>
            <a:pPr marL="342900" indent="-342900" algn="l" rtl="0">
              <a:lnSpc>
                <a:spcPct val="200000"/>
              </a:lnSpc>
              <a:buFont typeface="Wingdings" panose="05000000000000000000" pitchFamily="2" charset="2"/>
              <a:buChar char="Ø"/>
            </a:pPr>
            <a:r>
              <a:rPr lang="fr-FR" sz="2400" b="0" i="0" dirty="0" smtClean="0">
                <a:solidFill>
                  <a:srgbClr val="202122"/>
                </a:solidFill>
                <a:effectLst/>
                <a:latin typeface="Arial" panose="020B0604020202020204" pitchFamily="34" charset="0"/>
              </a:rPr>
              <a:t> L'image ou le diagramme obtenu par chromatographie est appelé</a:t>
            </a:r>
          </a:p>
          <a:p>
            <a:pPr algn="l" rtl="0">
              <a:lnSpc>
                <a:spcPct val="200000"/>
              </a:lnSpc>
            </a:pPr>
            <a:r>
              <a:rPr lang="fr-FR" sz="2400" dirty="0">
                <a:solidFill>
                  <a:srgbClr val="202122"/>
                </a:solidFill>
                <a:latin typeface="Arial" panose="020B0604020202020204" pitchFamily="34" charset="0"/>
              </a:rPr>
              <a:t> </a:t>
            </a:r>
            <a:r>
              <a:rPr lang="fr-FR" sz="2400" dirty="0" smtClean="0">
                <a:solidFill>
                  <a:srgbClr val="202122"/>
                </a:solidFill>
                <a:latin typeface="Arial" panose="020B0604020202020204" pitchFamily="34" charset="0"/>
              </a:rPr>
              <a:t>     </a:t>
            </a:r>
            <a:r>
              <a:rPr lang="fr-FR" sz="2400" b="0" i="0" dirty="0" smtClean="0">
                <a:solidFill>
                  <a:srgbClr val="202122"/>
                </a:solidFill>
                <a:effectLst/>
                <a:latin typeface="Arial" panose="020B0604020202020204" pitchFamily="34" charset="0"/>
              </a:rPr>
              <a:t> </a:t>
            </a:r>
            <a:r>
              <a:rPr lang="fr-FR" sz="2400" b="1" i="0" dirty="0" smtClean="0">
                <a:solidFill>
                  <a:srgbClr val="00B050"/>
                </a:solidFill>
                <a:effectLst/>
                <a:latin typeface="Arial" panose="020B0604020202020204" pitchFamily="34" charset="0"/>
              </a:rPr>
              <a:t>chromatogramme</a:t>
            </a:r>
            <a:endParaRPr lang="ar-DZ" sz="2400" dirty="0">
              <a:solidFill>
                <a:srgbClr val="00B050"/>
              </a:solidFill>
            </a:endParaRPr>
          </a:p>
        </p:txBody>
      </p:sp>
    </p:spTree>
    <p:extLst>
      <p:ext uri="{BB962C8B-B14F-4D97-AF65-F5344CB8AC3E}">
        <p14:creationId xmlns:p14="http://schemas.microsoft.com/office/powerpoint/2010/main" val="32706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4" y="0"/>
            <a:ext cx="11572875" cy="1702069"/>
          </a:xfrm>
          <a:prstGeom prst="rect">
            <a:avLst/>
          </a:prstGeom>
        </p:spPr>
        <p:txBody>
          <a:bodyPr wrap="square">
            <a:spAutoFit/>
          </a:bodyPr>
          <a:lstStyle/>
          <a:p>
            <a:pPr algn="l">
              <a:lnSpc>
                <a:spcPct val="150000"/>
              </a:lnSpc>
            </a:pPr>
            <a:r>
              <a:rPr lang="fr-FR" b="0" i="0" dirty="0" smtClean="0">
                <a:solidFill>
                  <a:srgbClr val="111111"/>
                </a:solidFill>
                <a:effectLst/>
                <a:latin typeface="Graphik"/>
              </a:rPr>
              <a:t>Chaque pic correspond dans l’idéal à la sortie d’une unique espèce moléculaire qui modifie </a:t>
            </a:r>
            <a:r>
              <a:rPr lang="fr-FR" b="0" i="0" dirty="0" smtClean="0">
                <a:solidFill>
                  <a:srgbClr val="FF0000"/>
                </a:solidFill>
                <a:effectLst/>
                <a:latin typeface="Graphik"/>
              </a:rPr>
              <a:t>l’absorbance (Ab)</a:t>
            </a:r>
            <a:r>
              <a:rPr lang="fr-FR" b="0" i="0" dirty="0" smtClean="0">
                <a:solidFill>
                  <a:srgbClr val="111111"/>
                </a:solidFill>
                <a:effectLst/>
                <a:latin typeface="Graphik"/>
              </a:rPr>
              <a:t> de l’éluant. Le temps qui s’écoule entre l’injection du mélange dans la colonne et le sommet d’un pic correspond au </a:t>
            </a:r>
            <a:r>
              <a:rPr lang="fr-FR" b="0" i="0" dirty="0" smtClean="0">
                <a:solidFill>
                  <a:srgbClr val="FF0000"/>
                </a:solidFill>
                <a:effectLst/>
                <a:latin typeface="Graphik"/>
              </a:rPr>
              <a:t>temps de rétention (Tr) </a:t>
            </a:r>
            <a:r>
              <a:rPr lang="fr-FR" b="0" i="0" dirty="0" smtClean="0">
                <a:solidFill>
                  <a:srgbClr val="111111"/>
                </a:solidFill>
                <a:effectLst/>
                <a:latin typeface="Graphik"/>
              </a:rPr>
              <a:t>de la molécule . Ce temps est caractéristique d’une molécule pour un ensemble donné de paramètres (nature et taille de la colonne, nature et débit de l’éluant, pression, température, etc.).</a:t>
            </a:r>
            <a:endParaRPr lang="ar-DZ" dirty="0"/>
          </a:p>
        </p:txBody>
      </p:sp>
      <p:pic>
        <p:nvPicPr>
          <p:cNvPr id="409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4" y="2028825"/>
            <a:ext cx="4557712" cy="43005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486" y="2028825"/>
            <a:ext cx="4914902" cy="450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6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936" y="738802"/>
            <a:ext cx="11410951" cy="3857466"/>
          </a:xfrm>
          <a:prstGeom prst="rect">
            <a:avLst/>
          </a:prstGeom>
        </p:spPr>
        <p:txBody>
          <a:bodyPr wrap="square">
            <a:spAutoFit/>
          </a:bodyPr>
          <a:lstStyle/>
          <a:p>
            <a:pPr marL="228600" algn="l">
              <a:lnSpc>
                <a:spcPct val="150000"/>
              </a:lnSpc>
              <a:spcAft>
                <a:spcPts val="800"/>
              </a:spcAft>
            </a:pPr>
            <a:r>
              <a:rPr lang="fr-FR"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Le temps de rétention</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a:r>
              <a:rPr lang="fr-FR" sz="2800" dirty="0">
                <a:latin typeface="Times New Roman" panose="02020603050405020304" pitchFamily="18" charset="0"/>
                <a:ea typeface="Calibri" panose="020F0502020204030204" pitchFamily="34" charset="0"/>
              </a:rPr>
              <a:t>Le temps de rétention (tr) est le temps mis par les molécules d’un composé à analyser (soluté) pour parcourir le trajet entre l’entrée et la sortie de la colonne. Le temps de rétention est caractéristique d’une espèce pour des conditions d’analyse données et peuvent servir à l’analyse qualitative. La surface et la hauteur d’un pic est fonction de la quantité du constituant. Le temps de rétention est indépendant de la quantité d’échantillon injectée. Il est fonction de la nature et la vitesse de la phase mobile </a:t>
            </a:r>
            <a:endParaRPr lang="ar-DZ" sz="2800" dirty="0"/>
          </a:p>
        </p:txBody>
      </p:sp>
    </p:spTree>
    <p:extLst>
      <p:ext uri="{BB962C8B-B14F-4D97-AF65-F5344CB8AC3E}">
        <p14:creationId xmlns:p14="http://schemas.microsoft.com/office/powerpoint/2010/main" val="371646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cune description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7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 y="457200"/>
            <a:ext cx="10529888" cy="5150449"/>
          </a:xfrm>
          <a:prstGeom prst="rect">
            <a:avLst/>
          </a:prstGeom>
        </p:spPr>
        <p:txBody>
          <a:bodyPr wrap="square">
            <a:spAutoFit/>
          </a:bodyPr>
          <a:lstStyle/>
          <a:p>
            <a:pPr algn="l">
              <a:lnSpc>
                <a:spcPct val="200000"/>
              </a:lnSpc>
            </a:pPr>
            <a:r>
              <a:rPr lang="fr-FR" sz="2400" b="1" i="0" u="sng" dirty="0" smtClean="0">
                <a:solidFill>
                  <a:srgbClr val="7030A0"/>
                </a:solidFill>
                <a:effectLst/>
                <a:latin typeface="Times New Roman" panose="02020603050405020304" pitchFamily="18" charset="0"/>
                <a:cs typeface="Times New Roman" panose="02020603050405020304" pitchFamily="18" charset="0"/>
              </a:rPr>
              <a:t>2. Différents types de chromatographie:</a:t>
            </a:r>
          </a:p>
          <a:p>
            <a:pPr algn="l">
              <a:lnSpc>
                <a:spcPct val="200000"/>
              </a:lnSpc>
            </a:pPr>
            <a:r>
              <a:rPr lang="fr-FR" sz="2400" b="0" i="0" dirty="0" smtClean="0">
                <a:solidFill>
                  <a:srgbClr val="111111"/>
                </a:solidFill>
                <a:effectLst/>
                <a:latin typeface="Times New Roman" panose="02020603050405020304" pitchFamily="18" charset="0"/>
                <a:cs typeface="Times New Roman" panose="02020603050405020304" pitchFamily="18" charset="0"/>
              </a:rPr>
              <a:t>Il existe de très nombreux types de chromatographie en fonction de </a:t>
            </a:r>
            <a:r>
              <a:rPr lang="fr-FR" sz="2400" b="0" i="0" u="sng" dirty="0" smtClean="0">
                <a:solidFill>
                  <a:srgbClr val="00B050"/>
                </a:solidFill>
                <a:effectLst/>
                <a:latin typeface="Times New Roman" panose="02020603050405020304" pitchFamily="18" charset="0"/>
                <a:cs typeface="Times New Roman" panose="02020603050405020304" pitchFamily="18" charset="0"/>
              </a:rPr>
              <a:t>la nature de la phase stationnaire, de la nature de la phase mobile, et de la nature des interactions entre ces phases et les molécules à purifier</a:t>
            </a:r>
            <a:r>
              <a:rPr lang="fr-FR" sz="2400" b="0" i="0" dirty="0" smtClean="0">
                <a:solidFill>
                  <a:srgbClr val="111111"/>
                </a:solidFill>
                <a:effectLst/>
                <a:latin typeface="Times New Roman" panose="02020603050405020304" pitchFamily="18" charset="0"/>
                <a:cs typeface="Times New Roman" panose="02020603050405020304" pitchFamily="18" charset="0"/>
              </a:rPr>
              <a:t>.</a:t>
            </a:r>
          </a:p>
          <a:p>
            <a:pPr algn="l">
              <a:lnSpc>
                <a:spcPct val="200000"/>
              </a:lnSpc>
            </a:pPr>
            <a:r>
              <a:rPr lang="fr-FR" sz="2400" b="0" i="0" dirty="0" smtClean="0">
                <a:solidFill>
                  <a:srgbClr val="111111"/>
                </a:solidFill>
                <a:effectLst/>
                <a:latin typeface="Times New Roman" panose="02020603050405020304" pitchFamily="18" charset="0"/>
                <a:cs typeface="Times New Roman" panose="02020603050405020304" pitchFamily="18" charset="0"/>
              </a:rPr>
              <a:t> En effet, selon les cas, les facteurs physico-chimiques qui interviennent comme critère de séparation sont totalement différents : ce peut être </a:t>
            </a:r>
            <a:r>
              <a:rPr lang="fr-FR" sz="2400" b="0" i="0" dirty="0" smtClean="0">
                <a:solidFill>
                  <a:srgbClr val="C00000"/>
                </a:solidFill>
                <a:effectLst/>
                <a:latin typeface="Times New Roman" panose="02020603050405020304" pitchFamily="18" charset="0"/>
                <a:cs typeface="Times New Roman" panose="02020603050405020304" pitchFamily="18" charset="0"/>
              </a:rPr>
              <a:t>la masse moléculaire, la charge, l’</a:t>
            </a:r>
            <a:r>
              <a:rPr lang="fr-FR" sz="2400" b="0" i="0" dirty="0" err="1" smtClean="0">
                <a:solidFill>
                  <a:srgbClr val="C00000"/>
                </a:solidFill>
                <a:effectLst/>
                <a:latin typeface="Times New Roman" panose="02020603050405020304" pitchFamily="18" charset="0"/>
                <a:cs typeface="Times New Roman" panose="02020603050405020304" pitchFamily="18" charset="0"/>
              </a:rPr>
              <a:t>hydrophilie</a:t>
            </a:r>
            <a:r>
              <a:rPr lang="fr-FR" sz="2400" b="0" i="0" dirty="0" smtClean="0">
                <a:solidFill>
                  <a:srgbClr val="C00000"/>
                </a:solidFill>
                <a:effectLst/>
                <a:latin typeface="Times New Roman" panose="02020603050405020304" pitchFamily="18" charset="0"/>
                <a:cs typeface="Times New Roman" panose="02020603050405020304" pitchFamily="18" charset="0"/>
              </a:rPr>
              <a:t>/hydrophobicité, la structure tridimensionnelle</a:t>
            </a:r>
            <a:r>
              <a:rPr lang="fr-FR" sz="2400" b="0" i="0" dirty="0" smtClean="0">
                <a:solidFill>
                  <a:srgbClr val="111111"/>
                </a:solidFill>
                <a:effectLst/>
                <a:latin typeface="Times New Roman" panose="02020603050405020304" pitchFamily="18" charset="0"/>
                <a:cs typeface="Times New Roman" panose="02020603050405020304" pitchFamily="18" charset="0"/>
              </a:rPr>
              <a:t>... </a:t>
            </a:r>
            <a:endParaRPr lang="fr-FR" sz="2400" b="0" i="0" dirty="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8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7" y="0"/>
            <a:ext cx="11830050" cy="6647974"/>
          </a:xfrm>
          <a:prstGeom prst="rect">
            <a:avLst/>
          </a:prstGeom>
        </p:spPr>
        <p:txBody>
          <a:bodyPr wrap="square">
            <a:spAutoFit/>
          </a:bodyPr>
          <a:lstStyle/>
          <a:p>
            <a:pPr marL="457200" indent="-457200" algn="l" rtl="0">
              <a:buAutoNum type="arabicPeriod"/>
            </a:pPr>
            <a:r>
              <a:rPr lang="fr-FR" sz="2400" b="1" u="sng" dirty="0" smtClean="0">
                <a:solidFill>
                  <a:srgbClr val="FF0000"/>
                </a:solidFill>
                <a:latin typeface="Times New Roman" panose="02020603050405020304" pitchFamily="18" charset="0"/>
                <a:cs typeface="Times New Roman" panose="02020603050405020304" pitchFamily="18" charset="0"/>
              </a:rPr>
              <a:t>La chromatographie d’exclusion</a:t>
            </a:r>
          </a:p>
          <a:p>
            <a:pPr algn="l"/>
            <a:endParaRPr lang="fr-FR" sz="2400" b="1" dirty="0" smtClean="0">
              <a:solidFill>
                <a:srgbClr val="FF0000"/>
              </a:solidFill>
              <a:latin typeface="Times New Roman" panose="02020603050405020304" pitchFamily="18" charset="0"/>
              <a:cs typeface="Times New Roman" panose="02020603050405020304" pitchFamily="18" charset="0"/>
            </a:endParaRPr>
          </a:p>
          <a:p>
            <a:pPr marL="342900" indent="-342900" algn="l" rtl="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Appelé </a:t>
            </a:r>
            <a:r>
              <a:rPr lang="fr-FR" sz="2400" dirty="0" smtClean="0">
                <a:solidFill>
                  <a:srgbClr val="0070C0"/>
                </a:solidFill>
                <a:latin typeface="Times New Roman" panose="02020603050405020304" pitchFamily="18" charset="0"/>
                <a:cs typeface="Times New Roman" panose="02020603050405020304" pitchFamily="18" charset="0"/>
              </a:rPr>
              <a:t>tamisage moléculaire </a:t>
            </a:r>
            <a:r>
              <a:rPr lang="fr-FR" sz="2400" dirty="0" smtClean="0">
                <a:latin typeface="Times New Roman" panose="02020603050405020304" pitchFamily="18" charset="0"/>
                <a:cs typeface="Times New Roman" panose="02020603050405020304" pitchFamily="18" charset="0"/>
              </a:rPr>
              <a:t>ou</a:t>
            </a:r>
            <a:r>
              <a:rPr lang="fr-FR" sz="2400" dirty="0" smtClean="0">
                <a:solidFill>
                  <a:srgbClr val="0070C0"/>
                </a:solidFill>
                <a:latin typeface="Times New Roman" panose="02020603050405020304" pitchFamily="18" charset="0"/>
                <a:cs typeface="Times New Roman" panose="02020603050405020304" pitchFamily="18" charset="0"/>
              </a:rPr>
              <a:t> gel-filtration</a:t>
            </a:r>
            <a:r>
              <a:rPr lang="fr-FR" sz="2400" dirty="0" smtClean="0">
                <a:latin typeface="Times New Roman" panose="02020603050405020304" pitchFamily="18" charset="0"/>
                <a:cs typeface="Times New Roman" panose="02020603050405020304" pitchFamily="18" charset="0"/>
              </a:rPr>
              <a:t>, vise à séparer les molécules en fonction de leur </a:t>
            </a:r>
            <a:r>
              <a:rPr lang="fr-FR" sz="2400" u="sng" dirty="0" smtClean="0">
                <a:solidFill>
                  <a:srgbClr val="00B050"/>
                </a:solidFill>
                <a:latin typeface="Times New Roman" panose="02020603050405020304" pitchFamily="18" charset="0"/>
                <a:cs typeface="Times New Roman" panose="02020603050405020304" pitchFamily="18" charset="0"/>
              </a:rPr>
              <a:t>masse moléculaire</a:t>
            </a:r>
            <a:r>
              <a:rPr lang="fr-FR" sz="2400" dirty="0" smtClean="0">
                <a:latin typeface="Times New Roman" panose="02020603050405020304" pitchFamily="18" charset="0"/>
                <a:cs typeface="Times New Roman" panose="02020603050405020304" pitchFamily="18" charset="0"/>
              </a:rPr>
              <a:t>, bien que la forme intervienne également.</a:t>
            </a:r>
          </a:p>
          <a:p>
            <a:pPr marL="342900" indent="-342900" algn="l" rtl="0">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a:p>
            <a:pPr marL="342900" indent="-342900" algn="l" rtl="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La séparation des constituants va se faire selon leur </a:t>
            </a:r>
            <a:r>
              <a:rPr lang="fr-FR" sz="2400" dirty="0" smtClean="0">
                <a:solidFill>
                  <a:srgbClr val="00B050"/>
                </a:solidFill>
                <a:latin typeface="Times New Roman" panose="02020603050405020304" pitchFamily="18" charset="0"/>
                <a:cs typeface="Times New Roman" panose="02020603050405020304" pitchFamily="18" charset="0"/>
              </a:rPr>
              <a:t>rayon de Stokes </a:t>
            </a:r>
            <a:r>
              <a:rPr lang="fr-FR" sz="2400" dirty="0" smtClean="0">
                <a:latin typeface="Times New Roman" panose="02020603050405020304" pitchFamily="18" charset="0"/>
                <a:cs typeface="Times New Roman" panose="02020603050405020304" pitchFamily="18" charset="0"/>
              </a:rPr>
              <a:t>ou rayon </a:t>
            </a:r>
            <a:r>
              <a:rPr lang="fr-FR" sz="2400" dirty="0" smtClean="0">
                <a:solidFill>
                  <a:srgbClr val="00B050"/>
                </a:solidFill>
                <a:latin typeface="Times New Roman" panose="02020603050405020304" pitchFamily="18" charset="0"/>
                <a:cs typeface="Times New Roman" panose="02020603050405020304" pitchFamily="18" charset="0"/>
              </a:rPr>
              <a:t>hydrodynamique</a:t>
            </a:r>
            <a:r>
              <a:rPr lang="fr-FR" sz="2400" dirty="0" smtClean="0">
                <a:latin typeface="Times New Roman" panose="02020603050405020304" pitchFamily="18" charset="0"/>
                <a:cs typeface="Times New Roman" panose="02020603050405020304" pitchFamily="18" charset="0"/>
              </a:rPr>
              <a:t>, noté </a:t>
            </a:r>
            <a:r>
              <a:rPr lang="fr-FR" sz="2400" dirty="0" err="1" smtClean="0">
                <a:solidFill>
                  <a:srgbClr val="00B050"/>
                </a:solidFill>
                <a:latin typeface="Times New Roman" panose="02020603050405020304" pitchFamily="18" charset="0"/>
                <a:cs typeface="Times New Roman" panose="02020603050405020304" pitchFamily="18" charset="0"/>
              </a:rPr>
              <a:t>Rs</a:t>
            </a:r>
            <a:r>
              <a:rPr lang="fr-FR" sz="2400" dirty="0" smtClean="0">
                <a:latin typeface="Times New Roman" panose="02020603050405020304" pitchFamily="18" charset="0"/>
                <a:cs typeface="Times New Roman" panose="02020603050405020304" pitchFamily="18" charset="0"/>
              </a:rPr>
              <a:t>. Ce rayon peut être calculé selon la relation suivante :</a:t>
            </a:r>
          </a:p>
          <a:p>
            <a:pPr algn="l"/>
            <a:endParaRPr lang="fr-FR" sz="24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Rs</a:t>
            </a:r>
            <a:r>
              <a:rPr lang="fr-FR" sz="2400" b="1" dirty="0" smtClean="0">
                <a:solidFill>
                  <a:srgbClr val="FF0000"/>
                </a:solidFill>
                <a:latin typeface="Times New Roman" panose="02020603050405020304" pitchFamily="18" charset="0"/>
                <a:cs typeface="Times New Roman" panose="02020603050405020304" pitchFamily="18" charset="0"/>
              </a:rPr>
              <a:t>=kBT6π</a:t>
            </a:r>
            <a:r>
              <a:rPr lang="fr-FR" sz="2400" b="1" dirty="0" err="1" smtClean="0">
                <a:solidFill>
                  <a:srgbClr val="FF0000"/>
                </a:solidFill>
                <a:latin typeface="Times New Roman" panose="02020603050405020304" pitchFamily="18" charset="0"/>
                <a:cs typeface="Times New Roman" panose="02020603050405020304" pitchFamily="18" charset="0"/>
              </a:rPr>
              <a:t>ηD</a:t>
            </a:r>
            <a:endParaRPr lang="fr-FR" sz="2400" b="1" dirty="0" smtClean="0">
              <a:solidFill>
                <a:srgbClr val="FF0000"/>
              </a:solidFill>
              <a:latin typeface="Times New Roman" panose="02020603050405020304" pitchFamily="18" charset="0"/>
              <a:cs typeface="Times New Roman" panose="02020603050405020304" pitchFamily="18" charset="0"/>
            </a:endParaRPr>
          </a:p>
          <a:p>
            <a:pPr algn="l"/>
            <a:r>
              <a:rPr lang="fr-FR" sz="2400" dirty="0" smtClean="0">
                <a:latin typeface="Times New Roman" panose="02020603050405020304" pitchFamily="18" charset="0"/>
                <a:cs typeface="Times New Roman" panose="02020603050405020304" pitchFamily="18" charset="0"/>
              </a:rPr>
              <a:t>Avec    </a:t>
            </a:r>
            <a:r>
              <a:rPr lang="fr-FR" dirty="0" err="1" smtClean="0">
                <a:latin typeface="Times New Roman" panose="02020603050405020304" pitchFamily="18" charset="0"/>
                <a:cs typeface="Times New Roman" panose="02020603050405020304" pitchFamily="18" charset="0"/>
              </a:rPr>
              <a:t>kB</a:t>
            </a:r>
            <a:r>
              <a:rPr lang="fr-FR" dirty="0" smtClean="0">
                <a:latin typeface="Times New Roman" panose="02020603050405020304" pitchFamily="18" charset="0"/>
                <a:cs typeface="Times New Roman" panose="02020603050405020304" pitchFamily="18" charset="0"/>
              </a:rPr>
              <a:t> : constante de Boltzmann          T : température en Kelvin           η : viscosité du milieu (ici du tampon)</a:t>
            </a:r>
          </a:p>
          <a:p>
            <a:pPr algn="l"/>
            <a:r>
              <a:rPr lang="fr-FR" dirty="0" smtClean="0">
                <a:latin typeface="Times New Roman" panose="02020603050405020304" pitchFamily="18" charset="0"/>
                <a:cs typeface="Times New Roman" panose="02020603050405020304" pitchFamily="18" charset="0"/>
              </a:rPr>
              <a:t>                                                         D : coefficient de diffusion    </a:t>
            </a:r>
          </a:p>
          <a:p>
            <a:pPr algn="l"/>
            <a:endParaRPr lang="fr-FR" sz="2400" dirty="0" smtClean="0">
              <a:latin typeface="Times New Roman" panose="02020603050405020304" pitchFamily="18" charset="0"/>
              <a:cs typeface="Times New Roman" panose="02020603050405020304" pitchFamily="18" charset="0"/>
            </a:endParaRPr>
          </a:p>
          <a:p>
            <a:pPr marL="342900" indent="-342900" algn="l" rtl="0">
              <a:lnSpc>
                <a:spcPct val="150000"/>
              </a:lnSpc>
              <a:buFont typeface="Wingdings" panose="05000000000000000000" pitchFamily="2" charset="2"/>
              <a:buChar char="Ø"/>
            </a:pPr>
            <a:r>
              <a:rPr lang="fr-FR" sz="2400" dirty="0" smtClean="0">
                <a:solidFill>
                  <a:srgbClr val="00B050"/>
                </a:solidFill>
                <a:latin typeface="Times New Roman" panose="02020603050405020304" pitchFamily="18" charset="0"/>
                <a:cs typeface="Times New Roman" panose="02020603050405020304" pitchFamily="18" charset="0"/>
              </a:rPr>
              <a:t>Le principe </a:t>
            </a:r>
            <a:r>
              <a:rPr lang="fr-FR" sz="2400" dirty="0" smtClean="0">
                <a:latin typeface="Times New Roman" panose="02020603050405020304" pitchFamily="18" charset="0"/>
                <a:cs typeface="Times New Roman" panose="02020603050405020304" pitchFamily="18" charset="0"/>
              </a:rPr>
              <a:t>consiste à faire migrer l’échantillon à analyser au milieu de</a:t>
            </a:r>
            <a:r>
              <a:rPr lang="fr-FR" sz="2400" dirty="0" smtClean="0">
                <a:solidFill>
                  <a:srgbClr val="FF0000"/>
                </a:solidFill>
                <a:latin typeface="Times New Roman" panose="02020603050405020304" pitchFamily="18" charset="0"/>
                <a:cs typeface="Times New Roman" panose="02020603050405020304" pitchFamily="18" charset="0"/>
              </a:rPr>
              <a:t> billes poreuses</a:t>
            </a:r>
            <a:r>
              <a:rPr lang="fr-FR" sz="2400" dirty="0" smtClean="0">
                <a:latin typeface="Times New Roman" panose="02020603050405020304" pitchFamily="18" charset="0"/>
                <a:cs typeface="Times New Roman" panose="02020603050405020304" pitchFamily="18" charset="0"/>
              </a:rPr>
              <a:t>. </a:t>
            </a:r>
          </a:p>
          <a:p>
            <a:pPr marL="342900" indent="-342900" algn="l" rtl="0">
              <a:lnSpc>
                <a:spcPct val="15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Les </a:t>
            </a:r>
            <a:r>
              <a:rPr lang="fr-FR" sz="2400" u="sng" dirty="0" smtClean="0">
                <a:latin typeface="Times New Roman" panose="02020603050405020304" pitchFamily="18" charset="0"/>
                <a:cs typeface="Times New Roman" panose="02020603050405020304" pitchFamily="18" charset="0"/>
              </a:rPr>
              <a:t>molécules suffisamment petites pour passer par les pores des billes seront ralenties</a:t>
            </a:r>
            <a:r>
              <a:rPr lang="fr-FR" sz="2400" dirty="0" smtClean="0">
                <a:latin typeface="Times New Roman" panose="02020603050405020304" pitchFamily="18" charset="0"/>
                <a:cs typeface="Times New Roman" panose="02020603050405020304" pitchFamily="18" charset="0"/>
              </a:rPr>
              <a:t> dans leur progression, alors que les </a:t>
            </a:r>
            <a:r>
              <a:rPr lang="fr-FR" sz="2400" u="sng" dirty="0" smtClean="0">
                <a:latin typeface="Times New Roman" panose="02020603050405020304" pitchFamily="18" charset="0"/>
                <a:cs typeface="Times New Roman" panose="02020603050405020304" pitchFamily="18" charset="0"/>
              </a:rPr>
              <a:t>molécules trop grosses pour entrer dans les billes progresseront plus rapidement</a:t>
            </a:r>
            <a:r>
              <a:rPr lang="fr-FR" sz="2400" dirty="0" smtClean="0">
                <a:latin typeface="Times New Roman" panose="02020603050405020304" pitchFamily="18" charset="0"/>
                <a:cs typeface="Times New Roman" panose="02020603050405020304" pitchFamily="18" charset="0"/>
              </a:rPr>
              <a:t> en passant entre les billes.</a:t>
            </a:r>
            <a:endParaRPr lang="ar-D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88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569912"/>
            <a:ext cx="7620000" cy="4829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625" y="5399088"/>
            <a:ext cx="9586913" cy="1166153"/>
          </a:xfrm>
          <a:prstGeom prst="rect">
            <a:avLst/>
          </a:prstGeom>
        </p:spPr>
        <p:txBody>
          <a:bodyPr wrap="square">
            <a:spAutoFit/>
          </a:bodyPr>
          <a:lstStyle/>
          <a:p>
            <a:pPr algn="l">
              <a:lnSpc>
                <a:spcPct val="150000"/>
              </a:lnSpc>
            </a:pPr>
            <a:r>
              <a:rPr lang="fr-FR" sz="1200" b="1" i="0" dirty="0" smtClean="0">
                <a:solidFill>
                  <a:srgbClr val="111111"/>
                </a:solidFill>
                <a:effectLst/>
                <a:latin typeface="Graphik"/>
              </a:rPr>
              <a:t>Figure 1 - Schéma du principe de séparation de la chromatographie d'exclusion</a:t>
            </a:r>
          </a:p>
          <a:p>
            <a:pPr algn="l">
              <a:lnSpc>
                <a:spcPct val="150000"/>
              </a:lnSpc>
            </a:pPr>
            <a:r>
              <a:rPr lang="fr-FR" sz="1200" b="1" i="0" dirty="0" err="1" smtClean="0">
                <a:solidFill>
                  <a:srgbClr val="111111"/>
                </a:solidFill>
                <a:effectLst/>
                <a:latin typeface="Graphik"/>
              </a:rPr>
              <a:t>Rs</a:t>
            </a:r>
            <a:r>
              <a:rPr lang="fr-FR" sz="1200" b="1" i="0" dirty="0" smtClean="0">
                <a:solidFill>
                  <a:srgbClr val="111111"/>
                </a:solidFill>
                <a:effectLst/>
                <a:latin typeface="Graphik"/>
              </a:rPr>
              <a:t> correspond au rayon de Stokes (ou rayon hydrodynamique). On constate qu'un </a:t>
            </a:r>
            <a:r>
              <a:rPr lang="fr-FR" sz="1200" b="1" i="0" dirty="0" err="1" smtClean="0">
                <a:solidFill>
                  <a:srgbClr val="111111"/>
                </a:solidFill>
                <a:effectLst/>
                <a:latin typeface="Graphik"/>
              </a:rPr>
              <a:t>Rs</a:t>
            </a:r>
            <a:r>
              <a:rPr lang="fr-FR" sz="1200" b="1" i="0" dirty="0" smtClean="0">
                <a:solidFill>
                  <a:srgbClr val="111111"/>
                </a:solidFill>
                <a:effectLst/>
                <a:latin typeface="Graphik"/>
              </a:rPr>
              <a:t> élevé ne permet l'accès qu'au volume correspondant aux espaces séparant les billes (couleur rouge). Plus le </a:t>
            </a:r>
            <a:r>
              <a:rPr lang="fr-FR" sz="1200" b="1" i="0" dirty="0" err="1" smtClean="0">
                <a:solidFill>
                  <a:srgbClr val="111111"/>
                </a:solidFill>
                <a:effectLst/>
                <a:latin typeface="Graphik"/>
              </a:rPr>
              <a:t>Rs</a:t>
            </a:r>
            <a:r>
              <a:rPr lang="fr-FR" sz="1200" b="1" i="0" dirty="0" smtClean="0">
                <a:solidFill>
                  <a:srgbClr val="111111"/>
                </a:solidFill>
                <a:effectLst/>
                <a:latin typeface="Graphik"/>
              </a:rPr>
              <a:t> est faible, plus les molécules ont accès aux espaces situés à l'intérieur des billes (couleurs verte et violette), donc plus la progression dans la colonne est lente.</a:t>
            </a:r>
            <a:endParaRPr lang="fr-FR" sz="1200" b="1" i="0" dirty="0">
              <a:solidFill>
                <a:srgbClr val="111111"/>
              </a:solidFill>
              <a:effectLst/>
              <a:latin typeface="Graphik"/>
            </a:endParaRPr>
          </a:p>
        </p:txBody>
      </p:sp>
    </p:spTree>
    <p:extLst>
      <p:ext uri="{BB962C8B-B14F-4D97-AF65-F5344CB8AC3E}">
        <p14:creationId xmlns:p14="http://schemas.microsoft.com/office/powerpoint/2010/main" val="302550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430000" cy="2795958"/>
          </a:xfrm>
          <a:prstGeom prst="rect">
            <a:avLst/>
          </a:prstGeom>
        </p:spPr>
        <p:txBody>
          <a:bodyPr wrap="square">
            <a:spAutoFit/>
          </a:bodyPr>
          <a:lstStyle/>
          <a:p>
            <a:pPr marL="342900" indent="-342900" algn="l" rtl="0">
              <a:lnSpc>
                <a:spcPct val="150000"/>
              </a:lnSpc>
              <a:buFont typeface="Wingdings" panose="05000000000000000000" pitchFamily="2" charset="2"/>
              <a:buChar char="Ø"/>
            </a:pPr>
            <a:r>
              <a:rPr lang="fr-FR" sz="2400" b="0" i="0" dirty="0" smtClean="0">
                <a:solidFill>
                  <a:srgbClr val="111111"/>
                </a:solidFill>
                <a:effectLst/>
                <a:latin typeface="Times New Roman" panose="02020603050405020304" pitchFamily="18" charset="0"/>
                <a:cs typeface="Times New Roman" panose="02020603050405020304" pitchFamily="18" charset="0"/>
              </a:rPr>
              <a:t>Dans ce type de chromatographie, </a:t>
            </a:r>
            <a:r>
              <a:rPr lang="fr-FR" sz="2400" b="0" i="0" dirty="0" smtClean="0">
                <a:solidFill>
                  <a:srgbClr val="00B050"/>
                </a:solidFill>
                <a:effectLst/>
                <a:latin typeface="Times New Roman" panose="02020603050405020304" pitchFamily="18" charset="0"/>
                <a:cs typeface="Times New Roman" panose="02020603050405020304" pitchFamily="18" charset="0"/>
              </a:rPr>
              <a:t>la phase stationnaire </a:t>
            </a:r>
            <a:r>
              <a:rPr lang="fr-FR" sz="2400" b="0" i="0" dirty="0" smtClean="0">
                <a:solidFill>
                  <a:srgbClr val="111111"/>
                </a:solidFill>
                <a:effectLst/>
                <a:latin typeface="Times New Roman" panose="02020603050405020304" pitchFamily="18" charset="0"/>
                <a:cs typeface="Times New Roman" panose="02020603050405020304" pitchFamily="18" charset="0"/>
              </a:rPr>
              <a:t>est donc solide </a:t>
            </a:r>
            <a:r>
              <a:rPr lang="fr-FR" sz="2400" b="0" i="0" dirty="0" smtClean="0">
                <a:solidFill>
                  <a:srgbClr val="00B050"/>
                </a:solidFill>
                <a:effectLst/>
                <a:latin typeface="Times New Roman" panose="02020603050405020304" pitchFamily="18" charset="0"/>
                <a:cs typeface="Times New Roman" panose="02020603050405020304" pitchFamily="18" charset="0"/>
              </a:rPr>
              <a:t>(les billes</a:t>
            </a:r>
            <a:r>
              <a:rPr lang="fr-FR" sz="2400" b="0" i="0" dirty="0" smtClean="0">
                <a:solidFill>
                  <a:srgbClr val="111111"/>
                </a:solidFill>
                <a:effectLst/>
                <a:latin typeface="Times New Roman" panose="02020603050405020304" pitchFamily="18" charset="0"/>
                <a:cs typeface="Times New Roman" panose="02020603050405020304" pitchFamily="18" charset="0"/>
              </a:rPr>
              <a:t>) et la </a:t>
            </a:r>
            <a:r>
              <a:rPr lang="fr-FR" sz="2400" b="0" i="0" dirty="0" smtClean="0">
                <a:solidFill>
                  <a:srgbClr val="FF0000"/>
                </a:solidFill>
                <a:effectLst/>
                <a:latin typeface="Times New Roman" panose="02020603050405020304" pitchFamily="18" charset="0"/>
                <a:cs typeface="Times New Roman" panose="02020603050405020304" pitchFamily="18" charset="0"/>
              </a:rPr>
              <a:t>phase mobile </a:t>
            </a:r>
            <a:r>
              <a:rPr lang="fr-FR" sz="2400" b="0" i="0" dirty="0" smtClean="0">
                <a:solidFill>
                  <a:srgbClr val="111111"/>
                </a:solidFill>
                <a:effectLst/>
                <a:latin typeface="Times New Roman" panose="02020603050405020304" pitchFamily="18" charset="0"/>
                <a:cs typeface="Times New Roman" panose="02020603050405020304" pitchFamily="18" charset="0"/>
              </a:rPr>
              <a:t>est </a:t>
            </a:r>
            <a:r>
              <a:rPr lang="fr-FR" sz="2400" b="0" i="0" dirty="0" smtClean="0">
                <a:solidFill>
                  <a:srgbClr val="FF0000"/>
                </a:solidFill>
                <a:effectLst/>
                <a:latin typeface="Times New Roman" panose="02020603050405020304" pitchFamily="18" charset="0"/>
                <a:cs typeface="Times New Roman" panose="02020603050405020304" pitchFamily="18" charset="0"/>
              </a:rPr>
              <a:t>liquide</a:t>
            </a:r>
            <a:r>
              <a:rPr lang="fr-FR" sz="2400" b="0" i="0" dirty="0" smtClean="0">
                <a:solidFill>
                  <a:srgbClr val="111111"/>
                </a:solidFill>
                <a:effectLst/>
                <a:latin typeface="Times New Roman" panose="02020603050405020304" pitchFamily="18" charset="0"/>
                <a:cs typeface="Times New Roman" panose="02020603050405020304" pitchFamily="18" charset="0"/>
              </a:rPr>
              <a:t> (</a:t>
            </a:r>
            <a:r>
              <a:rPr lang="fr-FR" sz="2400" b="0" i="0" dirty="0" smtClean="0">
                <a:solidFill>
                  <a:srgbClr val="FF0000"/>
                </a:solidFill>
                <a:effectLst/>
                <a:latin typeface="Times New Roman" panose="02020603050405020304" pitchFamily="18" charset="0"/>
                <a:cs typeface="Times New Roman" panose="02020603050405020304" pitchFamily="18" charset="0"/>
              </a:rPr>
              <a:t>un tampon dont le flux entraîne les molécules</a:t>
            </a:r>
            <a:r>
              <a:rPr lang="fr-FR" sz="2400" b="0" i="0" dirty="0" smtClean="0">
                <a:solidFill>
                  <a:srgbClr val="111111"/>
                </a:solidFill>
                <a:effectLst/>
                <a:latin typeface="Times New Roman" panose="02020603050405020304" pitchFamily="18" charset="0"/>
                <a:cs typeface="Times New Roman" panose="02020603050405020304" pitchFamily="18" charset="0"/>
              </a:rPr>
              <a:t>). </a:t>
            </a:r>
          </a:p>
          <a:p>
            <a:pPr marL="342900" indent="-342900" algn="l" rtl="0">
              <a:lnSpc>
                <a:spcPct val="150000"/>
              </a:lnSpc>
              <a:buFont typeface="Wingdings" panose="05000000000000000000" pitchFamily="2" charset="2"/>
              <a:buChar char="Ø"/>
            </a:pPr>
            <a:r>
              <a:rPr lang="fr-FR" sz="2400" b="0" i="0" dirty="0" smtClean="0">
                <a:solidFill>
                  <a:srgbClr val="111111"/>
                </a:solidFill>
                <a:effectLst/>
                <a:latin typeface="Times New Roman" panose="02020603050405020304" pitchFamily="18" charset="0"/>
                <a:cs typeface="Times New Roman" panose="02020603050405020304" pitchFamily="18" charset="0"/>
              </a:rPr>
              <a:t>Selon </a:t>
            </a:r>
            <a:r>
              <a:rPr lang="fr-FR" sz="2400" b="0" i="0" u="sng" dirty="0" smtClean="0">
                <a:solidFill>
                  <a:srgbClr val="111111"/>
                </a:solidFill>
                <a:effectLst/>
                <a:latin typeface="Times New Roman" panose="02020603050405020304" pitchFamily="18" charset="0"/>
                <a:cs typeface="Times New Roman" panose="02020603050405020304" pitchFamily="18" charset="0"/>
              </a:rPr>
              <a:t>la taille des pores des billes</a:t>
            </a:r>
            <a:r>
              <a:rPr lang="fr-FR" sz="2400" b="0" i="0" dirty="0" smtClean="0">
                <a:solidFill>
                  <a:srgbClr val="111111"/>
                </a:solidFill>
                <a:effectLst/>
                <a:latin typeface="Times New Roman" panose="02020603050405020304" pitchFamily="18" charset="0"/>
                <a:cs typeface="Times New Roman" panose="02020603050405020304" pitchFamily="18" charset="0"/>
              </a:rPr>
              <a:t>, on peut </a:t>
            </a:r>
            <a:r>
              <a:rPr lang="fr-FR" sz="2400" b="0" i="0" u="sng" dirty="0" smtClean="0">
                <a:solidFill>
                  <a:srgbClr val="111111"/>
                </a:solidFill>
                <a:effectLst/>
                <a:latin typeface="Times New Roman" panose="02020603050405020304" pitchFamily="18" charset="0"/>
                <a:cs typeface="Times New Roman" panose="02020603050405020304" pitchFamily="18" charset="0"/>
              </a:rPr>
              <a:t>séparer efficacement des molécules </a:t>
            </a:r>
            <a:r>
              <a:rPr lang="fr-FR" sz="2400" b="0" i="0" dirty="0" smtClean="0">
                <a:solidFill>
                  <a:srgbClr val="111111"/>
                </a:solidFill>
                <a:effectLst/>
                <a:latin typeface="Times New Roman" panose="02020603050405020304" pitchFamily="18" charset="0"/>
                <a:cs typeface="Times New Roman" panose="02020603050405020304" pitchFamily="18" charset="0"/>
              </a:rPr>
              <a:t>dont la </a:t>
            </a:r>
            <a:r>
              <a:rPr lang="fr-FR" sz="2400" b="0" i="0" u="sng" dirty="0" smtClean="0">
                <a:solidFill>
                  <a:srgbClr val="111111"/>
                </a:solidFill>
                <a:effectLst/>
                <a:latin typeface="Times New Roman" panose="02020603050405020304" pitchFamily="18" charset="0"/>
                <a:cs typeface="Times New Roman" panose="02020603050405020304" pitchFamily="18" charset="0"/>
              </a:rPr>
              <a:t>masse moléculaire</a:t>
            </a:r>
            <a:r>
              <a:rPr lang="fr-FR" sz="2400" b="0" i="0" dirty="0" smtClean="0">
                <a:solidFill>
                  <a:srgbClr val="111111"/>
                </a:solidFill>
                <a:effectLst/>
                <a:latin typeface="Times New Roman" panose="02020603050405020304" pitchFamily="18" charset="0"/>
                <a:cs typeface="Times New Roman" panose="02020603050405020304" pitchFamily="18" charset="0"/>
              </a:rPr>
              <a:t> est comprise dans une </a:t>
            </a:r>
            <a:r>
              <a:rPr lang="fr-FR" sz="2400" b="0" i="0" u="sng" dirty="0" smtClean="0">
                <a:solidFill>
                  <a:srgbClr val="111111"/>
                </a:solidFill>
                <a:effectLst/>
                <a:latin typeface="Times New Roman" panose="02020603050405020304" pitchFamily="18" charset="0"/>
                <a:cs typeface="Times New Roman" panose="02020603050405020304" pitchFamily="18" charset="0"/>
              </a:rPr>
              <a:t>fourchette différente. </a:t>
            </a:r>
            <a:r>
              <a:rPr lang="fr-FR" sz="2400" b="0" i="0" dirty="0" smtClean="0">
                <a:solidFill>
                  <a:srgbClr val="111111"/>
                </a:solidFill>
                <a:effectLst/>
                <a:latin typeface="Times New Roman" panose="02020603050405020304" pitchFamily="18" charset="0"/>
                <a:cs typeface="Times New Roman" panose="02020603050405020304" pitchFamily="18" charset="0"/>
              </a:rPr>
              <a:t>La figure au-dessous donne quelques exemples classiques de résines commerciales.</a:t>
            </a:r>
            <a:endParaRPr lang="ar-DZ"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385888" y="2795958"/>
            <a:ext cx="7853362" cy="3929512"/>
          </a:xfrm>
          <a:prstGeom prst="rect">
            <a:avLst/>
          </a:prstGeom>
        </p:spPr>
      </p:pic>
    </p:spTree>
    <p:extLst>
      <p:ext uri="{BB962C8B-B14F-4D97-AF65-F5344CB8AC3E}">
        <p14:creationId xmlns:p14="http://schemas.microsoft.com/office/powerpoint/2010/main" val="250687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04" y="-70827"/>
            <a:ext cx="11329989" cy="2492990"/>
          </a:xfrm>
          <a:prstGeom prst="rect">
            <a:avLst/>
          </a:prstGeom>
        </p:spPr>
        <p:txBody>
          <a:bodyPr wrap="square">
            <a:spAutoFit/>
          </a:bodyPr>
          <a:lstStyle/>
          <a:p>
            <a:pPr algn="l">
              <a:lnSpc>
                <a:spcPct val="150000"/>
              </a:lnSpc>
            </a:pPr>
            <a:r>
              <a:rPr lang="fr-FR" sz="2400" b="1" i="0" u="sng" dirty="0" smtClean="0">
                <a:solidFill>
                  <a:srgbClr val="FF0000"/>
                </a:solidFill>
                <a:effectLst/>
                <a:latin typeface="Times New Roman" panose="02020603050405020304" pitchFamily="18" charset="0"/>
                <a:cs typeface="Times New Roman" panose="02020603050405020304" pitchFamily="18" charset="0"/>
              </a:rPr>
              <a:t>2.    La chromatographie échangeuse d’ions</a:t>
            </a:r>
          </a:p>
          <a:p>
            <a:pPr algn="l">
              <a:lnSpc>
                <a:spcPct val="150000"/>
              </a:lnSpc>
            </a:pPr>
            <a:r>
              <a:rPr lang="fr-FR" sz="2000" b="0" i="0" dirty="0" smtClean="0">
                <a:solidFill>
                  <a:srgbClr val="111111"/>
                </a:solidFill>
                <a:effectLst/>
                <a:latin typeface="Times New Roman" panose="02020603050405020304" pitchFamily="18" charset="0"/>
                <a:cs typeface="Times New Roman" panose="02020603050405020304" pitchFamily="18" charset="0"/>
              </a:rPr>
              <a:t>Dans la chromatographie échangeuse d’ions, le paramètre qui va permettre la séparation des différents constituants est </a:t>
            </a:r>
            <a:r>
              <a:rPr lang="fr-FR" sz="2000" b="0" i="0" u="sng" dirty="0" smtClean="0">
                <a:solidFill>
                  <a:srgbClr val="00B0F0"/>
                </a:solidFill>
                <a:effectLst/>
                <a:latin typeface="Times New Roman" panose="02020603050405020304" pitchFamily="18" charset="0"/>
                <a:cs typeface="Times New Roman" panose="02020603050405020304" pitchFamily="18" charset="0"/>
              </a:rPr>
              <a:t>la charge nette</a:t>
            </a:r>
            <a:r>
              <a:rPr lang="fr-FR" sz="2000" b="0" i="0" dirty="0" smtClean="0">
                <a:solidFill>
                  <a:srgbClr val="00B0F0"/>
                </a:solidFill>
                <a:effectLst/>
                <a:latin typeface="Times New Roman" panose="02020603050405020304" pitchFamily="18" charset="0"/>
                <a:cs typeface="Times New Roman" panose="02020603050405020304" pitchFamily="18" charset="0"/>
              </a:rPr>
              <a:t>. </a:t>
            </a:r>
            <a:r>
              <a:rPr lang="fr-FR" sz="2000" b="0" i="0" dirty="0" smtClean="0">
                <a:solidFill>
                  <a:srgbClr val="111111"/>
                </a:solidFill>
                <a:effectLst/>
                <a:latin typeface="Times New Roman" panose="02020603050405020304" pitchFamily="18" charset="0"/>
                <a:cs typeface="Times New Roman" panose="02020603050405020304" pitchFamily="18" charset="0"/>
              </a:rPr>
              <a:t>Pour cela, on utilise des </a:t>
            </a:r>
            <a:r>
              <a:rPr lang="fr-FR" sz="2000" b="0" i="0" dirty="0" smtClean="0">
                <a:solidFill>
                  <a:srgbClr val="00B050"/>
                </a:solidFill>
                <a:effectLst/>
                <a:latin typeface="Times New Roman" panose="02020603050405020304" pitchFamily="18" charset="0"/>
                <a:cs typeface="Times New Roman" panose="02020603050405020304" pitchFamily="18" charset="0"/>
              </a:rPr>
              <a:t>résines chargées positivement </a:t>
            </a:r>
            <a:r>
              <a:rPr lang="fr-FR" sz="2000" b="0" i="0" dirty="0" smtClean="0">
                <a:solidFill>
                  <a:srgbClr val="111111"/>
                </a:solidFill>
                <a:effectLst/>
                <a:latin typeface="Times New Roman" panose="02020603050405020304" pitchFamily="18" charset="0"/>
                <a:cs typeface="Times New Roman" panose="02020603050405020304" pitchFamily="18" charset="0"/>
              </a:rPr>
              <a:t>(chromatographie échangeuse d’anions) ou </a:t>
            </a:r>
            <a:r>
              <a:rPr lang="fr-FR" sz="2000" b="0" i="0" dirty="0" smtClean="0">
                <a:solidFill>
                  <a:srgbClr val="00B050"/>
                </a:solidFill>
                <a:effectLst/>
                <a:latin typeface="Times New Roman" panose="02020603050405020304" pitchFamily="18" charset="0"/>
                <a:cs typeface="Times New Roman" panose="02020603050405020304" pitchFamily="18" charset="0"/>
              </a:rPr>
              <a:t>négativement</a:t>
            </a:r>
            <a:r>
              <a:rPr lang="fr-FR" sz="2000" b="0" i="0" dirty="0" smtClean="0">
                <a:solidFill>
                  <a:srgbClr val="111111"/>
                </a:solidFill>
                <a:effectLst/>
                <a:latin typeface="Times New Roman" panose="02020603050405020304" pitchFamily="18" charset="0"/>
                <a:cs typeface="Times New Roman" panose="02020603050405020304" pitchFamily="18" charset="0"/>
              </a:rPr>
              <a:t> (chromatographie échangeuse de cations).</a:t>
            </a:r>
          </a:p>
          <a:p>
            <a:pPr algn="l">
              <a:lnSpc>
                <a:spcPct val="150000"/>
              </a:lnSpc>
            </a:pPr>
            <a:r>
              <a:rPr lang="fr-FR" sz="2000" b="0" i="0" dirty="0" smtClean="0">
                <a:solidFill>
                  <a:srgbClr val="111111"/>
                </a:solidFill>
                <a:effectLst/>
                <a:latin typeface="Times New Roman" panose="02020603050405020304" pitchFamily="18" charset="0"/>
                <a:cs typeface="Times New Roman" panose="02020603050405020304" pitchFamily="18" charset="0"/>
              </a:rPr>
              <a:t>Les principaux groupements utilisés pour fabriquer des résines chargées sont :</a:t>
            </a:r>
            <a:endParaRPr lang="fr-FR" sz="2000" b="0" i="0" dirty="0">
              <a:solidFill>
                <a:srgbClr val="111111"/>
              </a:solidFill>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4286" y="2422163"/>
            <a:ext cx="6081712" cy="4524375"/>
          </a:xfrm>
          <a:prstGeom prst="rect">
            <a:avLst/>
          </a:prstGeom>
        </p:spPr>
      </p:pic>
      <p:pic>
        <p:nvPicPr>
          <p:cNvPr id="4" name="Image 3"/>
          <p:cNvPicPr>
            <a:picLocks noChangeAspect="1"/>
          </p:cNvPicPr>
          <p:nvPr/>
        </p:nvPicPr>
        <p:blipFill>
          <a:blip r:embed="rId3"/>
          <a:stretch>
            <a:fillRect/>
          </a:stretch>
        </p:blipFill>
        <p:spPr>
          <a:xfrm>
            <a:off x="6095999" y="2620240"/>
            <a:ext cx="5934075" cy="4128223"/>
          </a:xfrm>
          <a:prstGeom prst="rect">
            <a:avLst/>
          </a:prstGeom>
        </p:spPr>
      </p:pic>
    </p:spTree>
    <p:extLst>
      <p:ext uri="{BB962C8B-B14F-4D97-AF65-F5344CB8AC3E}">
        <p14:creationId xmlns:p14="http://schemas.microsoft.com/office/powerpoint/2010/main" val="110615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12" y="344865"/>
            <a:ext cx="11553826" cy="5011949"/>
          </a:xfrm>
          <a:prstGeom prst="rect">
            <a:avLst/>
          </a:prstGeom>
        </p:spPr>
        <p:txBody>
          <a:bodyPr wrap="square">
            <a:spAutoFit/>
          </a:bodyPr>
          <a:lstStyle/>
          <a:p>
            <a:pPr marL="342900" indent="-342900" algn="l" rtl="0">
              <a:lnSpc>
                <a:spcPct val="150000"/>
              </a:lnSpc>
              <a:buFont typeface="Wingdings" panose="05000000000000000000" pitchFamily="2" charset="2"/>
              <a:buChar char="ü"/>
            </a:pPr>
            <a:r>
              <a:rPr lang="fr-FR" sz="2400" b="0" i="0" dirty="0" smtClean="0">
                <a:solidFill>
                  <a:srgbClr val="111111"/>
                </a:solidFill>
                <a:effectLst/>
                <a:latin typeface="Times New Roman" panose="02020603050405020304" pitchFamily="18" charset="0"/>
                <a:cs typeface="Times New Roman" panose="02020603050405020304" pitchFamily="18" charset="0"/>
              </a:rPr>
              <a:t>Si on prend l’exemple de la chromatographie </a:t>
            </a:r>
            <a:r>
              <a:rPr lang="fr-FR" sz="2400" b="0" i="0" dirty="0" smtClean="0">
                <a:solidFill>
                  <a:srgbClr val="00B050"/>
                </a:solidFill>
                <a:effectLst/>
                <a:latin typeface="Times New Roman" panose="02020603050405020304" pitchFamily="18" charset="0"/>
                <a:cs typeface="Times New Roman" panose="02020603050405020304" pitchFamily="18" charset="0"/>
              </a:rPr>
              <a:t>échangeuse d’anions</a:t>
            </a:r>
            <a:r>
              <a:rPr lang="fr-FR" sz="2400" b="0" i="0" dirty="0" smtClean="0">
                <a:solidFill>
                  <a:srgbClr val="111111"/>
                </a:solidFill>
                <a:effectLst/>
                <a:latin typeface="Times New Roman" panose="02020603050405020304" pitchFamily="18" charset="0"/>
                <a:cs typeface="Times New Roman" panose="02020603050405020304" pitchFamily="18" charset="0"/>
              </a:rPr>
              <a:t>, </a:t>
            </a:r>
            <a:r>
              <a:rPr lang="fr-FR" sz="2400" b="0" i="0" dirty="0" smtClean="0">
                <a:solidFill>
                  <a:srgbClr val="00B050"/>
                </a:solidFill>
                <a:effectLst/>
                <a:latin typeface="Times New Roman" panose="02020603050405020304" pitchFamily="18" charset="0"/>
                <a:cs typeface="Times New Roman" panose="02020603050405020304" pitchFamily="18" charset="0"/>
              </a:rPr>
              <a:t>la résine étant chargée positivement</a:t>
            </a:r>
            <a:r>
              <a:rPr lang="fr-FR" sz="2400" b="0" i="0" dirty="0" smtClean="0">
                <a:solidFill>
                  <a:srgbClr val="111111"/>
                </a:solidFill>
                <a:effectLst/>
                <a:latin typeface="Times New Roman" panose="02020603050405020304" pitchFamily="18" charset="0"/>
                <a:cs typeface="Times New Roman" panose="02020603050405020304" pitchFamily="18" charset="0"/>
              </a:rPr>
              <a:t>, seules les molécules </a:t>
            </a:r>
            <a:r>
              <a:rPr lang="fr-FR" sz="2400" b="0" i="0" dirty="0" smtClean="0">
                <a:solidFill>
                  <a:srgbClr val="00B050"/>
                </a:solidFill>
                <a:effectLst/>
                <a:latin typeface="Times New Roman" panose="02020603050405020304" pitchFamily="18" charset="0"/>
                <a:cs typeface="Times New Roman" panose="02020603050405020304" pitchFamily="18" charset="0"/>
              </a:rPr>
              <a:t>chargées négativement vont se fixer sur celle-ci</a:t>
            </a:r>
            <a:r>
              <a:rPr lang="fr-FR" sz="2400" b="0" i="0" dirty="0" smtClean="0">
                <a:solidFill>
                  <a:srgbClr val="111111"/>
                </a:solidFill>
                <a:effectLst/>
                <a:latin typeface="Times New Roman" panose="02020603050405020304" pitchFamily="18" charset="0"/>
                <a:cs typeface="Times New Roman" panose="02020603050405020304" pitchFamily="18" charset="0"/>
              </a:rPr>
              <a:t>. Les molécules </a:t>
            </a:r>
            <a:r>
              <a:rPr lang="fr-FR" sz="2400" b="0" i="0" u="sng" dirty="0" smtClean="0">
                <a:solidFill>
                  <a:srgbClr val="111111"/>
                </a:solidFill>
                <a:effectLst/>
                <a:latin typeface="Times New Roman" panose="02020603050405020304" pitchFamily="18" charset="0"/>
                <a:cs typeface="Times New Roman" panose="02020603050405020304" pitchFamily="18" charset="0"/>
              </a:rPr>
              <a:t>neutres ou chargées positivement ne vont pas s’accrocher et vont donc être éluées immédiatement (c’est le « non-fixé »)</a:t>
            </a:r>
            <a:r>
              <a:rPr lang="fr-FR" sz="2400" b="0" i="0" dirty="0" smtClean="0">
                <a:solidFill>
                  <a:srgbClr val="111111"/>
                </a:solidFill>
                <a:effectLst/>
                <a:latin typeface="Times New Roman" panose="02020603050405020304" pitchFamily="18" charset="0"/>
                <a:cs typeface="Times New Roman" panose="02020603050405020304" pitchFamily="18" charset="0"/>
              </a:rPr>
              <a:t>. </a:t>
            </a:r>
          </a:p>
          <a:p>
            <a:pPr marL="342900" indent="-342900" algn="l" rtl="0">
              <a:lnSpc>
                <a:spcPct val="150000"/>
              </a:lnSpc>
              <a:buFont typeface="Wingdings" panose="05000000000000000000" pitchFamily="2" charset="2"/>
              <a:buChar char="ü"/>
            </a:pPr>
            <a:endParaRPr lang="fr-FR" sz="2400" b="0" i="0" dirty="0" smtClean="0">
              <a:solidFill>
                <a:srgbClr val="111111"/>
              </a:solidFill>
              <a:effectLst/>
              <a:latin typeface="Times New Roman" panose="02020603050405020304" pitchFamily="18" charset="0"/>
              <a:cs typeface="Times New Roman" panose="02020603050405020304" pitchFamily="18" charset="0"/>
            </a:endParaRPr>
          </a:p>
          <a:p>
            <a:pPr marL="342900" indent="-342900" algn="l" rtl="0">
              <a:lnSpc>
                <a:spcPct val="150000"/>
              </a:lnSpc>
              <a:buFont typeface="Wingdings" panose="05000000000000000000" pitchFamily="2" charset="2"/>
              <a:buChar char="ü"/>
            </a:pPr>
            <a:r>
              <a:rPr lang="fr-FR" sz="2400" b="0" i="0" dirty="0" smtClean="0">
                <a:solidFill>
                  <a:srgbClr val="111111"/>
                </a:solidFill>
                <a:effectLst/>
                <a:latin typeface="Times New Roman" panose="02020603050405020304" pitchFamily="18" charset="0"/>
                <a:cs typeface="Times New Roman" panose="02020603050405020304" pitchFamily="18" charset="0"/>
              </a:rPr>
              <a:t>Il convient bien entendu que la résine soit la plus neutre possible pour éviter tout autre type d’interaction avec les molécules (hormis les interactions électrostatiques). Il peut s’agir de cellulose, de </a:t>
            </a:r>
            <a:r>
              <a:rPr lang="fr-FR" sz="2400" b="0" i="0" dirty="0" err="1" smtClean="0">
                <a:solidFill>
                  <a:srgbClr val="111111"/>
                </a:solidFill>
                <a:effectLst/>
                <a:latin typeface="Times New Roman" panose="02020603050405020304" pitchFamily="18" charset="0"/>
                <a:cs typeface="Times New Roman" panose="02020603050405020304" pitchFamily="18" charset="0"/>
              </a:rPr>
              <a:t>dextran</a:t>
            </a:r>
            <a:r>
              <a:rPr lang="fr-FR" sz="2400" b="0" i="0" dirty="0" smtClean="0">
                <a:solidFill>
                  <a:srgbClr val="111111"/>
                </a:solidFill>
                <a:effectLst/>
                <a:latin typeface="Times New Roman" panose="02020603050405020304" pitchFamily="18" charset="0"/>
                <a:cs typeface="Times New Roman" panose="02020603050405020304" pitchFamily="18" charset="0"/>
              </a:rPr>
              <a:t>, d’agarose, de copolymères polystyrène/</a:t>
            </a:r>
            <a:r>
              <a:rPr lang="fr-FR" sz="2400" b="0" i="0" dirty="0" err="1" smtClean="0">
                <a:solidFill>
                  <a:srgbClr val="111111"/>
                </a:solidFill>
                <a:effectLst/>
                <a:latin typeface="Times New Roman" panose="02020603050405020304" pitchFamily="18" charset="0"/>
                <a:cs typeface="Times New Roman" panose="02020603050405020304" pitchFamily="18" charset="0"/>
              </a:rPr>
              <a:t>divinyl</a:t>
            </a:r>
            <a:r>
              <a:rPr lang="fr-FR" sz="2400" b="0" i="0" dirty="0" smtClean="0">
                <a:solidFill>
                  <a:srgbClr val="111111"/>
                </a:solidFill>
                <a:effectLst/>
                <a:latin typeface="Times New Roman" panose="02020603050405020304" pitchFamily="18" charset="0"/>
                <a:cs typeface="Times New Roman" panose="02020603050405020304" pitchFamily="18" charset="0"/>
              </a:rPr>
              <a:t> benzène, etc.</a:t>
            </a:r>
            <a:endParaRPr lang="ar-D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69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00138" y="271463"/>
            <a:ext cx="8434387" cy="5772149"/>
          </a:xfrm>
          <a:prstGeom prst="rect">
            <a:avLst/>
          </a:prstGeom>
        </p:spPr>
      </p:pic>
      <p:sp>
        <p:nvSpPr>
          <p:cNvPr id="3" name="Rectangle 2"/>
          <p:cNvSpPr/>
          <p:nvPr/>
        </p:nvSpPr>
        <p:spPr>
          <a:xfrm>
            <a:off x="-566738" y="6197381"/>
            <a:ext cx="9710738" cy="369332"/>
          </a:xfrm>
          <a:prstGeom prst="rect">
            <a:avLst/>
          </a:prstGeom>
        </p:spPr>
        <p:txBody>
          <a:bodyPr wrap="square">
            <a:spAutoFit/>
          </a:bodyPr>
          <a:lstStyle/>
          <a:p>
            <a:r>
              <a:rPr lang="fr-FR" b="0" i="0" dirty="0" smtClean="0">
                <a:solidFill>
                  <a:srgbClr val="111111"/>
                </a:solidFill>
                <a:effectLst/>
                <a:latin typeface="Graphik"/>
              </a:rPr>
              <a:t> </a:t>
            </a:r>
            <a:r>
              <a:rPr lang="fr-FR" b="1" i="0" dirty="0" smtClean="0">
                <a:solidFill>
                  <a:srgbClr val="FF0000"/>
                </a:solidFill>
                <a:effectLst/>
                <a:latin typeface="Times New Roman" panose="02020603050405020304" pitchFamily="18" charset="0"/>
                <a:cs typeface="Times New Roman" panose="02020603050405020304" pitchFamily="18" charset="0"/>
              </a:rPr>
              <a:t>Schéma du principe de séparation de la chromatographie échangeuse d'ions</a:t>
            </a:r>
            <a:endParaRPr lang="ar-DZ"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152698"/>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1790</TotalTime>
  <Words>1223</Words>
  <Application>Microsoft Office PowerPoint</Application>
  <PresentationFormat>Grand écran</PresentationFormat>
  <Paragraphs>69</Paragraphs>
  <Slides>22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Arial Unicode MS</vt:lpstr>
      <vt:lpstr>Arial</vt:lpstr>
      <vt:lpstr>Calibri</vt:lpstr>
      <vt:lpstr>Graphik</vt:lpstr>
      <vt:lpstr>Hoefler Space Override</vt:lpstr>
      <vt:lpstr>Tahoma</vt:lpstr>
      <vt:lpstr>Times New Roman</vt:lpstr>
      <vt:lpstr>Trebuchet MS</vt:lpstr>
      <vt:lpstr>Wingdings</vt:lpstr>
      <vt:lpstr>Wingdings 3</vt:lpstr>
      <vt:lpstr>Facette</vt:lpstr>
      <vt:lpstr>Chapitre II   La chromatographie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   La chromatographie</dc:title>
  <dc:creator>CAMELIA MOSBAH</dc:creator>
  <cp:lastModifiedBy>CAMELIA MOSBAH</cp:lastModifiedBy>
  <cp:revision>30</cp:revision>
  <dcterms:created xsi:type="dcterms:W3CDTF">2021-03-29T16:12:46Z</dcterms:created>
  <dcterms:modified xsi:type="dcterms:W3CDTF">2021-04-10T21:39:43Z</dcterms:modified>
</cp:coreProperties>
</file>