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96" r:id="rId5"/>
    <p:sldId id="297" r:id="rId6"/>
    <p:sldId id="29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5598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0443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768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7784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65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87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9/22/2025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7229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9/22/2025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106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9/22/2025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4048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9350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9174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094297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151831" y="35449"/>
            <a:ext cx="6840334" cy="461665"/>
          </a:xfrm>
          <a:prstGeom prst="rect">
            <a:avLst/>
          </a:prstGeom>
          <a:noFill/>
        </p:spPr>
        <p:txBody>
          <a:bodyPr wrap="none" lIns="91440" tIns="45720" rIns="91440" bIns="45720">
            <a:spAutoFit/>
          </a:bodyPr>
          <a:lstStyle/>
          <a:p>
            <a:pPr algn="ctr"/>
            <a:r>
              <a:rPr lang="fr-FR" sz="24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University</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of Larbi </a:t>
            </a:r>
            <a:r>
              <a:rPr lang="fr-FR"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Ben M'hidi Oum El </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Bouaghi</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6" name="Rectangle 5"/>
          <p:cNvSpPr/>
          <p:nvPr/>
        </p:nvSpPr>
        <p:spPr>
          <a:xfrm>
            <a:off x="1526580" y="565795"/>
            <a:ext cx="6090834"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Faculty of Earth Sciences and Architecture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7" name="Rectangle 6"/>
          <p:cNvSpPr/>
          <p:nvPr/>
        </p:nvSpPr>
        <p:spPr>
          <a:xfrm>
            <a:off x="2874257" y="1088309"/>
            <a:ext cx="3395481"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Department of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8" name="Rectangle 7"/>
          <p:cNvSpPr/>
          <p:nvPr/>
        </p:nvSpPr>
        <p:spPr>
          <a:xfrm>
            <a:off x="323528" y="2210961"/>
            <a:ext cx="387317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Crystallography</a:t>
            </a:r>
            <a:endParaRPr lang="fr-FR" sz="40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9" name="Rectangle 8"/>
          <p:cNvSpPr/>
          <p:nvPr/>
        </p:nvSpPr>
        <p:spPr>
          <a:xfrm>
            <a:off x="425983" y="5631631"/>
            <a:ext cx="2440092" cy="461665"/>
          </a:xfrm>
          <a:prstGeom prst="rect">
            <a:avLst/>
          </a:prstGeom>
          <a:noFill/>
        </p:spPr>
        <p:txBody>
          <a:bodyPr wrap="none" lIns="91440" tIns="45720" rIns="91440" bIns="45720">
            <a:spAutoFit/>
          </a:bodyPr>
          <a:lstStyle/>
          <a:p>
            <a:pPr algn="ctr"/>
            <a:r>
              <a:rPr lang="en-US" sz="24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Licence</a:t>
            </a: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Rectangle 9"/>
          <p:cNvSpPr/>
          <p:nvPr/>
        </p:nvSpPr>
        <p:spPr>
          <a:xfrm>
            <a:off x="34798" y="5949280"/>
            <a:ext cx="3267881"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a:t>
            </a:r>
            <a:r>
              <a:rPr lang="en-US" sz="2400" b="1" spc="50" baseline="3000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nd</a:t>
            </a: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year Common core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1" name="Rectangle 10"/>
          <p:cNvSpPr/>
          <p:nvPr/>
        </p:nvSpPr>
        <p:spPr>
          <a:xfrm>
            <a:off x="818212" y="2844224"/>
            <a:ext cx="3753785"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rPr>
              <a:t>By SAADALI Badreddine</a:t>
            </a:r>
            <a:endParaRPr lang="fr-FR" sz="2400" b="1" cap="none" spc="50" dirty="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2" name="Rectangle 11"/>
          <p:cNvSpPr/>
          <p:nvPr/>
        </p:nvSpPr>
        <p:spPr>
          <a:xfrm>
            <a:off x="24395" y="3585790"/>
            <a:ext cx="3611501" cy="861774"/>
          </a:xfrm>
          <a:prstGeom prst="rect">
            <a:avLst/>
          </a:prstGeom>
          <a:noFill/>
        </p:spPr>
        <p:txBody>
          <a:bodyPr wrap="none" lIns="91440" tIns="45720" rIns="91440" bIns="45720">
            <a:spAutoFit/>
          </a:bodyPr>
          <a:lstStyle/>
          <a:p>
            <a:pPr algn="ctr"/>
            <a:r>
              <a:rPr lang="fr-FR" sz="5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Course </a:t>
            </a:r>
            <a:r>
              <a:rPr lang="fr-FR" sz="50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VI-1</a:t>
            </a:r>
            <a:endParaRPr lang="fr-FR" sz="5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5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6" presetClass="entr" presetSubtype="3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2000"/>
                                        <p:tgtEl>
                                          <p:spTgt spid="12"/>
                                        </p:tgtEl>
                                      </p:cBhvr>
                                    </p:animEffect>
                                  </p:childTnLst>
                                </p:cTn>
                              </p:par>
                            </p:childTnLst>
                          </p:cTn>
                        </p:par>
                        <p:par>
                          <p:cTn id="30" fill="hold">
                            <p:stCondLst>
                              <p:cond delay="50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1228" y="53667"/>
            <a:ext cx="2940549" cy="707886"/>
          </a:xfrm>
          <a:prstGeom prst="rect">
            <a:avLst/>
          </a:prstGeom>
          <a:noFill/>
        </p:spPr>
        <p:txBody>
          <a:bodyPr wrap="none" lIns="91440" tIns="45720" rIns="91440" bIns="45720">
            <a:spAutoFit/>
          </a:bodyPr>
          <a:lstStyle/>
          <a:p>
            <a:pPr algn="ctr"/>
            <a:r>
              <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Course </a:t>
            </a:r>
            <a:r>
              <a:rPr lang="fr-FR" sz="4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VI-1</a:t>
            </a:r>
            <a:endPar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9" name="Rectangle 8"/>
          <p:cNvSpPr/>
          <p:nvPr/>
        </p:nvSpPr>
        <p:spPr>
          <a:xfrm>
            <a:off x="2021277" y="5364505"/>
            <a:ext cx="3296095"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Crystal bonds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23" y="1948480"/>
            <a:ext cx="4976602" cy="290504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98" y="761553"/>
            <a:ext cx="3541783" cy="2769114"/>
          </a:xfrm>
          <a:prstGeom prst="rect">
            <a:avLst/>
          </a:prstGeom>
        </p:spPr>
      </p:pic>
    </p:spTree>
    <p:extLst>
      <p:ext uri="{BB962C8B-B14F-4D97-AF65-F5344CB8AC3E}">
        <p14:creationId xmlns:p14="http://schemas.microsoft.com/office/powerpoint/2010/main" val="2927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067"/>
            <a:ext cx="9144000" cy="1631216"/>
          </a:xfrm>
          <a:prstGeom prst="rect">
            <a:avLst/>
          </a:prstGeom>
        </p:spPr>
        <p:txBody>
          <a:bodyPr wrap="square">
            <a:spAutoFit/>
          </a:bodyPr>
          <a:lstStyle/>
          <a:p>
            <a:pPr algn="ctr"/>
            <a:r>
              <a:rPr lang="en-US" sz="2000" dirty="0">
                <a:latin typeface="Times New Roman" pitchFamily="18" charset="0"/>
                <a:cs typeface="Times New Roman" pitchFamily="18" charset="0"/>
              </a:rPr>
              <a:t>The preservation of </a:t>
            </a: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crystal's regular structure is tied to the specific and ordered arrangement of </a:t>
            </a:r>
            <a:r>
              <a:rPr lang="en-US" sz="2000" dirty="0" smtClean="0">
                <a:latin typeface="Times New Roman" pitchFamily="18" charset="0"/>
                <a:cs typeface="Times New Roman" pitchFamily="18" charset="0"/>
              </a:rPr>
              <a:t>atoms maintained through established interactions that ensure their coherence. There are three </a:t>
            </a:r>
            <a:r>
              <a:rPr lang="en-US" sz="2000" dirty="0">
                <a:latin typeface="Times New Roman" pitchFamily="18" charset="0"/>
                <a:cs typeface="Times New Roman" pitchFamily="18" charset="0"/>
              </a:rPr>
              <a:t>types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strong chemical bonds (ionic, covalent, and metallic) and two types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weaker physical bonds (hydrogen bonds and Van der Waals forces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Rectangle 4"/>
          <p:cNvSpPr/>
          <p:nvPr/>
        </p:nvSpPr>
        <p:spPr>
          <a:xfrm>
            <a:off x="3076234" y="33505"/>
            <a:ext cx="299152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Crystal bonds</a:t>
            </a:r>
          </a:p>
        </p:txBody>
      </p:sp>
      <p:sp>
        <p:nvSpPr>
          <p:cNvPr id="6" name="Rectangle 5"/>
          <p:cNvSpPr/>
          <p:nvPr/>
        </p:nvSpPr>
        <p:spPr>
          <a:xfrm>
            <a:off x="0" y="5489937"/>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These interactions determine the stability and properties of the crystal influencing its mechanical thermal and electrical behavior. Understanding these bonds is essential for studying the structure and functionality of crystalline materials in various scientific fields:</a:t>
            </a:r>
            <a:endParaRPr lang="fr-FR" sz="2000" dirty="0">
              <a:latin typeface="Times New Roman" pitchFamily="18" charset="0"/>
              <a:cs typeface="Times New Roman"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341300"/>
            <a:ext cx="4896544" cy="3031916"/>
          </a:xfrm>
          <a:prstGeom prst="rect">
            <a:avLst/>
          </a:prstGeom>
        </p:spPr>
      </p:pic>
    </p:spTree>
    <p:extLst>
      <p:ext uri="{BB962C8B-B14F-4D97-AF65-F5344CB8AC3E}">
        <p14:creationId xmlns:p14="http://schemas.microsoft.com/office/powerpoint/2010/main" val="38148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26718"/>
            <a:ext cx="4880666" cy="2246769"/>
          </a:xfrm>
          <a:prstGeom prst="rect">
            <a:avLst/>
          </a:prstGeom>
        </p:spPr>
        <p:txBody>
          <a:bodyPr wrap="square">
            <a:spAutoFit/>
          </a:bodyPr>
          <a:lstStyle/>
          <a:p>
            <a:pPr algn="ctr"/>
            <a:r>
              <a:rPr lang="en-US" sz="2000" dirty="0">
                <a:latin typeface="Times New Roman" pitchFamily="18" charset="0"/>
                <a:cs typeface="Times New Roman" pitchFamily="18" charset="0"/>
              </a:rPr>
              <a:t>A covalent bond is, a chemical bond that forms when two atoms share a pair of electrons without any loss or gain of electrons, making the, atoms relatively stable. A single covalent bond occurs when, atoms share one pair of electrons, as seen in the hydrogen molecule (H₂) or methane (CH₄). </a:t>
            </a:r>
          </a:p>
        </p:txBody>
      </p:sp>
      <p:sp>
        <p:nvSpPr>
          <p:cNvPr id="8" name="Rectangle 7"/>
          <p:cNvSpPr/>
          <p:nvPr/>
        </p:nvSpPr>
        <p:spPr>
          <a:xfrm>
            <a:off x="894076" y="134836"/>
            <a:ext cx="3092513"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Covalent bond</a:t>
            </a:r>
          </a:p>
        </p:txBody>
      </p:sp>
      <p:sp>
        <p:nvSpPr>
          <p:cNvPr id="9" name="Rectangle 8"/>
          <p:cNvSpPr/>
          <p:nvPr/>
        </p:nvSpPr>
        <p:spPr>
          <a:xfrm>
            <a:off x="4869690" y="4406163"/>
            <a:ext cx="4022789" cy="1323439"/>
          </a:xfrm>
          <a:prstGeom prst="rect">
            <a:avLst/>
          </a:prstGeom>
        </p:spPr>
        <p:txBody>
          <a:bodyPr wrap="square">
            <a:spAutoFit/>
          </a:bodyPr>
          <a:lstStyle/>
          <a:p>
            <a:pPr algn="ctr"/>
            <a:r>
              <a:rPr lang="en-US" sz="2000" dirty="0">
                <a:latin typeface="Times New Roman" pitchFamily="18" charset="0"/>
                <a:cs typeface="Times New Roman" pitchFamily="18" charset="0"/>
              </a:rPr>
              <a:t>In methane, the four outer electrons, of the carbon atom bond with four hydrogen atoms, each contributing one electron.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666" y="303381"/>
            <a:ext cx="4227838" cy="276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52" y="3140968"/>
            <a:ext cx="3892440" cy="370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2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additive="base">
                                        <p:cTn id="24" dur="500" fill="hold"/>
                                        <p:tgtEl>
                                          <p:spTgt spid="1027"/>
                                        </p:tgtEl>
                                        <p:attrNameLst>
                                          <p:attrName>ppt_x</p:attrName>
                                        </p:attrNameLst>
                                      </p:cBhvr>
                                      <p:tavLst>
                                        <p:tav tm="0">
                                          <p:val>
                                            <p:strVal val="0-#ppt_w/2"/>
                                          </p:val>
                                        </p:tav>
                                        <p:tav tm="100000">
                                          <p:val>
                                            <p:strVal val="#ppt_x"/>
                                          </p:val>
                                        </p:tav>
                                      </p:tavLst>
                                    </p:anim>
                                    <p:anim calcmode="lin" valueType="num">
                                      <p:cBhvr additive="base">
                                        <p:cTn id="25"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688"/>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A double covalent bond forms when two atoms share two pairs of electrons as in the carbon dioxide molecule (CO₂). Here, the four outer electrons of carbon bond with two oxygen atoms each contributing two electrons. A triple covalent bond occurs when two atoms share three pairs of electrons as in the nitrogen molecule (N₂).</a:t>
            </a:r>
          </a:p>
        </p:txBody>
      </p:sp>
      <p:sp>
        <p:nvSpPr>
          <p:cNvPr id="5" name="Rectangle 4"/>
          <p:cNvSpPr/>
          <p:nvPr/>
        </p:nvSpPr>
        <p:spPr>
          <a:xfrm>
            <a:off x="626376" y="134836"/>
            <a:ext cx="3627917"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Covalent </a:t>
            </a:r>
            <a:r>
              <a:rPr lang="en-US" sz="2800" b="1" spc="50" dirty="0" smtClean="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bond (2)</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35496" y="4005064"/>
            <a:ext cx="4800017" cy="2862322"/>
          </a:xfrm>
          <a:prstGeom prst="rect">
            <a:avLst/>
          </a:prstGeom>
        </p:spPr>
        <p:txBody>
          <a:bodyPr wrap="square">
            <a:spAutoFit/>
          </a:bodyPr>
          <a:lstStyle/>
          <a:p>
            <a:pPr algn="ctr"/>
            <a:r>
              <a:rPr lang="en-US" sz="2000" dirty="0">
                <a:latin typeface="Times New Roman" pitchFamily="18" charset="0"/>
                <a:cs typeface="Times New Roman" pitchFamily="18" charset="0"/>
              </a:rPr>
              <a:t>Molecules like H₂, CH₄, CO₂, N₂, and O₂ are electrically neutral and are referred to as nonpolar covalent bonds. A bond is considered polar when electrons are not equally shared resulting in an electrically charged molecule as in the case of water (H₂O). In such bonds, atoms collectively contribute their electrons to the molecule and this is known as an </a:t>
            </a:r>
            <a:r>
              <a:rPr lang="en-US" sz="2000" dirty="0" err="1">
                <a:latin typeface="Times New Roman" pitchFamily="18" charset="0"/>
                <a:cs typeface="Times New Roman" pitchFamily="18" charset="0"/>
              </a:rPr>
              <a:t>intramolecular</a:t>
            </a:r>
            <a:r>
              <a:rPr lang="en-US" sz="2000" dirty="0">
                <a:latin typeface="Times New Roman" pitchFamily="18" charset="0"/>
                <a:cs typeface="Times New Roman" pitchFamily="18" charset="0"/>
              </a:rPr>
              <a:t> bond.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88" y="1944127"/>
            <a:ext cx="4814887" cy="186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784824"/>
            <a:ext cx="4211960" cy="296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3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3177"/>
            <a:ext cx="9144000" cy="1015663"/>
          </a:xfrm>
          <a:prstGeom prst="rect">
            <a:avLst/>
          </a:prstGeom>
        </p:spPr>
        <p:txBody>
          <a:bodyPr wrap="square">
            <a:spAutoFit/>
          </a:bodyPr>
          <a:lstStyle/>
          <a:p>
            <a:pPr algn="ctr"/>
            <a:r>
              <a:rPr lang="en-US" sz="2000" dirty="0">
                <a:latin typeface="Times New Roman" pitchFamily="18" charset="0"/>
                <a:cs typeface="Times New Roman" pitchFamily="18" charset="0"/>
              </a:rPr>
              <a:t>This is a strong bond because the outer electron shell of the atoms is saturated with eight electrons. The cohesion between oppositely charged ions which defines this bond is maintained by electrostatic attraction.</a:t>
            </a:r>
          </a:p>
        </p:txBody>
      </p:sp>
      <p:sp>
        <p:nvSpPr>
          <p:cNvPr id="5" name="Rectangle 4"/>
          <p:cNvSpPr/>
          <p:nvPr/>
        </p:nvSpPr>
        <p:spPr>
          <a:xfrm>
            <a:off x="1203455" y="134836"/>
            <a:ext cx="247375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Ionic bond</a:t>
            </a:r>
          </a:p>
        </p:txBody>
      </p:sp>
      <p:sp>
        <p:nvSpPr>
          <p:cNvPr id="6" name="Rectangle 5"/>
          <p:cNvSpPr/>
          <p:nvPr/>
        </p:nvSpPr>
        <p:spPr>
          <a:xfrm>
            <a:off x="0" y="5157192"/>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This bond differs from the covalent bond due to its high energy resulting from electron exchange between the bonded atoms and it is not spatially oriented like the covalent bond. In this bond, atoms exchange electrons. It is a bond between a highly electronegative anion and a highly electropositive </a:t>
            </a:r>
            <a:r>
              <a:rPr lang="en-US" sz="2000" dirty="0" err="1">
                <a:latin typeface="Times New Roman" pitchFamily="18" charset="0"/>
                <a:cs typeface="Times New Roman" pitchFamily="18" charset="0"/>
              </a:rPr>
              <a:t>cation</a:t>
            </a:r>
            <a:r>
              <a:rPr lang="en-US" sz="2000"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53261"/>
            <a:ext cx="8625394" cy="231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22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455</Words>
  <Application>Microsoft Office PowerPoint</Application>
  <PresentationFormat>Affichage à l'écran (4:3)</PresentationFormat>
  <Paragraphs>22</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176</cp:revision>
  <dcterms:created xsi:type="dcterms:W3CDTF">2025-07-11T18:18:10Z</dcterms:created>
  <dcterms:modified xsi:type="dcterms:W3CDTF">2025-09-22T17:25:42Z</dcterms:modified>
</cp:coreProperties>
</file>