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27"/>
  </p:notesMasterIdLst>
  <p:handoutMasterIdLst>
    <p:handoutMasterId r:id="rId28"/>
  </p:handoutMasterIdLst>
  <p:sldIdLst>
    <p:sldId id="256" r:id="rId3"/>
    <p:sldId id="258" r:id="rId4"/>
    <p:sldId id="266"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308" r:id="rId26"/>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0C2FEC1D-3884-4205-B421-D31B18873C9B}" type="datetime1">
              <a:rPr lang="en-US" smtClean="0"/>
              <a:t>1/22/2021</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3F7610C3-3B79-4CC8-BE85-E1E5342F9FCB}" type="datetime1">
              <a:rPr lang="en-US" smtClean="0"/>
              <a:t>1/22/2021</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B82EDF02-AF10-4AE7-85F0-CF2BDFAC64C1}"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68FC54B-2F92-43B1-A78A-3C6F5DCF124B}"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DA0D419-95F8-45E2-908E-BDA5EE70DFFC}"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AC5AB1B-022E-4919-863F-B9647D26726E}"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62408E3-66A6-43EE-B112-783770339E0F}"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6FA633C-E88E-4DC5-B24F-3F216295AFB4}"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2B6C18E-FD49-4245-9264-829E459F5CB4}"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089F5CFE-4374-40EB-9BFD-1F199B6E4EF4}"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1380BB6-7345-4FCE-9A4A-A2FBE05F136F}"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4247FF1-F9B5-447D-ABFD-1DFDB6EA0850}"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D30A6DB-915E-460D-8B78-106205B64C86}"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4F4CAE1-0BF0-4E91-A98F-988A480C8F9F}"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31441E3-F3CF-4B20-9C39-E8852DF664B8}"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0CC0F61C-989C-43A4-B9C5-FD6CD0C1AE25}"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53B02B7-A87B-4C8D-9694-C8197F386DD0}"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D0C79BE-F9F3-46EF-BD4A-97BFC5C57FF9}"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F8A7F0D-B971-468B-85C3-656A46578384}"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1/22/2021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D133E2C-A1E6-45A6-AC92-83865449C1BC}"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AB531FF-E52E-4FD0-A3CE-5E31AFF8314E}"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105B143-AC4E-4486-986C-F78E022EBAAF}"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78678BF-DB32-45DB-85E4-D3BBDB84F584}"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CB6ABA7-45B2-4268-B3D0-17067960B387}"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CAFA135-7E57-4F42-9306-3D1C302819EE}"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B5AE3E9-407E-4F70-92A5-AC70DA0A4EC7}"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1ECBF64-7A30-494A-9C28-5494221D6FC3}" type="datetime3">
              <a:rPr lang="en-US" smtClean="0"/>
              <a:t>22 January 2021</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0C3B68C-2D3E-4630-A7BC-5BAE2D740399}"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C9508-B5ED-48FD-B461-0D09BFADB022}"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7A7DD48-1941-4F8F-8DC1-BA9D44C1440D}" type="datetime3">
              <a:rPr lang="en-US" smtClean="0"/>
              <a:t>22 January 2021</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a:t>
            </a:fld>
            <a:endParaRPr lang="ar-SA"/>
          </a:p>
        </p:txBody>
      </p:sp>
    </p:spTree>
    <p:extLst>
      <p:ext uri="{BB962C8B-B14F-4D97-AF65-F5344CB8AC3E}">
        <p14:creationId xmlns:p14="http://schemas.microsoft.com/office/powerpoint/2010/main" val="26326714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5588E3D0-48E1-4E07-8A0F-28C5E57EB79B}" type="datetime3">
              <a:rPr lang="en-US" smtClean="0"/>
              <a:t>22 January 2021</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78789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A9C1065-C706-4E8E-9456-D513B1A48DBD}" type="datetime3">
              <a:rPr lang="en-US" smtClean="0"/>
              <a:t>22 January 2021</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a:t>
            </a:fld>
            <a:endParaRPr lang="ar-SA"/>
          </a:p>
        </p:txBody>
      </p:sp>
    </p:spTree>
    <p:extLst>
      <p:ext uri="{BB962C8B-B14F-4D97-AF65-F5344CB8AC3E}">
        <p14:creationId xmlns:p14="http://schemas.microsoft.com/office/powerpoint/2010/main" val="36779126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C5F8FFF-3DB9-4F5C-95E3-C6F2EEDA2BC0}" type="datetime3">
              <a:rPr lang="en-US" smtClean="0"/>
              <a:t>22 January 2021</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063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ACDEC381-27ED-4334-8C88-74CD7B3E3A5C}" type="datetime3">
              <a:rPr lang="en-US" smtClean="0"/>
              <a:t>22 January 2021</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51028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5F207F8-F870-4904-9545-71D8BFDB5E96}" type="datetime3">
              <a:rPr lang="en-US" smtClean="0"/>
              <a:t>22 January 2021</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7776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B0881-616D-431F-AF46-1FFE8817FB16}" type="datetime3">
              <a:rPr lang="en-US" smtClean="0"/>
              <a:t>22 January 2021</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a:t>
            </a:fld>
            <a:endParaRPr lang="ar-SA"/>
          </a:p>
        </p:txBody>
      </p:sp>
    </p:spTree>
    <p:extLst>
      <p:ext uri="{BB962C8B-B14F-4D97-AF65-F5344CB8AC3E}">
        <p14:creationId xmlns:p14="http://schemas.microsoft.com/office/powerpoint/2010/main" val="421800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A285B28-40CC-40EE-A512-F55BE448F79C}" type="datetime3">
              <a:rPr lang="en-US" smtClean="0"/>
              <a:t>22 January 2021</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343804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0C5F758-06F5-4B9B-A3D0-4A51B030C701}" type="datetime3">
              <a:rPr lang="en-US" smtClean="0"/>
              <a:t>22 January 2021</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A2E7C42-0450-4F45-94B9-0AAC5383DE1F}" type="datetime3">
              <a:rPr lang="en-US" smtClean="0"/>
              <a:t>22 January 2021</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59982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3C0F0B-855D-40D3-AA8A-C7CC92CFF7D5}"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extLst>
      <p:ext uri="{BB962C8B-B14F-4D97-AF65-F5344CB8AC3E}">
        <p14:creationId xmlns:p14="http://schemas.microsoft.com/office/powerpoint/2010/main" val="2441409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2CB82F-6184-46FA-9F2D-D893F6D0BDC7}"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extLst>
      <p:ext uri="{BB962C8B-B14F-4D97-AF65-F5344CB8AC3E}">
        <p14:creationId xmlns:p14="http://schemas.microsoft.com/office/powerpoint/2010/main" val="217596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F3172E6-8F85-4830-9509-4FCF8E8B16CA}" type="datetime3">
              <a:rPr lang="en-US" smtClean="0"/>
              <a:t>22 January 2021</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1687EF2-28FE-408A-BAA6-B7F2ED37F83F}" type="datetime3">
              <a:rPr lang="en-US" smtClean="0"/>
              <a:t>22 January 2021</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FD07774-8F33-4602-B043-7A0378F96DED}" type="datetime3">
              <a:rPr lang="en-US" smtClean="0"/>
              <a:t>22 January 2021</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ABC7C3F-5865-4D0E-BA0C-C9782254E8BB}" type="datetime3">
              <a:rPr lang="en-US" smtClean="0"/>
              <a:t>22 January 2021</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AC109-0A51-4A83-B4E8-5A9388C3A491}" type="datetime3">
              <a:rPr lang="en-US" smtClean="0"/>
              <a:t>22 January 2021</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72CF820-BD53-4F90-B5E4-E7C7BAAFF552}" type="datetime3">
              <a:rPr lang="en-US" smtClean="0"/>
              <a:t>22 January 2021</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2506EA2-CC4E-4059-9F68-B68CA0C2DB19}" type="datetime3">
              <a:rPr lang="en-US" smtClean="0"/>
              <a:t>22 January 2021</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2629CA-03FC-44E0-9F72-B35E7C879A89}" type="datetime3">
              <a:rPr lang="en-US" smtClean="0"/>
              <a:t>22 January 2021</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05F5B8-22FD-4DCE-B885-66893CD2AA18}" type="datetime3">
              <a:rPr lang="en-US" smtClean="0"/>
              <a:t>22 January 2021</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a:t>
            </a:fld>
            <a:endParaRPr lang="ar-SA"/>
          </a:p>
        </p:txBody>
      </p:sp>
    </p:spTree>
    <p:extLst>
      <p:ext uri="{BB962C8B-B14F-4D97-AF65-F5344CB8AC3E}">
        <p14:creationId xmlns:p14="http://schemas.microsoft.com/office/powerpoint/2010/main" val="3384745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a:r>
              <a:rPr lang="ar-DZ" dirty="0"/>
              <a:t>مقياس: </a:t>
            </a:r>
            <a:r>
              <a:rPr lang="ar-SA" dirty="0"/>
              <a:t>مالــــــــــــية المؤسسة</a:t>
            </a:r>
          </a:p>
        </p:txBody>
      </p:sp>
      <p:sp>
        <p:nvSpPr>
          <p:cNvPr id="7" name="Date Placeholder 6"/>
          <p:cNvSpPr>
            <a:spLocks noGrp="1"/>
          </p:cNvSpPr>
          <p:nvPr>
            <p:ph type="dt" sz="half" idx="10"/>
          </p:nvPr>
        </p:nvSpPr>
        <p:spPr>
          <a:xfrm>
            <a:off x="4525752" y="4738202"/>
            <a:ext cx="1368152" cy="381000"/>
          </a:xfrm>
        </p:spPr>
        <p:txBody>
          <a:bodyPr/>
          <a:lstStyle/>
          <a:p>
            <a:pPr algn="ctr" rtl="0"/>
            <a:fld id="{E7A757AB-C60F-4893-9DF7-2C915D3F5788}" type="datetime3">
              <a:rPr lang="en-US" sz="1600" b="1" smtClean="0">
                <a:solidFill>
                  <a:schemeClr val="tx1"/>
                </a:solidFill>
              </a:rPr>
              <a:t>22 January 2021</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2267744" y="4253544"/>
            <a:ext cx="6028184" cy="471599"/>
          </a:xfrm>
        </p:spPr>
        <p:txBody>
          <a:bodyPr/>
          <a:lstStyle/>
          <a:p>
            <a:r>
              <a:rPr lang="ar-SA" sz="1400" b="1" dirty="0"/>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7DA2ABF2-5D06-4343-9938-651824D45180}"/>
              </a:ext>
            </a:extLst>
          </p:cNvPr>
          <p:cNvPicPr>
            <a:picLocks noChangeAspect="1"/>
          </p:cNvPicPr>
          <p:nvPr/>
        </p:nvPicPr>
        <p:blipFill>
          <a:blip r:embed="rId3"/>
          <a:stretch>
            <a:fillRect/>
          </a:stretch>
        </p:blipFill>
        <p:spPr>
          <a:xfrm>
            <a:off x="3405124" y="538606"/>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806320"/>
            <a:ext cx="7467600" cy="4188333"/>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الإدارة المالية </a:t>
            </a:r>
            <a:r>
              <a:rPr lang="ar-SA" dirty="0"/>
              <a:t>	</a:t>
            </a:r>
          </a:p>
          <a:p>
            <a:pPr lvl="2" indent="-15875" algn="just">
              <a:buFont typeface="Wingdings" pitchFamily="2" charset="2"/>
              <a:buChar char="ü"/>
            </a:pPr>
            <a:r>
              <a:rPr lang="ar-SA" sz="2400" dirty="0"/>
              <a:t> تتحدد وظائف الإدارة المالية من خلال النشاطات المالية التي تقوم بها المؤسسة على مستويين أساسيين، أما الأول فخاص بنشاطات الاستغلال اليومية ذات العلاقة بإدارة الديون، والمخزونات، والمدينون، والنقدية. أما الأساس الثاني فيتمثل في النشاطات الاستثمارية التي قد تقوم بها المؤسسة بين الفترة و الفترة في الآجال المتوسطة و الطويلة. الشيء الذي يتطلب أموالا في الأجل الطويل تكون في شكل إصدارات أسهم أو سندات. والملاحظ أن مثل هذه النشاطات جميعها تحتاج إلى أن يراعى فيها ضرورة تحقيق العائد المتوقع في ظل المخاطر التي يمكن أن تتعرض لها المؤسسة.</a:t>
            </a:r>
          </a:p>
          <a:p>
            <a:pPr>
              <a:buNone/>
            </a:pPr>
            <a:endParaRPr lang="ar-SA" dirty="0"/>
          </a:p>
          <a:p>
            <a:pPr>
              <a:buNone/>
            </a:pPr>
            <a:endParaRPr lang="en-US" dirty="0"/>
          </a:p>
          <a:p>
            <a:pPr>
              <a:buNone/>
            </a:pPr>
            <a:endParaRPr lang="ar-SA" dirty="0"/>
          </a:p>
        </p:txBody>
      </p:sp>
      <p:sp>
        <p:nvSpPr>
          <p:cNvPr id="4" name="Date Placeholder 3"/>
          <p:cNvSpPr>
            <a:spLocks noGrp="1"/>
          </p:cNvSpPr>
          <p:nvPr>
            <p:ph type="dt" sz="half" idx="14"/>
          </p:nvPr>
        </p:nvSpPr>
        <p:spPr>
          <a:xfrm>
            <a:off x="394044" y="6165304"/>
            <a:ext cx="2664296" cy="432048"/>
          </a:xfrm>
        </p:spPr>
        <p:txBody>
          <a:bodyPr/>
          <a:lstStyle/>
          <a:p>
            <a:pPr algn="l" rtl="0"/>
            <a:fld id="{F0970051-1CF7-4ACE-8B92-1E4E32F717E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380184" y="5994654"/>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199"/>
            <a:ext cx="7467600" cy="4383201"/>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الإدارة المالية </a:t>
            </a:r>
            <a:r>
              <a:rPr lang="ar-SA" dirty="0"/>
              <a:t>	</a:t>
            </a:r>
          </a:p>
          <a:p>
            <a:pPr lvl="2" indent="-15875" algn="just">
              <a:buFont typeface="Wingdings" pitchFamily="2" charset="2"/>
              <a:buChar char="ü"/>
            </a:pPr>
            <a:r>
              <a:rPr lang="ar-SA" sz="2400" dirty="0"/>
              <a:t> تتم ممارسة الإدارة المالية وفق طبيعة الهيكل التنظيمي للمؤسسة الذي عادة ما يتحدد حسب طبيعة وحجم النشاط ، وأيضا حسب الشكل القانوني. وهناك ثلاثة أشكال رئيسة للمؤسسات تتحدد من خلالها أهمية الوظيفة المالية :</a:t>
            </a:r>
          </a:p>
          <a:p>
            <a:pPr lvl="3" indent="-15875" algn="just">
              <a:buFont typeface="Wingdings" pitchFamily="2" charset="2"/>
              <a:buChar char="q"/>
            </a:pPr>
            <a:r>
              <a:rPr lang="ar-SA" sz="2400" dirty="0"/>
              <a:t>  مؤسسة ذات الشخص الواحد </a:t>
            </a:r>
            <a:r>
              <a:rPr lang="en-US" b="1" dirty="0"/>
              <a:t>EURL</a:t>
            </a:r>
            <a:r>
              <a:rPr lang="ar-SA" dirty="0"/>
              <a:t>، </a:t>
            </a:r>
            <a:r>
              <a:rPr lang="ar-SA" sz="2400" dirty="0"/>
              <a:t>(أو </a:t>
            </a:r>
            <a:r>
              <a:rPr lang="ar-SA" sz="2400" b="1" dirty="0"/>
              <a:t>شخص طبيعي</a:t>
            </a:r>
            <a:r>
              <a:rPr lang="ar-SA" sz="2400" dirty="0"/>
              <a:t>).</a:t>
            </a:r>
          </a:p>
          <a:p>
            <a:pPr lvl="3" indent="-15875" algn="just">
              <a:buFont typeface="Wingdings" pitchFamily="2" charset="2"/>
              <a:buChar char="q"/>
            </a:pPr>
            <a:r>
              <a:rPr lang="ar-SA" sz="2400" dirty="0"/>
              <a:t> مؤسسة أكثر من شخص واحد (</a:t>
            </a:r>
            <a:r>
              <a:rPr lang="en-US" b="1" dirty="0"/>
              <a:t>SNC</a:t>
            </a:r>
            <a:r>
              <a:rPr lang="en-US" sz="2400" dirty="0"/>
              <a:t>, </a:t>
            </a:r>
            <a:r>
              <a:rPr lang="en-US" b="1" dirty="0"/>
              <a:t>SARL</a:t>
            </a:r>
            <a:r>
              <a:rPr lang="ar-SA" sz="2400" dirty="0"/>
              <a:t>).</a:t>
            </a:r>
          </a:p>
          <a:p>
            <a:pPr lvl="3" indent="-15875" algn="just">
              <a:buFont typeface="Wingdings" pitchFamily="2" charset="2"/>
              <a:buChar char="q"/>
            </a:pPr>
            <a:r>
              <a:rPr lang="ar-SA" sz="2400" dirty="0"/>
              <a:t> مؤسسة أموال (</a:t>
            </a:r>
            <a:r>
              <a:rPr lang="en-US" b="1" dirty="0"/>
              <a:t>SPA</a:t>
            </a:r>
            <a:r>
              <a:rPr lang="ar-SA" sz="2400" dirty="0"/>
              <a:t>)</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91839" y="6094273"/>
            <a:ext cx="2808312" cy="432048"/>
          </a:xfrm>
        </p:spPr>
        <p:txBody>
          <a:bodyPr/>
          <a:lstStyle/>
          <a:p>
            <a:pPr algn="l" rtl="0"/>
            <a:fld id="{75BB8E83-5690-4B3D-8FD0-3AD5FBB7CD6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598271" y="5983401"/>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34336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الإدارة المالية </a:t>
            </a:r>
            <a:r>
              <a:rPr lang="ar-SA" dirty="0"/>
              <a:t>	</a:t>
            </a:r>
            <a:endParaRPr lang="ar-SA" sz="2400" dirty="0"/>
          </a:p>
          <a:p>
            <a:pPr lvl="3" indent="-15875" algn="just">
              <a:buFont typeface="Wingdings" pitchFamily="2" charset="2"/>
              <a:buChar char="q"/>
            </a:pPr>
            <a:r>
              <a:rPr lang="ar-SA" sz="2400" dirty="0"/>
              <a:t>  </a:t>
            </a:r>
            <a:r>
              <a:rPr lang="ar-SA" sz="2400" b="1" dirty="0"/>
              <a:t>مؤسسة</a:t>
            </a:r>
            <a:r>
              <a:rPr lang="ar-SA" sz="2400" dirty="0"/>
              <a:t> ذات الشخص الواحد </a:t>
            </a:r>
            <a:r>
              <a:rPr lang="en-US" b="1" dirty="0"/>
              <a:t>EURL</a:t>
            </a:r>
            <a:r>
              <a:rPr lang="ar-SA" dirty="0"/>
              <a:t>، </a:t>
            </a:r>
            <a:r>
              <a:rPr lang="ar-SA" sz="2400" dirty="0"/>
              <a:t>(أو </a:t>
            </a:r>
            <a:r>
              <a:rPr lang="ar-SA" sz="2400" b="1" dirty="0"/>
              <a:t>شخص طبيعي</a:t>
            </a:r>
            <a:r>
              <a:rPr lang="ar-SA" sz="2400" dirty="0"/>
              <a:t>).         من مزايا هذا النوع من المؤسسات هو بساطة الوظيفة المالية مادامت لأنها تدار من طرف مالك المؤسسة الذي يملك زمام أمور اتخاذ جميع القرارات. كما أن تكاليف التشغيل تكون منخفضة لانحصارها في عدد قليل جدا من الأفراد. أما سلبيات هذه المؤسسة فتدور حول التزام مالك الشركة اتجاه الدائنين بتسديد مستحقاتهم عند الإفلاس وقد تمتد يد القانون إلى ممتلكات المالك في حالة تقديمه المسبق للضمانات اتجاه دائنيه. والملاحظ أنه قلما يقبل الدائن التعامل مع هذا النوع من المؤسسات ما لم يضمن الكيفية القانونية في استرجاع كامل حقوقه. </a:t>
            </a:r>
          </a:p>
          <a:p>
            <a:pPr lvl="3" indent="-15875" algn="just">
              <a:buNone/>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75357" y="6165304"/>
            <a:ext cx="2664296" cy="432048"/>
          </a:xfrm>
        </p:spPr>
        <p:txBody>
          <a:bodyPr/>
          <a:lstStyle/>
          <a:p>
            <a:pPr algn="l" rtl="0"/>
            <a:fld id="{233CBEB0-1F30-4637-80D3-5BC56C3DC72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584400" y="5994654"/>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74363"/>
            <a:ext cx="7467600" cy="41338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الإدارة المالية </a:t>
            </a:r>
            <a:r>
              <a:rPr lang="ar-SA" dirty="0"/>
              <a:t>	</a:t>
            </a:r>
            <a:endParaRPr lang="ar-SA" sz="2400" dirty="0"/>
          </a:p>
          <a:p>
            <a:pPr lvl="3" indent="-15875" algn="just">
              <a:buFont typeface="Wingdings" pitchFamily="2" charset="2"/>
              <a:buChar char="q"/>
            </a:pPr>
            <a:r>
              <a:rPr lang="ar-SA" sz="2400" dirty="0"/>
              <a:t> </a:t>
            </a:r>
            <a:r>
              <a:rPr lang="ar-SA" sz="2400" b="1" dirty="0"/>
              <a:t>مؤسسة أ</a:t>
            </a:r>
            <a:r>
              <a:rPr lang="ar-SA" sz="2400" dirty="0"/>
              <a:t>كثر من شخص واحد (</a:t>
            </a:r>
            <a:r>
              <a:rPr lang="en-US" b="1" dirty="0"/>
              <a:t>SNC</a:t>
            </a:r>
            <a:r>
              <a:rPr lang="en-US" sz="2400" dirty="0"/>
              <a:t>, </a:t>
            </a:r>
            <a:r>
              <a:rPr lang="en-US" b="1" dirty="0"/>
              <a:t>SARL</a:t>
            </a:r>
            <a:r>
              <a:rPr lang="ar-SA" sz="2400" dirty="0"/>
              <a:t>). بالنسبة لشركة التضامن </a:t>
            </a:r>
            <a:r>
              <a:rPr lang="en-US" dirty="0"/>
              <a:t>SNC</a:t>
            </a:r>
            <a:r>
              <a:rPr lang="ar-SA" dirty="0"/>
              <a:t> </a:t>
            </a:r>
            <a:r>
              <a:rPr lang="ar-SA" sz="2400" dirty="0"/>
              <a:t>فإنها تشمل على نفس الخصائص تقريبا مقارنة بالنوع الأول من المؤسسات، إلا أن شركة التضامن يكون أعضاء الشركة متضامنين فيما بينهم في حالة إفلاس الشركة وأن القانون يمتد إلى حيازة ممتلكاتهم دون تمييز من أجل تسوية حقوق الدائنين. أما الشركة ذات المسؤولية المحدودة </a:t>
            </a:r>
            <a:r>
              <a:rPr lang="en-US" dirty="0"/>
              <a:t>SARL</a:t>
            </a:r>
            <a:r>
              <a:rPr lang="ar-SA" dirty="0"/>
              <a:t> </a:t>
            </a:r>
            <a:r>
              <a:rPr lang="ar-SA" sz="2400" dirty="0"/>
              <a:t>فإن عدد الشركاء يفوق الثلاثة ولا يتعدى التسعة عادة، كما أن الشركاء غير متضامنين اتجاه الدائنين إلا بقدر حصة كل واحد فيهم في تكوين رأس المال.  </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38924" y="6079524"/>
            <a:ext cx="2736304" cy="432048"/>
          </a:xfrm>
        </p:spPr>
        <p:txBody>
          <a:bodyPr/>
          <a:lstStyle/>
          <a:p>
            <a:pPr algn="l" rtl="0"/>
            <a:fld id="{5DDF21B0-2CEA-4350-9871-E8D8E7DD5820}"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380184" y="5968652"/>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67544" y="1628800"/>
            <a:ext cx="7467600" cy="41052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الإدارة المالية </a:t>
            </a:r>
            <a:r>
              <a:rPr lang="ar-SA" dirty="0"/>
              <a:t>	</a:t>
            </a:r>
            <a:endParaRPr lang="ar-SA" sz="2400" dirty="0"/>
          </a:p>
          <a:p>
            <a:pPr lvl="3" indent="-15875" algn="just">
              <a:buFont typeface="Wingdings" pitchFamily="2" charset="2"/>
              <a:buChar char="q"/>
            </a:pPr>
            <a:r>
              <a:rPr lang="ar-SA" sz="2400" dirty="0"/>
              <a:t> </a:t>
            </a:r>
            <a:r>
              <a:rPr lang="ar-SA" sz="2400" b="1" dirty="0"/>
              <a:t>مؤسسة الأموال </a:t>
            </a:r>
            <a:r>
              <a:rPr lang="ar-SA" sz="2400" dirty="0"/>
              <a:t>(</a:t>
            </a:r>
            <a:r>
              <a:rPr lang="en-US" b="1" dirty="0"/>
              <a:t>SPA</a:t>
            </a:r>
            <a:r>
              <a:rPr lang="en-US" dirty="0"/>
              <a:t>: </a:t>
            </a:r>
            <a:r>
              <a:rPr lang="en-US" dirty="0" err="1"/>
              <a:t>Soci</a:t>
            </a:r>
            <a:r>
              <a:rPr lang="fr-FR" dirty="0"/>
              <a:t>été par Action</a:t>
            </a:r>
            <a:r>
              <a:rPr lang="ar-SA" sz="2400" dirty="0"/>
              <a:t>). تختلف شركة الأسهم عن باقي الأنواع الأخرى في كونها كبيرة الحجم لأنها تضم عدد كبير من المشاركين يفوق عددهم التسعة أفراد. مع العلم أن عدد المساهمين المؤسسين للشركة يكون محدودا جدا. أما باقي المساهمين فهم أولئك الذين قاموا بشراء اسهم الشركة في السوق بعد إدراج الشركة في سوق بورصة تداول الأوراق المالية. ومنه تصبح قيمة الشركة ممثلة في حقوق الملكية مجزأة بين عدد كبير من المشاركين في تمويل الشركة. والملاحظ أن الشركة </a:t>
            </a:r>
            <a:r>
              <a:rPr lang="en-US" dirty="0"/>
              <a:t>SPA</a:t>
            </a:r>
            <a:r>
              <a:rPr lang="ar-SA" dirty="0"/>
              <a:t> </a:t>
            </a:r>
            <a:r>
              <a:rPr lang="ar-SA" sz="2400" dirty="0"/>
              <a:t>مثلها مثل </a:t>
            </a:r>
            <a:r>
              <a:rPr lang="en-US" dirty="0"/>
              <a:t>SARL</a:t>
            </a:r>
            <a:r>
              <a:rPr lang="ar-SA" dirty="0"/>
              <a:t> </a:t>
            </a:r>
            <a:r>
              <a:rPr lang="ar-SA" sz="2400" dirty="0"/>
              <a:t>تتميز بشخصية معنوية.</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05384" y="6165304"/>
            <a:ext cx="2952328" cy="432048"/>
          </a:xfrm>
        </p:spPr>
        <p:txBody>
          <a:bodyPr/>
          <a:lstStyle/>
          <a:p>
            <a:pPr algn="l" rtl="0"/>
            <a:fld id="{4688DA50-4704-42D5-B5FD-52BFE88324A4}"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584400" y="5928362"/>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283582"/>
          </a:xfrm>
        </p:spPr>
        <p:style>
          <a:lnRef idx="2">
            <a:schemeClr val="dk1"/>
          </a:lnRef>
          <a:fillRef idx="1">
            <a:schemeClr val="lt1"/>
          </a:fillRef>
          <a:effectRef idx="0">
            <a:schemeClr val="dk1"/>
          </a:effectRef>
          <a:fontRef idx="minor">
            <a:schemeClr val="dk1"/>
          </a:fontRef>
        </p:style>
        <p:txBody>
          <a:bodyPr>
            <a:normAutofit/>
          </a:bodyPr>
          <a:lstStyle/>
          <a:p>
            <a:r>
              <a:rPr lang="ar-SA" b="1" dirty="0"/>
              <a:t>أهمية حوكمة المؤسس</a:t>
            </a:r>
            <a:r>
              <a:rPr lang="ar-DZ" b="1" dirty="0"/>
              <a:t>ات</a:t>
            </a:r>
            <a:endParaRPr lang="ar-SA" b="1" dirty="0"/>
          </a:p>
          <a:p>
            <a:pPr marL="715963" indent="0" algn="just">
              <a:buFont typeface="Wingdings" pitchFamily="2" charset="2"/>
              <a:buChar char="Ø"/>
              <a:tabLst>
                <a:tab pos="1082675" algn="l"/>
              </a:tabLst>
            </a:pPr>
            <a:r>
              <a:rPr lang="ar-SA" b="1" dirty="0"/>
              <a:t> </a:t>
            </a:r>
            <a:r>
              <a:rPr lang="ar-SA" dirty="0"/>
              <a:t>يتم إدارة الشركات الكبرى </a:t>
            </a:r>
            <a:r>
              <a:rPr lang="en-US" sz="1800" b="1" dirty="0"/>
              <a:t>Corporations</a:t>
            </a:r>
            <a:r>
              <a:rPr lang="ar-SA" sz="1800" dirty="0"/>
              <a:t> </a:t>
            </a:r>
            <a:r>
              <a:rPr lang="ar-SA" dirty="0"/>
              <a:t>من طرف مجلس الإدارة والمدراء التنفيذيين الشيء الذي يجعل من الشركة وحدة اقتصادية و قانونية ذات شخصية اعتبارية تسمح بإدارة قضايا الشركة بكثير من العقلانية والرشادة. و المعلوم أن الفصل بين ملكية الشركة والجهاز الإداري المسير يمنح الشركة قوة وثقة كبيرة لدى المتعاملين. و من الأحداث التي توضح الخلل في إدارة مثل هذه الشركات تلك التي حصلت في سنتي </a:t>
            </a:r>
            <a:r>
              <a:rPr lang="en-US" sz="1900" b="1" dirty="0"/>
              <a:t>2002-2000</a:t>
            </a:r>
            <a:r>
              <a:rPr lang="ar-SA" sz="1900" dirty="0"/>
              <a:t> </a:t>
            </a:r>
            <a:r>
              <a:rPr lang="ar-SA" dirty="0"/>
              <a:t>حيث أفلست الكثير من الشركات في الولايات المتحدة الأمريكية بسبب الغش و التدليس في المعلومات المعلن عنها أو تلك التي لم يعلن عنها.   </a:t>
            </a:r>
          </a:p>
          <a:p>
            <a:pPr>
              <a:buNone/>
            </a:pPr>
            <a:endParaRPr lang="ar-SA" b="1" dirty="0"/>
          </a:p>
        </p:txBody>
      </p:sp>
      <p:sp>
        <p:nvSpPr>
          <p:cNvPr id="4" name="Date Placeholder 3"/>
          <p:cNvSpPr>
            <a:spLocks noGrp="1"/>
          </p:cNvSpPr>
          <p:nvPr>
            <p:ph type="dt" sz="half" idx="14"/>
          </p:nvPr>
        </p:nvSpPr>
        <p:spPr>
          <a:xfrm>
            <a:off x="457200" y="5994654"/>
            <a:ext cx="2880320" cy="432048"/>
          </a:xfrm>
        </p:spPr>
        <p:txBody>
          <a:bodyPr/>
          <a:lstStyle/>
          <a:p>
            <a:pPr algn="l" rtl="0"/>
            <a:fld id="{3BDAA216-F72F-4687-95F5-81E94B19BC7A}"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584400" y="5883782"/>
            <a:ext cx="5544616" cy="653792"/>
          </a:xfrm>
        </p:spPr>
        <p:txBody>
          <a:bodyPr/>
          <a:lstStyle/>
          <a:p>
            <a:r>
              <a:rPr lang="ar-SA" b="1">
                <a:solidFill>
                  <a:schemeClr val="tx1"/>
                </a:solidFill>
              </a:rPr>
              <a:t>جامعة أم البواقي-  - كلية الاقتصاد و التسيير و التجارة – قسم المحاسبة والمالية - السنة الثانية</a:t>
            </a:r>
            <a:endParaRPr lang="ar-SA"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71071" y="1628800"/>
            <a:ext cx="7467600" cy="4318414"/>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b="1" dirty="0"/>
              <a:t>أهداف الإدارة المالية</a:t>
            </a:r>
          </a:p>
          <a:p>
            <a:pPr marL="806450" lvl="2" indent="274638" algn="just">
              <a:buFont typeface="Wingdings" pitchFamily="2" charset="2"/>
              <a:buChar char="Ø"/>
            </a:pPr>
            <a:r>
              <a:rPr lang="ar-SA" sz="2400" b="1" dirty="0"/>
              <a:t>تعظيم العائد ما أمكن و التقليل ما أمكن من المخاطر</a:t>
            </a:r>
            <a:r>
              <a:rPr lang="ar-SA" sz="2400" dirty="0"/>
              <a:t>: الملاحظ أن السعي في تعظيم الأرباح لا يكون بمعزل عن تحمل مخاطر إضافية</a:t>
            </a:r>
            <a:r>
              <a:rPr lang="ar-DZ" sz="2400" dirty="0"/>
              <a:t> هذا من جهة</a:t>
            </a:r>
            <a:r>
              <a:rPr lang="ar-SA" sz="2400" dirty="0"/>
              <a:t>. من جهة أخرى، فإن الوصول إلى تحقيق الربح زمنيا قد يختلف بين مشروع ومشروع بديل آخر بالرغم من أن محصلة المشروعين قد تكون واحدة. </a:t>
            </a:r>
          </a:p>
          <a:p>
            <a:pPr marL="806450" lvl="2" indent="274638" algn="just">
              <a:buFont typeface="Wingdings" pitchFamily="2" charset="2"/>
              <a:buChar char="Ø"/>
            </a:pPr>
            <a:r>
              <a:rPr lang="ar-SA" sz="2400" dirty="0"/>
              <a:t> </a:t>
            </a:r>
            <a:r>
              <a:rPr lang="ar-SA" sz="2400" b="1" dirty="0"/>
              <a:t>تعظيم ثروة المساهم : </a:t>
            </a:r>
            <a:r>
              <a:rPr lang="ar-SA" sz="2400" dirty="0"/>
              <a:t>يسعى المدير المالي إلى تحقيق مبتغى المساهم من خلال القرارات المتخذة لكنه لا يستطيع التحكم في آليات السوق بالشكل الذي يضمن ذلك. فأسعار السوق للأوراق تبقى خارج التوقعات بالنظر إلى الظروف الإقتصادية. فتوجه السوق عموما نحو الانخفاض قد يؤثر بشكل واضح على أداء الشركة بالرغم من تحقيقها لنتائج إيجابية مقارنة بمثيلاتها في السوق. </a:t>
            </a:r>
          </a:p>
        </p:txBody>
      </p:sp>
      <p:sp>
        <p:nvSpPr>
          <p:cNvPr id="4" name="Date Placeholder 3"/>
          <p:cNvSpPr>
            <a:spLocks noGrp="1"/>
          </p:cNvSpPr>
          <p:nvPr>
            <p:ph type="dt" sz="half" idx="14"/>
          </p:nvPr>
        </p:nvSpPr>
        <p:spPr>
          <a:xfrm>
            <a:off x="500508" y="5994654"/>
            <a:ext cx="2664296" cy="432048"/>
          </a:xfrm>
        </p:spPr>
        <p:txBody>
          <a:bodyPr/>
          <a:lstStyle/>
          <a:p>
            <a:pPr algn="l" rtl="0"/>
            <a:fld id="{72CC221A-7B6D-46F4-A88B-A7AE42049133}"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472142" y="6036374"/>
            <a:ext cx="5472608" cy="437768"/>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822007"/>
            <a:ext cx="7467600" cy="3912042"/>
          </a:xfrm>
        </p:spPr>
        <p:style>
          <a:lnRef idx="2">
            <a:schemeClr val="dk1"/>
          </a:lnRef>
          <a:fillRef idx="1">
            <a:schemeClr val="lt1"/>
          </a:fillRef>
          <a:effectRef idx="0">
            <a:schemeClr val="dk1"/>
          </a:effectRef>
          <a:fontRef idx="minor">
            <a:schemeClr val="dk1"/>
          </a:fontRef>
        </p:style>
        <p:txBody>
          <a:bodyPr>
            <a:normAutofit/>
          </a:bodyPr>
          <a:lstStyle/>
          <a:p>
            <a:r>
              <a:rPr lang="ar-SA" b="1" dirty="0"/>
              <a:t>أهداف الإدارة المالية (تابع)</a:t>
            </a:r>
          </a:p>
          <a:p>
            <a:pPr marL="806450" lvl="2" indent="274638" algn="just">
              <a:buFont typeface="Wingdings" pitchFamily="2" charset="2"/>
              <a:buChar char="Ø"/>
            </a:pPr>
            <a:r>
              <a:rPr lang="ar-SA" sz="2400" b="1" dirty="0"/>
              <a:t>التوازن بين أهداف الإدارة وثروة الملاك</a:t>
            </a:r>
            <a:r>
              <a:rPr lang="ar-SA" sz="2400" dirty="0"/>
              <a:t>: لايكون المدير المالي دوما على توافق تام مع أهداف ملاك الشركة من المساهمين، فقد يحتفظ المدير المالي بقرار عدم إدماج الشركة مع شركة حتى ولو كان ذلك يحقق للمساهم إمكانية تعظيم الثروة، خاصة عند النظر إلى المسألة من وجهة نظر استراتيجية بعيدة المدى. لكن وخلافا لهذا التصور قد تتعرض الشركة إلى عملية الاستحواذ إذا ماتعرضت إلى انخفاض واضح في أسعار أسهمها في السوق.  </a:t>
            </a:r>
          </a:p>
        </p:txBody>
      </p:sp>
      <p:sp>
        <p:nvSpPr>
          <p:cNvPr id="4" name="Date Placeholder 3"/>
          <p:cNvSpPr>
            <a:spLocks noGrp="1"/>
          </p:cNvSpPr>
          <p:nvPr>
            <p:ph type="dt" sz="half" idx="14"/>
          </p:nvPr>
        </p:nvSpPr>
        <p:spPr>
          <a:xfrm>
            <a:off x="457200" y="6165304"/>
            <a:ext cx="2520280" cy="432048"/>
          </a:xfrm>
        </p:spPr>
        <p:txBody>
          <a:bodyPr/>
          <a:lstStyle/>
          <a:p>
            <a:pPr algn="l" rtl="0"/>
            <a:fld id="{21157F23-66E2-4E3C-820F-13384AF1F6F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790915" y="6138419"/>
            <a:ext cx="5472608" cy="437768"/>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67544" y="1556792"/>
            <a:ext cx="7467600" cy="4476722"/>
          </a:xfrm>
        </p:spPr>
        <p:style>
          <a:lnRef idx="2">
            <a:schemeClr val="dk1"/>
          </a:lnRef>
          <a:fillRef idx="1">
            <a:schemeClr val="lt1"/>
          </a:fillRef>
          <a:effectRef idx="0">
            <a:schemeClr val="dk1"/>
          </a:effectRef>
          <a:fontRef idx="minor">
            <a:schemeClr val="dk1"/>
          </a:fontRef>
        </p:style>
        <p:txBody>
          <a:bodyPr>
            <a:normAutofit/>
          </a:bodyPr>
          <a:lstStyle/>
          <a:p>
            <a:r>
              <a:rPr lang="ar-SA" b="1" dirty="0"/>
              <a:t>أهداف الإدارة المالية</a:t>
            </a:r>
          </a:p>
          <a:p>
            <a:pPr marL="442913" lvl="2" indent="0" algn="just">
              <a:buFont typeface="Wingdings" pitchFamily="2" charset="2"/>
              <a:buChar char="Ø"/>
            </a:pPr>
            <a:r>
              <a:rPr lang="ar-SA" sz="2400" b="1" dirty="0"/>
              <a:t>الالتزام بالمسؤولية الاجتماعية و السلوكيات الأخلاقية</a:t>
            </a:r>
            <a:r>
              <a:rPr lang="ar-SA" sz="2400" dirty="0"/>
              <a:t>: بجب أن تنسجم أهداف تعظيم الثروة مع المسؤولية الاجتماعية للشركة اتجاه الأفراد والمجتمع. لذلك يجب أن تقترن القيمة المؤسسة في السوق مع غايات أخرى تخدم المجتمع الذي تنشط فيه. وهذا ما قد يمنح الشركة قوة إلى قوتها المالية. ومن الأشياء التي تهتم بها الشركة في هذا الإطار الاعتناء بتجنب تلوث البيئة، تحقيق مبدأ السعر العادل في السوق، تجنب الممارسات المالية الغير قانونية والغير أخلاقية ذات العلاقة باحتكار المعلومة بين أيادي قليلة جدا في السوق (</a:t>
            </a:r>
            <a:r>
              <a:rPr lang="en-US" b="1" dirty="0"/>
              <a:t>Insider</a:t>
            </a:r>
            <a:r>
              <a:rPr lang="en-US" dirty="0"/>
              <a:t> </a:t>
            </a:r>
            <a:r>
              <a:rPr lang="en-US" b="1" dirty="0"/>
              <a:t>Trading</a:t>
            </a:r>
            <a:r>
              <a:rPr lang="ar-SA" sz="2400" dirty="0"/>
              <a:t>) من أجل النفود و الاستفادة من آليات المضاربة.</a:t>
            </a:r>
          </a:p>
        </p:txBody>
      </p:sp>
      <p:sp>
        <p:nvSpPr>
          <p:cNvPr id="4" name="Date Placeholder 3"/>
          <p:cNvSpPr>
            <a:spLocks noGrp="1"/>
          </p:cNvSpPr>
          <p:nvPr>
            <p:ph type="dt" sz="half" idx="14"/>
          </p:nvPr>
        </p:nvSpPr>
        <p:spPr>
          <a:xfrm>
            <a:off x="467544" y="6039234"/>
            <a:ext cx="2664296" cy="432048"/>
          </a:xfrm>
        </p:spPr>
        <p:txBody>
          <a:bodyPr/>
          <a:lstStyle/>
          <a:p>
            <a:pPr algn="l" rtl="0"/>
            <a:fld id="{8CF262C3-8DD1-478B-ACA8-E37282B0A2FD}"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656408" y="6033514"/>
            <a:ext cx="5472608" cy="437768"/>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a:bodyPr>
          <a:lstStyle/>
          <a:p>
            <a:r>
              <a:rPr lang="ar-SA" b="1" dirty="0"/>
              <a:t>أهمية الأسواق المالية </a:t>
            </a:r>
          </a:p>
          <a:p>
            <a:pPr marL="273050" indent="168275" algn="just">
              <a:buFont typeface="Wingdings" pitchFamily="2" charset="2"/>
              <a:buChar char="Ø"/>
            </a:pPr>
            <a:r>
              <a:rPr lang="ar-SA" b="1" dirty="0"/>
              <a:t> </a:t>
            </a:r>
            <a:r>
              <a:rPr lang="ar-SA" dirty="0"/>
              <a:t>تعبر الأسواق المالية عن مكان تلاقي الأفراد، والشركات، والمؤسسات المالية من أجل تلبية حاجات هؤلاء من الأموال، أوالبحث عن فرص للاستثمار من خلال منح فوائضهم المالية للمستثمرين. وتقسم الأسواق المالية إلى أسواق مالية عمومية (</a:t>
            </a:r>
            <a:r>
              <a:rPr lang="en-US" sz="1800" b="1" dirty="0"/>
              <a:t>Public Financial Markets</a:t>
            </a:r>
            <a:r>
              <a:rPr lang="ar-SA" dirty="0"/>
              <a:t>) ، وأسواق مالية للشركات (</a:t>
            </a:r>
            <a:r>
              <a:rPr lang="en-US" sz="1800" b="1" dirty="0"/>
              <a:t>Corporate Financial Markets</a:t>
            </a:r>
            <a:r>
              <a:rPr lang="ar-SA" dirty="0"/>
              <a:t>). أما النوع الأول من الأسواق فيهتم بتمويل المشاريع الكبرى عن طريق الآليات المحلية، أو الحكومية، أو الوطنية. أما النوع الأخير فينحصر دوره في تمويل الشركات المدرجة رسميا في البورصة. </a:t>
            </a:r>
          </a:p>
        </p:txBody>
      </p:sp>
      <p:sp>
        <p:nvSpPr>
          <p:cNvPr id="4" name="Date Placeholder 3"/>
          <p:cNvSpPr>
            <a:spLocks noGrp="1"/>
          </p:cNvSpPr>
          <p:nvPr>
            <p:ph type="dt" sz="half" idx="14"/>
          </p:nvPr>
        </p:nvSpPr>
        <p:spPr>
          <a:xfrm>
            <a:off x="490105" y="5744055"/>
            <a:ext cx="2664296" cy="432048"/>
          </a:xfrm>
        </p:spPr>
        <p:txBody>
          <a:bodyPr/>
          <a:lstStyle/>
          <a:p>
            <a:pPr algn="l" rtl="0"/>
            <a:fld id="{500DB37B-6231-42D8-A99B-B33B82AC07CB}"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399237" y="5667758"/>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2078646"/>
            <a:ext cx="7467600" cy="3268960"/>
          </a:xfrm>
        </p:spPr>
        <p:style>
          <a:lnRef idx="2">
            <a:schemeClr val="dk1"/>
          </a:lnRef>
          <a:fillRef idx="1">
            <a:schemeClr val="lt1"/>
          </a:fillRef>
          <a:effectRef idx="0">
            <a:schemeClr val="dk1"/>
          </a:effectRef>
          <a:fontRef idx="minor">
            <a:schemeClr val="dk1"/>
          </a:fontRef>
        </p:style>
        <p:txBody>
          <a:bodyPr/>
          <a:lstStyle/>
          <a:p>
            <a:r>
              <a:rPr lang="ar-SA" b="1" dirty="0"/>
              <a:t>نطاق المالية</a:t>
            </a:r>
          </a:p>
          <a:p>
            <a:r>
              <a:rPr lang="ar-SA" b="1" dirty="0"/>
              <a:t>تطور مجال المالية</a:t>
            </a:r>
          </a:p>
          <a:p>
            <a:r>
              <a:rPr lang="ar-SA" b="1" dirty="0"/>
              <a:t>وظائف الإدارة المالية </a:t>
            </a:r>
          </a:p>
          <a:p>
            <a:r>
              <a:rPr lang="ar-SA" b="1" dirty="0"/>
              <a:t>أهمية حوكمة المؤسسة</a:t>
            </a:r>
          </a:p>
          <a:p>
            <a:r>
              <a:rPr lang="ar-SA" b="1" dirty="0"/>
              <a:t>أهداف الإدارة المالية</a:t>
            </a:r>
          </a:p>
          <a:p>
            <a:r>
              <a:rPr lang="ar-SA" b="1" dirty="0"/>
              <a:t> أهمية الأسواق المالية </a:t>
            </a:r>
          </a:p>
        </p:txBody>
      </p:sp>
      <p:sp>
        <p:nvSpPr>
          <p:cNvPr id="4" name="Date Placeholder 3"/>
          <p:cNvSpPr>
            <a:spLocks noGrp="1"/>
          </p:cNvSpPr>
          <p:nvPr>
            <p:ph type="dt" sz="half" idx="14"/>
          </p:nvPr>
        </p:nvSpPr>
        <p:spPr>
          <a:xfrm>
            <a:off x="405384" y="5554030"/>
            <a:ext cx="2664296" cy="360040"/>
          </a:xfrm>
        </p:spPr>
        <p:txBody>
          <a:bodyPr/>
          <a:lstStyle/>
          <a:p>
            <a:pPr algn="l" rtl="0"/>
            <a:fld id="{8241A00A-02FC-4F7A-A13F-8825C0A5CC39}"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224360" y="5443555"/>
            <a:ext cx="5904656" cy="580990"/>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156718"/>
          </a:xfrm>
        </p:spPr>
        <p:style>
          <a:lnRef idx="2">
            <a:schemeClr val="dk1"/>
          </a:lnRef>
          <a:fillRef idx="1">
            <a:schemeClr val="lt1"/>
          </a:fillRef>
          <a:effectRef idx="0">
            <a:schemeClr val="dk1"/>
          </a:effectRef>
          <a:fontRef idx="minor">
            <a:schemeClr val="dk1"/>
          </a:fontRef>
        </p:style>
        <p:txBody>
          <a:bodyPr>
            <a:normAutofit/>
          </a:bodyPr>
          <a:lstStyle/>
          <a:p>
            <a:r>
              <a:rPr lang="ar-SA" b="1" dirty="0"/>
              <a:t>أهمية الأسواق المالية </a:t>
            </a:r>
          </a:p>
          <a:p>
            <a:pPr marL="273050" indent="168275" algn="just">
              <a:buFont typeface="Wingdings" pitchFamily="2" charset="2"/>
              <a:buChar char="Ø"/>
            </a:pPr>
            <a:r>
              <a:rPr lang="ar-SA" b="1" dirty="0"/>
              <a:t> تركيبة ووظائف السوق المالي</a:t>
            </a:r>
            <a:r>
              <a:rPr lang="ar-DZ" b="1" dirty="0"/>
              <a:t>ة</a:t>
            </a:r>
            <a:r>
              <a:rPr lang="ar-SA" b="1" dirty="0"/>
              <a:t>:</a:t>
            </a:r>
            <a:endParaRPr lang="ar-DZ" b="1" dirty="0"/>
          </a:p>
          <a:p>
            <a:pPr marL="273050" indent="0" algn="just">
              <a:buNone/>
            </a:pPr>
            <a:r>
              <a:rPr lang="ar-SA" b="1" dirty="0"/>
              <a:t> </a:t>
            </a:r>
            <a:r>
              <a:rPr lang="ar-SA" dirty="0"/>
              <a:t>يمكن تقسيم السوق المالي إلى سوق مالي محلي و سوق مالي دولي. والملاحظ أن هناك تقسيمات مختلفة أخرى مثل سوق المؤسسات المالي </a:t>
            </a:r>
            <a:r>
              <a:rPr lang="ar-DZ" dirty="0"/>
              <a:t>   </a:t>
            </a:r>
            <a:r>
              <a:rPr lang="ar-SA" dirty="0"/>
              <a:t>وسوق الحكومة المالي. أيضا، تقسم الأسواق المالية إلى أسواق نقد توفر السيولة والأموال في ال</a:t>
            </a:r>
            <a:r>
              <a:rPr lang="ar-DZ" dirty="0"/>
              <a:t>أ</a:t>
            </a:r>
            <a:r>
              <a:rPr lang="ar-SA" dirty="0"/>
              <a:t>جل القصير، وأسواق رأس المال توفر التمويل للمشاريع الاستثمارية في الأجل الطويل. ولكل سوق من هذه الأسواق أدواتها الاستثمارية المعبرة عن طبيعة نشاطها</a:t>
            </a:r>
            <a:r>
              <a:rPr lang="ar-DZ" dirty="0"/>
              <a:t> الخاص</a:t>
            </a:r>
            <a:r>
              <a:rPr lang="ar-SA" dirty="0"/>
              <a:t>.</a:t>
            </a:r>
          </a:p>
          <a:p>
            <a:pPr marL="273050" indent="168275" algn="just">
              <a:buNone/>
            </a:pPr>
            <a:endParaRPr lang="ar-SA" dirty="0"/>
          </a:p>
        </p:txBody>
      </p:sp>
      <p:sp>
        <p:nvSpPr>
          <p:cNvPr id="4" name="Date Placeholder 3"/>
          <p:cNvSpPr>
            <a:spLocks noGrp="1"/>
          </p:cNvSpPr>
          <p:nvPr>
            <p:ph type="dt" sz="half" idx="14"/>
          </p:nvPr>
        </p:nvSpPr>
        <p:spPr>
          <a:xfrm>
            <a:off x="405384" y="5823210"/>
            <a:ext cx="2880320" cy="432048"/>
          </a:xfrm>
        </p:spPr>
        <p:txBody>
          <a:bodyPr/>
          <a:lstStyle/>
          <a:p>
            <a:pPr algn="l" rtl="0"/>
            <a:fld id="{26A3D64F-B7BB-469A-AE22-88C238F9EB3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468797" y="5667758"/>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198316"/>
          </a:xfrm>
        </p:spPr>
        <p:style>
          <a:lnRef idx="2">
            <a:schemeClr val="dk1"/>
          </a:lnRef>
          <a:fillRef idx="1">
            <a:schemeClr val="lt1"/>
          </a:fillRef>
          <a:effectRef idx="0">
            <a:schemeClr val="dk1"/>
          </a:effectRef>
          <a:fontRef idx="minor">
            <a:schemeClr val="dk1"/>
          </a:fontRef>
        </p:style>
        <p:txBody>
          <a:bodyPr>
            <a:normAutofit/>
          </a:bodyPr>
          <a:lstStyle/>
          <a:p>
            <a:r>
              <a:rPr lang="ar-SA" b="1" dirty="0"/>
              <a:t>أهمية الأسواق المالية </a:t>
            </a:r>
          </a:p>
          <a:p>
            <a:pPr marL="273050" indent="168275" algn="just">
              <a:buFont typeface="Wingdings" pitchFamily="2" charset="2"/>
              <a:buChar char="Ø"/>
            </a:pPr>
            <a:r>
              <a:rPr lang="ar-SA" dirty="0"/>
              <a:t> </a:t>
            </a:r>
            <a:r>
              <a:rPr lang="ar-SA" b="1" dirty="0"/>
              <a:t>الاكتتاب في سوق رأس المال: </a:t>
            </a:r>
            <a:r>
              <a:rPr lang="ar-SA" dirty="0"/>
              <a:t>تعتمد كبريات الشركات على التمويل عن طريق سوق رأس المال. فإدراج الشركة في سوق رأس المال عن طريق طرح أسهم للبيع لأول يدخل هذا الأمر في باب الاكتتاب الأولي مع جمهور المستثمرين في البورصة. وتندرج هذه العملية في إطار السوق الأولي </a:t>
            </a:r>
            <a:r>
              <a:rPr lang="en-US" sz="1900" b="1" dirty="0"/>
              <a:t>Primary market</a:t>
            </a:r>
            <a:r>
              <a:rPr lang="ar-SA" sz="1900" b="1" dirty="0"/>
              <a:t> </a:t>
            </a:r>
            <a:r>
              <a:rPr lang="ar-SA" dirty="0"/>
              <a:t>، بعدها و عندما تصبح الشركة مدرجة رسميا في السوق المالي تبدأ عملية تداول أوراقها المالية في إطار مايعرف بالسوق الثانوي  </a:t>
            </a:r>
            <a:r>
              <a:rPr lang="en-US" sz="1900" b="1" dirty="0"/>
              <a:t>Secondary market</a:t>
            </a:r>
            <a:r>
              <a:rPr lang="ar-SA" sz="1900" b="1" dirty="0"/>
              <a:t> </a:t>
            </a:r>
            <a:r>
              <a:rPr lang="ar-SA" dirty="0"/>
              <a:t>. فالمدير المالي للشركة كثيرا بموضوع تداول الأوراق المالية لأنها على علاقة بأداء الشركة وانعكاسات ذلك على حاجياتها من التمويل.</a:t>
            </a:r>
          </a:p>
        </p:txBody>
      </p:sp>
      <p:sp>
        <p:nvSpPr>
          <p:cNvPr id="4" name="Date Placeholder 3"/>
          <p:cNvSpPr>
            <a:spLocks noGrp="1"/>
          </p:cNvSpPr>
          <p:nvPr>
            <p:ph type="dt" sz="half" idx="14"/>
          </p:nvPr>
        </p:nvSpPr>
        <p:spPr>
          <a:xfrm>
            <a:off x="486637" y="5798516"/>
            <a:ext cx="2808312" cy="432048"/>
          </a:xfrm>
        </p:spPr>
        <p:txBody>
          <a:bodyPr/>
          <a:lstStyle/>
          <a:p>
            <a:pPr algn="l" rtl="0"/>
            <a:fld id="{C3AF8F2B-0583-4CFC-918C-D8F6B4910BDF}"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889200" y="5687644"/>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133850"/>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b="1" dirty="0"/>
              <a:t>أهمية الأسواق المالية </a:t>
            </a:r>
          </a:p>
          <a:p>
            <a:pPr marL="273050" indent="168275" algn="just">
              <a:buFont typeface="Wingdings" pitchFamily="2" charset="2"/>
              <a:buChar char="Ø"/>
            </a:pPr>
            <a:r>
              <a:rPr lang="ar-SA" dirty="0"/>
              <a:t> </a:t>
            </a:r>
            <a:r>
              <a:rPr lang="ar-SA" b="1" dirty="0"/>
              <a:t>إعادة هيكلة الشركات:</a:t>
            </a:r>
            <a:r>
              <a:rPr lang="ar-SA" dirty="0"/>
              <a:t> </a:t>
            </a:r>
            <a:r>
              <a:rPr lang="ar-SA" dirty="0">
                <a:solidFill>
                  <a:schemeClr val="tx1"/>
                </a:solidFill>
              </a:rPr>
              <a:t>تبرزعملية إعادة هيكلة الشركات كنتيجة للأداء</a:t>
            </a:r>
            <a:r>
              <a:rPr lang="ar-DZ" dirty="0">
                <a:solidFill>
                  <a:schemeClr val="tx1"/>
                </a:solidFill>
              </a:rPr>
              <a:t> </a:t>
            </a:r>
            <a:r>
              <a:rPr lang="ar-SA" dirty="0">
                <a:solidFill>
                  <a:schemeClr val="tx1"/>
                </a:solidFill>
              </a:rPr>
              <a:t>غير </a:t>
            </a:r>
            <a:r>
              <a:rPr lang="ar-DZ" dirty="0">
                <a:solidFill>
                  <a:schemeClr val="tx1"/>
                </a:solidFill>
              </a:rPr>
              <a:t>ال</a:t>
            </a:r>
            <a:r>
              <a:rPr lang="ar-SA" dirty="0">
                <a:solidFill>
                  <a:schemeClr val="tx1"/>
                </a:solidFill>
              </a:rPr>
              <a:t>جيد لنتائج الشركة. الشيء الذي يؤدي إلى إعادة النظر في تركيبة الهيكل المالي، أو التفكير في التخلص عن طريق البيع للوحدات ذات المردود السلبي، أو اتخاذ القرار على مستوى تغيير فريق العمل الذي يقود الشركة من مدراء فنيين وغيرهم من الموارد البشرية ذات العلاقة بالأمور الإدارية أو التنظيمية. بالإضافة، </a:t>
            </a:r>
            <a:r>
              <a:rPr lang="ar-DZ" dirty="0">
                <a:solidFill>
                  <a:schemeClr val="tx1"/>
                </a:solidFill>
              </a:rPr>
              <a:t>ف</a:t>
            </a:r>
            <a:r>
              <a:rPr lang="ar-SA" dirty="0">
                <a:solidFill>
                  <a:schemeClr val="tx1"/>
                </a:solidFill>
              </a:rPr>
              <a:t>قد يتطلب الأمر التقليل من العمالة من أجل ضغط التكاليف. أخيرا وليس آخرا، فإن الشائع في مجال معالجة الشركات المعسرة هو القيام بعملية الإندماج، أو التعرض لعملية الاستحواذ. فالشركات التي تكون مدرجة في السوق المالي  هي التي تكون أكثر عرضة لضغوطات إعادة الهيكلة في تراجع أداءاتها. </a:t>
            </a:r>
          </a:p>
        </p:txBody>
      </p:sp>
      <p:sp>
        <p:nvSpPr>
          <p:cNvPr id="4" name="Date Placeholder 3"/>
          <p:cNvSpPr>
            <a:spLocks noGrp="1"/>
          </p:cNvSpPr>
          <p:nvPr>
            <p:ph type="dt" sz="half" idx="14"/>
          </p:nvPr>
        </p:nvSpPr>
        <p:spPr>
          <a:xfrm>
            <a:off x="546932" y="5844128"/>
            <a:ext cx="2664296" cy="360040"/>
          </a:xfrm>
        </p:spPr>
        <p:txBody>
          <a:bodyPr/>
          <a:lstStyle/>
          <a:p>
            <a:pPr algn="l" rtl="0"/>
            <a:fld id="{D7A7EECD-CB53-45F6-A03B-894328C6373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2339752" y="5805264"/>
            <a:ext cx="5328592" cy="437768"/>
          </a:xfrm>
        </p:spPr>
        <p:txBody>
          <a:bodyPr/>
          <a:lstStyle/>
          <a:p>
            <a:r>
              <a:rPr lang="ar-SA" b="1">
                <a:solidFill>
                  <a:schemeClr val="tx1"/>
                </a:solidFill>
              </a:rPr>
              <a:t>جامعة أم البواقي-  - كلية الاقتصاد و التسيير و التجارة – قسم المحاسبة والمالية - السنة الثانية</a:t>
            </a:r>
            <a:endParaRPr lang="ar-SA"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133850"/>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b="1" dirty="0"/>
              <a:t>أهمية الأسواق المالية </a:t>
            </a:r>
          </a:p>
          <a:p>
            <a:pPr marL="273050" indent="168275" algn="just">
              <a:buFont typeface="Wingdings" pitchFamily="2" charset="2"/>
              <a:buChar char="Ø"/>
            </a:pPr>
            <a:r>
              <a:rPr lang="ar-SA" dirty="0"/>
              <a:t> </a:t>
            </a:r>
            <a:r>
              <a:rPr lang="ar-SA" b="1" dirty="0"/>
              <a:t>تدويل الأسواق المالية:</a:t>
            </a:r>
            <a:r>
              <a:rPr lang="ar-SA" dirty="0"/>
              <a:t> </a:t>
            </a:r>
            <a:r>
              <a:rPr lang="ar-SA" dirty="0">
                <a:solidFill>
                  <a:schemeClr val="tx1"/>
                </a:solidFill>
              </a:rPr>
              <a:t>تعتمد كبريات الشركات العالمية على التمويل عن طريق أسوق رأس المال في البلدان التي تمارس فيها نشاطاتها، بحثا عن مصادر التكلفة المنخفضة للأموال. فهناك من الشركات العالمية، مثل </a:t>
            </a:r>
            <a:r>
              <a:rPr lang="en-US" dirty="0">
                <a:solidFill>
                  <a:schemeClr val="tx1"/>
                </a:solidFill>
              </a:rPr>
              <a:t>Coca Cola</a:t>
            </a:r>
            <a:r>
              <a:rPr lang="ar-SA" dirty="0">
                <a:solidFill>
                  <a:schemeClr val="tx1"/>
                </a:solidFill>
              </a:rPr>
              <a:t> تمارس نشاطاتها في الكثير من الدول، مستخدمة في ذلك أكثر من تسعة وخمسون (</a:t>
            </a:r>
            <a:r>
              <a:rPr lang="en-US" sz="1800" dirty="0">
                <a:solidFill>
                  <a:schemeClr val="tx1"/>
                </a:solidFill>
              </a:rPr>
              <a:t>59</a:t>
            </a:r>
            <a:r>
              <a:rPr lang="ar-SA" dirty="0">
                <a:solidFill>
                  <a:schemeClr val="tx1"/>
                </a:solidFill>
              </a:rPr>
              <a:t>) عملة أجنبية في مجال المعاملات المالية</a:t>
            </a:r>
            <a:r>
              <a:rPr lang="ar-DZ" dirty="0">
                <a:solidFill>
                  <a:schemeClr val="tx1"/>
                </a:solidFill>
              </a:rPr>
              <a:t>،</a:t>
            </a:r>
            <a:r>
              <a:rPr lang="ar-SA" dirty="0">
                <a:solidFill>
                  <a:schemeClr val="tx1"/>
                </a:solidFill>
              </a:rPr>
              <a:t> وخاصة عمليات الاقتراض بالعملة الأجنبية. فتطور الأسواق المالية من جانب انسياب رؤوس الأموال وفي ظل تطور شبكة الاتصال الدولية للمعلوماتية عوامل ساعدت على جعل الأسواق أكثر عرضة للمخاطر وتحتاج </a:t>
            </a:r>
            <a:r>
              <a:rPr lang="ar-DZ" dirty="0">
                <a:solidFill>
                  <a:schemeClr val="tx1"/>
                </a:solidFill>
              </a:rPr>
              <a:t>لأ</a:t>
            </a:r>
            <a:r>
              <a:rPr lang="ar-SA" dirty="0">
                <a:solidFill>
                  <a:schemeClr val="tx1"/>
                </a:solidFill>
              </a:rPr>
              <a:t>ن يكون المدير المالي على كفاءة عالية </a:t>
            </a:r>
            <a:r>
              <a:rPr lang="ar-DZ" dirty="0">
                <a:solidFill>
                  <a:schemeClr val="tx1"/>
                </a:solidFill>
              </a:rPr>
              <a:t>من</a:t>
            </a:r>
            <a:r>
              <a:rPr lang="ar-SA" dirty="0">
                <a:solidFill>
                  <a:schemeClr val="tx1"/>
                </a:solidFill>
              </a:rPr>
              <a:t> استخدام</a:t>
            </a:r>
            <a:r>
              <a:rPr lang="ar-DZ" dirty="0">
                <a:solidFill>
                  <a:schemeClr val="tx1"/>
                </a:solidFill>
              </a:rPr>
              <a:t>ه</a:t>
            </a:r>
            <a:r>
              <a:rPr lang="ar-SA" dirty="0">
                <a:solidFill>
                  <a:schemeClr val="tx1"/>
                </a:solidFill>
              </a:rPr>
              <a:t> </a:t>
            </a:r>
            <a:r>
              <a:rPr lang="ar-DZ" dirty="0">
                <a:solidFill>
                  <a:schemeClr val="tx1"/>
                </a:solidFill>
              </a:rPr>
              <a:t>ل</a:t>
            </a:r>
            <a:r>
              <a:rPr lang="ar-SA" dirty="0">
                <a:solidFill>
                  <a:schemeClr val="tx1"/>
                </a:solidFill>
              </a:rPr>
              <a:t>لحواسيب الإلكترونية، ودراية كبيرة باستراتيجيات التحوط بخصوص العملات الأجنبية، وأنظمة تحويل الأموال إلكترونيا.  </a:t>
            </a:r>
          </a:p>
        </p:txBody>
      </p:sp>
      <p:sp>
        <p:nvSpPr>
          <p:cNvPr id="4" name="Date Placeholder 3"/>
          <p:cNvSpPr>
            <a:spLocks noGrp="1"/>
          </p:cNvSpPr>
          <p:nvPr>
            <p:ph type="dt" sz="half" idx="14"/>
          </p:nvPr>
        </p:nvSpPr>
        <p:spPr>
          <a:xfrm>
            <a:off x="416605" y="5734050"/>
            <a:ext cx="2520280" cy="360040"/>
          </a:xfrm>
        </p:spPr>
        <p:txBody>
          <a:bodyPr/>
          <a:lstStyle/>
          <a:p>
            <a:pPr algn="l" rtl="0"/>
            <a:fld id="{D9C7BE99-A48D-46DE-BE3B-5938C7016086}"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339752" y="5805264"/>
            <a:ext cx="5400600" cy="509776"/>
          </a:xfrm>
        </p:spPr>
        <p:txBody>
          <a:bodyPr/>
          <a:lstStyle/>
          <a:p>
            <a:r>
              <a:rPr lang="ar-SA" b="1">
                <a:solidFill>
                  <a:schemeClr val="tx1"/>
                </a:solidFill>
              </a:rPr>
              <a:t>جامعة أم البواقي-  - كلية الاقتصاد و التسيير و التجارة – قسم المحاسبة والمالية - السنة الثانية</a:t>
            </a:r>
            <a:endParaRPr lang="ar-SA"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الأول</a:t>
            </a:r>
            <a:br>
              <a:rPr lang="ar-DZ" sz="2800" b="1" dirty="0">
                <a:solidFill>
                  <a:schemeClr val="tx1"/>
                </a:solidFill>
              </a:rPr>
            </a:br>
            <a:r>
              <a:rPr kumimoji="0" lang="ar-SA" sz="28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الوظيفة المالية في المؤسسة</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26568"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5382ECC-058B-4B96-B9C1-05B242C11139}"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22 January 2021</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24</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007838"/>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199"/>
            <a:ext cx="7467600" cy="4440819"/>
          </a:xfrm>
        </p:spPr>
        <p:style>
          <a:lnRef idx="2">
            <a:schemeClr val="dk1"/>
          </a:lnRef>
          <a:fillRef idx="1">
            <a:schemeClr val="lt1"/>
          </a:fillRef>
          <a:effectRef idx="0">
            <a:schemeClr val="dk1"/>
          </a:effectRef>
          <a:fontRef idx="minor">
            <a:schemeClr val="dk1"/>
          </a:fontRef>
        </p:style>
        <p:txBody>
          <a:bodyPr>
            <a:normAutofit/>
          </a:bodyPr>
          <a:lstStyle/>
          <a:p>
            <a:r>
              <a:rPr lang="ar-SA" sz="3000" b="1" dirty="0"/>
              <a:t>نطاق المالية</a:t>
            </a:r>
          </a:p>
          <a:p>
            <a:pPr marL="182563" indent="258763">
              <a:buFont typeface="Wingdings" pitchFamily="2" charset="2"/>
              <a:buChar char="ü"/>
            </a:pPr>
            <a:r>
              <a:rPr lang="ar-SA" sz="2600" b="1" dirty="0"/>
              <a:t>لماذا المالية </a:t>
            </a:r>
            <a:r>
              <a:rPr lang="ar-SA" b="1" dirty="0"/>
              <a:t>؟</a:t>
            </a:r>
          </a:p>
          <a:p>
            <a:pPr marL="363538" indent="1588">
              <a:buFont typeface="Wingdings" pitchFamily="2" charset="2"/>
              <a:buChar char="§"/>
              <a:tabLst>
                <a:tab pos="1798638" algn="l"/>
                <a:tab pos="1965325" algn="l"/>
              </a:tabLst>
            </a:pPr>
            <a:r>
              <a:rPr lang="ar-SA" dirty="0"/>
              <a:t> </a:t>
            </a:r>
            <a:r>
              <a:rPr lang="ar-SA" b="1" dirty="0"/>
              <a:t>يمكن الإجابة على هذا السؤال من خلال المقاربات التالية:</a:t>
            </a:r>
          </a:p>
          <a:p>
            <a:pPr marL="441325" indent="92075" algn="just" defTabSz="155575">
              <a:buFont typeface="Wingdings" pitchFamily="2" charset="2"/>
              <a:buChar char="Ø"/>
            </a:pPr>
            <a:r>
              <a:rPr lang="ar-SA" dirty="0"/>
              <a:t> شخص لا يمتلك فائضا من الأموال ولا يمتلك أفكارا لتكوين الفائض </a:t>
            </a:r>
            <a:r>
              <a:rPr lang="ar-DZ" dirty="0"/>
              <a:t>           </a:t>
            </a:r>
            <a:r>
              <a:rPr lang="ar-SA" dirty="0"/>
              <a:t>والاستثمار.  </a:t>
            </a:r>
          </a:p>
          <a:p>
            <a:pPr marL="441325" indent="92075" algn="just" defTabSz="155575">
              <a:buFont typeface="Wingdings" pitchFamily="2" charset="2"/>
              <a:buChar char="Ø"/>
            </a:pPr>
            <a:r>
              <a:rPr lang="ar-SA" dirty="0"/>
              <a:t> شخص يمتلك فائضا من الأموال ولكن ليس لديه أفكارا للاستثمار.</a:t>
            </a:r>
          </a:p>
          <a:p>
            <a:pPr marL="441325" indent="92075" algn="just" defTabSz="155575">
              <a:buFont typeface="Wingdings" pitchFamily="2" charset="2"/>
              <a:buChar char="Ø"/>
            </a:pPr>
            <a:r>
              <a:rPr lang="ar-SA" dirty="0"/>
              <a:t> شخص لديه أفكار ممتازة ولكن لا يمتلك أموال للاستثمار بشكل كافي.</a:t>
            </a:r>
          </a:p>
          <a:p>
            <a:pPr marL="441325" indent="92075" algn="just" defTabSz="155575">
              <a:buFont typeface="Wingdings" pitchFamily="2" charset="2"/>
              <a:buChar char="Ø"/>
            </a:pPr>
            <a:r>
              <a:rPr lang="ar-SA" dirty="0"/>
              <a:t> شخص يمتلك فائض من الأموال وأيضا أفكار ممتازة.</a:t>
            </a:r>
            <a:endParaRPr lang="ar-DZ" dirty="0"/>
          </a:p>
          <a:p>
            <a:pPr marL="441325" indent="0" algn="just" defTabSz="155575">
              <a:buNone/>
            </a:pPr>
            <a:r>
              <a:rPr lang="ar-SA" b="1" dirty="0"/>
              <a:t>إن اختيار الإجابة الأكثر ملاءمة ستكون من خلال المقاربة الثالثة</a:t>
            </a:r>
            <a:r>
              <a:rPr lang="ar-DZ" b="1" dirty="0"/>
              <a:t>       </a:t>
            </a:r>
            <a:r>
              <a:rPr lang="ar-SA" b="1" dirty="0"/>
              <a:t> و الرابعة.</a:t>
            </a:r>
          </a:p>
        </p:txBody>
      </p:sp>
      <p:sp>
        <p:nvSpPr>
          <p:cNvPr id="4" name="Date Placeholder 3"/>
          <p:cNvSpPr>
            <a:spLocks noGrp="1"/>
          </p:cNvSpPr>
          <p:nvPr>
            <p:ph type="dt" sz="half" idx="14"/>
          </p:nvPr>
        </p:nvSpPr>
        <p:spPr>
          <a:xfrm>
            <a:off x="381029" y="6151891"/>
            <a:ext cx="2808312" cy="432048"/>
          </a:xfrm>
        </p:spPr>
        <p:txBody>
          <a:bodyPr/>
          <a:lstStyle/>
          <a:p>
            <a:pPr algn="l" rtl="0"/>
            <a:fld id="{98786AF4-B2D4-4257-907D-B4D554A87214}"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p:cNvSpPr>
            <a:spLocks noGrp="1"/>
          </p:cNvSpPr>
          <p:nvPr>
            <p:ph type="ftr" sz="quarter" idx="16"/>
          </p:nvPr>
        </p:nvSpPr>
        <p:spPr>
          <a:xfrm>
            <a:off x="2584400" y="6041019"/>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71052" y="1823495"/>
            <a:ext cx="7467600" cy="4266458"/>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التي تندرج ضمن نطاق المالية؟</a:t>
            </a:r>
          </a:p>
          <a:p>
            <a:pPr marL="441325" indent="92075" algn="just" defTabSz="155575">
              <a:buFont typeface="Wingdings" pitchFamily="2" charset="2"/>
              <a:buChar char="Ø"/>
            </a:pPr>
            <a:r>
              <a:rPr lang="ar-SA" dirty="0"/>
              <a:t> الاستثمار.  </a:t>
            </a:r>
          </a:p>
          <a:p>
            <a:pPr marL="441325" indent="92075" algn="just" defTabSz="155575">
              <a:buFont typeface="Wingdings" pitchFamily="2" charset="2"/>
              <a:buChar char="Ø"/>
            </a:pPr>
            <a:r>
              <a:rPr lang="ar-SA" dirty="0"/>
              <a:t> التمويل (الربط بين المستثمرين والمشروعات).</a:t>
            </a:r>
          </a:p>
          <a:p>
            <a:pPr marL="441325" indent="92075" algn="just" defTabSz="155575">
              <a:buFont typeface="Wingdings" pitchFamily="2" charset="2"/>
              <a:buChar char="Ø"/>
            </a:pPr>
            <a:r>
              <a:rPr lang="ar-SA" dirty="0"/>
              <a:t> الأسواق و المؤسسات المالية. (ربط وحدات العجز بوحدات الفائض)</a:t>
            </a:r>
          </a:p>
          <a:p>
            <a:pPr marL="441325" indent="92075" algn="just" defTabSz="155575">
              <a:buFont typeface="Wingdings" pitchFamily="2" charset="2"/>
              <a:buChar char="Ø"/>
            </a:pPr>
            <a:r>
              <a:rPr lang="ar-SA" dirty="0"/>
              <a:t> المالية الدولية.</a:t>
            </a:r>
          </a:p>
        </p:txBody>
      </p:sp>
      <p:sp>
        <p:nvSpPr>
          <p:cNvPr id="4" name="Date Placeholder 3"/>
          <p:cNvSpPr>
            <a:spLocks noGrp="1"/>
          </p:cNvSpPr>
          <p:nvPr>
            <p:ph type="dt" sz="half" idx="14"/>
          </p:nvPr>
        </p:nvSpPr>
        <p:spPr>
          <a:xfrm>
            <a:off x="405384" y="6168103"/>
            <a:ext cx="2160240" cy="432048"/>
          </a:xfrm>
        </p:spPr>
        <p:txBody>
          <a:bodyPr/>
          <a:lstStyle/>
          <a:p>
            <a:pPr algn="l" rtl="0"/>
            <a:fld id="{07061C17-8EF4-47D2-BBE6-D95DFEF2F75D}"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394036" y="6089953"/>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433314"/>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التي تندرج ضمن نطاق مالية المؤسسة؟</a:t>
            </a:r>
          </a:p>
          <a:p>
            <a:pPr marL="441325" indent="92075" algn="just" defTabSz="155575">
              <a:buFont typeface="Wingdings" pitchFamily="2" charset="2"/>
              <a:buChar char="Ø"/>
            </a:pPr>
            <a:r>
              <a:rPr lang="ar-SA" dirty="0"/>
              <a:t> كيف يتم الحصول على الموارد المالية؟</a:t>
            </a:r>
          </a:p>
          <a:p>
            <a:pPr marL="441325" indent="92075" algn="just" defTabSz="155575">
              <a:buFont typeface="Wingdings" pitchFamily="2" charset="2"/>
              <a:buChar char="Ø"/>
            </a:pPr>
            <a:r>
              <a:rPr lang="ar-SA" dirty="0"/>
              <a:t> كيف يتم استخدام الموارد المالية في حالة الحصو</a:t>
            </a:r>
            <a:r>
              <a:rPr lang="ar-DZ" dirty="0"/>
              <a:t>عليها</a:t>
            </a:r>
            <a:r>
              <a:rPr lang="en-US" dirty="0"/>
              <a:t> </a:t>
            </a:r>
            <a:r>
              <a:rPr lang="ar-SA" dirty="0"/>
              <a:t>؟</a:t>
            </a:r>
          </a:p>
          <a:p>
            <a:pPr marL="441325" indent="92075" algn="just" defTabSz="155575">
              <a:buFont typeface="Wingdings" pitchFamily="2" charset="2"/>
              <a:buChar char="Ø"/>
            </a:pPr>
            <a:r>
              <a:rPr lang="ar-SA" dirty="0"/>
              <a:t> ماهي البدائل الاستثمارية المتاحة ؟ </a:t>
            </a:r>
          </a:p>
          <a:p>
            <a:pPr marL="441325" indent="92075" algn="just" defTabSz="155575">
              <a:buFont typeface="Wingdings" pitchFamily="2" charset="2"/>
              <a:buChar char="Ø"/>
            </a:pPr>
            <a:r>
              <a:rPr lang="ar-SA" dirty="0"/>
              <a:t> ماهي المردوية المرغوبة التي تحقق هدف المنشأة؟</a:t>
            </a:r>
          </a:p>
          <a:p>
            <a:pPr marL="441325" indent="92075" algn="just" defTabSz="155575">
              <a:buFont typeface="Wingdings" pitchFamily="2" charset="2"/>
              <a:buChar char="Ø"/>
            </a:pPr>
            <a:r>
              <a:rPr lang="ar-SA" dirty="0"/>
              <a:t> كيف يتم تسديد مستحقات الدين و الأرباح المحققة؟</a:t>
            </a:r>
          </a:p>
          <a:p>
            <a:pPr marL="441325" indent="92075" algn="just" defTabSz="155575">
              <a:buFont typeface="Wingdings" pitchFamily="2" charset="2"/>
              <a:buChar char="Ø"/>
            </a:pPr>
            <a:r>
              <a:rPr lang="ar-SA" dirty="0"/>
              <a:t> (مستحقات الدين : الضرائب و الفوائد/ سياسة توزيع الأرباح).</a:t>
            </a:r>
          </a:p>
        </p:txBody>
      </p:sp>
      <p:sp>
        <p:nvSpPr>
          <p:cNvPr id="4" name="Date Placeholder 3"/>
          <p:cNvSpPr>
            <a:spLocks noGrp="1"/>
          </p:cNvSpPr>
          <p:nvPr>
            <p:ph type="dt" sz="half" idx="14"/>
          </p:nvPr>
        </p:nvSpPr>
        <p:spPr>
          <a:xfrm>
            <a:off x="457200" y="6255258"/>
            <a:ext cx="2664296" cy="432048"/>
          </a:xfrm>
        </p:spPr>
        <p:txBody>
          <a:bodyPr/>
          <a:lstStyle/>
          <a:p>
            <a:pPr algn="l" rtl="0"/>
            <a:fld id="{5D2EDB3A-52A8-43C6-81E6-B349A90E801D}"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557361" y="6099016"/>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544186"/>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sz="3000" b="1" dirty="0"/>
              <a:t>نطاق المالية</a:t>
            </a:r>
          </a:p>
          <a:p>
            <a:pPr marL="182563" indent="258763">
              <a:buFont typeface="Wingdings" pitchFamily="2" charset="2"/>
              <a:buChar char="ü"/>
            </a:pPr>
            <a:r>
              <a:rPr lang="ar-SA" b="1" dirty="0"/>
              <a:t>ماهي المجالات الأخرى ذات العلاقة بالمالية؟ (الاقتصاد و المحاسبة المالية)</a:t>
            </a:r>
          </a:p>
          <a:p>
            <a:pPr marL="441325" indent="92075" algn="just" defTabSz="155575">
              <a:buFont typeface="Wingdings" pitchFamily="2" charset="2"/>
              <a:buChar char="Ø"/>
            </a:pPr>
            <a:r>
              <a:rPr lang="ar-SA" dirty="0"/>
              <a:t> </a:t>
            </a:r>
            <a:r>
              <a:rPr lang="ar-SA" b="1" dirty="0"/>
              <a:t>الاقتصاد: </a:t>
            </a:r>
            <a:r>
              <a:rPr lang="ar-SA" dirty="0"/>
              <a:t>تناول موضوع نشاط المؤسسة من منظور اقتصادي معناه الاهتمام بمجالات اتخاذ القرار عند تحليل العائد والمخاطرة، أو دراسة نظرية السعر في إطار علاقة العرض بالطلب، و كذلك الاهتمام بمتغيرات المحيط الاقتصادي بالشكل الذي يسمح للمدير المالي الاستفادة منها عند وضع النماذج المساعدة على اتخاذ القرارات المالية. و المقصود بالمتغيرات الاقتصادية (الناتج المحلي الخام </a:t>
            </a:r>
            <a:r>
              <a:rPr lang="en-US" sz="1600" dirty="0"/>
              <a:t>GDP</a:t>
            </a:r>
            <a:r>
              <a:rPr lang="ar-SA" sz="1600" dirty="0"/>
              <a:t> </a:t>
            </a:r>
            <a:r>
              <a:rPr lang="ar-SA" dirty="0"/>
              <a:t>، التضخم، البطالة، الإنتاج الصناعي، مستويات الدخل، معدل الضرائب، أسعار الفائدة). ومن القضايا التي تشكل مجال اهتمام المديرالمالي سياسات البنك المركزي و توجهات المنظومة البنكية والمالية في الاقتصاد. </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83169" y="6255258"/>
            <a:ext cx="2592288" cy="432048"/>
          </a:xfrm>
        </p:spPr>
        <p:txBody>
          <a:bodyPr/>
          <a:lstStyle/>
          <a:p>
            <a:pPr algn="l" rtl="0"/>
            <a:fld id="{9DFAC2B7-2B29-478E-887D-36151EB69789}"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3092663" y="6144386"/>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328162"/>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الأخرى ذات العلاقة بالمالية؟</a:t>
            </a:r>
          </a:p>
          <a:p>
            <a:pPr marL="441325" indent="92075" algn="just" defTabSz="155575">
              <a:buFont typeface="Wingdings" pitchFamily="2" charset="2"/>
              <a:buChar char="Ø"/>
            </a:pPr>
            <a:r>
              <a:rPr lang="ar-SA" dirty="0"/>
              <a:t> </a:t>
            </a:r>
            <a:r>
              <a:rPr lang="ar-SA" b="1" dirty="0"/>
              <a:t>المحاسبة المالية: </a:t>
            </a:r>
            <a:r>
              <a:rPr lang="ar-SA" dirty="0"/>
              <a:t>يسمى مصطلح المحاسبة المالية أحيانا بلغة المالية، إذ توفر القوائم المالية كل البيانات الضرورية حول نشاط المؤسسة وخاصة في مايتعلق بالتدفقات النقدية بعد المعالجات المختلفة التي يقوم بها المحلل المالي. لذلك </a:t>
            </a:r>
            <a:r>
              <a:rPr lang="ar-DZ" dirty="0"/>
              <a:t>يتطلب من</a:t>
            </a:r>
            <a:r>
              <a:rPr lang="ar-SA" dirty="0"/>
              <a:t> المدير المالي أن يكون على دراية كبيرة بالقضايا المحاسبية التي تسمح له بمعرفة قضايا تحصيل الموارد </a:t>
            </a:r>
            <a:r>
              <a:rPr lang="ar-DZ" dirty="0"/>
              <a:t>           </a:t>
            </a:r>
            <a:r>
              <a:rPr lang="ar-SA" dirty="0"/>
              <a:t>وتخصيصها بالطريقة التي تحقق أهداف المؤسسة من الربحية </a:t>
            </a:r>
            <a:r>
              <a:rPr lang="ar-DZ" dirty="0"/>
              <a:t>             </a:t>
            </a:r>
            <a:r>
              <a:rPr lang="ar-SA" dirty="0"/>
              <a:t>أوالمردودية الاقتصادية والاستثمار، وكذلك السيولة اللازمة لإدارة عمليات التشغيل (عمليات الاستغلال).</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57200" y="6150106"/>
            <a:ext cx="2448272" cy="432048"/>
          </a:xfrm>
        </p:spPr>
        <p:txBody>
          <a:bodyPr/>
          <a:lstStyle/>
          <a:p>
            <a:pPr algn="l" rtl="0"/>
            <a:fld id="{08E82FAA-BFEB-4373-95DF-585235D91FDC}"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3109688" y="6039234"/>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1338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تطور مجال المالية</a:t>
            </a:r>
          </a:p>
          <a:p>
            <a:pPr marL="273050" indent="168275" algn="just">
              <a:buFont typeface="Wingdings" pitchFamily="2" charset="2"/>
              <a:buChar char="ü"/>
            </a:pPr>
            <a:r>
              <a:rPr lang="ar-SA" dirty="0"/>
              <a:t> في منتصف الخمسينات تطور مفهوم المالية من القضايا الوصفية        و التعريفية إلى المجالات التحليلية ذات العلاقة باتخاذ القرار للأموال الموجهة لاقتناء الأصول المادية. أيضا، فقد شكلت مجالات إدارة المخزونات والنقدية ، وتركيبة رأس المال، سياسات توزيع الأرباح اهتمامات المختصين</a:t>
            </a:r>
            <a:r>
              <a:rPr lang="ar-DZ" dirty="0"/>
              <a:t>،</a:t>
            </a:r>
            <a:r>
              <a:rPr lang="ar-SA" dirty="0"/>
              <a:t> من خارج المؤسسة ومن داخلها</a:t>
            </a:r>
            <a:r>
              <a:rPr lang="ar-DZ" dirty="0"/>
              <a:t>،</a:t>
            </a:r>
            <a:r>
              <a:rPr lang="ar-SA" dirty="0"/>
              <a:t> على اعتبار أن قرارات المدير المالي قد أصبحت أكثر ارتباطا بتحقيق الأداء المالي للمؤسسة المعبر عن النمو، والمساعد على رسم آفاق المستقبل في مجالات الاستثمار والتشغيل. </a:t>
            </a:r>
          </a:p>
        </p:txBody>
      </p:sp>
      <p:sp>
        <p:nvSpPr>
          <p:cNvPr id="4" name="Date Placeholder 3"/>
          <p:cNvSpPr>
            <a:spLocks noGrp="1"/>
          </p:cNvSpPr>
          <p:nvPr>
            <p:ph type="dt" sz="half" idx="14"/>
          </p:nvPr>
        </p:nvSpPr>
        <p:spPr>
          <a:xfrm>
            <a:off x="457200" y="5962148"/>
            <a:ext cx="2520280" cy="432048"/>
          </a:xfrm>
        </p:spPr>
        <p:txBody>
          <a:bodyPr/>
          <a:lstStyle/>
          <a:p>
            <a:pPr algn="l" rtl="0"/>
            <a:fld id="{E4A9BE46-5099-4D84-BCAF-0F1C72CBC86D}"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494215" y="5898789"/>
            <a:ext cx="5544616"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solidFill>
                  <a:schemeClr val="tx1"/>
                </a:solidFill>
              </a:rPr>
              <a:t>الوظيفة المالية في المؤسسة</a:t>
            </a:r>
            <a:r>
              <a:rPr lang="ar-SA" sz="2400" dirty="0"/>
              <a:t>      </a:t>
            </a:r>
            <a:br>
              <a:rPr lang="ar-SA" sz="2400" dirty="0"/>
            </a:br>
            <a:endParaRPr lang="ar-SA" sz="1800" dirty="0"/>
          </a:p>
        </p:txBody>
      </p:sp>
      <p:sp>
        <p:nvSpPr>
          <p:cNvPr id="16" name="Content Placeholder 15"/>
          <p:cNvSpPr>
            <a:spLocks noGrp="1"/>
          </p:cNvSpPr>
          <p:nvPr>
            <p:ph sz="quarter" idx="1"/>
          </p:nvPr>
        </p:nvSpPr>
        <p:spPr>
          <a:xfrm>
            <a:off x="457200" y="1600200"/>
            <a:ext cx="7467600" cy="4349080"/>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sz="3000" b="1" dirty="0"/>
              <a:t>تطور مجال المالية</a:t>
            </a:r>
          </a:p>
          <a:p>
            <a:pPr marL="273050" indent="168275" algn="just">
              <a:buFont typeface="Wingdings" pitchFamily="2" charset="2"/>
              <a:buChar char="ü"/>
            </a:pPr>
            <a:r>
              <a:rPr lang="ar-SA" dirty="0"/>
              <a:t> ومن القضايا الحديثة التي أسهمت بشكل واضح في تطوير المجال المالي على مستوى المؤسسة، تطور الفكر المالي و التنظيمي. أما الفكر المالي فقد أسهمت النظرية المالية من خلال رواد هذا المجال أمثال </a:t>
            </a:r>
            <a:r>
              <a:rPr lang="en-US" sz="2000" b="1" dirty="0"/>
              <a:t>Harry</a:t>
            </a:r>
            <a:r>
              <a:rPr lang="en-US" sz="2000" dirty="0"/>
              <a:t> </a:t>
            </a:r>
            <a:r>
              <a:rPr lang="en-US" sz="2000" b="1" dirty="0"/>
              <a:t>Markowitz</a:t>
            </a:r>
            <a:r>
              <a:rPr lang="ar-SA" sz="2000" dirty="0"/>
              <a:t> </a:t>
            </a:r>
            <a:r>
              <a:rPr lang="ar-SA" dirty="0"/>
              <a:t>في مجال تطوير نظرية المحفظة ذات العلاقة بالعائد والمخاطرة، و</a:t>
            </a:r>
            <a:r>
              <a:rPr lang="en-US" sz="2000" b="1" dirty="0"/>
              <a:t>Merton</a:t>
            </a:r>
            <a:r>
              <a:rPr lang="en-US" sz="2000" dirty="0"/>
              <a:t> </a:t>
            </a:r>
            <a:r>
              <a:rPr lang="en-US" sz="2000" b="1" dirty="0"/>
              <a:t>Miller</a:t>
            </a:r>
            <a:r>
              <a:rPr lang="en-US" sz="2000" dirty="0"/>
              <a:t> </a:t>
            </a:r>
            <a:r>
              <a:rPr lang="ar-SA" sz="2000" dirty="0"/>
              <a:t> </a:t>
            </a:r>
            <a:r>
              <a:rPr lang="ar-SA" dirty="0"/>
              <a:t>في مجال تطوير نظرية هيكل رأس المال. أما الجانب التنظيمي المتثمل أساسا في استخدامات الحواسيب و الشبكات العنكبوتية (الانترنت)، ابتداءً من بداية التسعينات، قد ساعدت عل تطوير المفاهيم في مجال الاستخدامات التنظيمية للمؤسسات. فانتشار التجارة الإلكترونية عبر نماذج </a:t>
            </a:r>
            <a:r>
              <a:rPr lang="en-US" sz="1900" b="1" dirty="0"/>
              <a:t>B2C</a:t>
            </a:r>
            <a:r>
              <a:rPr lang="ar-SA" sz="1900" dirty="0"/>
              <a:t> </a:t>
            </a:r>
            <a:r>
              <a:rPr lang="ar-SA" dirty="0"/>
              <a:t>، و</a:t>
            </a:r>
            <a:r>
              <a:rPr lang="en-US" sz="1900" b="1" dirty="0"/>
              <a:t>B2B</a:t>
            </a:r>
            <a:r>
              <a:rPr lang="ar-SA" sz="1900" dirty="0"/>
              <a:t> </a:t>
            </a:r>
            <a:r>
              <a:rPr lang="ar-SA" dirty="0"/>
              <a:t>قد أثر بشكل ملفت على أساليب الإدارة المالية، أين أصبح المدير المالي أكثر تقيدا بالتطورات الحاصلة في هذا المجال.</a:t>
            </a:r>
          </a:p>
        </p:txBody>
      </p:sp>
      <p:sp>
        <p:nvSpPr>
          <p:cNvPr id="4" name="Date Placeholder 3"/>
          <p:cNvSpPr>
            <a:spLocks noGrp="1"/>
          </p:cNvSpPr>
          <p:nvPr>
            <p:ph type="dt" sz="half" idx="14"/>
          </p:nvPr>
        </p:nvSpPr>
        <p:spPr>
          <a:xfrm>
            <a:off x="539552" y="6171024"/>
            <a:ext cx="2664296" cy="360040"/>
          </a:xfrm>
        </p:spPr>
        <p:txBody>
          <a:bodyPr/>
          <a:lstStyle/>
          <a:p>
            <a:pPr algn="l" rtl="0"/>
            <a:fld id="{51CEDF2C-F16B-43F5-B66B-42F303096663}" type="datetime3">
              <a:rPr lang="en-US" b="1" smtClean="0"/>
              <a:t>22 January 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584400" y="6080760"/>
            <a:ext cx="5544616" cy="581784"/>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5884</TotalTime>
  <Words>2861</Words>
  <Application>Microsoft Office PowerPoint</Application>
  <PresentationFormat>On-screen Show (4:3)</PresentationFormat>
  <Paragraphs>273</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Calibri</vt:lpstr>
      <vt:lpstr>Century Schoolbook</vt:lpstr>
      <vt:lpstr>Wingdings</vt:lpstr>
      <vt:lpstr>Wingdings 2</vt:lpstr>
      <vt:lpstr>Oriel</vt:lpstr>
      <vt:lpstr>1_Oriel</vt:lpstr>
      <vt:lpstr>مقياس: مالــــــــــــية المؤسسة</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lpstr> الفصـــــــل الأول الوظيفة المالية في المؤسسة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pc</cp:lastModifiedBy>
  <cp:revision>40</cp:revision>
  <dcterms:created xsi:type="dcterms:W3CDTF">2015-11-01T07:31:46Z</dcterms:created>
  <dcterms:modified xsi:type="dcterms:W3CDTF">2021-01-22T16:13:57Z</dcterms:modified>
</cp:coreProperties>
</file>