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31"/>
  </p:notesMasterIdLst>
  <p:handoutMasterIdLst>
    <p:handoutMasterId r:id="rId32"/>
  </p:handoutMasterIdLst>
  <p:sldIdLst>
    <p:sldId id="259" r:id="rId2"/>
    <p:sldId id="258" r:id="rId3"/>
    <p:sldId id="315" r:id="rId4"/>
    <p:sldId id="340" r:id="rId5"/>
    <p:sldId id="316"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3" r:id="rId21"/>
    <p:sldId id="334" r:id="rId22"/>
    <p:sldId id="335" r:id="rId23"/>
    <p:sldId id="336" r:id="rId24"/>
    <p:sldId id="337" r:id="rId25"/>
    <p:sldId id="338" r:id="rId26"/>
    <p:sldId id="341" r:id="rId27"/>
    <p:sldId id="339" r:id="rId28"/>
    <p:sldId id="276" r:id="rId29"/>
    <p:sldId id="275" r:id="rId3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45" autoAdjust="0"/>
    <p:restoredTop sz="94624" autoAdjust="0"/>
  </p:normalViewPr>
  <p:slideViewPr>
    <p:cSldViewPr>
      <p:cViewPr varScale="1">
        <p:scale>
          <a:sx n="69" d="100"/>
          <a:sy n="69" d="100"/>
        </p:scale>
        <p:origin x="136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E69BE3-301A-4793-AF0F-9F68A3155F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0AE132DD-48F7-4AC4-9E82-513693A2269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582BF1-67D6-436E-B2EC-3BE56BD31E9A}" type="datetimeFigureOut">
              <a:rPr lang="en-GB" smtClean="0"/>
              <a:t>02/12/2024</a:t>
            </a:fld>
            <a:endParaRPr lang="en-GB"/>
          </a:p>
        </p:txBody>
      </p:sp>
      <p:sp>
        <p:nvSpPr>
          <p:cNvPr id="4" name="Footer Placeholder 3">
            <a:extLst>
              <a:ext uri="{FF2B5EF4-FFF2-40B4-BE49-F238E27FC236}">
                <a16:creationId xmlns:a16="http://schemas.microsoft.com/office/drawing/2014/main" id="{3105F118-9FC1-47D3-8B53-6ACB68C04E2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33FAD51F-3395-4DCC-AF0D-658ED8B827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7B5B77-F80F-4DDE-95AE-926699DA21D4}" type="slidenum">
              <a:rPr lang="en-GB" smtClean="0"/>
              <a:t>‹N°›</a:t>
            </a:fld>
            <a:endParaRPr lang="en-GB"/>
          </a:p>
        </p:txBody>
      </p:sp>
    </p:spTree>
    <p:extLst>
      <p:ext uri="{BB962C8B-B14F-4D97-AF65-F5344CB8AC3E}">
        <p14:creationId xmlns:p14="http://schemas.microsoft.com/office/powerpoint/2010/main" val="342917389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43F833A-A41C-4ADB-B437-FA7335DFF598}" type="datetimeFigureOut">
              <a:rPr lang="ar-SA" smtClean="0"/>
              <a:pPr/>
              <a:t>01/06/1446</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hf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3</a:t>
            </a:fld>
            <a:endParaRPr lang="ar-SA"/>
          </a:p>
        </p:txBody>
      </p:sp>
      <p:sp>
        <p:nvSpPr>
          <p:cNvPr id="5" name="Footer Placeholder 4">
            <a:extLst>
              <a:ext uri="{FF2B5EF4-FFF2-40B4-BE49-F238E27FC236}">
                <a16:creationId xmlns:a16="http://schemas.microsoft.com/office/drawing/2014/main" id="{ABD4E6D1-F7DF-4F54-B5D2-213514255D84}"/>
              </a:ext>
            </a:extLst>
          </p:cNvPr>
          <p:cNvSpPr>
            <a:spLocks noGrp="1"/>
          </p:cNvSpPr>
          <p:nvPr>
            <p:ph type="ftr" sz="quarter" idx="4"/>
          </p:nvPr>
        </p:nvSpPr>
        <p:spPr/>
        <p:txBody>
          <a:bodyPr/>
          <a:lstStyle/>
          <a:p>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12</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97183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13</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935931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14</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1497847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15</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3848742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16</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1657545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17</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0352971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18</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726913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19</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42429114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20</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5350029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21</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368748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4</a:t>
            </a:fld>
            <a:endParaRPr lang="ar-SA"/>
          </a:p>
        </p:txBody>
      </p:sp>
      <p:sp>
        <p:nvSpPr>
          <p:cNvPr id="5" name="Footer Placeholder 4">
            <a:extLst>
              <a:ext uri="{FF2B5EF4-FFF2-40B4-BE49-F238E27FC236}">
                <a16:creationId xmlns:a16="http://schemas.microsoft.com/office/drawing/2014/main" id="{ABD4E6D1-F7DF-4F54-B5D2-213514255D84}"/>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6758240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22</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42219288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23</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2413757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24</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5619382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25</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9301127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8667C-772E-F963-895B-3AB81CFDB0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FACD00-A54F-1218-78B0-5D9D8373AD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A1BAE0-3A40-1E0F-026D-AFDBEB9A9183}"/>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F6C89D2B-FB0F-229A-250F-F44325094B89}"/>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26</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DEE43C5C-5E6D-6C15-1FFC-6D48B51E01E7}"/>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0876033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27</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8820463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28</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5</a:t>
            </a:fld>
            <a:endParaRPr lang="ar-SA"/>
          </a:p>
        </p:txBody>
      </p:sp>
      <p:sp>
        <p:nvSpPr>
          <p:cNvPr id="5" name="Footer Placeholder 4">
            <a:extLst>
              <a:ext uri="{FF2B5EF4-FFF2-40B4-BE49-F238E27FC236}">
                <a16:creationId xmlns:a16="http://schemas.microsoft.com/office/drawing/2014/main" id="{39712699-E880-4F90-B7CF-7551E5E26963}"/>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924947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6</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49021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7</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3158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8</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3079300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9</a:t>
            </a:fld>
            <a:endParaRPr lang="ar-SA"/>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endParaRPr lang="ar-SA"/>
          </a:p>
        </p:txBody>
      </p:sp>
    </p:spTree>
    <p:extLst>
      <p:ext uri="{BB962C8B-B14F-4D97-AF65-F5344CB8AC3E}">
        <p14:creationId xmlns:p14="http://schemas.microsoft.com/office/powerpoint/2010/main" val="1188640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10</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974418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Footer Placeholder 4">
            <a:extLst>
              <a:ext uri="{FF2B5EF4-FFF2-40B4-BE49-F238E27FC236}">
                <a16:creationId xmlns:a16="http://schemas.microsoft.com/office/drawing/2014/main" id="{96F1A15E-1A34-4A80-A7A9-89EF00FD8E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19007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5300A42-E69C-404E-B350-D5AEC0F55E26}" type="datetime1">
              <a:rPr lang="fr-FR" smtClean="0"/>
              <a:t>02/12/2024</a:t>
            </a:fld>
            <a:endParaRPr lang="ar-SA"/>
          </a:p>
        </p:txBody>
      </p:sp>
      <p:sp>
        <p:nvSpPr>
          <p:cNvPr id="17" name="Footer Placeholder 16"/>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78812A-AC63-4A5A-9846-3A7D3BC06EA9}" type="datetime1">
              <a:rPr lang="fr-FR" smtClean="0"/>
              <a:t>02/12/2024</a:t>
            </a:fld>
            <a:endParaRPr lang="ar-SA"/>
          </a:p>
        </p:txBody>
      </p:sp>
      <p:sp>
        <p:nvSpPr>
          <p:cNvPr id="5" name="Footer Placeholder 4"/>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6AA7A1-C634-41BE-991D-078ADA14AD57}" type="datetime1">
              <a:rPr lang="fr-FR" smtClean="0"/>
              <a:t>02/12/2024</a:t>
            </a:fld>
            <a:endParaRPr lang="ar-SA"/>
          </a:p>
        </p:txBody>
      </p:sp>
      <p:sp>
        <p:nvSpPr>
          <p:cNvPr id="5" name="Footer Placeholder 4"/>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FA087FF-BBE6-4263-B9C7-BEEB55FC765C}" type="datetime1">
              <a:rPr lang="fr-FR" smtClean="0"/>
              <a:t>02/12/2024</a:t>
            </a:fld>
            <a:endParaRPr lang="ar-SA"/>
          </a:p>
        </p:txBody>
      </p:sp>
      <p:sp>
        <p:nvSpPr>
          <p:cNvPr id="5" name="Footer Placeholder 4"/>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4" name="Date Placeholder 3"/>
          <p:cNvSpPr>
            <a:spLocks noGrp="1"/>
          </p:cNvSpPr>
          <p:nvPr>
            <p:ph type="dt" sz="half" idx="10"/>
          </p:nvPr>
        </p:nvSpPr>
        <p:spPr/>
        <p:txBody>
          <a:bodyPr/>
          <a:lstStyle/>
          <a:p>
            <a:fld id="{8CBAE7A4-06FA-44D1-BA63-EEA2101BD329}" type="datetime1">
              <a:rPr lang="fr-FR" smtClean="0"/>
              <a:t>02/12/2024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76FBCA9E-6806-4B03-A543-9EB2D796A5ED}" type="datetime1">
              <a:rPr lang="fr-FR" smtClean="0"/>
              <a:t>02/12/2024</a:t>
            </a:fld>
            <a:endParaRPr lang="ar-SA"/>
          </a:p>
        </p:txBody>
      </p:sp>
      <p:sp>
        <p:nvSpPr>
          <p:cNvPr id="6" name="Footer Placeholder 5"/>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7BECA1A-0838-4FC1-BF94-8E87D79CF967}" type="datetime1">
              <a:rPr lang="fr-FR" smtClean="0"/>
              <a:t>02/12/2024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1  ماستر : محاسبة وتدقيق : تسييرمالي معمق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E64645C-E7B0-4CD3-BB9C-8D05D2E18E60}" type="datetime1">
              <a:rPr lang="fr-FR" smtClean="0"/>
              <a:t>02/12/2024</a:t>
            </a:fld>
            <a:endParaRPr lang="ar-SA"/>
          </a:p>
        </p:txBody>
      </p:sp>
      <p:sp>
        <p:nvSpPr>
          <p:cNvPr id="4" name="Footer Placeholder 3"/>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0ECF2EA-88CE-42BF-B59A-3751DA9A498B}" type="datetime1">
              <a:rPr lang="fr-FR" smtClean="0"/>
              <a:t>02/12/2024</a:t>
            </a:fld>
            <a:endParaRPr lang="ar-SA"/>
          </a:p>
        </p:txBody>
      </p:sp>
      <p:sp>
        <p:nvSpPr>
          <p:cNvPr id="3" name="Footer Placeholder 2"/>
          <p:cNvSpPr>
            <a:spLocks noGrp="1"/>
          </p:cNvSpPr>
          <p:nvPr>
            <p:ph type="ftr" sz="quarter" idx="11"/>
          </p:nvPr>
        </p:nvSpPr>
        <p:spPr/>
        <p:txBody>
          <a:bodyPr/>
          <a:lstStyle/>
          <a:p>
            <a:r>
              <a:rPr lang="ar-SA"/>
              <a:t>سنة 1  ماستر : محاسبة وتدقيق : تسييرمالي معمق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912274B-7F2F-4BB4-8D66-56A86646967B}" type="datetime1">
              <a:rPr lang="fr-FR" smtClean="0"/>
              <a:t>02/12/2024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1  ماستر : محاسبة وتدقيق : تسييرمالي معمق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F5A2206-09DC-4D74-A3B2-7B746C89DC34}" type="datetime1">
              <a:rPr lang="fr-FR" smtClean="0"/>
              <a:t>02/12/2024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1  ماستر : محاسبة وتدقيق : تسييرمالي معمق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82872CD-FE14-44AE-9B1B-A9618CAE21A5}" type="datetime1">
              <a:rPr lang="fr-FR" smtClean="0"/>
              <a:t>02/12/2024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1  ماستر : محاسبة وتدقيق : تسييرمالي معمق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264B7C39-CCD6-4FBE-ACC0-F1B690D5A0FC}"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4195192" cy="365760"/>
          </a:xfrm>
        </p:spPr>
        <p:txBody>
          <a:bodyPr/>
          <a:lstStyle/>
          <a:p>
            <a:r>
              <a:rPr lang="ar-SA"/>
              <a:t>سنة 1  ماستر : محاسبة وتدقيق : تسييرمالي معمق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2000" spc="0" dirty="0">
                <a:solidFill>
                  <a:schemeClr val="tx1"/>
                </a:solidFill>
              </a:rPr>
              <a:t>أ- الشركة </a:t>
            </a:r>
            <a:r>
              <a:rPr lang="en-GB" sz="2000" spc="0" dirty="0">
                <a:solidFill>
                  <a:schemeClr val="tx1"/>
                </a:solidFill>
              </a:rPr>
              <a:t>Y</a:t>
            </a:r>
            <a:r>
              <a:rPr lang="en-US" sz="2000" spc="0" dirty="0">
                <a:solidFill>
                  <a:schemeClr val="tx1"/>
                </a:solidFill>
              </a:rPr>
              <a:t> </a:t>
            </a:r>
            <a:r>
              <a:rPr lang="ar-DZ" sz="2000" spc="0" dirty="0">
                <a:solidFill>
                  <a:schemeClr val="tx1"/>
                </a:solidFill>
              </a:rPr>
              <a:t> المستخدمة للأموال الخاصة بشكل أكبر تسمى  </a:t>
            </a:r>
            <a:r>
              <a:rPr lang="en-GB" sz="1400" spc="0" dirty="0">
                <a:solidFill>
                  <a:schemeClr val="tx1"/>
                </a:solidFill>
              </a:rPr>
              <a:t>conservative firm </a:t>
            </a:r>
            <a:r>
              <a:rPr lang="ar-DZ" sz="1400" spc="0" dirty="0">
                <a:solidFill>
                  <a:schemeClr val="tx1"/>
                </a:solidFill>
              </a:rPr>
              <a:t> </a:t>
            </a:r>
          </a:p>
          <a:p>
            <a:pPr marL="176213" algn="just">
              <a:tabLst>
                <a:tab pos="1254125" algn="l"/>
              </a:tabLst>
            </a:pPr>
            <a:r>
              <a:rPr lang="ar-DZ" sz="2000" spc="0" dirty="0">
                <a:solidFill>
                  <a:schemeClr val="tx1"/>
                </a:solidFill>
              </a:rPr>
              <a:t>1- نقطة التعادل = (التكلفة الثابتة/ الإيراد الحدي للوحدة) = </a:t>
            </a:r>
            <a:r>
              <a:rPr lang="en-GB" sz="2000" spc="0" dirty="0">
                <a:solidFill>
                  <a:schemeClr val="tx1"/>
                </a:solidFill>
              </a:rPr>
              <a:t>12000</a:t>
            </a:r>
            <a:r>
              <a:rPr lang="ar-DZ" sz="2000" spc="0" dirty="0">
                <a:solidFill>
                  <a:schemeClr val="tx1"/>
                </a:solidFill>
              </a:rPr>
              <a:t>/ (2 – </a:t>
            </a:r>
            <a:r>
              <a:rPr lang="en-GB" sz="2000" spc="0" dirty="0">
                <a:solidFill>
                  <a:schemeClr val="tx1"/>
                </a:solidFill>
              </a:rPr>
              <a:t>1.6</a:t>
            </a:r>
            <a:r>
              <a:rPr lang="ar-DZ" sz="2000" spc="0" dirty="0">
                <a:solidFill>
                  <a:schemeClr val="tx1"/>
                </a:solidFill>
              </a:rPr>
              <a:t>) = </a:t>
            </a:r>
            <a:r>
              <a:rPr lang="en-GB" sz="2000" spc="0" dirty="0">
                <a:solidFill>
                  <a:schemeClr val="tx1"/>
                </a:solidFill>
              </a:rPr>
              <a:t>30000</a:t>
            </a:r>
            <a:r>
              <a:rPr lang="ar-DZ" sz="2000" spc="0" dirty="0">
                <a:solidFill>
                  <a:schemeClr val="tx1"/>
                </a:solidFill>
              </a:rPr>
              <a:t> وحدة</a:t>
            </a:r>
          </a:p>
          <a:p>
            <a:pPr marL="176213" algn="just">
              <a:tabLst>
                <a:tab pos="1254125" algn="l"/>
              </a:tabLst>
            </a:pPr>
            <a:r>
              <a:rPr lang="ar-DZ" sz="2000" spc="0" dirty="0">
                <a:solidFill>
                  <a:schemeClr val="tx1"/>
                </a:solidFill>
              </a:rPr>
              <a:t>2-</a:t>
            </a:r>
            <a:r>
              <a:rPr lang="en-GB" sz="2000" spc="0" dirty="0">
                <a:solidFill>
                  <a:schemeClr val="tx1"/>
                </a:solidFill>
              </a:rPr>
              <a:t> </a:t>
            </a:r>
            <a:r>
              <a:rPr lang="ar-DZ" sz="2000" spc="0" dirty="0">
                <a:solidFill>
                  <a:schemeClr val="tx1"/>
                </a:solidFill>
              </a:rPr>
              <a:t> من خلال الجدول أعلاه يتبين أن الشركة </a:t>
            </a:r>
            <a:r>
              <a:rPr lang="en-US" sz="2000" spc="0" dirty="0">
                <a:solidFill>
                  <a:schemeClr val="tx1"/>
                </a:solidFill>
              </a:rPr>
              <a:t>Y</a:t>
            </a:r>
            <a:r>
              <a:rPr lang="ar-DZ" sz="2000" spc="0" dirty="0">
                <a:solidFill>
                  <a:schemeClr val="tx1"/>
                </a:solidFill>
              </a:rPr>
              <a:t> تختلف نقطة التعادل فيها عن الشركة </a:t>
            </a:r>
            <a:r>
              <a:rPr lang="en-US" sz="2000" spc="0" dirty="0">
                <a:solidFill>
                  <a:schemeClr val="tx1"/>
                </a:solidFill>
              </a:rPr>
              <a:t>X </a:t>
            </a:r>
            <a:r>
              <a:rPr lang="ar-DZ" sz="2000" spc="0" dirty="0">
                <a:solidFill>
                  <a:schemeClr val="tx1"/>
                </a:solidFill>
              </a:rPr>
              <a:t> وهذا بسبب طريقة التمويل المتبعة، وشروط النشاط في ما يتعلق بالتكلفة المتغيرة والتكلفة الثابتة.  وفي مايلي أهم الملاحظات بخصوص انعكاس سياسة التمويل على نشاط الشركتين و بالتالي نقطتي التعادل لكلتيهما.</a:t>
            </a:r>
          </a:p>
          <a:p>
            <a:pPr marL="633413" indent="-457200" algn="just">
              <a:buAutoNum type="arabic1Minus"/>
              <a:tabLst>
                <a:tab pos="1254125" algn="l"/>
              </a:tabLst>
            </a:pPr>
            <a:r>
              <a:rPr lang="ar-DZ" sz="2000" spc="0" dirty="0">
                <a:solidFill>
                  <a:schemeClr val="tx1"/>
                </a:solidFill>
              </a:rPr>
              <a:t>استخدام الشركة </a:t>
            </a:r>
            <a:r>
              <a:rPr lang="en-US" sz="2000" spc="0" dirty="0">
                <a:solidFill>
                  <a:schemeClr val="tx1"/>
                </a:solidFill>
              </a:rPr>
              <a:t>X</a:t>
            </a:r>
            <a:r>
              <a:rPr lang="ar-DZ" sz="2000" spc="0" dirty="0">
                <a:solidFill>
                  <a:schemeClr val="tx1"/>
                </a:solidFill>
              </a:rPr>
              <a:t> للديون بشكل كبير جعل نقطة التعادل لا تتحقق إلا عند بيع 50000 وحدة ، بينما الشركة </a:t>
            </a:r>
            <a:r>
              <a:rPr lang="en-US" sz="2000" spc="0" dirty="0">
                <a:solidFill>
                  <a:schemeClr val="tx1"/>
                </a:solidFill>
              </a:rPr>
              <a:t>Y</a:t>
            </a:r>
            <a:r>
              <a:rPr lang="ar-DZ" sz="2000" spc="0" dirty="0">
                <a:solidFill>
                  <a:schemeClr val="tx1"/>
                </a:solidFill>
              </a:rPr>
              <a:t> وباعتمادها على الأموال الخاصة استطاعت الوصول إلى نقطة التعادل عند بيع 30000 وحدة.</a:t>
            </a:r>
          </a:p>
          <a:p>
            <a:pPr marL="633413" indent="-457200" algn="just">
              <a:buAutoNum type="arabic1Minus"/>
              <a:tabLst>
                <a:tab pos="1254125" algn="l"/>
              </a:tabLst>
            </a:pPr>
            <a:r>
              <a:rPr lang="ar-DZ" sz="2000" spc="0" dirty="0">
                <a:solidFill>
                  <a:schemeClr val="tx1"/>
                </a:solidFill>
              </a:rPr>
              <a:t> اختلفت الشركة </a:t>
            </a:r>
            <a:r>
              <a:rPr lang="en-US" sz="2000" spc="0" dirty="0">
                <a:solidFill>
                  <a:schemeClr val="tx1"/>
                </a:solidFill>
              </a:rPr>
              <a:t>X</a:t>
            </a:r>
            <a:r>
              <a:rPr lang="ar-DZ" sz="2000" spc="0" dirty="0">
                <a:solidFill>
                  <a:schemeClr val="tx1"/>
                </a:solidFill>
              </a:rPr>
              <a:t> عن الشركة</a:t>
            </a:r>
            <a:r>
              <a:rPr lang="en-GB" sz="2000" spc="0" dirty="0">
                <a:solidFill>
                  <a:schemeClr val="tx1"/>
                </a:solidFill>
              </a:rPr>
              <a:t> </a:t>
            </a:r>
            <a:r>
              <a:rPr lang="ar-DZ" sz="2000" spc="0" dirty="0">
                <a:solidFill>
                  <a:schemeClr val="tx1"/>
                </a:solidFill>
              </a:rPr>
              <a:t> </a:t>
            </a:r>
            <a:r>
              <a:rPr lang="en-US" sz="2000" spc="0" dirty="0">
                <a:solidFill>
                  <a:schemeClr val="tx1"/>
                </a:solidFill>
              </a:rPr>
              <a:t>Y</a:t>
            </a:r>
            <a:r>
              <a:rPr lang="ar-DZ" sz="2000" spc="0" dirty="0">
                <a:solidFill>
                  <a:schemeClr val="tx1"/>
                </a:solidFill>
              </a:rPr>
              <a:t> بسبب التكاليف. فالأولى كانت تكاليفها الثابتة أكبر من المتغيرة ، أما الثانية فاعتمدت بشكل أساسي على التكاليف المتغيرة على حساب التكاليف الثابتة في تحديد تكلفة منتجاتها المباعة.</a:t>
            </a:r>
          </a:p>
          <a:p>
            <a:pPr marL="633413" indent="-457200" algn="just">
              <a:buAutoNum type="arabic1Minus"/>
              <a:tabLst>
                <a:tab pos="1254125" algn="l"/>
              </a:tabLst>
            </a:pPr>
            <a:r>
              <a:rPr lang="ar-DZ" sz="2000" spc="0" dirty="0">
                <a:solidFill>
                  <a:schemeClr val="tx1"/>
                </a:solidFill>
              </a:rPr>
              <a:t>انطلاقا من الاختلافات الواردة في أ و ب ، يصبح أثر التمويل  المتبعة واضحة عند حساب درجة الرفع التشغيلي للشركتين.</a:t>
            </a:r>
            <a:endParaRPr lang="ar-SA" sz="20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7E25A31B-9CC2-47B7-94A7-2BCF9A68368E}"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t>02/12/2024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10</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4915272"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سنة 1  ماستر : محاسبة وتدقيق :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تسييرمالي</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معمق                      أ. د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بوداح</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عبدالجليل</a:t>
            </a:r>
          </a:p>
        </p:txBody>
      </p:sp>
      <p:sp>
        <p:nvSpPr>
          <p:cNvPr id="7" name="Rectangle 6">
            <a:extLst>
              <a:ext uri="{FF2B5EF4-FFF2-40B4-BE49-F238E27FC236}">
                <a16:creationId xmlns:a16="http://schemas.microsoft.com/office/drawing/2014/main" id="{D080D723-BD80-46E0-B820-70A063362FA4}"/>
              </a:ext>
            </a:extLst>
          </p:cNvPr>
          <p:cNvSpPr/>
          <p:nvPr/>
        </p:nvSpPr>
        <p:spPr>
          <a:xfrm>
            <a:off x="4062757" y="4581128"/>
            <a:ext cx="184731" cy="369332"/>
          </a:xfrm>
          <a:prstGeom prst="rect">
            <a:avLst/>
          </a:prstGeom>
        </p:spPr>
        <p:txBody>
          <a:bodyPr wrap="non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91423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2000" spc="0" dirty="0">
                <a:solidFill>
                  <a:schemeClr val="tx1"/>
                </a:solidFill>
              </a:rPr>
              <a:t> حساب درجة الرفع التشغيلي للشركتين </a:t>
            </a:r>
            <a:r>
              <a:rPr lang="en-US" sz="2000" spc="0" dirty="0">
                <a:solidFill>
                  <a:schemeClr val="tx1"/>
                </a:solidFill>
              </a:rPr>
              <a:t>X</a:t>
            </a:r>
            <a:r>
              <a:rPr lang="ar-DZ" sz="2000" spc="0" dirty="0">
                <a:solidFill>
                  <a:schemeClr val="tx1"/>
                </a:solidFill>
              </a:rPr>
              <a:t> و </a:t>
            </a:r>
            <a:r>
              <a:rPr lang="en-US" sz="2000" spc="0" dirty="0">
                <a:solidFill>
                  <a:schemeClr val="tx1"/>
                </a:solidFill>
              </a:rPr>
              <a:t>Y</a:t>
            </a:r>
            <a:r>
              <a:rPr lang="ar-DZ" sz="2000" spc="0" dirty="0">
                <a:solidFill>
                  <a:schemeClr val="tx1"/>
                </a:solidFill>
              </a:rPr>
              <a:t> : يوضح الجدول أدناه علاقة عدد الوحدات المباعة بمداخيل الشركتين </a:t>
            </a:r>
            <a:r>
              <a:rPr lang="en-US" sz="2000" spc="0" dirty="0">
                <a:solidFill>
                  <a:schemeClr val="tx1"/>
                </a:solidFill>
              </a:rPr>
              <a:t>X</a:t>
            </a:r>
            <a:r>
              <a:rPr lang="ar-DZ" sz="2000" spc="0" dirty="0">
                <a:solidFill>
                  <a:schemeClr val="tx1"/>
                </a:solidFill>
              </a:rPr>
              <a:t> و </a:t>
            </a:r>
            <a:r>
              <a:rPr lang="en-US" sz="2000" spc="0" dirty="0">
                <a:solidFill>
                  <a:schemeClr val="tx1"/>
                </a:solidFill>
              </a:rPr>
              <a:t>Y</a:t>
            </a:r>
            <a:r>
              <a:rPr lang="ar-DZ" sz="2000" spc="0" dirty="0">
                <a:solidFill>
                  <a:schemeClr val="tx1"/>
                </a:solidFill>
              </a:rPr>
              <a:t> ، قبل التطرق إلى حساب درجة الرفع التشغيلي .</a:t>
            </a: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endParaRPr lang="ar-DZ" sz="2000" spc="0" dirty="0">
              <a:solidFill>
                <a:schemeClr val="tx1"/>
              </a:solidFill>
            </a:endParaRPr>
          </a:p>
          <a:p>
            <a:pPr marL="176213" algn="just">
              <a:tabLst>
                <a:tab pos="1254125" algn="l"/>
              </a:tabLst>
            </a:pPr>
            <a:r>
              <a:rPr lang="ar-DZ" sz="2000" spc="0" dirty="0">
                <a:solidFill>
                  <a:schemeClr val="tx1"/>
                </a:solidFill>
              </a:rPr>
              <a:t>لحساب درجة الرفع التشغيلي فإنه يتم الاعتماد على النسبة التالية: </a:t>
            </a:r>
          </a:p>
          <a:p>
            <a:pPr marL="176213" algn="just">
              <a:tabLst>
                <a:tab pos="1254125" algn="l"/>
              </a:tabLst>
            </a:pPr>
            <a:r>
              <a:rPr lang="en-US" sz="1400" spc="0" dirty="0">
                <a:solidFill>
                  <a:schemeClr val="tx1"/>
                </a:solidFill>
              </a:rPr>
              <a:t>DOL</a:t>
            </a:r>
            <a:r>
              <a:rPr lang="en-GB" sz="1400" spc="0" dirty="0">
                <a:solidFill>
                  <a:schemeClr val="tx1"/>
                </a:solidFill>
              </a:rPr>
              <a:t> (</a:t>
            </a:r>
            <a:r>
              <a:rPr lang="en-GB" sz="1200" spc="0" dirty="0">
                <a:solidFill>
                  <a:schemeClr val="tx1"/>
                </a:solidFill>
              </a:rPr>
              <a:t>Degree of operating leverage</a:t>
            </a:r>
            <a:r>
              <a:rPr lang="en-GB" sz="1400" spc="0" dirty="0">
                <a:solidFill>
                  <a:schemeClr val="tx1"/>
                </a:solidFill>
              </a:rPr>
              <a:t>)</a:t>
            </a:r>
            <a:r>
              <a:rPr lang="ar-DZ" sz="1400" spc="0" dirty="0">
                <a:solidFill>
                  <a:schemeClr val="tx1"/>
                </a:solidFill>
              </a:rPr>
              <a:t> </a:t>
            </a:r>
            <a:r>
              <a:rPr lang="ar-DZ" sz="2000" spc="0" dirty="0">
                <a:solidFill>
                  <a:schemeClr val="tx1"/>
                </a:solidFill>
              </a:rPr>
              <a:t>=</a:t>
            </a:r>
            <a:r>
              <a:rPr lang="en-GB" sz="2000" spc="0" dirty="0">
                <a:solidFill>
                  <a:schemeClr val="tx1"/>
                </a:solidFill>
              </a:rPr>
              <a:t> </a:t>
            </a:r>
            <a:r>
              <a:rPr lang="ar-DZ" sz="2000" spc="0" dirty="0">
                <a:solidFill>
                  <a:schemeClr val="tx1"/>
                </a:solidFill>
              </a:rPr>
              <a:t> نسبة التغير في الدخل التشغيلي إلى نسبة التغير في الوحدات المباعة.</a:t>
            </a:r>
          </a:p>
          <a:p>
            <a:pPr marL="176213" algn="just">
              <a:tabLst>
                <a:tab pos="1254125" algn="l"/>
              </a:tabLst>
            </a:pPr>
            <a:endParaRPr lang="ar-DZ" sz="2000" spc="0" dirty="0">
              <a:solidFill>
                <a:schemeClr val="tx1"/>
              </a:solidFill>
            </a:endParaRPr>
          </a:p>
          <a:p>
            <a:pPr marL="176213" algn="just">
              <a:tabLst>
                <a:tab pos="1254125" algn="l"/>
              </a:tabLst>
            </a:pPr>
            <a:endParaRPr lang="ar-SA" sz="20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C8234ACF-0D34-4B01-B801-70373A52BD67}"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t>02/12/2024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11</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462724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سنة 1  ماستر : محاسبة وتدقيق :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تسييرمالي</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معمق                      أ. د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بوداح</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عبدالجليل</a:t>
            </a:r>
          </a:p>
        </p:txBody>
      </p:sp>
      <p:sp>
        <p:nvSpPr>
          <p:cNvPr id="7" name="Rectangle 6">
            <a:extLst>
              <a:ext uri="{FF2B5EF4-FFF2-40B4-BE49-F238E27FC236}">
                <a16:creationId xmlns:a16="http://schemas.microsoft.com/office/drawing/2014/main" id="{D080D723-BD80-46E0-B820-70A063362FA4}"/>
              </a:ext>
            </a:extLst>
          </p:cNvPr>
          <p:cNvSpPr/>
          <p:nvPr/>
        </p:nvSpPr>
        <p:spPr>
          <a:xfrm>
            <a:off x="4062757" y="4581128"/>
            <a:ext cx="184731" cy="369332"/>
          </a:xfrm>
          <a:prstGeom prst="rect">
            <a:avLst/>
          </a:prstGeom>
        </p:spPr>
        <p:txBody>
          <a:bodyPr wrap="non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Georgia"/>
              <a:ea typeface="+mn-ea"/>
              <a:cs typeface="+mn-cs"/>
            </a:endParaRPr>
          </a:p>
        </p:txBody>
      </p:sp>
      <p:graphicFrame>
        <p:nvGraphicFramePr>
          <p:cNvPr id="8" name="Table 8">
            <a:extLst>
              <a:ext uri="{FF2B5EF4-FFF2-40B4-BE49-F238E27FC236}">
                <a16:creationId xmlns:a16="http://schemas.microsoft.com/office/drawing/2014/main" id="{C65A8ABA-23CC-42DB-8C9D-36F347DB61B5}"/>
              </a:ext>
            </a:extLst>
          </p:cNvPr>
          <p:cNvGraphicFramePr>
            <a:graphicFrameLocks noGrp="1"/>
          </p:cNvGraphicFramePr>
          <p:nvPr>
            <p:extLst>
              <p:ext uri="{D42A27DB-BD31-4B8C-83A1-F6EECF244321}">
                <p14:modId xmlns:p14="http://schemas.microsoft.com/office/powerpoint/2010/main" val="2092830306"/>
              </p:ext>
            </p:extLst>
          </p:nvPr>
        </p:nvGraphicFramePr>
        <p:xfrm>
          <a:off x="304800" y="2420888"/>
          <a:ext cx="8371656" cy="2635395"/>
        </p:xfrm>
        <a:graphic>
          <a:graphicData uri="http://schemas.openxmlformats.org/drawingml/2006/table">
            <a:tbl>
              <a:tblPr firstRow="1" bandRow="1">
                <a:tableStyleId>{5940675A-B579-460E-94D1-54222C63F5DA}</a:tableStyleId>
              </a:tblPr>
              <a:tblGrid>
                <a:gridCol w="2790552">
                  <a:extLst>
                    <a:ext uri="{9D8B030D-6E8A-4147-A177-3AD203B41FA5}">
                      <a16:colId xmlns:a16="http://schemas.microsoft.com/office/drawing/2014/main" val="3146562792"/>
                    </a:ext>
                  </a:extLst>
                </a:gridCol>
                <a:gridCol w="2790552">
                  <a:extLst>
                    <a:ext uri="{9D8B030D-6E8A-4147-A177-3AD203B41FA5}">
                      <a16:colId xmlns:a16="http://schemas.microsoft.com/office/drawing/2014/main" val="691067751"/>
                    </a:ext>
                  </a:extLst>
                </a:gridCol>
                <a:gridCol w="2790552">
                  <a:extLst>
                    <a:ext uri="{9D8B030D-6E8A-4147-A177-3AD203B41FA5}">
                      <a16:colId xmlns:a16="http://schemas.microsoft.com/office/drawing/2014/main" val="842012672"/>
                    </a:ext>
                  </a:extLst>
                </a:gridCol>
              </a:tblGrid>
              <a:tr h="376485">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ربح / خسارة ..الشركة </a:t>
                      </a:r>
                      <a:r>
                        <a:rPr lang="en-US" b="1" dirty="0"/>
                        <a:t>Y</a:t>
                      </a:r>
                      <a:endParaRPr lang="en-GB" b="1" dirty="0"/>
                    </a:p>
                  </a:txBody>
                  <a:tcPr anchor="ctr"/>
                </a:tc>
                <a:tc>
                  <a:txBody>
                    <a:bodyPr/>
                    <a:lstStyle/>
                    <a:p>
                      <a:pPr algn="ctr"/>
                      <a:r>
                        <a:rPr lang="ar-DZ" b="1" dirty="0"/>
                        <a:t>ربح / خسارة ..الشركة </a:t>
                      </a:r>
                      <a:r>
                        <a:rPr lang="en-US" b="1" dirty="0"/>
                        <a:t>X</a:t>
                      </a:r>
                      <a:endParaRPr lang="en-GB" b="1" dirty="0"/>
                    </a:p>
                  </a:txBody>
                  <a:tcPr anchor="ctr"/>
                </a:tc>
                <a:tc>
                  <a:txBody>
                    <a:bodyPr/>
                    <a:lstStyle/>
                    <a:p>
                      <a:pPr algn="ctr"/>
                      <a:r>
                        <a:rPr lang="ar-DZ" b="1" dirty="0"/>
                        <a:t>وحدة مباعة </a:t>
                      </a:r>
                      <a:endParaRPr lang="en-GB" b="1" dirty="0"/>
                    </a:p>
                  </a:txBody>
                  <a:tcPr anchor="ctr"/>
                </a:tc>
                <a:extLst>
                  <a:ext uri="{0D108BD9-81ED-4DB2-BD59-A6C34878D82A}">
                    <a16:rowId xmlns:a16="http://schemas.microsoft.com/office/drawing/2014/main" val="3191441427"/>
                  </a:ext>
                </a:extLst>
              </a:tr>
              <a:tr h="376485">
                <a:tc>
                  <a:txBody>
                    <a:bodyPr/>
                    <a:lstStyle/>
                    <a:p>
                      <a:pPr algn="ctr"/>
                      <a:r>
                        <a:rPr lang="en-US" dirty="0"/>
                        <a:t>-12000</a:t>
                      </a:r>
                      <a:endParaRPr lang="en-GB" dirty="0"/>
                    </a:p>
                  </a:txBody>
                  <a:tcPr anchor="ctr"/>
                </a:tc>
                <a:tc>
                  <a:txBody>
                    <a:bodyPr/>
                    <a:lstStyle/>
                    <a:p>
                      <a:pPr algn="ctr"/>
                      <a:r>
                        <a:rPr lang="en-US" dirty="0"/>
                        <a:t>-60000</a:t>
                      </a:r>
                      <a:endParaRPr lang="en-GB" dirty="0"/>
                    </a:p>
                  </a:txBody>
                  <a:tcPr anchor="ctr"/>
                </a:tc>
                <a:tc>
                  <a:txBody>
                    <a:bodyPr/>
                    <a:lstStyle/>
                    <a:p>
                      <a:pPr algn="ctr"/>
                      <a:r>
                        <a:rPr lang="en-US" dirty="0"/>
                        <a:t>0</a:t>
                      </a:r>
                      <a:endParaRPr lang="en-GB" dirty="0"/>
                    </a:p>
                  </a:txBody>
                  <a:tcPr anchor="ctr"/>
                </a:tc>
                <a:extLst>
                  <a:ext uri="{0D108BD9-81ED-4DB2-BD59-A6C34878D82A}">
                    <a16:rowId xmlns:a16="http://schemas.microsoft.com/office/drawing/2014/main" val="1244723026"/>
                  </a:ext>
                </a:extLst>
              </a:tr>
              <a:tr h="376485">
                <a:tc>
                  <a:txBody>
                    <a:bodyPr/>
                    <a:lstStyle/>
                    <a:p>
                      <a:pPr algn="ctr"/>
                      <a:r>
                        <a:rPr lang="en-US" dirty="0"/>
                        <a:t>-4000</a:t>
                      </a:r>
                      <a:endParaRPr lang="en-GB" dirty="0"/>
                    </a:p>
                  </a:txBody>
                  <a:tcPr anchor="ctr"/>
                </a:tc>
                <a:tc>
                  <a:txBody>
                    <a:bodyPr/>
                    <a:lstStyle/>
                    <a:p>
                      <a:pPr algn="ctr"/>
                      <a:r>
                        <a:rPr lang="en-US" dirty="0"/>
                        <a:t>-36000</a:t>
                      </a:r>
                      <a:endParaRPr lang="en-GB" dirty="0"/>
                    </a:p>
                  </a:txBody>
                  <a:tcPr anchor="ctr"/>
                </a:tc>
                <a:tc>
                  <a:txBody>
                    <a:bodyPr/>
                    <a:lstStyle/>
                    <a:p>
                      <a:pPr algn="ctr"/>
                      <a:r>
                        <a:rPr lang="en-US" dirty="0"/>
                        <a:t>20000</a:t>
                      </a:r>
                      <a:endParaRPr lang="en-GB" dirty="0"/>
                    </a:p>
                  </a:txBody>
                  <a:tcPr anchor="ctr"/>
                </a:tc>
                <a:extLst>
                  <a:ext uri="{0D108BD9-81ED-4DB2-BD59-A6C34878D82A}">
                    <a16:rowId xmlns:a16="http://schemas.microsoft.com/office/drawing/2014/main" val="2533185197"/>
                  </a:ext>
                </a:extLst>
              </a:tr>
              <a:tr h="376485">
                <a:tc>
                  <a:txBody>
                    <a:bodyPr/>
                    <a:lstStyle/>
                    <a:p>
                      <a:pPr algn="ctr"/>
                      <a:r>
                        <a:rPr lang="en-US" dirty="0"/>
                        <a:t>4000</a:t>
                      </a:r>
                      <a:endParaRPr lang="en-GB" dirty="0"/>
                    </a:p>
                  </a:txBody>
                  <a:tcPr anchor="ctr"/>
                </a:tc>
                <a:tc>
                  <a:txBody>
                    <a:bodyPr/>
                    <a:lstStyle/>
                    <a:p>
                      <a:pPr algn="ctr"/>
                      <a:r>
                        <a:rPr lang="en-US" dirty="0"/>
                        <a:t>-12000</a:t>
                      </a:r>
                      <a:endParaRPr lang="en-GB" dirty="0"/>
                    </a:p>
                  </a:txBody>
                  <a:tcPr anchor="ctr"/>
                </a:tc>
                <a:tc>
                  <a:txBody>
                    <a:bodyPr/>
                    <a:lstStyle/>
                    <a:p>
                      <a:pPr algn="ctr"/>
                      <a:r>
                        <a:rPr lang="en-US" dirty="0"/>
                        <a:t>40000</a:t>
                      </a:r>
                      <a:endParaRPr lang="en-GB" dirty="0"/>
                    </a:p>
                  </a:txBody>
                  <a:tcPr anchor="ctr"/>
                </a:tc>
                <a:extLst>
                  <a:ext uri="{0D108BD9-81ED-4DB2-BD59-A6C34878D82A}">
                    <a16:rowId xmlns:a16="http://schemas.microsoft.com/office/drawing/2014/main" val="91533703"/>
                  </a:ext>
                </a:extLst>
              </a:tr>
              <a:tr h="376485">
                <a:tc>
                  <a:txBody>
                    <a:bodyPr/>
                    <a:lstStyle/>
                    <a:p>
                      <a:pPr algn="ctr"/>
                      <a:r>
                        <a:rPr lang="en-US" dirty="0"/>
                        <a:t>12000</a:t>
                      </a:r>
                      <a:endParaRPr lang="en-GB" dirty="0"/>
                    </a:p>
                  </a:txBody>
                  <a:tcPr anchor="ctr"/>
                </a:tc>
                <a:tc>
                  <a:txBody>
                    <a:bodyPr/>
                    <a:lstStyle/>
                    <a:p>
                      <a:pPr algn="ctr"/>
                      <a:r>
                        <a:rPr lang="en-US" dirty="0"/>
                        <a:t>12000</a:t>
                      </a:r>
                      <a:endParaRPr lang="en-GB" dirty="0"/>
                    </a:p>
                  </a:txBody>
                  <a:tcPr anchor="ctr"/>
                </a:tc>
                <a:tc>
                  <a:txBody>
                    <a:bodyPr/>
                    <a:lstStyle/>
                    <a:p>
                      <a:pPr algn="ctr"/>
                      <a:r>
                        <a:rPr lang="en-US" dirty="0"/>
                        <a:t>60000</a:t>
                      </a:r>
                      <a:endParaRPr lang="en-GB" dirty="0"/>
                    </a:p>
                  </a:txBody>
                  <a:tcPr anchor="ctr"/>
                </a:tc>
                <a:extLst>
                  <a:ext uri="{0D108BD9-81ED-4DB2-BD59-A6C34878D82A}">
                    <a16:rowId xmlns:a16="http://schemas.microsoft.com/office/drawing/2014/main" val="2827592283"/>
                  </a:ext>
                </a:extLst>
              </a:tr>
              <a:tr h="376485">
                <a:tc>
                  <a:txBody>
                    <a:bodyPr/>
                    <a:lstStyle/>
                    <a:p>
                      <a:pPr algn="ctr"/>
                      <a:r>
                        <a:rPr lang="en-US" b="1" dirty="0"/>
                        <a:t>20000</a:t>
                      </a:r>
                      <a:endParaRPr lang="en-GB" b="1" dirty="0"/>
                    </a:p>
                  </a:txBody>
                  <a:tcPr anchor="ctr"/>
                </a:tc>
                <a:tc>
                  <a:txBody>
                    <a:bodyPr/>
                    <a:lstStyle/>
                    <a:p>
                      <a:pPr algn="ctr"/>
                      <a:r>
                        <a:rPr lang="en-US" b="1" dirty="0"/>
                        <a:t>36000</a:t>
                      </a:r>
                      <a:endParaRPr lang="en-GB" b="1" dirty="0"/>
                    </a:p>
                  </a:txBody>
                  <a:tcPr anchor="ctr"/>
                </a:tc>
                <a:tc>
                  <a:txBody>
                    <a:bodyPr/>
                    <a:lstStyle/>
                    <a:p>
                      <a:pPr algn="ctr"/>
                      <a:r>
                        <a:rPr lang="en-US" b="1" dirty="0"/>
                        <a:t>80000</a:t>
                      </a:r>
                      <a:endParaRPr lang="en-GB" b="1" dirty="0"/>
                    </a:p>
                  </a:txBody>
                  <a:tcPr anchor="ctr"/>
                </a:tc>
                <a:extLst>
                  <a:ext uri="{0D108BD9-81ED-4DB2-BD59-A6C34878D82A}">
                    <a16:rowId xmlns:a16="http://schemas.microsoft.com/office/drawing/2014/main" val="2770624885"/>
                  </a:ext>
                </a:extLst>
              </a:tr>
              <a:tr h="376485">
                <a:tc>
                  <a:txBody>
                    <a:bodyPr/>
                    <a:lstStyle/>
                    <a:p>
                      <a:pPr algn="ctr"/>
                      <a:r>
                        <a:rPr lang="en-US" b="1" dirty="0"/>
                        <a:t>28000</a:t>
                      </a:r>
                      <a:endParaRPr lang="en-GB" b="1" dirty="0"/>
                    </a:p>
                  </a:txBody>
                  <a:tcPr anchor="ctr"/>
                </a:tc>
                <a:tc>
                  <a:txBody>
                    <a:bodyPr/>
                    <a:lstStyle/>
                    <a:p>
                      <a:pPr algn="ctr"/>
                      <a:r>
                        <a:rPr lang="en-US" b="1" dirty="0"/>
                        <a:t>60000</a:t>
                      </a:r>
                      <a:endParaRPr lang="en-GB" b="1" dirty="0"/>
                    </a:p>
                  </a:txBody>
                  <a:tcPr anchor="ctr"/>
                </a:tc>
                <a:tc>
                  <a:txBody>
                    <a:bodyPr/>
                    <a:lstStyle/>
                    <a:p>
                      <a:pPr algn="ctr"/>
                      <a:r>
                        <a:rPr lang="en-US" b="1" dirty="0"/>
                        <a:t>100000</a:t>
                      </a:r>
                      <a:endParaRPr lang="en-GB" b="1" dirty="0"/>
                    </a:p>
                  </a:txBody>
                  <a:tcPr anchor="ctr"/>
                </a:tc>
                <a:extLst>
                  <a:ext uri="{0D108BD9-81ED-4DB2-BD59-A6C34878D82A}">
                    <a16:rowId xmlns:a16="http://schemas.microsoft.com/office/drawing/2014/main" val="363286527"/>
                  </a:ext>
                </a:extLst>
              </a:tr>
            </a:tbl>
          </a:graphicData>
        </a:graphic>
      </p:graphicFrame>
    </p:spTree>
    <p:extLst>
      <p:ext uri="{BB962C8B-B14F-4D97-AF65-F5344CB8AC3E}">
        <p14:creationId xmlns:p14="http://schemas.microsoft.com/office/powerpoint/2010/main" val="2167086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2000" spc="0" dirty="0">
                <a:solidFill>
                  <a:schemeClr val="tx1"/>
                </a:solidFill>
              </a:rPr>
              <a:t> حساب درجة الرفع التشغيلي للشركتين </a:t>
            </a:r>
            <a:r>
              <a:rPr lang="en-US" sz="2000" spc="0" dirty="0">
                <a:solidFill>
                  <a:schemeClr val="tx1"/>
                </a:solidFill>
              </a:rPr>
              <a:t>X</a:t>
            </a:r>
            <a:r>
              <a:rPr lang="ar-DZ" sz="2000" spc="0" dirty="0">
                <a:solidFill>
                  <a:schemeClr val="tx1"/>
                </a:solidFill>
              </a:rPr>
              <a:t> و </a:t>
            </a:r>
            <a:r>
              <a:rPr lang="en-US" sz="2000" spc="0" dirty="0">
                <a:solidFill>
                  <a:schemeClr val="tx1"/>
                </a:solidFill>
              </a:rPr>
              <a:t>Y</a:t>
            </a:r>
            <a:r>
              <a:rPr lang="ar-DZ" sz="2000" spc="0" dirty="0">
                <a:solidFill>
                  <a:schemeClr val="tx1"/>
                </a:solidFill>
              </a:rPr>
              <a:t> ..</a:t>
            </a:r>
          </a:p>
          <a:p>
            <a:pPr marL="176213" algn="l" rtl="0">
              <a:tabLst>
                <a:tab pos="1254125" algn="l"/>
              </a:tabLst>
            </a:pPr>
            <a:r>
              <a:rPr lang="en-US" sz="2000" spc="0" dirty="0">
                <a:solidFill>
                  <a:schemeClr val="tx1"/>
                </a:solidFill>
              </a:rPr>
              <a:t>Dol (x)= </a:t>
            </a:r>
            <a:r>
              <a:rPr lang="en-GB" sz="2000" spc="0" dirty="0">
                <a:solidFill>
                  <a:schemeClr val="tx1"/>
                </a:solidFill>
              </a:rPr>
              <a:t>{ ( 24000/ 36000)/(2000/80000) } </a:t>
            </a:r>
          </a:p>
          <a:p>
            <a:pPr marL="176213" algn="l" rtl="0">
              <a:tabLst>
                <a:tab pos="1254125" algn="l"/>
              </a:tabLst>
            </a:pPr>
            <a:r>
              <a:rPr lang="en-GB" sz="2000" spc="0" dirty="0">
                <a:solidFill>
                  <a:schemeClr val="tx1"/>
                </a:solidFill>
              </a:rPr>
              <a:t>                 = { ( 67 %)/(25 %) } = 2.7</a:t>
            </a:r>
          </a:p>
          <a:p>
            <a:pPr marL="176213" algn="l" rtl="0">
              <a:tabLst>
                <a:tab pos="1254125" algn="l"/>
              </a:tabLst>
            </a:pPr>
            <a:endParaRPr lang="en-GB" sz="2000" spc="0" dirty="0">
              <a:solidFill>
                <a:schemeClr val="tx1"/>
              </a:solidFill>
            </a:endParaRPr>
          </a:p>
          <a:p>
            <a:pPr marL="176213" algn="l" rtl="0">
              <a:tabLst>
                <a:tab pos="1254125" algn="l"/>
              </a:tabLst>
            </a:pPr>
            <a:r>
              <a:rPr lang="en-US" sz="2000" spc="0" dirty="0">
                <a:solidFill>
                  <a:schemeClr val="tx1"/>
                </a:solidFill>
              </a:rPr>
              <a:t>Dol (Y)= </a:t>
            </a:r>
            <a:r>
              <a:rPr lang="en-GB" sz="2000" spc="0" dirty="0">
                <a:solidFill>
                  <a:schemeClr val="tx1"/>
                </a:solidFill>
              </a:rPr>
              <a:t>{ ( 8000/ 20000)/(2000/80000) } </a:t>
            </a:r>
          </a:p>
          <a:p>
            <a:pPr marL="176213" algn="l" rtl="0">
              <a:tabLst>
                <a:tab pos="1254125" algn="l"/>
              </a:tabLst>
            </a:pPr>
            <a:r>
              <a:rPr lang="en-GB" sz="2000" spc="0" dirty="0">
                <a:solidFill>
                  <a:schemeClr val="tx1"/>
                </a:solidFill>
              </a:rPr>
              <a:t>                 = { ( 40 %)/(25 %) } = 1.6</a:t>
            </a:r>
          </a:p>
          <a:p>
            <a:pPr marL="176213" algn="r">
              <a:tabLst>
                <a:tab pos="1254125" algn="l"/>
              </a:tabLst>
            </a:pPr>
            <a:r>
              <a:rPr lang="ar-DZ" sz="2000" spc="0" dirty="0">
                <a:solidFill>
                  <a:schemeClr val="tx1"/>
                </a:solidFill>
              </a:rPr>
              <a:t>تعليق: </a:t>
            </a:r>
          </a:p>
          <a:p>
            <a:pPr marL="176213" algn="r">
              <a:tabLst>
                <a:tab pos="1254125" algn="l"/>
              </a:tabLst>
            </a:pPr>
            <a:r>
              <a:rPr lang="ar-DZ" sz="2000" spc="0" dirty="0">
                <a:solidFill>
                  <a:schemeClr val="tx1"/>
                </a:solidFill>
              </a:rPr>
              <a:t>عند بيع 80000 وحدة ، بعدها أي زيادة في المبيعات بنسبة 1 </a:t>
            </a:r>
            <a:r>
              <a:rPr lang="en-US" sz="2000" spc="0" dirty="0">
                <a:solidFill>
                  <a:schemeClr val="tx1"/>
                </a:solidFill>
              </a:rPr>
              <a:t>%</a:t>
            </a:r>
            <a:r>
              <a:rPr lang="ar-DZ" sz="2000" spc="0" dirty="0">
                <a:solidFill>
                  <a:schemeClr val="tx1"/>
                </a:solidFill>
              </a:rPr>
              <a:t> يؤدي إلى تغير في الربح بمقدار 2.7 </a:t>
            </a:r>
            <a:r>
              <a:rPr lang="en-GB" sz="2000" spc="0" dirty="0">
                <a:solidFill>
                  <a:schemeClr val="tx1"/>
                </a:solidFill>
              </a:rPr>
              <a:t>% </a:t>
            </a:r>
            <a:r>
              <a:rPr lang="ar-DZ" sz="2000" spc="0" dirty="0">
                <a:solidFill>
                  <a:schemeClr val="tx1"/>
                </a:solidFill>
              </a:rPr>
              <a:t> نحو الزيادة بالنسبة للشركة </a:t>
            </a:r>
            <a:r>
              <a:rPr lang="en-US" sz="2000" spc="0" dirty="0">
                <a:solidFill>
                  <a:schemeClr val="tx1"/>
                </a:solidFill>
              </a:rPr>
              <a:t>X</a:t>
            </a:r>
            <a:r>
              <a:rPr lang="ar-DZ" sz="2000" spc="0" dirty="0">
                <a:solidFill>
                  <a:schemeClr val="tx1"/>
                </a:solidFill>
              </a:rPr>
              <a:t> ، ونفس الشيء سقال بالنسبة للشركة </a:t>
            </a:r>
            <a:r>
              <a:rPr lang="en-US" sz="2000" spc="0" dirty="0">
                <a:solidFill>
                  <a:schemeClr val="tx1"/>
                </a:solidFill>
              </a:rPr>
              <a:t>Y</a:t>
            </a:r>
            <a:r>
              <a:rPr lang="ar-DZ" sz="2000" spc="0" dirty="0">
                <a:solidFill>
                  <a:schemeClr val="tx1"/>
                </a:solidFill>
              </a:rPr>
              <a:t> ، أي زيادة في المبيعات بعد بلوغ  مستوى 80000 وحدة مباعة بنسبة 1 </a:t>
            </a:r>
            <a:r>
              <a:rPr lang="en-US" sz="2000" spc="0" dirty="0">
                <a:solidFill>
                  <a:schemeClr val="tx1"/>
                </a:solidFill>
              </a:rPr>
              <a:t>%</a:t>
            </a:r>
            <a:r>
              <a:rPr lang="ar-DZ" sz="2000" spc="0" dirty="0">
                <a:solidFill>
                  <a:schemeClr val="tx1"/>
                </a:solidFill>
              </a:rPr>
              <a:t> يؤدي إلى زيادة في الأرباح بنسبة 1.6 </a:t>
            </a:r>
            <a:r>
              <a:rPr lang="en-US" sz="2000" spc="0" dirty="0">
                <a:solidFill>
                  <a:schemeClr val="tx1"/>
                </a:solidFill>
              </a:rPr>
              <a:t>%</a:t>
            </a:r>
            <a:r>
              <a:rPr lang="ar-DZ" sz="2000" spc="0" dirty="0">
                <a:solidFill>
                  <a:schemeClr val="tx1"/>
                </a:solidFill>
              </a:rPr>
              <a:t> . ويتضح من خلال درجة الرفع التشغيلي للشركتين أن الشركة </a:t>
            </a:r>
            <a:r>
              <a:rPr lang="en-US" sz="2000" spc="0" dirty="0">
                <a:solidFill>
                  <a:schemeClr val="tx1"/>
                </a:solidFill>
              </a:rPr>
              <a:t>X</a:t>
            </a:r>
            <a:r>
              <a:rPr lang="ar-DZ" sz="2000" spc="0" dirty="0">
                <a:solidFill>
                  <a:schemeClr val="tx1"/>
                </a:solidFill>
              </a:rPr>
              <a:t> تحقق رفع تشغيلي أحسن مقارنة بالشركة </a:t>
            </a:r>
            <a:r>
              <a:rPr lang="en-US" sz="2000" spc="0" dirty="0">
                <a:solidFill>
                  <a:schemeClr val="tx1"/>
                </a:solidFill>
              </a:rPr>
              <a:t>Y</a:t>
            </a:r>
            <a:r>
              <a:rPr lang="ar-DZ" sz="2000" spc="0" dirty="0">
                <a:solidFill>
                  <a:schemeClr val="tx1"/>
                </a:solidFill>
              </a:rPr>
              <a:t>.</a:t>
            </a:r>
          </a:p>
          <a:p>
            <a:pPr marL="176213" algn="r">
              <a:tabLst>
                <a:tab pos="1254125" algn="l"/>
              </a:tabLst>
            </a:pPr>
            <a:endParaRPr lang="en-GB" sz="2000" spc="0" dirty="0">
              <a:solidFill>
                <a:schemeClr val="tx1"/>
              </a:solidFill>
            </a:endParaRPr>
          </a:p>
          <a:p>
            <a:pPr marL="176213" algn="l" rtl="0">
              <a:tabLst>
                <a:tab pos="1254125" algn="l"/>
              </a:tabLst>
            </a:pPr>
            <a:endParaRPr lang="en-GB" sz="2000" spc="0" dirty="0">
              <a:solidFill>
                <a:schemeClr val="tx1"/>
              </a:solidFill>
            </a:endParaRPr>
          </a:p>
          <a:p>
            <a:pPr marL="176213" algn="l" rtl="0">
              <a:tabLst>
                <a:tab pos="1254125" algn="l"/>
              </a:tabLst>
            </a:pPr>
            <a:endParaRPr lang="ar-SA" sz="20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93C02191-70E1-4FEA-B3A4-9E8F7E1664C9}"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t>02/12/2024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12</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5059288"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سنة 1  ماستر : محاسبة وتدقيق :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تسييرمالي</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معمق                      أ. د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بوداح</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عبدالجليل</a:t>
            </a:r>
          </a:p>
        </p:txBody>
      </p:sp>
      <p:sp>
        <p:nvSpPr>
          <p:cNvPr id="7" name="Rectangle 6">
            <a:extLst>
              <a:ext uri="{FF2B5EF4-FFF2-40B4-BE49-F238E27FC236}">
                <a16:creationId xmlns:a16="http://schemas.microsoft.com/office/drawing/2014/main" id="{D080D723-BD80-46E0-B820-70A063362FA4}"/>
              </a:ext>
            </a:extLst>
          </p:cNvPr>
          <p:cNvSpPr/>
          <p:nvPr/>
        </p:nvSpPr>
        <p:spPr>
          <a:xfrm>
            <a:off x="4062757" y="4581128"/>
            <a:ext cx="184731" cy="369332"/>
          </a:xfrm>
          <a:prstGeom prst="rect">
            <a:avLst/>
          </a:prstGeom>
        </p:spPr>
        <p:txBody>
          <a:bodyPr wrap="non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44502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640775"/>
            <a:ext cx="8712968" cy="3668545"/>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4</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spc="0" dirty="0">
                <a:solidFill>
                  <a:schemeClr val="tx1"/>
                </a:solidFill>
              </a:rPr>
              <a:t>يرتبط  مفهوم الرافعة المالية بحجم الديون المستعملة ضمن الهيكل المالي للشركة. وتتضمن الديون التزام الشركة بتسديد مستحقات الديون والفوائد المنجرة عنها. ومقارنة بالرافعة التشغيلية التي تهتم بأداء النشاط الذي يمس بشكل أساسي جانب الأصول، فإن الرافعة المالية تهتم بالشق الخاص بالخصوم، وبالكيفية التي يتم بها تمويل المشروع. والملاحظ قد نجد تساوي في الرفع التشغيلي لشركتين مختلفين ، ولكن الفارق سيظهر على مستوى الرفع المالي وذلك بسبب طريقة التمويل المتبعة. ولتوضيح الفارق الذي تحدثه الرافعة المالية بين شركتين يمكن الاستعانة بالمثال  الموضح أدناه :</a:t>
            </a:r>
            <a:endParaRPr lang="ar-SA" sz="200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B211F570-E3B9-45C5-8678-9C234A357E2A}"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13</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extLst>
      <p:ext uri="{BB962C8B-B14F-4D97-AF65-F5344CB8AC3E}">
        <p14:creationId xmlns:p14="http://schemas.microsoft.com/office/powerpoint/2010/main" val="2387475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988841"/>
            <a:ext cx="8640960" cy="4320480"/>
          </a:xfrm>
          <a:ln/>
        </p:spPr>
        <p:style>
          <a:lnRef idx="2">
            <a:schemeClr val="dk1"/>
          </a:lnRef>
          <a:fillRef idx="1002">
            <a:schemeClr val="lt1"/>
          </a:fillRef>
          <a:effectRef idx="0">
            <a:schemeClr val="dk1"/>
          </a:effectRef>
          <a:fontRef idx="minor">
            <a:schemeClr val="dk1"/>
          </a:fontRef>
        </p:style>
        <p:txBody>
          <a:bodyPr anchor="t">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4</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spc="0" dirty="0">
                <a:solidFill>
                  <a:schemeClr val="tx1"/>
                </a:solidFill>
              </a:rPr>
              <a:t>مثال : شركتان لهما نفس مبلغ الأصول الإجمالية والمقدرة بــ 200000 دج ، لكنهما مختلفتين في طريقة التمويل حسب ما هو موضح أدناه،</a:t>
            </a:r>
          </a:p>
          <a:p>
            <a:pPr marL="900113" algn="just">
              <a:tabLst>
                <a:tab pos="1254125" algn="l"/>
              </a:tabLst>
            </a:pPr>
            <a:endParaRPr lang="ar-SA" sz="200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B2D393DB-23CF-4E40-8CD2-6B84A213423C}"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14</a:t>
            </a:fld>
            <a:endParaRPr lang="ar-SA"/>
          </a:p>
        </p:txBody>
      </p:sp>
      <p:sp>
        <p:nvSpPr>
          <p:cNvPr id="6" name="Footer Placeholder 5"/>
          <p:cNvSpPr>
            <a:spLocks noGrp="1"/>
          </p:cNvSpPr>
          <p:nvPr>
            <p:ph type="ftr" sz="quarter" idx="11"/>
          </p:nvPr>
        </p:nvSpPr>
        <p:spPr>
          <a:xfrm>
            <a:off x="304800" y="6410848"/>
            <a:ext cx="5563344"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graphicFrame>
        <p:nvGraphicFramePr>
          <p:cNvPr id="7" name="Table 7">
            <a:extLst>
              <a:ext uri="{FF2B5EF4-FFF2-40B4-BE49-F238E27FC236}">
                <a16:creationId xmlns:a16="http://schemas.microsoft.com/office/drawing/2014/main" id="{F8C66BB7-C66E-4D28-A2A2-7367160644A5}"/>
              </a:ext>
            </a:extLst>
          </p:cNvPr>
          <p:cNvGraphicFramePr>
            <a:graphicFrameLocks noGrp="1"/>
          </p:cNvGraphicFramePr>
          <p:nvPr>
            <p:extLst>
              <p:ext uri="{D42A27DB-BD31-4B8C-83A1-F6EECF244321}">
                <p14:modId xmlns:p14="http://schemas.microsoft.com/office/powerpoint/2010/main" val="767044145"/>
              </p:ext>
            </p:extLst>
          </p:nvPr>
        </p:nvGraphicFramePr>
        <p:xfrm>
          <a:off x="539552" y="3861048"/>
          <a:ext cx="7992888" cy="2160240"/>
        </p:xfrm>
        <a:graphic>
          <a:graphicData uri="http://schemas.openxmlformats.org/drawingml/2006/table">
            <a:tbl>
              <a:tblPr firstRow="1" bandRow="1">
                <a:tableStyleId>{5940675A-B579-460E-94D1-54222C63F5DA}</a:tableStyleId>
              </a:tblPr>
              <a:tblGrid>
                <a:gridCol w="2664296">
                  <a:extLst>
                    <a:ext uri="{9D8B030D-6E8A-4147-A177-3AD203B41FA5}">
                      <a16:colId xmlns:a16="http://schemas.microsoft.com/office/drawing/2014/main" val="3858693585"/>
                    </a:ext>
                  </a:extLst>
                </a:gridCol>
                <a:gridCol w="2664296">
                  <a:extLst>
                    <a:ext uri="{9D8B030D-6E8A-4147-A177-3AD203B41FA5}">
                      <a16:colId xmlns:a16="http://schemas.microsoft.com/office/drawing/2014/main" val="1390617684"/>
                    </a:ext>
                  </a:extLst>
                </a:gridCol>
                <a:gridCol w="2664296">
                  <a:extLst>
                    <a:ext uri="{9D8B030D-6E8A-4147-A177-3AD203B41FA5}">
                      <a16:colId xmlns:a16="http://schemas.microsoft.com/office/drawing/2014/main" val="972295426"/>
                    </a:ext>
                  </a:extLst>
                </a:gridCol>
              </a:tblGrid>
              <a:tr h="432048">
                <a:tc gridSpan="2">
                  <a:txBody>
                    <a:bodyPr/>
                    <a:lstStyle/>
                    <a:p>
                      <a:pPr algn="ctr"/>
                      <a:r>
                        <a:rPr lang="ar-DZ" b="1" dirty="0">
                          <a:solidFill>
                            <a:schemeClr val="tx1"/>
                          </a:solidFill>
                        </a:rPr>
                        <a:t>إجمالي الأصول = 200.000 دج</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dirty="0">
                        <a:solidFill>
                          <a:schemeClr val="tx1"/>
                        </a:solidFill>
                      </a:endParaRPr>
                    </a:p>
                  </a:txBody>
                  <a:tcPr anchor="ctr">
                    <a:lnR w="12700" cap="flat" cmpd="sng" algn="ctr">
                      <a:solidFill>
                        <a:schemeClr val="tx1"/>
                      </a:solidFill>
                      <a:prstDash val="solid"/>
                      <a:round/>
                      <a:headEnd type="none" w="med" len="med"/>
                      <a:tailEnd type="none" w="med" len="med"/>
                    </a:lnR>
                  </a:tcPr>
                </a:tc>
                <a:tc rowSpan="2">
                  <a:txBody>
                    <a:bodyPr/>
                    <a:lstStyle/>
                    <a:p>
                      <a:pPr algn="ctr"/>
                      <a:r>
                        <a:rPr lang="ar-DZ" b="1" dirty="0">
                          <a:solidFill>
                            <a:schemeClr val="tx1"/>
                          </a:solidFill>
                        </a:rPr>
                        <a:t>البيان</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1843725"/>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solidFill>
                            <a:schemeClr val="tx1"/>
                          </a:solidFill>
                        </a:rPr>
                        <a:t>الشركة </a:t>
                      </a:r>
                      <a:r>
                        <a:rPr lang="en-US" b="1" dirty="0">
                          <a:solidFill>
                            <a:schemeClr val="tx1"/>
                          </a:solidFill>
                        </a:rPr>
                        <a:t>Y</a:t>
                      </a:r>
                      <a:r>
                        <a:rPr lang="ar-DZ" b="1" dirty="0">
                          <a:solidFill>
                            <a:schemeClr val="tx1"/>
                          </a:solidFill>
                        </a:rPr>
                        <a:t> أموال خاصة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b="1" dirty="0">
                          <a:solidFill>
                            <a:schemeClr val="tx1"/>
                          </a:solidFill>
                        </a:rPr>
                        <a:t>الشركة </a:t>
                      </a:r>
                      <a:r>
                        <a:rPr lang="en-US" b="1" dirty="0">
                          <a:solidFill>
                            <a:schemeClr val="tx1"/>
                          </a:solidFill>
                        </a:rPr>
                        <a:t>X</a:t>
                      </a:r>
                      <a:r>
                        <a:rPr lang="ar-DZ" b="1" dirty="0">
                          <a:solidFill>
                            <a:schemeClr val="tx1"/>
                          </a:solidFill>
                        </a:rPr>
                        <a:t> ديون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658727"/>
                  </a:ext>
                </a:extLst>
              </a:tr>
              <a:tr h="432048">
                <a:tc>
                  <a:txBody>
                    <a:bodyPr/>
                    <a:lstStyle/>
                    <a:p>
                      <a:pPr algn="ctr"/>
                      <a:r>
                        <a:rPr lang="en-US" dirty="0">
                          <a:solidFill>
                            <a:schemeClr val="tx1"/>
                          </a:solidFill>
                        </a:rPr>
                        <a:t>50000x0.08 = 4000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chemeClr val="tx1"/>
                          </a:solidFill>
                        </a:rPr>
                        <a:t>150000x0.08= 12000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الديون (نسبة الفوائد </a:t>
                      </a:r>
                      <a:r>
                        <a:rPr lang="en-US" dirty="0">
                          <a:solidFill>
                            <a:schemeClr val="tx1"/>
                          </a:solidFill>
                        </a:rPr>
                        <a:t>% </a:t>
                      </a:r>
                      <a:r>
                        <a:rPr lang="ar-DZ" dirty="0">
                          <a:solidFill>
                            <a:schemeClr val="tx1"/>
                          </a:solidFill>
                        </a:rPr>
                        <a:t> 8 )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855404"/>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150000 x6.25% = 9375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50000x6.25% = 3125</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أموال خاصة ( الأسهم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2390569"/>
                  </a:ext>
                </a:extLst>
              </a:tr>
              <a:tr h="432048">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إجمالي التمويل</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1276839"/>
                  </a:ext>
                </a:extLst>
              </a:tr>
            </a:tbl>
          </a:graphicData>
        </a:graphic>
      </p:graphicFrame>
    </p:spTree>
    <p:extLst>
      <p:ext uri="{BB962C8B-B14F-4D97-AF65-F5344CB8AC3E}">
        <p14:creationId xmlns:p14="http://schemas.microsoft.com/office/powerpoint/2010/main" val="2541661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988841"/>
            <a:ext cx="8640960" cy="4320480"/>
          </a:xfrm>
          <a:ln/>
        </p:spPr>
        <p:style>
          <a:lnRef idx="2">
            <a:schemeClr val="dk1"/>
          </a:lnRef>
          <a:fillRef idx="1002">
            <a:schemeClr val="lt1"/>
          </a:fillRef>
          <a:effectRef idx="0">
            <a:schemeClr val="dk1"/>
          </a:effectRef>
          <a:fontRef idx="minor">
            <a:schemeClr val="dk1"/>
          </a:fontRef>
        </p:style>
        <p:txBody>
          <a:bodyPr anchor="t">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4</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spc="0" dirty="0">
                <a:solidFill>
                  <a:schemeClr val="tx1"/>
                </a:solidFill>
              </a:rPr>
              <a:t>مثال : شركتان لهما نفس مبلغ الأصول الإجمالية والمقدرة بــ 200000 دج ، لكنهما مختلفتين في طريقة التمويل حسب ما هو موضح أدناه،</a:t>
            </a:r>
          </a:p>
          <a:p>
            <a:pPr marL="900113" algn="just">
              <a:tabLst>
                <a:tab pos="1254125" algn="l"/>
              </a:tabLst>
            </a:pPr>
            <a:endParaRPr lang="ar-SA" sz="200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9251A06E-8501-4D76-8BEA-1BDFF0A3455C}"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15</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a:t>سنة 1  ماستر : محاسبة وتدقيق : تسييرمالي معمق                      أ. د بوداح عبدالجليل</a:t>
            </a:r>
            <a:endParaRPr lang="ar-SA" dirty="0"/>
          </a:p>
        </p:txBody>
      </p:sp>
      <p:graphicFrame>
        <p:nvGraphicFramePr>
          <p:cNvPr id="7" name="Table 7">
            <a:extLst>
              <a:ext uri="{FF2B5EF4-FFF2-40B4-BE49-F238E27FC236}">
                <a16:creationId xmlns:a16="http://schemas.microsoft.com/office/drawing/2014/main" id="{F8C66BB7-C66E-4D28-A2A2-7367160644A5}"/>
              </a:ext>
            </a:extLst>
          </p:cNvPr>
          <p:cNvGraphicFramePr>
            <a:graphicFrameLocks noGrp="1"/>
          </p:cNvGraphicFramePr>
          <p:nvPr>
            <p:extLst>
              <p:ext uri="{D42A27DB-BD31-4B8C-83A1-F6EECF244321}">
                <p14:modId xmlns:p14="http://schemas.microsoft.com/office/powerpoint/2010/main" val="124435582"/>
              </p:ext>
            </p:extLst>
          </p:nvPr>
        </p:nvGraphicFramePr>
        <p:xfrm>
          <a:off x="539552" y="3861048"/>
          <a:ext cx="7992888" cy="2160240"/>
        </p:xfrm>
        <a:graphic>
          <a:graphicData uri="http://schemas.openxmlformats.org/drawingml/2006/table">
            <a:tbl>
              <a:tblPr firstRow="1" bandRow="1">
                <a:tableStyleId>{5940675A-B579-460E-94D1-54222C63F5DA}</a:tableStyleId>
              </a:tblPr>
              <a:tblGrid>
                <a:gridCol w="2664296">
                  <a:extLst>
                    <a:ext uri="{9D8B030D-6E8A-4147-A177-3AD203B41FA5}">
                      <a16:colId xmlns:a16="http://schemas.microsoft.com/office/drawing/2014/main" val="3858693585"/>
                    </a:ext>
                  </a:extLst>
                </a:gridCol>
                <a:gridCol w="2664296">
                  <a:extLst>
                    <a:ext uri="{9D8B030D-6E8A-4147-A177-3AD203B41FA5}">
                      <a16:colId xmlns:a16="http://schemas.microsoft.com/office/drawing/2014/main" val="1390617684"/>
                    </a:ext>
                  </a:extLst>
                </a:gridCol>
                <a:gridCol w="2664296">
                  <a:extLst>
                    <a:ext uri="{9D8B030D-6E8A-4147-A177-3AD203B41FA5}">
                      <a16:colId xmlns:a16="http://schemas.microsoft.com/office/drawing/2014/main" val="972295426"/>
                    </a:ext>
                  </a:extLst>
                </a:gridCol>
              </a:tblGrid>
              <a:tr h="432048">
                <a:tc gridSpan="2">
                  <a:txBody>
                    <a:bodyPr/>
                    <a:lstStyle/>
                    <a:p>
                      <a:pPr algn="ctr"/>
                      <a:r>
                        <a:rPr lang="ar-DZ" b="1" dirty="0">
                          <a:solidFill>
                            <a:schemeClr val="tx1"/>
                          </a:solidFill>
                        </a:rPr>
                        <a:t>إجمالي الأصول = 200.000 دج</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dirty="0">
                        <a:solidFill>
                          <a:schemeClr val="tx1"/>
                        </a:solidFill>
                      </a:endParaRPr>
                    </a:p>
                  </a:txBody>
                  <a:tcPr anchor="ctr">
                    <a:lnR w="12700" cap="flat" cmpd="sng" algn="ctr">
                      <a:solidFill>
                        <a:schemeClr val="tx1"/>
                      </a:solidFill>
                      <a:prstDash val="solid"/>
                      <a:round/>
                      <a:headEnd type="none" w="med" len="med"/>
                      <a:tailEnd type="none" w="med" len="med"/>
                    </a:lnR>
                  </a:tcPr>
                </a:tc>
                <a:tc rowSpan="2">
                  <a:txBody>
                    <a:bodyPr/>
                    <a:lstStyle/>
                    <a:p>
                      <a:pPr algn="ctr"/>
                      <a:r>
                        <a:rPr lang="ar-DZ" b="1" dirty="0">
                          <a:solidFill>
                            <a:schemeClr val="tx1"/>
                          </a:solidFill>
                        </a:rPr>
                        <a:t>البيان</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1843725"/>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solidFill>
                            <a:schemeClr val="tx1"/>
                          </a:solidFill>
                        </a:rPr>
                        <a:t>الشركة </a:t>
                      </a:r>
                      <a:r>
                        <a:rPr lang="en-US" b="1" dirty="0">
                          <a:solidFill>
                            <a:schemeClr val="tx1"/>
                          </a:solidFill>
                        </a:rPr>
                        <a:t>Y</a:t>
                      </a:r>
                      <a:r>
                        <a:rPr lang="ar-DZ" b="1" dirty="0">
                          <a:solidFill>
                            <a:schemeClr val="tx1"/>
                          </a:solidFill>
                        </a:rPr>
                        <a:t> أموال خاصة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b="1" dirty="0">
                          <a:solidFill>
                            <a:schemeClr val="tx1"/>
                          </a:solidFill>
                        </a:rPr>
                        <a:t>الشركة </a:t>
                      </a:r>
                      <a:r>
                        <a:rPr lang="en-US" b="1" dirty="0">
                          <a:solidFill>
                            <a:schemeClr val="tx1"/>
                          </a:solidFill>
                        </a:rPr>
                        <a:t>X</a:t>
                      </a:r>
                      <a:r>
                        <a:rPr lang="ar-DZ" b="1" dirty="0">
                          <a:solidFill>
                            <a:schemeClr val="tx1"/>
                          </a:solidFill>
                        </a:rPr>
                        <a:t> ديون أكبر</a:t>
                      </a:r>
                      <a:endParaRPr lang="en-GB"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658727"/>
                  </a:ext>
                </a:extLst>
              </a:tr>
              <a:tr h="432048">
                <a:tc>
                  <a:txBody>
                    <a:bodyPr/>
                    <a:lstStyle/>
                    <a:p>
                      <a:pPr algn="ctr"/>
                      <a:r>
                        <a:rPr lang="en-US" dirty="0">
                          <a:solidFill>
                            <a:schemeClr val="tx1"/>
                          </a:solidFill>
                        </a:rPr>
                        <a:t>50000x0.08 = 4000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chemeClr val="tx1"/>
                          </a:solidFill>
                        </a:rPr>
                        <a:t>150000x0.08= 12000</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الديون (نسبة الفوائد </a:t>
                      </a:r>
                      <a:r>
                        <a:rPr lang="en-US" dirty="0">
                          <a:solidFill>
                            <a:schemeClr val="tx1"/>
                          </a:solidFill>
                        </a:rPr>
                        <a:t>% </a:t>
                      </a:r>
                      <a:r>
                        <a:rPr lang="ar-DZ" dirty="0">
                          <a:solidFill>
                            <a:schemeClr val="tx1"/>
                          </a:solidFill>
                        </a:rPr>
                        <a:t> 8 )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855404"/>
                  </a:ext>
                </a:extLst>
              </a:tr>
              <a:tr h="43204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150000 x6.25% = 9375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en-US" dirty="0">
                          <a:solidFill>
                            <a:schemeClr val="tx1"/>
                          </a:solidFill>
                        </a:rPr>
                        <a:t>50000x6.25% = 3125</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أموال خاصة ( الأسهم )</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2390569"/>
                  </a:ext>
                </a:extLst>
              </a:tr>
              <a:tr h="432048">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200.000 دج</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ar-DZ" dirty="0">
                          <a:solidFill>
                            <a:schemeClr val="tx1"/>
                          </a:solidFill>
                        </a:rPr>
                        <a:t>إجمالي التمويل</a:t>
                      </a: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1276839"/>
                  </a:ext>
                </a:extLst>
              </a:tr>
            </a:tbl>
          </a:graphicData>
        </a:graphic>
      </p:graphicFrame>
    </p:spTree>
    <p:extLst>
      <p:ext uri="{BB962C8B-B14F-4D97-AF65-F5344CB8AC3E}">
        <p14:creationId xmlns:p14="http://schemas.microsoft.com/office/powerpoint/2010/main" val="1890974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988841"/>
            <a:ext cx="8640960" cy="4320480"/>
          </a:xfrm>
          <a:ln/>
        </p:spPr>
        <p:style>
          <a:lnRef idx="2">
            <a:schemeClr val="dk1"/>
          </a:lnRef>
          <a:fillRef idx="1002">
            <a:schemeClr val="lt1"/>
          </a:fillRef>
          <a:effectRef idx="0">
            <a:schemeClr val="dk1"/>
          </a:effectRef>
          <a:fontRef idx="minor">
            <a:schemeClr val="dk1"/>
          </a:fontRef>
        </p:style>
        <p:txBody>
          <a:bodyPr anchor="t">
            <a:noAutofit/>
          </a:bodyPr>
          <a:lstStyle/>
          <a:p>
            <a:pPr algn="r"/>
            <a:r>
              <a:rPr lang="ar-SA" sz="3200" dirty="0">
                <a:solidFill>
                  <a:schemeClr val="tx1"/>
                </a:solidFill>
              </a:rPr>
              <a:t>الفصل</a:t>
            </a:r>
            <a:r>
              <a:rPr lang="ar-DZ" sz="3200" dirty="0">
                <a:solidFill>
                  <a:schemeClr val="tx1"/>
                </a:solidFill>
                <a:latin typeface="Adobe Caslon Pro" pitchFamily="18" charset="0"/>
                <a:cs typeface="+mj-cs"/>
              </a:rPr>
              <a:t>4</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SA" sz="1400" dirty="0">
              <a:solidFill>
                <a:schemeClr val="tx1"/>
              </a:solidFill>
            </a:endParaRPr>
          </a:p>
          <a:p>
            <a:pPr marL="900113" algn="just">
              <a:tabLst>
                <a:tab pos="1254125" algn="l"/>
              </a:tabLst>
            </a:pPr>
            <a:r>
              <a:rPr lang="ar-DZ" sz="2000" spc="0" dirty="0">
                <a:solidFill>
                  <a:schemeClr val="tx1"/>
                </a:solidFill>
              </a:rPr>
              <a:t>توضح معطيات المثال أعلاه أن تحسين الأداء المالي للشركة بواسطة الرافعة المالية يكون من خلال استخدام مؤشر العائد على السهم . وللتوضيح أكثر يمكن الاستعانة بمعطيات افتراضية لشركتين متجانستين من حيث النشاط ، أي أنهما متماثلتين من حيث تحقيق الأداء التشغيلي ولكنهما مختلفتين فقط من حيث طريقة التمويل.</a:t>
            </a:r>
          </a:p>
          <a:p>
            <a:pPr marL="900113" algn="just">
              <a:tabLst>
                <a:tab pos="1254125" algn="l"/>
              </a:tabLst>
            </a:pPr>
            <a:r>
              <a:rPr lang="ar-DZ" sz="2000" spc="0" dirty="0">
                <a:solidFill>
                  <a:schemeClr val="tx1"/>
                </a:solidFill>
              </a:rPr>
              <a:t>وتوضح الرافعة المالية أنه كلما استخدمت الديون في تمويل النشاط بشكل مضطرد وفعال ، كلما أدى ذلك إلى زيادة الأداء المالي المعبر عنه بالعائد على السهم </a:t>
            </a:r>
            <a:r>
              <a:rPr lang="en-US" sz="2000" spc="0" dirty="0">
                <a:solidFill>
                  <a:schemeClr val="tx1"/>
                </a:solidFill>
              </a:rPr>
              <a:t>(</a:t>
            </a:r>
            <a:r>
              <a:rPr lang="en-US" sz="1400" spc="0" dirty="0">
                <a:solidFill>
                  <a:schemeClr val="tx1"/>
                </a:solidFill>
              </a:rPr>
              <a:t>EPS: Earning per share)</a:t>
            </a:r>
            <a:r>
              <a:rPr lang="ar-DZ" sz="1400" spc="0" dirty="0">
                <a:solidFill>
                  <a:schemeClr val="tx1"/>
                </a:solidFill>
              </a:rPr>
              <a:t>  . </a:t>
            </a:r>
          </a:p>
          <a:p>
            <a:pPr marL="900113" algn="just">
              <a:tabLst>
                <a:tab pos="1254125" algn="l"/>
              </a:tabLst>
            </a:pPr>
            <a:r>
              <a:rPr lang="ar-DZ" sz="1800" spc="0" dirty="0">
                <a:solidFill>
                  <a:schemeClr val="tx1"/>
                </a:solidFill>
              </a:rPr>
              <a:t>ومن خلال تثبيت الربح التشغيلي المعبر عنه بالربح قبل تسديد الفائدة والضريبة </a:t>
            </a:r>
            <a:r>
              <a:rPr lang="en-US" sz="1800" spc="0" dirty="0">
                <a:solidFill>
                  <a:schemeClr val="tx1"/>
                </a:solidFill>
              </a:rPr>
              <a:t>(EBIT)</a:t>
            </a:r>
            <a:r>
              <a:rPr lang="ar-DZ" sz="1800" spc="0" dirty="0">
                <a:solidFill>
                  <a:schemeClr val="tx1"/>
                </a:solidFill>
              </a:rPr>
              <a:t> ، يمكن الوصول إلى النتائج الخاصة بالرفع المالي من خلال الحالات الوضحة في الجداول أدناه،</a:t>
            </a:r>
          </a:p>
          <a:p>
            <a:pPr marL="900113" algn="just">
              <a:tabLst>
                <a:tab pos="1254125" algn="l"/>
              </a:tabLst>
            </a:pPr>
            <a:r>
              <a:rPr lang="en-US" spc="0" dirty="0">
                <a:solidFill>
                  <a:schemeClr val="tx1"/>
                </a:solidFill>
              </a:rPr>
              <a:t>(EBIT: earning before interest and taxes )</a:t>
            </a:r>
            <a:endParaRPr lang="ar-SA"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4B142EC5-A15A-410B-A6ED-39FE49E5BA5D}"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16</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extLst>
      <p:ext uri="{BB962C8B-B14F-4D97-AF65-F5344CB8AC3E}">
        <p14:creationId xmlns:p14="http://schemas.microsoft.com/office/powerpoint/2010/main" val="2651668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بافتراض أن الربح التشغيلي للشركتين يساوي صفر، أي </a:t>
            </a:r>
            <a:r>
              <a:rPr lang="en-US" sz="1800" spc="0" dirty="0">
                <a:solidFill>
                  <a:schemeClr val="tx1"/>
                </a:solidFill>
              </a:rPr>
              <a:t>ebit=0</a:t>
            </a:r>
            <a:r>
              <a:rPr lang="ar-DZ" sz="1800" spc="0" dirty="0">
                <a:solidFill>
                  <a:schemeClr val="tx1"/>
                </a:solidFill>
              </a:rPr>
              <a:t>، </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FDD7CF14-6DB3-4E1A-BD71-05FD2D2599D6}"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17</a:t>
            </a:fld>
            <a:endParaRPr lang="ar-SA"/>
          </a:p>
        </p:txBody>
      </p:sp>
      <p:sp>
        <p:nvSpPr>
          <p:cNvPr id="6" name="Footer Placeholder 5"/>
          <p:cNvSpPr>
            <a:spLocks noGrp="1"/>
          </p:cNvSpPr>
          <p:nvPr>
            <p:ph type="ftr" sz="quarter" idx="11"/>
          </p:nvPr>
        </p:nvSpPr>
        <p:spPr>
          <a:xfrm>
            <a:off x="304800" y="6410848"/>
            <a:ext cx="4987280"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graphicFrame>
        <p:nvGraphicFramePr>
          <p:cNvPr id="7" name="Table 7">
            <a:extLst>
              <a:ext uri="{FF2B5EF4-FFF2-40B4-BE49-F238E27FC236}">
                <a16:creationId xmlns:a16="http://schemas.microsoft.com/office/drawing/2014/main" id="{4EFB8D1A-CBE8-421F-9779-0BAB15669E4C}"/>
              </a:ext>
            </a:extLst>
          </p:cNvPr>
          <p:cNvGraphicFramePr>
            <a:graphicFrameLocks noGrp="1"/>
          </p:cNvGraphicFramePr>
          <p:nvPr>
            <p:extLst>
              <p:ext uri="{D42A27DB-BD31-4B8C-83A1-F6EECF244321}">
                <p14:modId xmlns:p14="http://schemas.microsoft.com/office/powerpoint/2010/main" val="2648242296"/>
              </p:ext>
            </p:extLst>
          </p:nvPr>
        </p:nvGraphicFramePr>
        <p:xfrm>
          <a:off x="647563" y="2599246"/>
          <a:ext cx="7848873" cy="323596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815477143"/>
                    </a:ext>
                  </a:extLst>
                </a:gridCol>
                <a:gridCol w="2616291">
                  <a:extLst>
                    <a:ext uri="{9D8B030D-6E8A-4147-A177-3AD203B41FA5}">
                      <a16:colId xmlns:a16="http://schemas.microsoft.com/office/drawing/2014/main" val="2855687155"/>
                    </a:ext>
                  </a:extLst>
                </a:gridCol>
                <a:gridCol w="2616291">
                  <a:extLst>
                    <a:ext uri="{9D8B030D-6E8A-4147-A177-3AD203B41FA5}">
                      <a16:colId xmlns:a16="http://schemas.microsoft.com/office/drawing/2014/main" val="4059620416"/>
                    </a:ext>
                  </a:extLst>
                </a:gridCol>
              </a:tblGrid>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الشركة  </a:t>
                      </a:r>
                      <a:r>
                        <a:rPr lang="en-US" b="1" dirty="0"/>
                        <a:t>Y</a:t>
                      </a:r>
                      <a:r>
                        <a:rPr lang="ar-DZ" b="1" dirty="0"/>
                        <a:t> أموال خاصة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الشركة  </a:t>
                      </a:r>
                      <a:r>
                        <a:rPr lang="en-US" b="1" dirty="0"/>
                        <a:t>X</a:t>
                      </a:r>
                      <a:r>
                        <a:rPr lang="ar-DZ" b="1" dirty="0"/>
                        <a:t> ديون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6182130"/>
                  </a:ext>
                </a:extLst>
              </a:tr>
              <a:tr h="370840">
                <a:tc>
                  <a:txBody>
                    <a:bodyPr/>
                    <a:lstStyle/>
                    <a:p>
                      <a:pPr algn="ctr"/>
                      <a:r>
                        <a:rPr lang="ar-DZ" dirty="0"/>
                        <a:t>00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00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EBIT=0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3492052"/>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الفائدة </a:t>
                      </a:r>
                      <a:r>
                        <a:rPr lang="en-US" dirty="0"/>
                        <a:t>(Interest)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566560"/>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أرباح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5814477"/>
                  </a:ext>
                </a:extLst>
              </a:tr>
              <a:tr h="370840">
                <a:tc>
                  <a:txBody>
                    <a:bodyPr/>
                    <a:lstStyle/>
                    <a:p>
                      <a:pPr algn="ctr"/>
                      <a:r>
                        <a:rPr lang="en-US" dirty="0"/>
                        <a:t>-2000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الضرائب </a:t>
                      </a:r>
                      <a:r>
                        <a:rPr lang="en-GB" dirty="0"/>
                        <a:t>Taxes=50%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1681864"/>
                  </a:ext>
                </a:extLst>
              </a:tr>
              <a:tr h="370840">
                <a:tc>
                  <a:txBody>
                    <a:bodyPr/>
                    <a:lstStyle/>
                    <a:p>
                      <a:pPr algn="ctr"/>
                      <a:r>
                        <a:rPr lang="en-US" dirty="0"/>
                        <a:t>-2000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GB" dirty="0"/>
                        <a:t>=</a:t>
                      </a:r>
                      <a:r>
                        <a:rPr lang="ar-DZ" dirty="0"/>
                        <a:t> أرباح بعد 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362830"/>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a:t>
                      </a:r>
                      <a:r>
                        <a:rPr lang="en-GB" dirty="0"/>
                        <a:t>Shares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7370139"/>
                  </a:ext>
                </a:extLst>
              </a:tr>
              <a:tr h="370840">
                <a:tc>
                  <a:txBody>
                    <a:bodyPr/>
                    <a:lstStyle/>
                    <a:p>
                      <a:pPr algn="ctr"/>
                      <a:r>
                        <a:rPr lang="en-US" dirty="0"/>
                        <a:t>-0.08</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-0.75</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العائد على السهم </a:t>
                      </a:r>
                      <a:r>
                        <a:rPr lang="en-US" dirty="0"/>
                        <a:t>EPS=EAT/</a:t>
                      </a:r>
                      <a:r>
                        <a:rPr lang="en-US" dirty="0" err="1"/>
                        <a:t>Shasre</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19761"/>
                  </a:ext>
                </a:extLst>
              </a:tr>
            </a:tbl>
          </a:graphicData>
        </a:graphic>
      </p:graphicFrame>
    </p:spTree>
    <p:extLst>
      <p:ext uri="{BB962C8B-B14F-4D97-AF65-F5344CB8AC3E}">
        <p14:creationId xmlns:p14="http://schemas.microsoft.com/office/powerpoint/2010/main" val="3113699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بافتراض أن الربح التشغيلي للشركتين يساوي صفر، أي </a:t>
            </a:r>
            <a:r>
              <a:rPr lang="en-US" sz="1800" spc="0" dirty="0">
                <a:solidFill>
                  <a:schemeClr val="tx1"/>
                </a:solidFill>
              </a:rPr>
              <a:t>ebit=36000</a:t>
            </a:r>
            <a:r>
              <a:rPr lang="ar-DZ" sz="1800" spc="0" dirty="0">
                <a:solidFill>
                  <a:schemeClr val="tx1"/>
                </a:solidFill>
              </a:rPr>
              <a:t>، </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12CE30C9-BAC3-4812-9E62-5EAF471A2A0C}"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18</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1  ماستر : محاسبة وتدقيق : تسييرمالي معمق                      أ. د بوداح عبدالجليل</a:t>
            </a:r>
            <a:endParaRPr lang="ar-SA" dirty="0"/>
          </a:p>
        </p:txBody>
      </p:sp>
      <p:graphicFrame>
        <p:nvGraphicFramePr>
          <p:cNvPr id="7" name="Table 7">
            <a:extLst>
              <a:ext uri="{FF2B5EF4-FFF2-40B4-BE49-F238E27FC236}">
                <a16:creationId xmlns:a16="http://schemas.microsoft.com/office/drawing/2014/main" id="{4EFB8D1A-CBE8-421F-9779-0BAB15669E4C}"/>
              </a:ext>
            </a:extLst>
          </p:cNvPr>
          <p:cNvGraphicFramePr>
            <a:graphicFrameLocks noGrp="1"/>
          </p:cNvGraphicFramePr>
          <p:nvPr>
            <p:extLst>
              <p:ext uri="{D42A27DB-BD31-4B8C-83A1-F6EECF244321}">
                <p14:modId xmlns:p14="http://schemas.microsoft.com/office/powerpoint/2010/main" val="4020232236"/>
              </p:ext>
            </p:extLst>
          </p:nvPr>
        </p:nvGraphicFramePr>
        <p:xfrm>
          <a:off x="647563" y="2599246"/>
          <a:ext cx="7848873" cy="323088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815477143"/>
                    </a:ext>
                  </a:extLst>
                </a:gridCol>
                <a:gridCol w="2616291">
                  <a:extLst>
                    <a:ext uri="{9D8B030D-6E8A-4147-A177-3AD203B41FA5}">
                      <a16:colId xmlns:a16="http://schemas.microsoft.com/office/drawing/2014/main" val="2855687155"/>
                    </a:ext>
                  </a:extLst>
                </a:gridCol>
                <a:gridCol w="2616291">
                  <a:extLst>
                    <a:ext uri="{9D8B030D-6E8A-4147-A177-3AD203B41FA5}">
                      <a16:colId xmlns:a16="http://schemas.microsoft.com/office/drawing/2014/main" val="4059620416"/>
                    </a:ext>
                  </a:extLst>
                </a:gridCol>
              </a:tblGrid>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الشركة  </a:t>
                      </a:r>
                      <a:r>
                        <a:rPr lang="en-US" b="1" dirty="0"/>
                        <a:t>Y</a:t>
                      </a:r>
                      <a:r>
                        <a:rPr lang="ar-DZ" b="1" dirty="0"/>
                        <a:t> أموال خاصة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الشركة  </a:t>
                      </a:r>
                      <a:r>
                        <a:rPr lang="en-US" b="1" dirty="0"/>
                        <a:t>X</a:t>
                      </a:r>
                      <a:r>
                        <a:rPr lang="ar-DZ" b="1" dirty="0"/>
                        <a:t> ديون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6182130"/>
                  </a:ext>
                </a:extLst>
              </a:tr>
              <a:tr h="370840">
                <a:tc>
                  <a:txBody>
                    <a:bodyPr/>
                    <a:lstStyle/>
                    <a:p>
                      <a:pPr algn="ctr"/>
                      <a:r>
                        <a:rPr lang="en-US" sz="1800" spc="0" dirty="0">
                          <a:solidFill>
                            <a:schemeClr val="tx1"/>
                          </a:solidFill>
                        </a:rPr>
                        <a:t>36000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36000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EBIT=36000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3492052"/>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الفائدة </a:t>
                      </a:r>
                      <a:r>
                        <a:rPr lang="en-US" dirty="0"/>
                        <a:t>(Interest)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566560"/>
                  </a:ext>
                </a:extLst>
              </a:tr>
              <a:tr h="365306">
                <a:tc>
                  <a:txBody>
                    <a:bodyPr/>
                    <a:lstStyle/>
                    <a:p>
                      <a:pPr algn="ctr"/>
                      <a:r>
                        <a:rPr lang="en-US" dirty="0"/>
                        <a:t>32000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أرباح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5814477"/>
                  </a:ext>
                </a:extLst>
              </a:tr>
              <a:tr h="370840">
                <a:tc>
                  <a:txBody>
                    <a:bodyPr/>
                    <a:lstStyle/>
                    <a:p>
                      <a:pPr algn="ctr"/>
                      <a:r>
                        <a:rPr lang="en-US" dirty="0"/>
                        <a:t>16000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الضرائب </a:t>
                      </a:r>
                      <a:r>
                        <a:rPr lang="en-GB" dirty="0"/>
                        <a:t>Taxes=50%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1681864"/>
                  </a:ext>
                </a:extLst>
              </a:tr>
              <a:tr h="370840">
                <a:tc>
                  <a:txBody>
                    <a:bodyPr/>
                    <a:lstStyle/>
                    <a:p>
                      <a:pPr algn="ctr"/>
                      <a:r>
                        <a:rPr lang="en-US" dirty="0"/>
                        <a:t>16000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GB" dirty="0"/>
                        <a:t>=</a:t>
                      </a:r>
                      <a:r>
                        <a:rPr lang="ar-DZ" dirty="0"/>
                        <a:t> أرباح بعد 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362830"/>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a:t>
                      </a:r>
                      <a:r>
                        <a:rPr lang="en-GB" dirty="0"/>
                        <a:t>Shares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7370139"/>
                  </a:ext>
                </a:extLst>
              </a:tr>
              <a:tr h="370840">
                <a:tc>
                  <a:txBody>
                    <a:bodyPr/>
                    <a:lstStyle/>
                    <a:p>
                      <a:pPr algn="ctr"/>
                      <a:r>
                        <a:rPr lang="en-US" dirty="0"/>
                        <a:t>+0.67</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+ 1.5</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العائد على السهم </a:t>
                      </a:r>
                      <a:r>
                        <a:rPr lang="en-US" dirty="0"/>
                        <a:t>EPS=EAT/</a:t>
                      </a:r>
                      <a:r>
                        <a:rPr lang="en-US" dirty="0" err="1"/>
                        <a:t>Shasre</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19761"/>
                  </a:ext>
                </a:extLst>
              </a:tr>
            </a:tbl>
          </a:graphicData>
        </a:graphic>
      </p:graphicFrame>
    </p:spTree>
    <p:extLst>
      <p:ext uri="{BB962C8B-B14F-4D97-AF65-F5344CB8AC3E}">
        <p14:creationId xmlns:p14="http://schemas.microsoft.com/office/powerpoint/2010/main" val="4054747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بافتراض أن الربح التشغيلي للشركتين يساوي صفر، أي </a:t>
            </a:r>
            <a:r>
              <a:rPr lang="en-US" sz="1800" spc="0" dirty="0">
                <a:solidFill>
                  <a:schemeClr val="tx1"/>
                </a:solidFill>
              </a:rPr>
              <a:t>ebit=60000</a:t>
            </a:r>
            <a:r>
              <a:rPr lang="ar-DZ" sz="1800" spc="0" dirty="0">
                <a:solidFill>
                  <a:schemeClr val="tx1"/>
                </a:solidFill>
              </a:rPr>
              <a:t>، </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C439C6A4-FECE-46CC-B5FD-0A4E980E0E46}"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19</a:t>
            </a:fld>
            <a:endParaRPr lang="ar-SA"/>
          </a:p>
        </p:txBody>
      </p:sp>
      <p:sp>
        <p:nvSpPr>
          <p:cNvPr id="6" name="Footer Placeholder 5"/>
          <p:cNvSpPr>
            <a:spLocks noGrp="1"/>
          </p:cNvSpPr>
          <p:nvPr>
            <p:ph type="ftr" sz="quarter" idx="11"/>
          </p:nvPr>
        </p:nvSpPr>
        <p:spPr>
          <a:xfrm>
            <a:off x="304800" y="6410848"/>
            <a:ext cx="5275312" cy="365760"/>
          </a:xfrm>
        </p:spPr>
        <p:txBody>
          <a:bodyPr/>
          <a:lstStyle/>
          <a:p>
            <a:r>
              <a:rPr lang="ar-SA"/>
              <a:t>سنة 1  ماستر : محاسبة وتدقيق : تسييرمالي معمق                      أ. د بوداح عبدالجليل</a:t>
            </a:r>
            <a:endParaRPr lang="ar-SA" dirty="0"/>
          </a:p>
        </p:txBody>
      </p:sp>
      <p:graphicFrame>
        <p:nvGraphicFramePr>
          <p:cNvPr id="7" name="Table 7">
            <a:extLst>
              <a:ext uri="{FF2B5EF4-FFF2-40B4-BE49-F238E27FC236}">
                <a16:creationId xmlns:a16="http://schemas.microsoft.com/office/drawing/2014/main" id="{4EFB8D1A-CBE8-421F-9779-0BAB15669E4C}"/>
              </a:ext>
            </a:extLst>
          </p:cNvPr>
          <p:cNvGraphicFramePr>
            <a:graphicFrameLocks noGrp="1"/>
          </p:cNvGraphicFramePr>
          <p:nvPr>
            <p:extLst>
              <p:ext uri="{D42A27DB-BD31-4B8C-83A1-F6EECF244321}">
                <p14:modId xmlns:p14="http://schemas.microsoft.com/office/powerpoint/2010/main" val="2150388012"/>
              </p:ext>
            </p:extLst>
          </p:nvPr>
        </p:nvGraphicFramePr>
        <p:xfrm>
          <a:off x="647563" y="2599246"/>
          <a:ext cx="7848873" cy="323088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815477143"/>
                    </a:ext>
                  </a:extLst>
                </a:gridCol>
                <a:gridCol w="2616291">
                  <a:extLst>
                    <a:ext uri="{9D8B030D-6E8A-4147-A177-3AD203B41FA5}">
                      <a16:colId xmlns:a16="http://schemas.microsoft.com/office/drawing/2014/main" val="2855687155"/>
                    </a:ext>
                  </a:extLst>
                </a:gridCol>
                <a:gridCol w="2616291">
                  <a:extLst>
                    <a:ext uri="{9D8B030D-6E8A-4147-A177-3AD203B41FA5}">
                      <a16:colId xmlns:a16="http://schemas.microsoft.com/office/drawing/2014/main" val="4059620416"/>
                    </a:ext>
                  </a:extLst>
                </a:gridCol>
              </a:tblGrid>
              <a:tr h="3708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b="1" dirty="0"/>
                        <a:t>الشركة  </a:t>
                      </a:r>
                      <a:r>
                        <a:rPr lang="en-US" b="1" dirty="0"/>
                        <a:t>Y</a:t>
                      </a:r>
                      <a:r>
                        <a:rPr lang="ar-DZ" b="1" dirty="0"/>
                        <a:t> أموال خاصة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الشركة  </a:t>
                      </a:r>
                      <a:r>
                        <a:rPr lang="en-US" b="1" dirty="0"/>
                        <a:t>X</a:t>
                      </a:r>
                      <a:r>
                        <a:rPr lang="ar-DZ" b="1" dirty="0"/>
                        <a:t> ديون أكبر</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6182130"/>
                  </a:ext>
                </a:extLst>
              </a:tr>
              <a:tr h="370840">
                <a:tc>
                  <a:txBody>
                    <a:bodyPr/>
                    <a:lstStyle/>
                    <a:p>
                      <a:pPr algn="ctr"/>
                      <a:r>
                        <a:rPr lang="en-US" sz="1800" spc="0" dirty="0">
                          <a:solidFill>
                            <a:schemeClr val="tx1"/>
                          </a:solidFill>
                        </a:rPr>
                        <a:t>60000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60000</a:t>
                      </a:r>
                      <a:r>
                        <a:rPr lang="ar-DZ" dirty="0"/>
                        <a:t> دج</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sz="1800" spc="0" dirty="0">
                          <a:solidFill>
                            <a:schemeClr val="tx1"/>
                          </a:solidFill>
                        </a:rPr>
                        <a:t>EBIT=60000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3492052"/>
                  </a:ext>
                </a:extLst>
              </a:tr>
              <a:tr h="370840">
                <a:tc>
                  <a:txBody>
                    <a:bodyPr/>
                    <a:lstStyle/>
                    <a:p>
                      <a:pPr algn="ctr"/>
                      <a:r>
                        <a:rPr lang="en-US" dirty="0"/>
                        <a:t>-4000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الفائدة </a:t>
                      </a:r>
                      <a:r>
                        <a:rPr lang="en-US" dirty="0"/>
                        <a:t>(Interest)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566560"/>
                  </a:ext>
                </a:extLst>
              </a:tr>
              <a:tr h="365306">
                <a:tc>
                  <a:txBody>
                    <a:bodyPr/>
                    <a:lstStyle/>
                    <a:p>
                      <a:pPr algn="ctr"/>
                      <a:r>
                        <a:rPr lang="en-US" dirty="0"/>
                        <a:t>56000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48000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أرباح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5814477"/>
                  </a:ext>
                </a:extLst>
              </a:tr>
              <a:tr h="370840">
                <a:tc>
                  <a:txBody>
                    <a:bodyPr/>
                    <a:lstStyle/>
                    <a:p>
                      <a:pPr algn="ctr"/>
                      <a:r>
                        <a:rPr lang="en-US" dirty="0"/>
                        <a:t>28000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a:t>
                      </a:r>
                      <a:r>
                        <a:rPr lang="ar-DZ" dirty="0"/>
                        <a:t> الضرائب </a:t>
                      </a:r>
                      <a:r>
                        <a:rPr lang="en-GB" dirty="0"/>
                        <a:t>Taxes=50%</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1681864"/>
                  </a:ext>
                </a:extLst>
              </a:tr>
              <a:tr h="370840">
                <a:tc>
                  <a:txBody>
                    <a:bodyPr/>
                    <a:lstStyle/>
                    <a:p>
                      <a:pPr algn="ctr"/>
                      <a:r>
                        <a:rPr lang="en-US" dirty="0"/>
                        <a:t>28000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GB" dirty="0"/>
                        <a:t>=</a:t>
                      </a:r>
                      <a:r>
                        <a:rPr lang="ar-DZ" dirty="0"/>
                        <a:t> أرباح بعد 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362830"/>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a:t>
                      </a:r>
                      <a:r>
                        <a:rPr lang="en-GB" dirty="0"/>
                        <a:t>Shares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7370139"/>
                  </a:ext>
                </a:extLst>
              </a:tr>
              <a:tr h="370840">
                <a:tc>
                  <a:txBody>
                    <a:bodyPr/>
                    <a:lstStyle/>
                    <a:p>
                      <a:pPr algn="ctr"/>
                      <a:r>
                        <a:rPr lang="en-US" dirty="0"/>
                        <a:t>+1.17</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+ 3</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العائد على السهم </a:t>
                      </a:r>
                      <a:r>
                        <a:rPr lang="en-US" dirty="0"/>
                        <a:t>EPS=EAT/</a:t>
                      </a:r>
                      <a:r>
                        <a:rPr lang="en-US" dirty="0" err="1"/>
                        <a:t>Shasre</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19761"/>
                  </a:ext>
                </a:extLst>
              </a:tr>
            </a:tbl>
          </a:graphicData>
        </a:graphic>
      </p:graphicFrame>
    </p:spTree>
    <p:extLst>
      <p:ext uri="{BB962C8B-B14F-4D97-AF65-F5344CB8AC3E}">
        <p14:creationId xmlns:p14="http://schemas.microsoft.com/office/powerpoint/2010/main" val="3803948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4000" spc="0" dirty="0">
                <a:solidFill>
                  <a:schemeClr val="tx1"/>
                </a:solidFill>
              </a:rPr>
              <a:t>سنة ثالثة محاسبة ومراجعة</a:t>
            </a:r>
          </a:p>
          <a:p>
            <a:pPr algn="ctr"/>
            <a:r>
              <a:rPr lang="ar-SA" sz="2800" b="0" spc="0" dirty="0">
                <a:solidFill>
                  <a:schemeClr val="tx1"/>
                </a:solidFill>
              </a:rPr>
              <a:t>مقياس: التسيير المالي</a:t>
            </a: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a:t>
            </a:r>
            <a:r>
              <a:rPr lang="ar-SA" sz="2400" b="1">
                <a:solidFill>
                  <a:schemeClr val="tx1"/>
                </a:solidFill>
              </a:rPr>
              <a:t>أم البواقي–العربي </a:t>
            </a:r>
            <a:r>
              <a:rPr lang="ar-SA" sz="2400" b="1" dirty="0">
                <a:solidFill>
                  <a:schemeClr val="tx1"/>
                </a:solidFill>
              </a:rPr>
              <a:t>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العلوم المالية والمحاسبة</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FABDB027-9D92-49D2-B0FC-B0EF1214D17B}"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4195192" cy="365760"/>
          </a:xfrm>
        </p:spPr>
        <p:txBody>
          <a:bodyPr/>
          <a:lstStyle/>
          <a:p>
            <a:r>
              <a:rPr lang="ar-SA"/>
              <a:t>سنة 1  ماستر : محاسبة وتدقيق : تسييرمالي معمق                      أ. د بوداح عبدالجليل</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1800" spc="0" dirty="0">
                <a:solidFill>
                  <a:schemeClr val="tx1"/>
                </a:solidFill>
              </a:rPr>
              <a:t>ملاحظات هامة: </a:t>
            </a:r>
          </a:p>
          <a:p>
            <a:pPr marL="900113" algn="r">
              <a:tabLst>
                <a:tab pos="1254125" algn="l"/>
              </a:tabLst>
            </a:pPr>
            <a:r>
              <a:rPr lang="ar-DZ" sz="1800" spc="0" dirty="0">
                <a:solidFill>
                  <a:schemeClr val="tx1"/>
                </a:solidFill>
              </a:rPr>
              <a:t>أ) – يلاحظ أنه عند مستوى أداء تشغيلي </a:t>
            </a:r>
            <a:r>
              <a:rPr lang="en-US" sz="1800" spc="0" dirty="0">
                <a:solidFill>
                  <a:schemeClr val="tx1"/>
                </a:solidFill>
              </a:rPr>
              <a:t>ebit</a:t>
            </a:r>
            <a:r>
              <a:rPr lang="ar-DZ" sz="1800" spc="0" dirty="0">
                <a:solidFill>
                  <a:schemeClr val="tx1"/>
                </a:solidFill>
              </a:rPr>
              <a:t> واحد ، يلاحظ الفرق في الأداء المالي المعبر عنه بالعائد على السهم  </a:t>
            </a:r>
            <a:r>
              <a:rPr lang="en-US" sz="1800" spc="0" dirty="0">
                <a:solidFill>
                  <a:schemeClr val="tx1"/>
                </a:solidFill>
              </a:rPr>
              <a:t>EPS</a:t>
            </a:r>
            <a:r>
              <a:rPr lang="ar-DZ" sz="1800" spc="0" dirty="0">
                <a:solidFill>
                  <a:schemeClr val="tx1"/>
                </a:solidFill>
              </a:rPr>
              <a:t> بين الشركتين وذلك بسبب الاختلاف في طريقة التمويل.</a:t>
            </a:r>
          </a:p>
          <a:p>
            <a:pPr marL="900113" algn="r">
              <a:tabLst>
                <a:tab pos="1254125" algn="l"/>
              </a:tabLst>
            </a:pPr>
            <a:r>
              <a:rPr lang="ar-DZ" sz="1800" spc="0" dirty="0">
                <a:solidFill>
                  <a:schemeClr val="tx1"/>
                </a:solidFill>
              </a:rPr>
              <a:t>ب) – يلاحظ أن الشركة التي تعتمد على الديون بشكل أكبر يترتب عن ذلك تسديد فوائد أكبر مقارنة بالشركة التي تعتمد على الأموال الخاصة ، لكن تبقى الشركة ذات الديون المرتفعة أحسن من حيث تحقيق أداء مالي معبر عنه بالعائد على السهم .</a:t>
            </a:r>
          </a:p>
          <a:p>
            <a:pPr marL="900113" algn="r">
              <a:tabLst>
                <a:tab pos="1254125" algn="l"/>
              </a:tabLst>
            </a:pPr>
            <a:r>
              <a:rPr lang="ar-DZ" sz="1800" spc="0" dirty="0">
                <a:solidFill>
                  <a:schemeClr val="tx1"/>
                </a:solidFill>
              </a:rPr>
              <a:t>جــ ) – كلما زاد مستوى الديون كأساس للتمويل زاد معه مستوى العائد على السهم، وهذا ما أوضحته الجداول الثلاث أعلاه. </a:t>
            </a:r>
          </a:p>
          <a:p>
            <a:pPr marL="900113" algn="r">
              <a:tabLst>
                <a:tab pos="1254125" algn="l"/>
              </a:tabLst>
            </a:pPr>
            <a:r>
              <a:rPr lang="ar-DZ" sz="1800" spc="0" dirty="0">
                <a:solidFill>
                  <a:schemeClr val="tx1"/>
                </a:solidFill>
              </a:rPr>
              <a:t>د) – أثبتت التجربة أن الزيادة في مستوى الديون إلى أعلى المستويات يصبح غير فعال بالنسبة للشركة محل الاستخدام ، حيث تمت ملاحظة انخفاض العائد على السهم . وكخلاصة يمكن القول أن زيادة الديون في عملية الديون له فعاليته في تحسين الأداء المالي للشركة شريطة أن يكون ذلك في حدود معينة.</a:t>
            </a:r>
          </a:p>
          <a:p>
            <a:pPr marL="900113" algn="r">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2D617C25-E6AB-4EC7-AC0A-1EC36FD010AB}"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20</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extLst>
      <p:ext uri="{BB962C8B-B14F-4D97-AF65-F5344CB8AC3E}">
        <p14:creationId xmlns:p14="http://schemas.microsoft.com/office/powerpoint/2010/main" val="1984646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2000" spc="0" dirty="0">
                <a:solidFill>
                  <a:schemeClr val="tx1"/>
                </a:solidFill>
              </a:rPr>
              <a:t>حساب درجة الرفع المالي </a:t>
            </a:r>
            <a:r>
              <a:rPr lang="en-US" sz="1400" spc="0" dirty="0">
                <a:solidFill>
                  <a:schemeClr val="tx1"/>
                </a:solidFill>
              </a:rPr>
              <a:t>Degree of Financial leverage</a:t>
            </a:r>
            <a:r>
              <a:rPr lang="ar-DZ" sz="1400" spc="0" dirty="0">
                <a:solidFill>
                  <a:schemeClr val="tx1"/>
                </a:solidFill>
              </a:rPr>
              <a:t> </a:t>
            </a:r>
            <a:r>
              <a:rPr lang="ar-DZ" sz="1800" spc="0" dirty="0">
                <a:solidFill>
                  <a:schemeClr val="tx1"/>
                </a:solidFill>
              </a:rPr>
              <a:t>: </a:t>
            </a:r>
          </a:p>
          <a:p>
            <a:pPr marL="900113" algn="r">
              <a:tabLst>
                <a:tab pos="1254125" algn="l"/>
              </a:tabLst>
            </a:pPr>
            <a:r>
              <a:rPr lang="ar-DZ" sz="1800" spc="0" dirty="0">
                <a:solidFill>
                  <a:schemeClr val="tx1"/>
                </a:solidFill>
              </a:rPr>
              <a:t>أ) – يمكن حسلب درجة الرفع المالي   سواء بالنسبة للشركة </a:t>
            </a:r>
            <a:r>
              <a:rPr lang="en-US" sz="1800" spc="0" dirty="0">
                <a:solidFill>
                  <a:schemeClr val="tx1"/>
                </a:solidFill>
              </a:rPr>
              <a:t>X</a:t>
            </a:r>
            <a:r>
              <a:rPr lang="ar-DZ" sz="1800" spc="0" dirty="0">
                <a:solidFill>
                  <a:schemeClr val="tx1"/>
                </a:solidFill>
              </a:rPr>
              <a:t> أو الشركة </a:t>
            </a:r>
            <a:r>
              <a:rPr lang="en-GB" sz="1800" spc="0" dirty="0">
                <a:solidFill>
                  <a:schemeClr val="tx1"/>
                </a:solidFill>
              </a:rPr>
              <a:t>Y</a:t>
            </a:r>
            <a:r>
              <a:rPr lang="ar-DZ" sz="1800" spc="0" dirty="0">
                <a:solidFill>
                  <a:schemeClr val="tx1"/>
                </a:solidFill>
              </a:rPr>
              <a:t> من خلال المعادلة التالية</a:t>
            </a:r>
            <a:r>
              <a:rPr lang="en-US" sz="1800" spc="0" dirty="0">
                <a:solidFill>
                  <a:schemeClr val="tx1"/>
                </a:solidFill>
              </a:rPr>
              <a:t>:</a:t>
            </a:r>
          </a:p>
          <a:p>
            <a:pPr marL="900113">
              <a:tabLst>
                <a:tab pos="1254125" algn="l"/>
              </a:tabLst>
            </a:pPr>
            <a:r>
              <a:rPr lang="en-US" sz="2400" spc="0" dirty="0">
                <a:solidFill>
                  <a:schemeClr val="tx1"/>
                </a:solidFill>
              </a:rPr>
              <a:t>DFL = {EBIT / (ebit-I)}</a:t>
            </a:r>
            <a:endParaRPr lang="ar-DZ" sz="2400" spc="0" dirty="0">
              <a:solidFill>
                <a:schemeClr val="tx1"/>
              </a:solidFill>
            </a:endParaRPr>
          </a:p>
          <a:p>
            <a:pPr marL="900113" algn="r">
              <a:tabLst>
                <a:tab pos="1254125" algn="l"/>
              </a:tabLst>
            </a:pPr>
            <a:r>
              <a:rPr lang="ar-DZ" sz="1800" spc="0" dirty="0">
                <a:solidFill>
                  <a:schemeClr val="tx1"/>
                </a:solidFill>
              </a:rPr>
              <a:t>ب) –</a:t>
            </a:r>
            <a:r>
              <a:rPr lang="en-US" sz="1800" spc="0" dirty="0">
                <a:solidFill>
                  <a:schemeClr val="tx1"/>
                </a:solidFill>
              </a:rPr>
              <a:t>  </a:t>
            </a:r>
            <a:r>
              <a:rPr lang="ar-DZ" sz="1800" spc="0" dirty="0">
                <a:solidFill>
                  <a:schemeClr val="tx1"/>
                </a:solidFill>
              </a:rPr>
              <a:t> يقصد بــ </a:t>
            </a:r>
            <a:r>
              <a:rPr lang="en-US" sz="1800" spc="0" dirty="0">
                <a:solidFill>
                  <a:schemeClr val="tx1"/>
                </a:solidFill>
              </a:rPr>
              <a:t>dfl</a:t>
            </a:r>
            <a:r>
              <a:rPr lang="ar-DZ" sz="1800" spc="0" dirty="0">
                <a:solidFill>
                  <a:schemeClr val="tx1"/>
                </a:solidFill>
              </a:rPr>
              <a:t> درجة الرفع المالي، و </a:t>
            </a:r>
            <a:r>
              <a:rPr lang="en-US" sz="1800" spc="0" dirty="0">
                <a:solidFill>
                  <a:schemeClr val="tx1"/>
                </a:solidFill>
              </a:rPr>
              <a:t>EBIT</a:t>
            </a:r>
            <a:r>
              <a:rPr lang="ar-DZ" sz="1800" spc="0" dirty="0">
                <a:solidFill>
                  <a:schemeClr val="tx1"/>
                </a:solidFill>
              </a:rPr>
              <a:t> مستوى الأداء التشغيلي المعبر عنه بالربح قبل فرض الضريبة والفائدة، أما </a:t>
            </a:r>
            <a:r>
              <a:rPr lang="en-US" sz="1800" spc="0" dirty="0">
                <a:solidFill>
                  <a:schemeClr val="tx1"/>
                </a:solidFill>
              </a:rPr>
              <a:t>I </a:t>
            </a:r>
            <a:r>
              <a:rPr lang="ar-DZ" sz="1800" spc="0" dirty="0">
                <a:solidFill>
                  <a:schemeClr val="tx1"/>
                </a:solidFill>
              </a:rPr>
              <a:t> فترمز إلى الفائدة المسددة .</a:t>
            </a:r>
          </a:p>
          <a:p>
            <a:pPr marL="900113" algn="r">
              <a:tabLst>
                <a:tab pos="1254125" algn="l"/>
              </a:tabLst>
            </a:pPr>
            <a:r>
              <a:rPr lang="ar-DZ" sz="1800" spc="0" dirty="0">
                <a:solidFill>
                  <a:schemeClr val="tx1"/>
                </a:solidFill>
              </a:rPr>
              <a:t>جــ ) – يمكن حساب الرفع المالي عند مستويات نشاط مختلفة كمايلي: </a:t>
            </a:r>
          </a:p>
          <a:p>
            <a:pPr marL="900113" algn="r">
              <a:tabLst>
                <a:tab pos="1254125" algn="l"/>
              </a:tabLst>
            </a:pPr>
            <a:r>
              <a:rPr lang="ar-DZ" sz="1800" spc="0" dirty="0">
                <a:solidFill>
                  <a:schemeClr val="tx1"/>
                </a:solidFill>
              </a:rPr>
              <a:t>- </a:t>
            </a:r>
            <a:r>
              <a:rPr lang="en-US" sz="1800" spc="0" dirty="0">
                <a:solidFill>
                  <a:schemeClr val="tx1"/>
                </a:solidFill>
              </a:rPr>
              <a:t>EBIT=36000</a:t>
            </a:r>
            <a:r>
              <a:rPr lang="ar-DZ" sz="1800" spc="0" dirty="0">
                <a:solidFill>
                  <a:schemeClr val="tx1"/>
                </a:solidFill>
              </a:rPr>
              <a:t> ، </a:t>
            </a:r>
            <a:r>
              <a:rPr lang="en-US" sz="1800" spc="0" dirty="0">
                <a:solidFill>
                  <a:schemeClr val="tx1"/>
                </a:solidFill>
              </a:rPr>
              <a:t>EBIT=60000</a:t>
            </a:r>
            <a:r>
              <a:rPr lang="ar-DZ" sz="1800" spc="0" dirty="0">
                <a:solidFill>
                  <a:schemeClr val="tx1"/>
                </a:solidFill>
              </a:rPr>
              <a:t> </a:t>
            </a:r>
          </a:p>
          <a:p>
            <a:pPr marL="900113" algn="r">
              <a:tabLst>
                <a:tab pos="1254125" algn="l"/>
              </a:tabLst>
            </a:pPr>
            <a:r>
              <a:rPr lang="ar-DZ" sz="1800" spc="0" dirty="0">
                <a:solidFill>
                  <a:schemeClr val="tx1"/>
                </a:solidFill>
              </a:rPr>
              <a:t>د) – </a:t>
            </a:r>
            <a:r>
              <a:rPr lang="en-US" sz="1800" spc="0" dirty="0">
                <a:solidFill>
                  <a:schemeClr val="tx1"/>
                </a:solidFill>
              </a:rPr>
              <a:t>EBIT=36000</a:t>
            </a:r>
            <a:r>
              <a:rPr lang="ar-DZ" sz="1800" spc="0" dirty="0">
                <a:solidFill>
                  <a:schemeClr val="tx1"/>
                </a:solidFill>
              </a:rPr>
              <a:t> </a:t>
            </a:r>
            <a:r>
              <a:rPr lang="en-US" sz="1800" spc="0" dirty="0">
                <a:solidFill>
                  <a:schemeClr val="tx1"/>
                </a:solidFill>
              </a:rPr>
              <a:t>: </a:t>
            </a:r>
            <a:r>
              <a:rPr lang="ar-DZ" sz="1800" spc="0" dirty="0">
                <a:solidFill>
                  <a:schemeClr val="tx1"/>
                </a:solidFill>
              </a:rPr>
              <a:t> </a:t>
            </a:r>
            <a:r>
              <a:rPr lang="en-US" sz="1800" spc="0" dirty="0">
                <a:solidFill>
                  <a:schemeClr val="tx1"/>
                </a:solidFill>
              </a:rPr>
              <a:t>DFL(X)= {36000/(36000- 12000)}= 1.5</a:t>
            </a:r>
            <a:endParaRPr lang="ar-DZ" sz="1800" spc="0" dirty="0">
              <a:solidFill>
                <a:schemeClr val="tx1"/>
              </a:solidFill>
            </a:endParaRPr>
          </a:p>
          <a:p>
            <a:pPr marL="900113" algn="r">
              <a:tabLst>
                <a:tab pos="1254125" algn="l"/>
              </a:tabLst>
            </a:pPr>
            <a:r>
              <a:rPr lang="ar-DZ" sz="1800" spc="0" dirty="0">
                <a:solidFill>
                  <a:schemeClr val="tx1"/>
                </a:solidFill>
              </a:rPr>
              <a:t> </a:t>
            </a:r>
            <a:r>
              <a:rPr lang="en-US" sz="1800" spc="0" dirty="0">
                <a:solidFill>
                  <a:schemeClr val="tx1"/>
                </a:solidFill>
              </a:rPr>
              <a:t>DFL(y)= {36000/(36000- 4000)}= 1.1</a:t>
            </a:r>
            <a:endParaRPr lang="ar-DZ" sz="1800" spc="0" dirty="0">
              <a:solidFill>
                <a:schemeClr val="tx1"/>
              </a:solidFill>
            </a:endParaRPr>
          </a:p>
          <a:p>
            <a:pPr marL="900113" algn="r">
              <a:tabLst>
                <a:tab pos="1254125" algn="l"/>
              </a:tabLst>
            </a:pPr>
            <a:r>
              <a:rPr lang="ar-DZ" sz="1800" spc="0" dirty="0">
                <a:solidFill>
                  <a:schemeClr val="tx1"/>
                </a:solidFill>
              </a:rPr>
              <a:t>هـ) </a:t>
            </a:r>
            <a:r>
              <a:rPr lang="en-US" sz="1800" spc="0" dirty="0">
                <a:solidFill>
                  <a:schemeClr val="tx1"/>
                </a:solidFill>
              </a:rPr>
              <a:t>EBIT=60000</a:t>
            </a:r>
            <a:r>
              <a:rPr lang="ar-DZ" sz="1800" spc="0" dirty="0">
                <a:solidFill>
                  <a:schemeClr val="tx1"/>
                </a:solidFill>
              </a:rPr>
              <a:t> </a:t>
            </a:r>
            <a:r>
              <a:rPr lang="en-US" sz="1800" spc="0" dirty="0">
                <a:solidFill>
                  <a:schemeClr val="tx1"/>
                </a:solidFill>
              </a:rPr>
              <a:t>: </a:t>
            </a:r>
            <a:r>
              <a:rPr lang="ar-DZ" sz="1800" spc="0" dirty="0">
                <a:solidFill>
                  <a:schemeClr val="tx1"/>
                </a:solidFill>
              </a:rPr>
              <a:t> </a:t>
            </a:r>
            <a:r>
              <a:rPr lang="en-US" sz="1800" spc="0" dirty="0">
                <a:solidFill>
                  <a:schemeClr val="tx1"/>
                </a:solidFill>
              </a:rPr>
              <a:t>DFL(X)= {60000/(60000- 12000)}= 1.25</a:t>
            </a:r>
          </a:p>
          <a:p>
            <a:pPr marL="900113" algn="r">
              <a:tabLst>
                <a:tab pos="1254125" algn="l"/>
              </a:tabLst>
            </a:pPr>
            <a:r>
              <a:rPr lang="en-US" sz="1800" spc="0" dirty="0">
                <a:solidFill>
                  <a:schemeClr val="tx1"/>
                </a:solidFill>
              </a:rPr>
              <a:t>DFL(y)= {60000/(60000- 4000)}= 1.07</a:t>
            </a: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B892FB24-9BA6-4935-B0A7-BBBB9B5B53C3}"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21</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a:t>سنة 1  ماستر : محاسبة وتدقيق : تسييرمالي معمق                      أ. د بوداح عبدالجليل</a:t>
            </a:r>
            <a:endParaRPr lang="ar-SA" dirty="0"/>
          </a:p>
        </p:txBody>
      </p:sp>
    </p:spTree>
    <p:extLst>
      <p:ext uri="{BB962C8B-B14F-4D97-AF65-F5344CB8AC3E}">
        <p14:creationId xmlns:p14="http://schemas.microsoft.com/office/powerpoint/2010/main" val="418510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254125" algn="l"/>
              </a:tabLst>
            </a:pPr>
            <a:r>
              <a:rPr lang="ar-SA" sz="2400" spc="0" dirty="0">
                <a:solidFill>
                  <a:schemeClr val="tx1"/>
                </a:solidFill>
              </a:rPr>
              <a:t>الرفع </a:t>
            </a:r>
            <a:r>
              <a:rPr lang="ar-DZ" sz="2400" spc="0" dirty="0">
                <a:solidFill>
                  <a:schemeClr val="tx1"/>
                </a:solidFill>
              </a:rPr>
              <a:t>المالي (تابع </a:t>
            </a:r>
            <a:r>
              <a:rPr lang="ar-DZ" sz="2400" dirty="0">
                <a:solidFill>
                  <a:schemeClr val="tx1"/>
                </a:solidFill>
              </a:rPr>
              <a:t>)</a:t>
            </a:r>
            <a:r>
              <a:rPr lang="en-US" sz="1400" dirty="0">
                <a:solidFill>
                  <a:schemeClr val="tx1"/>
                </a:solidFill>
              </a:rPr>
              <a:t>financial leverage</a:t>
            </a:r>
            <a:endParaRPr lang="ar-DZ" sz="1400" dirty="0">
              <a:solidFill>
                <a:schemeClr val="tx1"/>
              </a:solidFill>
            </a:endParaRPr>
          </a:p>
          <a:p>
            <a:pPr marL="900113" algn="r">
              <a:tabLst>
                <a:tab pos="1254125" algn="l"/>
              </a:tabLst>
            </a:pPr>
            <a:r>
              <a:rPr lang="ar-DZ" sz="2000" spc="0" dirty="0">
                <a:solidFill>
                  <a:schemeClr val="tx1"/>
                </a:solidFill>
              </a:rPr>
              <a:t> ملاحظات بخصوص حساب درجة الرفع المالي </a:t>
            </a:r>
            <a:r>
              <a:rPr lang="ar-DZ" sz="1800" spc="0" dirty="0">
                <a:solidFill>
                  <a:schemeClr val="tx1"/>
                </a:solidFill>
              </a:rPr>
              <a:t>: </a:t>
            </a:r>
          </a:p>
          <a:p>
            <a:pPr marL="900113" algn="just">
              <a:tabLst>
                <a:tab pos="1254125" algn="l"/>
              </a:tabLst>
            </a:pPr>
            <a:r>
              <a:rPr lang="ar-DZ" sz="1800" spc="0" dirty="0">
                <a:solidFill>
                  <a:schemeClr val="tx1"/>
                </a:solidFill>
              </a:rPr>
              <a:t>أ) – توضح النتائج عند مستوى النشاط</a:t>
            </a:r>
            <a:r>
              <a:rPr lang="en-US" sz="1800" spc="0" dirty="0">
                <a:solidFill>
                  <a:schemeClr val="tx1"/>
                </a:solidFill>
              </a:rPr>
              <a:t> </a:t>
            </a:r>
            <a:r>
              <a:rPr lang="ar-DZ" sz="1800" spc="0" dirty="0">
                <a:solidFill>
                  <a:schemeClr val="tx1"/>
                </a:solidFill>
              </a:rPr>
              <a:t> </a:t>
            </a:r>
            <a:r>
              <a:rPr lang="en-US" sz="1800" spc="0" dirty="0">
                <a:solidFill>
                  <a:schemeClr val="tx1"/>
                </a:solidFill>
              </a:rPr>
              <a:t>ebit = 36000</a:t>
            </a:r>
            <a:r>
              <a:rPr lang="ar-DZ" sz="1800" spc="0" dirty="0">
                <a:solidFill>
                  <a:schemeClr val="tx1"/>
                </a:solidFill>
              </a:rPr>
              <a:t> ، أنه كلما كان هناك ارتفاعا في الأربح بمقدار 1 </a:t>
            </a:r>
            <a:r>
              <a:rPr lang="en-US" sz="1800" spc="0" dirty="0">
                <a:solidFill>
                  <a:schemeClr val="tx1"/>
                </a:solidFill>
              </a:rPr>
              <a:t>%</a:t>
            </a:r>
            <a:r>
              <a:rPr lang="ar-DZ" sz="1800" spc="0" dirty="0">
                <a:solidFill>
                  <a:schemeClr val="tx1"/>
                </a:solidFill>
              </a:rPr>
              <a:t> كلما نجم عن ذلك زيادة في العائد على السهم الواحد بــ 1.5 </a:t>
            </a:r>
            <a:r>
              <a:rPr lang="en-GB" sz="1800" spc="0" dirty="0">
                <a:solidFill>
                  <a:schemeClr val="tx1"/>
                </a:solidFill>
              </a:rPr>
              <a:t>%</a:t>
            </a:r>
            <a:r>
              <a:rPr lang="ar-DZ" sz="1800" spc="0" dirty="0">
                <a:solidFill>
                  <a:schemeClr val="tx1"/>
                </a:solidFill>
              </a:rPr>
              <a:t> . هذا بالنسبة للشركة</a:t>
            </a:r>
            <a:r>
              <a:rPr lang="en-US" sz="1800" spc="0" dirty="0">
                <a:solidFill>
                  <a:schemeClr val="tx1"/>
                </a:solidFill>
              </a:rPr>
              <a:t> X</a:t>
            </a:r>
            <a:r>
              <a:rPr lang="ar-DZ" sz="1800" spc="0" dirty="0">
                <a:solidFill>
                  <a:schemeClr val="tx1"/>
                </a:solidFill>
              </a:rPr>
              <a:t> ذات الديون المرتفعة مما يبين الفعالية في استخدام الدين. بينما الشركة </a:t>
            </a:r>
            <a:r>
              <a:rPr lang="en-US" sz="1800" spc="0" dirty="0">
                <a:solidFill>
                  <a:schemeClr val="tx1"/>
                </a:solidFill>
              </a:rPr>
              <a:t>Y </a:t>
            </a:r>
            <a:r>
              <a:rPr lang="ar-DZ" sz="1800" spc="0" dirty="0">
                <a:solidFill>
                  <a:schemeClr val="tx1"/>
                </a:solidFill>
              </a:rPr>
              <a:t> فدرجة الرفع بها منخفضة مقارنة  بالشركة </a:t>
            </a:r>
            <a:r>
              <a:rPr lang="en-US" sz="1800" spc="0" dirty="0">
                <a:solidFill>
                  <a:schemeClr val="tx1"/>
                </a:solidFill>
              </a:rPr>
              <a:t>X</a:t>
            </a:r>
            <a:r>
              <a:rPr lang="ar-DZ" sz="1800" spc="0" dirty="0">
                <a:solidFill>
                  <a:schemeClr val="tx1"/>
                </a:solidFill>
              </a:rPr>
              <a:t> التي تستخدم ديون أقل بكثيروبلغت درجة الرفع 1.1 </a:t>
            </a:r>
            <a:r>
              <a:rPr lang="en-GB" sz="1800" spc="0" dirty="0">
                <a:solidFill>
                  <a:schemeClr val="tx1"/>
                </a:solidFill>
              </a:rPr>
              <a:t>%</a:t>
            </a:r>
            <a:r>
              <a:rPr lang="ar-DZ" sz="1800" spc="0" dirty="0">
                <a:solidFill>
                  <a:schemeClr val="tx1"/>
                </a:solidFill>
              </a:rPr>
              <a:t>. </a:t>
            </a:r>
          </a:p>
          <a:p>
            <a:pPr marL="900113" algn="just">
              <a:tabLst>
                <a:tab pos="1254125" algn="l"/>
              </a:tabLst>
            </a:pPr>
            <a:r>
              <a:rPr lang="ar-DZ" sz="1800" spc="0" dirty="0">
                <a:solidFill>
                  <a:schemeClr val="tx1"/>
                </a:solidFill>
              </a:rPr>
              <a:t>ب) – نفس التحليل يطبق عند حالة مستوى نشاط</a:t>
            </a:r>
            <a:r>
              <a:rPr lang="en-US" sz="1800" spc="0" dirty="0">
                <a:solidFill>
                  <a:schemeClr val="tx1"/>
                </a:solidFill>
              </a:rPr>
              <a:t> </a:t>
            </a:r>
            <a:r>
              <a:rPr lang="ar-DZ" sz="1800" spc="0" dirty="0">
                <a:solidFill>
                  <a:schemeClr val="tx1"/>
                </a:solidFill>
              </a:rPr>
              <a:t> </a:t>
            </a:r>
            <a:r>
              <a:rPr lang="en-US" sz="1800" spc="0" dirty="0">
                <a:solidFill>
                  <a:schemeClr val="tx1"/>
                </a:solidFill>
              </a:rPr>
              <a:t>ebit = 60000</a:t>
            </a:r>
            <a:r>
              <a:rPr lang="ar-DZ" sz="1800" spc="0" dirty="0">
                <a:solidFill>
                  <a:schemeClr val="tx1"/>
                </a:solidFill>
              </a:rPr>
              <a:t> ، أنه كلما كان هناك ارتفاعا في الأربح بمقدار 1 </a:t>
            </a:r>
            <a:r>
              <a:rPr lang="en-US" sz="1800" spc="0" dirty="0">
                <a:solidFill>
                  <a:schemeClr val="tx1"/>
                </a:solidFill>
              </a:rPr>
              <a:t>%</a:t>
            </a:r>
            <a:r>
              <a:rPr lang="ar-DZ" sz="1800" spc="0" dirty="0">
                <a:solidFill>
                  <a:schemeClr val="tx1"/>
                </a:solidFill>
              </a:rPr>
              <a:t> كلما نجم عن ذلك زيادة في العائد على السهم الواحد بــ 1.25 </a:t>
            </a:r>
            <a:r>
              <a:rPr lang="en-GB" sz="1800" spc="0" dirty="0">
                <a:solidFill>
                  <a:schemeClr val="tx1"/>
                </a:solidFill>
              </a:rPr>
              <a:t>%</a:t>
            </a:r>
            <a:r>
              <a:rPr lang="ar-DZ" sz="1800" spc="0" dirty="0">
                <a:solidFill>
                  <a:schemeClr val="tx1"/>
                </a:solidFill>
              </a:rPr>
              <a:t> . هذا بالنسبة للشركة</a:t>
            </a:r>
            <a:r>
              <a:rPr lang="en-US" sz="1800" spc="0" dirty="0">
                <a:solidFill>
                  <a:schemeClr val="tx1"/>
                </a:solidFill>
              </a:rPr>
              <a:t> X</a:t>
            </a:r>
            <a:r>
              <a:rPr lang="ar-DZ" sz="1800" spc="0" dirty="0">
                <a:solidFill>
                  <a:schemeClr val="tx1"/>
                </a:solidFill>
              </a:rPr>
              <a:t> ذات الديون المرتفعة مما يبين الفعالية في استخدام الدين. بينما الشركة </a:t>
            </a:r>
            <a:r>
              <a:rPr lang="en-US" sz="1800" spc="0" dirty="0">
                <a:solidFill>
                  <a:schemeClr val="tx1"/>
                </a:solidFill>
              </a:rPr>
              <a:t>Y </a:t>
            </a:r>
            <a:r>
              <a:rPr lang="ar-DZ" sz="1800" spc="0" dirty="0">
                <a:solidFill>
                  <a:schemeClr val="tx1"/>
                </a:solidFill>
              </a:rPr>
              <a:t> فدرجة الرفع بها منخفضة مقارنة  بالشركة </a:t>
            </a:r>
            <a:r>
              <a:rPr lang="en-US" sz="1800" spc="0" dirty="0">
                <a:solidFill>
                  <a:schemeClr val="tx1"/>
                </a:solidFill>
              </a:rPr>
              <a:t>X</a:t>
            </a:r>
            <a:r>
              <a:rPr lang="ar-DZ" sz="1800" spc="0" dirty="0">
                <a:solidFill>
                  <a:schemeClr val="tx1"/>
                </a:solidFill>
              </a:rPr>
              <a:t> التي تستخدم ديون أقل بكثير ، حيث بلغت 1.07 </a:t>
            </a:r>
            <a:r>
              <a:rPr lang="en-GB" sz="1800" spc="0" dirty="0">
                <a:solidFill>
                  <a:schemeClr val="tx1"/>
                </a:solidFill>
              </a:rPr>
              <a:t>%</a:t>
            </a:r>
            <a:r>
              <a:rPr lang="ar-DZ" sz="1800" spc="0" dirty="0">
                <a:solidFill>
                  <a:schemeClr val="tx1"/>
                </a:solidFill>
              </a:rPr>
              <a:t> </a:t>
            </a:r>
          </a:p>
          <a:p>
            <a:pPr marL="900113" algn="just">
              <a:tabLst>
                <a:tab pos="1254125" algn="l"/>
              </a:tabLst>
            </a:pPr>
            <a:r>
              <a:rPr lang="ar-DZ" sz="1800" spc="0" dirty="0">
                <a:solidFill>
                  <a:schemeClr val="tx1"/>
                </a:solidFill>
              </a:rPr>
              <a:t>جـ ) – يلاحظ أنه عند الزيادة في استخدام الديون بقيت درجة الرفع المالي للشركة </a:t>
            </a:r>
            <a:r>
              <a:rPr lang="en-GB" sz="1800" spc="0" dirty="0">
                <a:solidFill>
                  <a:schemeClr val="tx1"/>
                </a:solidFill>
              </a:rPr>
              <a:t>X</a:t>
            </a:r>
            <a:r>
              <a:rPr lang="ar-DZ" sz="1800" spc="0" dirty="0">
                <a:solidFill>
                  <a:schemeClr val="tx1"/>
                </a:solidFill>
              </a:rPr>
              <a:t> أحسن مقارنة بالشركة </a:t>
            </a:r>
            <a:r>
              <a:rPr lang="en-US" sz="1800" spc="0" dirty="0">
                <a:solidFill>
                  <a:schemeClr val="tx1"/>
                </a:solidFill>
              </a:rPr>
              <a:t>Y</a:t>
            </a:r>
            <a:r>
              <a:rPr lang="ar-DZ" sz="1800" spc="0" dirty="0">
                <a:solidFill>
                  <a:schemeClr val="tx1"/>
                </a:solidFill>
              </a:rPr>
              <a:t> ، لكن الملاحظة الأهم  هي أن هناك تراجع إلى الوراء بخصوص درجة الرفع المالي ، حيث انتقلت النسبة من 1.5 </a:t>
            </a:r>
            <a:r>
              <a:rPr lang="en-GB" sz="1800" spc="0" dirty="0">
                <a:solidFill>
                  <a:schemeClr val="tx1"/>
                </a:solidFill>
              </a:rPr>
              <a:t>%</a:t>
            </a:r>
            <a:r>
              <a:rPr lang="ar-DZ" sz="1800" spc="0" dirty="0">
                <a:solidFill>
                  <a:schemeClr val="tx1"/>
                </a:solidFill>
              </a:rPr>
              <a:t> إلى 1.25 </a:t>
            </a:r>
            <a:r>
              <a:rPr lang="en-GB" sz="1800" spc="0" dirty="0">
                <a:solidFill>
                  <a:schemeClr val="tx1"/>
                </a:solidFill>
              </a:rPr>
              <a:t>%</a:t>
            </a:r>
            <a:r>
              <a:rPr lang="ar-DZ" sz="1800" spc="0" dirty="0">
                <a:solidFill>
                  <a:schemeClr val="tx1"/>
                </a:solidFill>
              </a:rPr>
              <a:t> . مما يدل على أن الزيادة غير المحدودة للديون سيؤثر حتما على الأداء المالي للشركة وبالتالي على درجة الرفع المالي.</a:t>
            </a: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21CC6E4F-058D-49B2-A933-74A69346A27B}" type="datetime1">
              <a:rPr lang="fr-FR" smtClean="0"/>
              <a:t>02/12/2024</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
        <p:nvSpPr>
          <p:cNvPr id="5" name="Espace réservé du numéro de diapositive 4">
            <a:extLst>
              <a:ext uri="{FF2B5EF4-FFF2-40B4-BE49-F238E27FC236}">
                <a16:creationId xmlns:a16="http://schemas.microsoft.com/office/drawing/2014/main" id="{4D1D39AB-A72B-3986-EF75-980CAAEFF3E7}"/>
              </a:ext>
            </a:extLst>
          </p:cNvPr>
          <p:cNvSpPr>
            <a:spLocks noGrp="1"/>
          </p:cNvSpPr>
          <p:nvPr>
            <p:ph type="sldNum" sz="quarter" idx="12"/>
          </p:nvPr>
        </p:nvSpPr>
        <p:spPr/>
        <p:txBody>
          <a:bodyPr/>
          <a:lstStyle/>
          <a:p>
            <a:fld id="{520A17BE-F3C5-43D9-8B6B-FF47DB5F0742}" type="slidenum">
              <a:rPr lang="ar-SA" smtClean="0"/>
              <a:pPr/>
              <a:t>22</a:t>
            </a:fld>
            <a:endParaRPr lang="ar-SA"/>
          </a:p>
        </p:txBody>
      </p:sp>
    </p:spTree>
    <p:extLst>
      <p:ext uri="{BB962C8B-B14F-4D97-AF65-F5344CB8AC3E}">
        <p14:creationId xmlns:p14="http://schemas.microsoft.com/office/powerpoint/2010/main" val="2384807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354013" indent="176213" algn="r">
              <a:buFont typeface="Wingdings" pitchFamily="2" charset="2"/>
              <a:buChar char="Ø"/>
              <a:tabLst>
                <a:tab pos="1254125" algn="l"/>
              </a:tabLst>
            </a:pPr>
            <a:r>
              <a:rPr lang="en-US" sz="2000" spc="0" dirty="0">
                <a:solidFill>
                  <a:schemeClr val="tx1"/>
                </a:solidFill>
              </a:rPr>
              <a:t> </a:t>
            </a:r>
            <a:r>
              <a:rPr lang="ar-DZ" sz="1800" spc="0" dirty="0">
                <a:solidFill>
                  <a:schemeClr val="tx1"/>
                </a:solidFill>
              </a:rPr>
              <a:t>حساب درجة الرفع المالي والتشغيلي في  آن واحد: </a:t>
            </a:r>
            <a:r>
              <a:rPr lang="en-US" sz="1400" spc="0" dirty="0">
                <a:solidFill>
                  <a:schemeClr val="tx1"/>
                </a:solidFill>
              </a:rPr>
              <a:t>Degree of combined leverage</a:t>
            </a:r>
            <a:endParaRPr lang="ar-DZ" spc="0" dirty="0">
              <a:solidFill>
                <a:schemeClr val="tx1"/>
              </a:solidFill>
            </a:endParaRPr>
          </a:p>
          <a:p>
            <a:pPr marL="900113" algn="just">
              <a:tabLst>
                <a:tab pos="1254125" algn="l"/>
              </a:tabLst>
            </a:pPr>
            <a:r>
              <a:rPr lang="ar-DZ" sz="1800" spc="0" dirty="0">
                <a:solidFill>
                  <a:schemeClr val="tx1"/>
                </a:solidFill>
              </a:rPr>
              <a:t>أ) – يمكن حساب درجة الرفع التشغيلي والمالي </a:t>
            </a:r>
            <a:r>
              <a:rPr lang="en-US" sz="1800" spc="0" dirty="0">
                <a:solidFill>
                  <a:schemeClr val="tx1"/>
                </a:solidFill>
              </a:rPr>
              <a:t>DCL </a:t>
            </a:r>
            <a:r>
              <a:rPr lang="ar-DZ" sz="1800" spc="0" dirty="0">
                <a:solidFill>
                  <a:schemeClr val="tx1"/>
                </a:solidFill>
              </a:rPr>
              <a:t> لأي شركة من خلال تطبيق المعادلة التالية:</a:t>
            </a:r>
          </a:p>
          <a:p>
            <a:pPr marL="900113">
              <a:tabLst>
                <a:tab pos="1254125" algn="l"/>
              </a:tabLst>
            </a:pPr>
            <a:r>
              <a:rPr lang="en-GB" sz="1800" spc="0" dirty="0">
                <a:solidFill>
                  <a:schemeClr val="tx1"/>
                </a:solidFill>
              </a:rPr>
              <a:t>Dcl= { ( % eps)/(% sales)}</a:t>
            </a:r>
          </a:p>
          <a:p>
            <a:pPr marL="900113" algn="r">
              <a:tabLst>
                <a:tab pos="1254125" algn="l"/>
              </a:tabLst>
            </a:pPr>
            <a:r>
              <a:rPr lang="ar-DZ" sz="1800" spc="0" dirty="0">
                <a:solidFill>
                  <a:schemeClr val="tx1"/>
                </a:solidFill>
              </a:rPr>
              <a:t>يقصد بــ </a:t>
            </a:r>
            <a:r>
              <a:rPr lang="en-GB" sz="1800" spc="0" dirty="0">
                <a:solidFill>
                  <a:schemeClr val="tx1"/>
                </a:solidFill>
              </a:rPr>
              <a:t>sales</a:t>
            </a:r>
            <a:r>
              <a:rPr lang="ar-DZ" sz="1800" spc="0" dirty="0">
                <a:solidFill>
                  <a:schemeClr val="tx1"/>
                </a:solidFill>
              </a:rPr>
              <a:t> المبيعات، و </a:t>
            </a:r>
            <a:r>
              <a:rPr lang="en-GB" sz="1800" spc="0" dirty="0">
                <a:solidFill>
                  <a:schemeClr val="tx1"/>
                </a:solidFill>
              </a:rPr>
              <a:t>eps</a:t>
            </a:r>
            <a:r>
              <a:rPr lang="ar-DZ" sz="1800" spc="0" dirty="0">
                <a:solidFill>
                  <a:schemeClr val="tx1"/>
                </a:solidFill>
              </a:rPr>
              <a:t> العائد على السهم الواحد</a:t>
            </a:r>
          </a:p>
          <a:p>
            <a:pPr marL="900113" algn="r">
              <a:tabLst>
                <a:tab pos="1254125" algn="l"/>
              </a:tabLst>
            </a:pPr>
            <a:r>
              <a:rPr lang="ar-DZ" sz="1800" spc="0" dirty="0">
                <a:solidFill>
                  <a:schemeClr val="tx1"/>
                </a:solidFill>
              </a:rPr>
              <a:t>ب) – يمكن أيضا حساب نفس المؤشر من خلال المعادلة التالية:</a:t>
            </a:r>
          </a:p>
          <a:p>
            <a:pPr marL="900113">
              <a:tabLst>
                <a:tab pos="1254125" algn="l"/>
              </a:tabLst>
            </a:pPr>
            <a:r>
              <a:rPr lang="en-GB" sz="1800" spc="0" dirty="0">
                <a:solidFill>
                  <a:schemeClr val="tx1"/>
                </a:solidFill>
              </a:rPr>
              <a:t>Dcl= { q( p-</a:t>
            </a:r>
            <a:r>
              <a:rPr lang="en-GB" sz="1800" spc="0" dirty="0" err="1">
                <a:solidFill>
                  <a:schemeClr val="tx1"/>
                </a:solidFill>
              </a:rPr>
              <a:t>vc</a:t>
            </a:r>
            <a:r>
              <a:rPr lang="en-GB" sz="1800" spc="0" dirty="0">
                <a:solidFill>
                  <a:schemeClr val="tx1"/>
                </a:solidFill>
              </a:rPr>
              <a:t>)/(q(p- </a:t>
            </a:r>
            <a:r>
              <a:rPr lang="en-GB" sz="1800" spc="0" dirty="0" err="1">
                <a:solidFill>
                  <a:schemeClr val="tx1"/>
                </a:solidFill>
              </a:rPr>
              <a:t>vc</a:t>
            </a:r>
            <a:r>
              <a:rPr lang="en-GB" sz="1800" spc="0" dirty="0">
                <a:solidFill>
                  <a:schemeClr val="tx1"/>
                </a:solidFill>
              </a:rPr>
              <a:t>)-FC-I)}</a:t>
            </a:r>
            <a:r>
              <a:rPr lang="ar-DZ" sz="1800" spc="0" dirty="0">
                <a:solidFill>
                  <a:schemeClr val="tx1"/>
                </a:solidFill>
              </a:rPr>
              <a:t> </a:t>
            </a:r>
          </a:p>
          <a:p>
            <a:pPr marL="900113" algn="r">
              <a:tabLst>
                <a:tab pos="1254125" algn="l"/>
              </a:tabLst>
            </a:pPr>
            <a:r>
              <a:rPr lang="ar-DZ" sz="1800" spc="0" dirty="0">
                <a:solidFill>
                  <a:schemeClr val="tx1"/>
                </a:solidFill>
              </a:rPr>
              <a:t>وفي ما يلي الجدول المبين لكيفية حساب درجة الرافعة التشغيلية والمالية </a:t>
            </a:r>
            <a:r>
              <a:rPr lang="en-GB" sz="1800" spc="0" dirty="0">
                <a:solidFill>
                  <a:schemeClr val="tx1"/>
                </a:solidFill>
              </a:rPr>
              <a:t>Dcl</a:t>
            </a:r>
            <a:r>
              <a:rPr lang="ar-DZ" sz="1800" spc="0" dirty="0">
                <a:solidFill>
                  <a:schemeClr val="tx1"/>
                </a:solidFill>
              </a:rPr>
              <a:t> في ظل تغير حجم المبيعات وبقاء الشروط الأخرى ثابتة ( التكلفة الثابتة </a:t>
            </a:r>
            <a:r>
              <a:rPr lang="en-US" sz="1800" spc="0" dirty="0">
                <a:solidFill>
                  <a:schemeClr val="tx1"/>
                </a:solidFill>
              </a:rPr>
              <a:t>FC</a:t>
            </a:r>
            <a:r>
              <a:rPr lang="ar-DZ" sz="1800" spc="0" dirty="0">
                <a:solidFill>
                  <a:schemeClr val="tx1"/>
                </a:solidFill>
              </a:rPr>
              <a:t> ، التكلفة المتغيرة </a:t>
            </a:r>
            <a:r>
              <a:rPr lang="en-US" sz="1800" spc="0" dirty="0">
                <a:solidFill>
                  <a:schemeClr val="tx1"/>
                </a:solidFill>
              </a:rPr>
              <a:t>VC</a:t>
            </a:r>
            <a:r>
              <a:rPr lang="ar-DZ" sz="1800" spc="0" dirty="0">
                <a:solidFill>
                  <a:schemeClr val="tx1"/>
                </a:solidFill>
              </a:rPr>
              <a:t> ، و معدل الفائدة </a:t>
            </a:r>
            <a:r>
              <a:rPr lang="en-US" sz="1800" spc="0" dirty="0">
                <a:solidFill>
                  <a:schemeClr val="tx1"/>
                </a:solidFill>
              </a:rPr>
              <a:t>I</a:t>
            </a:r>
            <a:r>
              <a:rPr lang="ar-DZ" sz="1800" spc="0" dirty="0">
                <a:solidFill>
                  <a:schemeClr val="tx1"/>
                </a:solidFill>
              </a:rPr>
              <a:t>، ومعدل الضرائب)...يرمز إلى </a:t>
            </a:r>
            <a:r>
              <a:rPr lang="en-US" sz="1800" spc="0" dirty="0">
                <a:solidFill>
                  <a:schemeClr val="tx1"/>
                </a:solidFill>
              </a:rPr>
              <a:t>q </a:t>
            </a:r>
            <a:r>
              <a:rPr lang="ar-DZ" sz="1800" spc="0" dirty="0">
                <a:solidFill>
                  <a:schemeClr val="tx1"/>
                </a:solidFill>
              </a:rPr>
              <a:t> بعدد الوحدات المنتجة المباعة.</a:t>
            </a:r>
            <a:endParaRPr lang="en-GB" sz="1800" spc="0" dirty="0">
              <a:solidFill>
                <a:schemeClr val="tx1"/>
              </a:solidFill>
            </a:endParaRPr>
          </a:p>
          <a:p>
            <a:pPr marL="900113">
              <a:tabLst>
                <a:tab pos="1254125" algn="l"/>
              </a:tabLst>
            </a:pPr>
            <a:endParaRPr lang="ar-SA" sz="1800"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E46BFB45-7DD2-47E1-A168-8E639A1FF04F}" type="datetime1">
              <a:rPr lang="fr-FR" smtClean="0"/>
              <a:t>02/12/2024</a:t>
            </a:fld>
            <a:endParaRPr lang="ar-SA"/>
          </a:p>
        </p:txBody>
      </p:sp>
      <p:sp>
        <p:nvSpPr>
          <p:cNvPr id="6" name="Footer Placeholder 5"/>
          <p:cNvSpPr>
            <a:spLocks noGrp="1"/>
          </p:cNvSpPr>
          <p:nvPr>
            <p:ph type="ftr" sz="quarter" idx="11"/>
          </p:nvPr>
        </p:nvSpPr>
        <p:spPr>
          <a:xfrm>
            <a:off x="304800" y="6410848"/>
            <a:ext cx="4915272"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
        <p:nvSpPr>
          <p:cNvPr id="5" name="Espace réservé du numéro de diapositive 4">
            <a:extLst>
              <a:ext uri="{FF2B5EF4-FFF2-40B4-BE49-F238E27FC236}">
                <a16:creationId xmlns:a16="http://schemas.microsoft.com/office/drawing/2014/main" id="{862FCFBA-9113-7136-2AA7-9948D4110802}"/>
              </a:ext>
            </a:extLst>
          </p:cNvPr>
          <p:cNvSpPr>
            <a:spLocks noGrp="1"/>
          </p:cNvSpPr>
          <p:nvPr>
            <p:ph type="sldNum" sz="quarter" idx="12"/>
          </p:nvPr>
        </p:nvSpPr>
        <p:spPr/>
        <p:txBody>
          <a:bodyPr/>
          <a:lstStyle/>
          <a:p>
            <a:fld id="{520A17BE-F3C5-43D9-8B6B-FF47DB5F0742}" type="slidenum">
              <a:rPr lang="ar-SA" smtClean="0"/>
              <a:pPr/>
              <a:t>23</a:t>
            </a:fld>
            <a:endParaRPr lang="ar-SA"/>
          </a:p>
        </p:txBody>
      </p:sp>
    </p:spTree>
    <p:extLst>
      <p:ext uri="{BB962C8B-B14F-4D97-AF65-F5344CB8AC3E}">
        <p14:creationId xmlns:p14="http://schemas.microsoft.com/office/powerpoint/2010/main" val="4138938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354013" indent="176213" algn="r">
              <a:buFont typeface="Wingdings" pitchFamily="2" charset="2"/>
              <a:buChar char="Ø"/>
              <a:tabLst>
                <a:tab pos="1254125" algn="l"/>
              </a:tabLst>
            </a:pPr>
            <a:r>
              <a:rPr lang="en-US" sz="2000" spc="0" dirty="0">
                <a:solidFill>
                  <a:schemeClr val="tx1"/>
                </a:solidFill>
              </a:rPr>
              <a:t> </a:t>
            </a:r>
            <a:r>
              <a:rPr lang="ar-DZ" sz="1800" spc="0" dirty="0">
                <a:solidFill>
                  <a:schemeClr val="tx1"/>
                </a:solidFill>
              </a:rPr>
              <a:t>حساب درجة الرفع المالي والتشغيلي في  آن واحد: </a:t>
            </a:r>
            <a:r>
              <a:rPr lang="en-US" sz="1400" spc="0" dirty="0">
                <a:solidFill>
                  <a:schemeClr val="tx1"/>
                </a:solidFill>
              </a:rPr>
              <a:t>Degree of combined leverage</a:t>
            </a:r>
            <a:endParaRPr lang="ar-DZ" sz="1400" spc="0" dirty="0">
              <a:solidFill>
                <a:schemeClr val="tx1"/>
              </a:solidFill>
            </a:endParaRPr>
          </a:p>
          <a:p>
            <a:pPr marL="354013" algn="r">
              <a:tabLst>
                <a:tab pos="1254125" algn="l"/>
              </a:tabLst>
            </a:pPr>
            <a:endParaRPr lang="ar-DZ"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119C78EF-5AE2-495D-A9DA-3EBC99D0F659}" type="datetime1">
              <a:rPr lang="fr-FR" smtClean="0"/>
              <a:t>02/12/2024</a:t>
            </a:fld>
            <a:endParaRPr lang="ar-SA"/>
          </a:p>
        </p:txBody>
      </p:sp>
      <p:sp>
        <p:nvSpPr>
          <p:cNvPr id="6" name="Footer Placeholder 5"/>
          <p:cNvSpPr>
            <a:spLocks noGrp="1"/>
          </p:cNvSpPr>
          <p:nvPr>
            <p:ph type="ftr" sz="quarter" idx="11"/>
          </p:nvPr>
        </p:nvSpPr>
        <p:spPr>
          <a:xfrm>
            <a:off x="304800" y="6410848"/>
            <a:ext cx="4987280"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graphicFrame>
        <p:nvGraphicFramePr>
          <p:cNvPr id="5" name="Table 6">
            <a:extLst>
              <a:ext uri="{FF2B5EF4-FFF2-40B4-BE49-F238E27FC236}">
                <a16:creationId xmlns:a16="http://schemas.microsoft.com/office/drawing/2014/main" id="{87D66C9D-8CDB-4553-94CC-9DA66EF6036D}"/>
              </a:ext>
            </a:extLst>
          </p:cNvPr>
          <p:cNvGraphicFramePr>
            <a:graphicFrameLocks noGrp="1"/>
          </p:cNvGraphicFramePr>
          <p:nvPr>
            <p:extLst>
              <p:ext uri="{D42A27DB-BD31-4B8C-83A1-F6EECF244321}">
                <p14:modId xmlns:p14="http://schemas.microsoft.com/office/powerpoint/2010/main" val="1809614732"/>
              </p:ext>
            </p:extLst>
          </p:nvPr>
        </p:nvGraphicFramePr>
        <p:xfrm>
          <a:off x="467544" y="2227012"/>
          <a:ext cx="8136906" cy="4079240"/>
        </p:xfrm>
        <a:graphic>
          <a:graphicData uri="http://schemas.openxmlformats.org/drawingml/2006/table">
            <a:tbl>
              <a:tblPr firstRow="1" bandRow="1">
                <a:tableStyleId>{5940675A-B579-460E-94D1-54222C63F5DA}</a:tableStyleId>
              </a:tblPr>
              <a:tblGrid>
                <a:gridCol w="2448272">
                  <a:extLst>
                    <a:ext uri="{9D8B030D-6E8A-4147-A177-3AD203B41FA5}">
                      <a16:colId xmlns:a16="http://schemas.microsoft.com/office/drawing/2014/main" val="89901784"/>
                    </a:ext>
                  </a:extLst>
                </a:gridCol>
                <a:gridCol w="2304256">
                  <a:extLst>
                    <a:ext uri="{9D8B030D-6E8A-4147-A177-3AD203B41FA5}">
                      <a16:colId xmlns:a16="http://schemas.microsoft.com/office/drawing/2014/main" val="2617605983"/>
                    </a:ext>
                  </a:extLst>
                </a:gridCol>
                <a:gridCol w="3384378">
                  <a:extLst>
                    <a:ext uri="{9D8B030D-6E8A-4147-A177-3AD203B41FA5}">
                      <a16:colId xmlns:a16="http://schemas.microsoft.com/office/drawing/2014/main" val="3086886722"/>
                    </a:ext>
                  </a:extLst>
                </a:gridCol>
              </a:tblGrid>
              <a:tr h="370840">
                <a:tc>
                  <a:txBody>
                    <a:bodyPr/>
                    <a:lstStyle/>
                    <a:p>
                      <a:pPr algn="ctr"/>
                      <a:r>
                        <a:rPr lang="ar-DZ" b="1" dirty="0"/>
                        <a:t>الوحدات المباعة 100000  </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الوحدات المباعة 80000</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البيان</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4331120"/>
                  </a:ext>
                </a:extLst>
              </a:tr>
              <a:tr h="370840">
                <a:tc>
                  <a:txBody>
                    <a:bodyPr/>
                    <a:lstStyle/>
                    <a:p>
                      <a:pPr algn="ctr"/>
                      <a:r>
                        <a:rPr lang="en-US" dirty="0"/>
                        <a:t>200000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المبيعات : 2 دج للوحدة</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3871555"/>
                  </a:ext>
                </a:extLst>
              </a:tr>
              <a:tr h="370840">
                <a:tc>
                  <a:txBody>
                    <a:bodyPr/>
                    <a:lstStyle/>
                    <a:p>
                      <a:pPr algn="ctr"/>
                      <a:r>
                        <a:rPr lang="en-US" dirty="0"/>
                        <a:t>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التكاليف الثابتة الإجمالية </a:t>
                      </a:r>
                      <a:r>
                        <a:rPr lang="en-US" dirty="0"/>
                        <a:t>FC</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6486170"/>
                  </a:ext>
                </a:extLst>
              </a:tr>
              <a:tr h="370840">
                <a:tc>
                  <a:txBody>
                    <a:bodyPr/>
                    <a:lstStyle/>
                    <a:p>
                      <a:pPr algn="ctr"/>
                      <a:r>
                        <a:rPr lang="en-US" dirty="0"/>
                        <a:t>80000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64000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التكلفة المتغيرة الإجمالية </a:t>
                      </a:r>
                      <a:r>
                        <a:rPr lang="en-US" dirty="0"/>
                        <a:t>VC</a:t>
                      </a:r>
                      <a:r>
                        <a:rPr lang="ar-DZ" dirty="0"/>
                        <a:t> 0.8 دج / و</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6143215"/>
                  </a:ext>
                </a:extLst>
              </a:tr>
              <a:tr h="370840">
                <a:tc>
                  <a:txBody>
                    <a:bodyPr/>
                    <a:lstStyle/>
                    <a:p>
                      <a:pPr algn="ctr"/>
                      <a:r>
                        <a:rPr lang="en-US" b="1" dirty="0"/>
                        <a:t>60000</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b="1" dirty="0"/>
                        <a:t>36000</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 الربح التشغيلي </a:t>
                      </a:r>
                      <a:r>
                        <a:rPr lang="en-US" b="1" dirty="0"/>
                        <a:t>EBIT</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2450382"/>
                  </a:ext>
                </a:extLst>
              </a:tr>
              <a:tr h="370840">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فوائد الديون</a:t>
                      </a:r>
                      <a:r>
                        <a:rPr lang="en-US" dirty="0"/>
                        <a:t> </a:t>
                      </a:r>
                      <a:r>
                        <a:rPr lang="ar-DZ" dirty="0"/>
                        <a:t> </a:t>
                      </a:r>
                      <a:r>
                        <a:rPr lang="en-US" dirty="0"/>
                        <a:t>I</a:t>
                      </a:r>
                      <a:r>
                        <a:rPr lang="ar-DZ" dirty="0"/>
                        <a:t> </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9903778"/>
                  </a:ext>
                </a:extLst>
              </a:tr>
              <a:tr h="370840">
                <a:tc>
                  <a:txBody>
                    <a:bodyPr/>
                    <a:lstStyle/>
                    <a:p>
                      <a:pPr algn="ctr"/>
                      <a:r>
                        <a:rPr lang="en-US" dirty="0"/>
                        <a:t>48000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الربح قبل الضريبة  </a:t>
                      </a:r>
                      <a:r>
                        <a:rPr lang="en-US" dirty="0"/>
                        <a:t>EBT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994148"/>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الضرائب 50 </a:t>
                      </a:r>
                      <a:r>
                        <a:rPr lang="en-US" dirty="0"/>
                        <a:t>%</a:t>
                      </a:r>
                      <a:r>
                        <a:rPr lang="ar-DZ" dirty="0"/>
                        <a:t> </a:t>
                      </a:r>
                      <a:r>
                        <a:rPr lang="en-US" dirty="0"/>
                        <a:t>Taxes</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9418795"/>
                  </a:ext>
                </a:extLst>
              </a:tr>
              <a:tr h="370840">
                <a:tc>
                  <a:txBody>
                    <a:bodyPr/>
                    <a:lstStyle/>
                    <a:p>
                      <a:pPr algn="ctr"/>
                      <a:r>
                        <a:rPr lang="en-US" dirty="0"/>
                        <a:t>24000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12000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 الربح بعد االضريبة </a:t>
                      </a:r>
                      <a:r>
                        <a:rPr lang="en-US" dirty="0"/>
                        <a:t>EAT</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3713914"/>
                  </a:ext>
                </a:extLst>
              </a:tr>
              <a:tr h="370840">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dirty="0"/>
                        <a:t>8000</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dirty="0"/>
                        <a:t>عدد الأسهم المصدرة ( الأموال الخاصة)</a:t>
                      </a:r>
                      <a:endParaRPr lang="en-GB"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2128296"/>
                  </a:ext>
                </a:extLst>
              </a:tr>
              <a:tr h="370840">
                <a:tc>
                  <a:txBody>
                    <a:bodyPr/>
                    <a:lstStyle/>
                    <a:p>
                      <a:pPr algn="ctr"/>
                      <a:r>
                        <a:rPr lang="en-US" b="1" dirty="0"/>
                        <a:t>3.00</a:t>
                      </a:r>
                      <a:r>
                        <a:rPr lang="ar-DZ" b="1" dirty="0"/>
                        <a:t> دج</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b="1" dirty="0"/>
                        <a:t>1.50 </a:t>
                      </a:r>
                      <a:r>
                        <a:rPr lang="ar-DZ" b="1" dirty="0"/>
                        <a:t> دج</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ar-DZ" b="1" dirty="0"/>
                        <a:t>العائد على السهم </a:t>
                      </a:r>
                      <a:r>
                        <a:rPr lang="en-US" b="1" dirty="0"/>
                        <a:t>EPS</a:t>
                      </a:r>
                      <a:endParaRPr lang="en-GB"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8068210"/>
                  </a:ext>
                </a:extLst>
              </a:tr>
            </a:tbl>
          </a:graphicData>
        </a:graphic>
      </p:graphicFrame>
      <p:sp>
        <p:nvSpPr>
          <p:cNvPr id="7" name="Espace réservé du numéro de diapositive 6">
            <a:extLst>
              <a:ext uri="{FF2B5EF4-FFF2-40B4-BE49-F238E27FC236}">
                <a16:creationId xmlns:a16="http://schemas.microsoft.com/office/drawing/2014/main" id="{649B4658-2B07-2212-3731-C875E2AA2D02}"/>
              </a:ext>
            </a:extLst>
          </p:cNvPr>
          <p:cNvSpPr>
            <a:spLocks noGrp="1"/>
          </p:cNvSpPr>
          <p:nvPr>
            <p:ph type="sldNum" sz="quarter" idx="12"/>
          </p:nvPr>
        </p:nvSpPr>
        <p:spPr/>
        <p:txBody>
          <a:bodyPr/>
          <a:lstStyle/>
          <a:p>
            <a:fld id="{520A17BE-F3C5-43D9-8B6B-FF47DB5F0742}" type="slidenum">
              <a:rPr lang="ar-SA" smtClean="0"/>
              <a:pPr/>
              <a:t>24</a:t>
            </a:fld>
            <a:endParaRPr lang="ar-SA"/>
          </a:p>
        </p:txBody>
      </p:sp>
    </p:spTree>
    <p:extLst>
      <p:ext uri="{BB962C8B-B14F-4D97-AF65-F5344CB8AC3E}">
        <p14:creationId xmlns:p14="http://schemas.microsoft.com/office/powerpoint/2010/main" val="893181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796471"/>
            <a:ext cx="8640960" cy="4512850"/>
          </a:xfrm>
          <a:ln/>
        </p:spPr>
        <p:style>
          <a:lnRef idx="2">
            <a:schemeClr val="dk1"/>
          </a:lnRef>
          <a:fillRef idx="1002">
            <a:schemeClr val="lt1"/>
          </a:fillRef>
          <a:effectRef idx="0">
            <a:schemeClr val="dk1"/>
          </a:effectRef>
          <a:fontRef idx="minor">
            <a:schemeClr val="dk1"/>
          </a:fontRef>
        </p:style>
        <p:txBody>
          <a:bodyPr anchor="t">
            <a:noAutofit/>
          </a:bodyPr>
          <a:lstStyle/>
          <a:p>
            <a:pPr marL="354013" indent="176213" algn="r">
              <a:buFont typeface="Wingdings" pitchFamily="2" charset="2"/>
              <a:buChar char="Ø"/>
              <a:tabLst>
                <a:tab pos="1254125" algn="l"/>
              </a:tabLst>
            </a:pPr>
            <a:r>
              <a:rPr lang="en-US" sz="2000" spc="0" dirty="0">
                <a:solidFill>
                  <a:schemeClr val="tx1"/>
                </a:solidFill>
              </a:rPr>
              <a:t> </a:t>
            </a:r>
            <a:r>
              <a:rPr lang="ar-DZ" sz="1800" spc="0" dirty="0">
                <a:solidFill>
                  <a:schemeClr val="tx1"/>
                </a:solidFill>
              </a:rPr>
              <a:t>حساب درجة الرفع المالي والتشغيلي في  آن واحد: </a:t>
            </a:r>
            <a:r>
              <a:rPr lang="en-US" sz="1400" spc="0" dirty="0">
                <a:solidFill>
                  <a:schemeClr val="tx1"/>
                </a:solidFill>
              </a:rPr>
              <a:t>Degree of combined leverage</a:t>
            </a:r>
            <a:endParaRPr lang="ar-DZ" sz="1400" spc="0" dirty="0">
              <a:solidFill>
                <a:schemeClr val="tx1"/>
              </a:solidFill>
            </a:endParaRPr>
          </a:p>
          <a:p>
            <a:pPr marL="354013" algn="r">
              <a:tabLst>
                <a:tab pos="1254125" algn="l"/>
              </a:tabLst>
            </a:pPr>
            <a:r>
              <a:rPr lang="ar-DZ" sz="1800" spc="0" dirty="0">
                <a:solidFill>
                  <a:schemeClr val="tx1"/>
                </a:solidFill>
              </a:rPr>
              <a:t>أ)- تطبيق المعادلة الأولى :  </a:t>
            </a:r>
            <a:r>
              <a:rPr lang="en-GB" spc="0" dirty="0">
                <a:solidFill>
                  <a:schemeClr val="tx1"/>
                </a:solidFill>
              </a:rPr>
              <a:t>Dcl= { ( % eps)/(% sales)}</a:t>
            </a:r>
            <a:r>
              <a:rPr lang="ar-DZ" spc="0" dirty="0">
                <a:solidFill>
                  <a:schemeClr val="tx1"/>
                </a:solidFill>
              </a:rPr>
              <a:t> ... يقصد بهذه المعادلة قسمة التغير في عائد السهم على التغير في المبيعات بالنسبة للشركة </a:t>
            </a:r>
            <a:r>
              <a:rPr lang="en-US" spc="0" dirty="0">
                <a:solidFill>
                  <a:schemeClr val="tx1"/>
                </a:solidFill>
              </a:rPr>
              <a:t>X</a:t>
            </a:r>
            <a:r>
              <a:rPr lang="ar-DZ" spc="0" dirty="0">
                <a:solidFill>
                  <a:schemeClr val="tx1"/>
                </a:solidFill>
              </a:rPr>
              <a:t> .</a:t>
            </a:r>
          </a:p>
          <a:p>
            <a:pPr marL="354013" algn="l">
              <a:tabLst>
                <a:tab pos="1254125" algn="l"/>
              </a:tabLst>
            </a:pPr>
            <a:r>
              <a:rPr lang="en-GB" spc="0" dirty="0">
                <a:solidFill>
                  <a:schemeClr val="tx1"/>
                </a:solidFill>
              </a:rPr>
              <a:t>Dcl= {[ ( 3-1.5)/1.5]/[(200000-160000)/ 160000]}= { 100% /25%} = 4</a:t>
            </a:r>
          </a:p>
          <a:p>
            <a:pPr marL="354013" algn="l">
              <a:tabLst>
                <a:tab pos="1254125" algn="l"/>
              </a:tabLst>
            </a:pPr>
            <a:endParaRPr lang="en-GB" spc="0" dirty="0">
              <a:solidFill>
                <a:schemeClr val="tx1"/>
              </a:solidFill>
            </a:endParaRPr>
          </a:p>
          <a:p>
            <a:pPr marL="354013" algn="r">
              <a:tabLst>
                <a:tab pos="1254125" algn="l"/>
              </a:tabLst>
            </a:pPr>
            <a:r>
              <a:rPr lang="ar-DZ" spc="0" dirty="0">
                <a:solidFill>
                  <a:schemeClr val="tx1"/>
                </a:solidFill>
              </a:rPr>
              <a:t>ب) – تطبيق المعادلة الثانية </a:t>
            </a:r>
          </a:p>
          <a:p>
            <a:pPr marL="354013" algn="l" rtl="0">
              <a:tabLst>
                <a:tab pos="1254125" algn="l"/>
              </a:tabLst>
            </a:pPr>
            <a:r>
              <a:rPr lang="en-GB" sz="1800" spc="0" dirty="0">
                <a:solidFill>
                  <a:schemeClr val="tx1"/>
                </a:solidFill>
              </a:rPr>
              <a:t>Dcl= { q( p-</a:t>
            </a:r>
            <a:r>
              <a:rPr lang="en-GB" sz="1800" spc="0" dirty="0" err="1">
                <a:solidFill>
                  <a:schemeClr val="tx1"/>
                </a:solidFill>
              </a:rPr>
              <a:t>vc</a:t>
            </a:r>
            <a:r>
              <a:rPr lang="en-GB" sz="1800" spc="0" dirty="0">
                <a:solidFill>
                  <a:schemeClr val="tx1"/>
                </a:solidFill>
              </a:rPr>
              <a:t>)/(q(p- </a:t>
            </a:r>
            <a:r>
              <a:rPr lang="en-GB" sz="1800" spc="0" dirty="0" err="1">
                <a:solidFill>
                  <a:schemeClr val="tx1"/>
                </a:solidFill>
              </a:rPr>
              <a:t>vc</a:t>
            </a:r>
            <a:r>
              <a:rPr lang="en-GB" sz="1800" spc="0" dirty="0">
                <a:solidFill>
                  <a:schemeClr val="tx1"/>
                </a:solidFill>
              </a:rPr>
              <a:t>)-FC-I)}</a:t>
            </a:r>
            <a:r>
              <a:rPr lang="ar-DZ" sz="1800" spc="0" dirty="0">
                <a:solidFill>
                  <a:schemeClr val="tx1"/>
                </a:solidFill>
              </a:rPr>
              <a:t> </a:t>
            </a:r>
          </a:p>
          <a:p>
            <a:pPr marL="354013" algn="l" rtl="0">
              <a:tabLst>
                <a:tab pos="1254125" algn="l"/>
              </a:tabLst>
            </a:pPr>
            <a:r>
              <a:rPr lang="en-GB" sz="1800" spc="0" dirty="0">
                <a:solidFill>
                  <a:schemeClr val="tx1"/>
                </a:solidFill>
              </a:rPr>
              <a:t>Dcl= { 80000( 2-0.8)/(80000(2- 0.8)-60000-12000)}</a:t>
            </a:r>
            <a:r>
              <a:rPr lang="ar-DZ" sz="1800" spc="0" dirty="0">
                <a:solidFill>
                  <a:schemeClr val="tx1"/>
                </a:solidFill>
              </a:rPr>
              <a:t> </a:t>
            </a:r>
            <a:endParaRPr lang="en-US" sz="1800" spc="0" dirty="0">
              <a:solidFill>
                <a:schemeClr val="tx1"/>
              </a:solidFill>
            </a:endParaRPr>
          </a:p>
          <a:p>
            <a:pPr marL="354013" algn="l" rtl="0">
              <a:tabLst>
                <a:tab pos="1254125" algn="l"/>
              </a:tabLst>
            </a:pPr>
            <a:r>
              <a:rPr lang="en-GB" sz="1800" spc="0" dirty="0">
                <a:solidFill>
                  <a:schemeClr val="tx1"/>
                </a:solidFill>
              </a:rPr>
              <a:t>Dcl= {96000/(96000)-60000-12000)}</a:t>
            </a:r>
            <a:r>
              <a:rPr lang="ar-DZ" sz="1800" spc="0" dirty="0">
                <a:solidFill>
                  <a:schemeClr val="tx1"/>
                </a:solidFill>
              </a:rPr>
              <a:t> </a:t>
            </a:r>
            <a:endParaRPr lang="en-US" sz="1800" spc="0" dirty="0">
              <a:solidFill>
                <a:schemeClr val="tx1"/>
              </a:solidFill>
            </a:endParaRPr>
          </a:p>
          <a:p>
            <a:pPr marL="265113" indent="88900" algn="l" rtl="0">
              <a:tabLst>
                <a:tab pos="1254125" algn="l"/>
              </a:tabLst>
            </a:pPr>
            <a:r>
              <a:rPr lang="en-GB" sz="1800" spc="0" dirty="0">
                <a:solidFill>
                  <a:schemeClr val="tx1"/>
                </a:solidFill>
              </a:rPr>
              <a:t>Dcl= {96000/24000}</a:t>
            </a:r>
            <a:r>
              <a:rPr lang="ar-DZ" sz="1800" spc="0" dirty="0">
                <a:solidFill>
                  <a:schemeClr val="tx1"/>
                </a:solidFill>
              </a:rPr>
              <a:t> </a:t>
            </a:r>
            <a:r>
              <a:rPr lang="en-US" sz="1800" spc="0" dirty="0">
                <a:solidFill>
                  <a:schemeClr val="tx1"/>
                </a:solidFill>
              </a:rPr>
              <a:t>= 4</a:t>
            </a:r>
          </a:p>
          <a:p>
            <a:pPr marL="265113" indent="88900" algn="r">
              <a:tabLst>
                <a:tab pos="1254125" algn="l"/>
              </a:tabLst>
            </a:pPr>
            <a:r>
              <a:rPr lang="ar-DZ" sz="1800" spc="0" dirty="0">
                <a:solidFill>
                  <a:schemeClr val="tx1"/>
                </a:solidFill>
              </a:rPr>
              <a:t>تعليق: تعني درجة الرفع الشغيلي والمالي </a:t>
            </a:r>
            <a:r>
              <a:rPr lang="en-US" sz="1800" spc="0" dirty="0" err="1">
                <a:solidFill>
                  <a:schemeClr val="tx1"/>
                </a:solidFill>
              </a:rPr>
              <a:t>Dcl</a:t>
            </a:r>
            <a:r>
              <a:rPr lang="en-US" sz="1800" spc="0" dirty="0">
                <a:solidFill>
                  <a:schemeClr val="tx1"/>
                </a:solidFill>
              </a:rPr>
              <a:t> </a:t>
            </a:r>
            <a:r>
              <a:rPr lang="ar-DZ" sz="1800" spc="0" dirty="0">
                <a:solidFill>
                  <a:schemeClr val="tx1"/>
                </a:solidFill>
              </a:rPr>
              <a:t> عند الرقم 4 أن أي تغيير في المبيعات بمعدل 1 </a:t>
            </a:r>
            <a:r>
              <a:rPr lang="en-US" sz="1800" spc="0" dirty="0">
                <a:solidFill>
                  <a:schemeClr val="tx1"/>
                </a:solidFill>
              </a:rPr>
              <a:t>%</a:t>
            </a:r>
            <a:r>
              <a:rPr lang="ar-DZ" sz="1800" spc="0" dirty="0">
                <a:solidFill>
                  <a:schemeClr val="tx1"/>
                </a:solidFill>
              </a:rPr>
              <a:t> يؤدي إلى التغيير بمعدل 4 </a:t>
            </a:r>
            <a:r>
              <a:rPr lang="en-US" sz="1800" spc="0" dirty="0">
                <a:solidFill>
                  <a:schemeClr val="tx1"/>
                </a:solidFill>
              </a:rPr>
              <a:t>%</a:t>
            </a:r>
            <a:r>
              <a:rPr lang="ar-DZ" sz="1800" spc="0" dirty="0">
                <a:solidFill>
                  <a:schemeClr val="tx1"/>
                </a:solidFill>
              </a:rPr>
              <a:t> في العائد على السهم الواحد ، وهي بذلك نسبة معتبرة .</a:t>
            </a:r>
          </a:p>
          <a:p>
            <a:pPr marL="265113" indent="88900" algn="l" rtl="0">
              <a:tabLst>
                <a:tab pos="1254125" algn="l"/>
              </a:tabLst>
            </a:pPr>
            <a:endParaRPr lang="en-US" sz="1800" spc="0" dirty="0">
              <a:solidFill>
                <a:schemeClr val="tx1"/>
              </a:solidFill>
            </a:endParaRPr>
          </a:p>
          <a:p>
            <a:pPr marL="265113" indent="88900" algn="l" rtl="0">
              <a:tabLst>
                <a:tab pos="1254125" algn="l"/>
              </a:tabLst>
            </a:pPr>
            <a:endParaRPr lang="ar-DZ" sz="1800" spc="0" dirty="0">
              <a:solidFill>
                <a:schemeClr val="tx1"/>
              </a:solidFill>
            </a:endParaRPr>
          </a:p>
          <a:p>
            <a:pPr marL="354013" algn="l" rtl="0">
              <a:tabLst>
                <a:tab pos="1254125" algn="l"/>
              </a:tabLst>
            </a:pPr>
            <a:endParaRPr lang="en-US" sz="1800" spc="0" dirty="0">
              <a:solidFill>
                <a:schemeClr val="tx1"/>
              </a:solidFill>
            </a:endParaRPr>
          </a:p>
          <a:p>
            <a:pPr marL="354013" algn="l" rtl="0">
              <a:tabLst>
                <a:tab pos="1254125" algn="l"/>
              </a:tabLst>
            </a:pPr>
            <a:endParaRPr lang="ar-DZ" sz="1800" spc="0" dirty="0">
              <a:solidFill>
                <a:schemeClr val="tx1"/>
              </a:solidFill>
            </a:endParaRPr>
          </a:p>
          <a:p>
            <a:pPr marL="354013" algn="r">
              <a:tabLst>
                <a:tab pos="1254125" algn="l"/>
              </a:tabLst>
            </a:pPr>
            <a:endParaRPr lang="ar-DZ" sz="1800" spc="0" dirty="0">
              <a:solidFill>
                <a:schemeClr val="tx1"/>
              </a:solidFill>
            </a:endParaRPr>
          </a:p>
          <a:p>
            <a:pPr marL="354013" algn="r">
              <a:tabLst>
                <a:tab pos="1254125" algn="l"/>
              </a:tabLst>
            </a:pPr>
            <a:endParaRPr lang="ar-DZ"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24233239-BA10-4FDA-9110-2F09C19A8EED}" type="datetime1">
              <a:rPr lang="fr-FR" smtClean="0"/>
              <a:t>02/12/2024</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
        <p:nvSpPr>
          <p:cNvPr id="5" name="Espace réservé du numéro de diapositive 4">
            <a:extLst>
              <a:ext uri="{FF2B5EF4-FFF2-40B4-BE49-F238E27FC236}">
                <a16:creationId xmlns:a16="http://schemas.microsoft.com/office/drawing/2014/main" id="{19D69A2C-6A72-F751-4B5F-342C3D9FDA39}"/>
              </a:ext>
            </a:extLst>
          </p:cNvPr>
          <p:cNvSpPr>
            <a:spLocks noGrp="1"/>
          </p:cNvSpPr>
          <p:nvPr>
            <p:ph type="sldNum" sz="quarter" idx="12"/>
          </p:nvPr>
        </p:nvSpPr>
        <p:spPr/>
        <p:txBody>
          <a:bodyPr/>
          <a:lstStyle/>
          <a:p>
            <a:fld id="{520A17BE-F3C5-43D9-8B6B-FF47DB5F0742}" type="slidenum">
              <a:rPr lang="ar-SA" smtClean="0"/>
              <a:pPr/>
              <a:t>25</a:t>
            </a:fld>
            <a:endParaRPr lang="ar-SA"/>
          </a:p>
        </p:txBody>
      </p:sp>
    </p:spTree>
    <p:extLst>
      <p:ext uri="{BB962C8B-B14F-4D97-AF65-F5344CB8AC3E}">
        <p14:creationId xmlns:p14="http://schemas.microsoft.com/office/powerpoint/2010/main" val="2669695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A1AB5-DC72-867A-5AE0-BA14AA935CA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DC9B3FF-3F33-8D3F-1F34-0ED7826D8EB5}"/>
              </a:ext>
            </a:extLst>
          </p:cNvPr>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2800" spc="0" dirty="0">
                <a:solidFill>
                  <a:schemeClr val="tx1"/>
                </a:solidFill>
              </a:rPr>
              <a:t>الفصل</a:t>
            </a:r>
            <a:r>
              <a:rPr lang="ar-DZ" sz="2800" spc="0" dirty="0">
                <a:solidFill>
                  <a:schemeClr val="tx1"/>
                </a:solidFill>
                <a:latin typeface="Adobe Caslon Pro" pitchFamily="18" charset="0"/>
                <a:cs typeface="+mj-cs"/>
              </a:rPr>
              <a:t>الرابع</a:t>
            </a:r>
            <a:r>
              <a:rPr lang="ar-SA" sz="2800" spc="0" dirty="0">
                <a:solidFill>
                  <a:schemeClr val="tx1"/>
                </a:solidFill>
              </a:rPr>
              <a:t>: الرفع </a:t>
            </a:r>
            <a:r>
              <a:rPr lang="ar-DZ" sz="2800" spc="0" dirty="0">
                <a:solidFill>
                  <a:schemeClr val="tx1"/>
                </a:solidFill>
              </a:rPr>
              <a:t>التشغيلي و</a:t>
            </a:r>
            <a:r>
              <a:rPr lang="ar-SA" sz="2800" spc="0" dirty="0">
                <a:solidFill>
                  <a:schemeClr val="tx1"/>
                </a:solidFill>
              </a:rPr>
              <a:t>المالي.</a:t>
            </a:r>
          </a:p>
          <a:p>
            <a:pPr marL="900113" algn="r">
              <a:buFont typeface="Wingdings" pitchFamily="2" charset="2"/>
              <a:buChar char="Ø"/>
              <a:tabLst>
                <a:tab pos="1254125" algn="l"/>
              </a:tabLst>
            </a:pPr>
            <a:r>
              <a:rPr lang="ar-SA" sz="2400" spc="0" dirty="0">
                <a:solidFill>
                  <a:schemeClr val="tx1"/>
                </a:solidFill>
              </a:rPr>
              <a:t>	</a:t>
            </a:r>
            <a:r>
              <a:rPr lang="ar-DZ" sz="2800" spc="0" dirty="0">
                <a:solidFill>
                  <a:schemeClr val="tx1"/>
                </a:solidFill>
              </a:rPr>
              <a:t> المردودية الاقتصادية والمردودية المالية وأثر الرافعة</a:t>
            </a:r>
            <a:endParaRPr lang="en-GB" b="0" spc="0" dirty="0">
              <a:solidFill>
                <a:schemeClr val="tx1"/>
              </a:solidFill>
            </a:endParaRPr>
          </a:p>
          <a:p>
            <a:pPr marL="900113" algn="r">
              <a:buFont typeface="Wingdings" pitchFamily="2" charset="2"/>
              <a:buChar char="Ø"/>
              <a:tabLst>
                <a:tab pos="1254125" algn="l"/>
              </a:tabLst>
            </a:pPr>
            <a:r>
              <a:rPr lang="en-GB" b="0" spc="0" dirty="0">
                <a:solidFill>
                  <a:schemeClr val="tx1"/>
                </a:solidFill>
              </a:rPr>
              <a:t>la</a:t>
            </a:r>
            <a:r>
              <a:rPr lang="en-GB" sz="2800" spc="0" dirty="0">
                <a:solidFill>
                  <a:schemeClr val="tx1"/>
                </a:solidFill>
              </a:rPr>
              <a:t> </a:t>
            </a:r>
            <a:r>
              <a:rPr lang="en-GB" b="0" spc="0" dirty="0" err="1">
                <a:solidFill>
                  <a:schemeClr val="tx1"/>
                </a:solidFill>
              </a:rPr>
              <a:t>rentabilite</a:t>
            </a:r>
            <a:r>
              <a:rPr lang="en-GB" b="0" spc="0" dirty="0">
                <a:solidFill>
                  <a:schemeClr val="tx1"/>
                </a:solidFill>
              </a:rPr>
              <a:t> </a:t>
            </a:r>
            <a:r>
              <a:rPr lang="en-GB" b="0" spc="0" dirty="0" err="1">
                <a:solidFill>
                  <a:schemeClr val="tx1"/>
                </a:solidFill>
              </a:rPr>
              <a:t>economique</a:t>
            </a:r>
            <a:r>
              <a:rPr lang="en-GB" b="0" spc="0" dirty="0">
                <a:solidFill>
                  <a:schemeClr val="tx1"/>
                </a:solidFill>
              </a:rPr>
              <a:t> et </a:t>
            </a:r>
            <a:r>
              <a:rPr lang="en-GB" b="0" spc="0" dirty="0" err="1">
                <a:solidFill>
                  <a:schemeClr val="tx1"/>
                </a:solidFill>
              </a:rPr>
              <a:t>finanacier</a:t>
            </a:r>
            <a:r>
              <a:rPr lang="en-GB" b="0" spc="0" dirty="0">
                <a:solidFill>
                  <a:schemeClr val="tx1"/>
                </a:solidFill>
              </a:rPr>
              <a:t> et </a:t>
            </a:r>
            <a:r>
              <a:rPr lang="en-GB" b="0" spc="0" dirty="0" err="1">
                <a:solidFill>
                  <a:schemeClr val="tx1"/>
                </a:solidFill>
              </a:rPr>
              <a:t>l’effet</a:t>
            </a:r>
            <a:r>
              <a:rPr lang="en-GB" b="0" spc="0" dirty="0">
                <a:solidFill>
                  <a:schemeClr val="tx1"/>
                </a:solidFill>
              </a:rPr>
              <a:t> de levier</a:t>
            </a:r>
            <a:endParaRPr lang="ar-SA" sz="2400" b="0" dirty="0">
              <a:solidFill>
                <a:schemeClr val="tx1"/>
              </a:solidFill>
            </a:endParaRPr>
          </a:p>
          <a:p>
            <a:pPr marL="900113" algn="r">
              <a:tabLst>
                <a:tab pos="1254125" algn="l"/>
              </a:tabLst>
            </a:pPr>
            <a:endParaRPr lang="ar-SA" sz="2800" dirty="0">
              <a:solidFill>
                <a:schemeClr val="tx1"/>
              </a:solidFill>
            </a:endParaRPr>
          </a:p>
        </p:txBody>
      </p:sp>
      <p:sp>
        <p:nvSpPr>
          <p:cNvPr id="2" name="Title 1">
            <a:extLst>
              <a:ext uri="{FF2B5EF4-FFF2-40B4-BE49-F238E27FC236}">
                <a16:creationId xmlns:a16="http://schemas.microsoft.com/office/drawing/2014/main" id="{16A96E03-4A00-45C8-0314-7D74BEAA706C}"/>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4400" b="1" dirty="0">
                <a:solidFill>
                  <a:schemeClr val="tx1"/>
                </a:solidFill>
              </a:rPr>
              <a:t>الفصل الرابع : الرفع التشغيلي والمالي</a:t>
            </a:r>
            <a:endParaRPr lang="ar-SA" sz="4000" b="1" dirty="0"/>
          </a:p>
        </p:txBody>
      </p:sp>
      <p:sp>
        <p:nvSpPr>
          <p:cNvPr id="4" name="Date Placeholder 3">
            <a:extLst>
              <a:ext uri="{FF2B5EF4-FFF2-40B4-BE49-F238E27FC236}">
                <a16:creationId xmlns:a16="http://schemas.microsoft.com/office/drawing/2014/main" id="{EF96970D-FDEE-6C39-E4F9-207BF59A499E}"/>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CADC61A1-EF20-4ABA-B370-81E889658800}"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02/12/2024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4F2DB909-AC78-DC4B-C9DB-93F59B7F25D5}"/>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26</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6E0AD4B6-62C2-5CD7-7024-1FFB05455D6D}"/>
              </a:ext>
            </a:extLst>
          </p:cNvPr>
          <p:cNvSpPr>
            <a:spLocks noGrp="1"/>
          </p:cNvSpPr>
          <p:nvPr>
            <p:ph type="ftr" sz="quarter" idx="11"/>
          </p:nvPr>
        </p:nvSpPr>
        <p:spPr>
          <a:xfrm>
            <a:off x="304800" y="6410848"/>
            <a:ext cx="5059288"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سنة 1  ماستر : محاسبة وتدقيق :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تسييرمالي</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معمق                      أ. د </a:t>
            </a:r>
            <a:r>
              <a:rPr kumimoji="0" lang="ar-SA" sz="1200" b="0" i="0" u="none" strike="noStrike" kern="1200" cap="none" spc="0" normalizeH="0" baseline="0" noProof="0" dirty="0" err="1">
                <a:ln>
                  <a:noFill/>
                </a:ln>
                <a:solidFill>
                  <a:srgbClr val="FFFFFF"/>
                </a:solidFill>
                <a:effectLst/>
                <a:uLnTx/>
                <a:uFillTx/>
                <a:latin typeface="Georgia"/>
                <a:ea typeface="+mn-ea"/>
                <a:cs typeface="Times New Roman" panose="02020603050405020304" pitchFamily="18" charset="0"/>
              </a:rPr>
              <a:t>بوداح</a:t>
            </a:r>
            <a:r>
              <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rPr>
              <a:t> عبدالجليل</a:t>
            </a:r>
          </a:p>
        </p:txBody>
      </p:sp>
    </p:spTree>
    <p:extLst>
      <p:ext uri="{BB962C8B-B14F-4D97-AF65-F5344CB8AC3E}">
        <p14:creationId xmlns:p14="http://schemas.microsoft.com/office/powerpoint/2010/main" val="1881144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2996952"/>
            <a:ext cx="8435340" cy="3240361"/>
          </a:xfrm>
          <a:ln/>
        </p:spPr>
        <p:style>
          <a:lnRef idx="2">
            <a:schemeClr val="dk1"/>
          </a:lnRef>
          <a:fillRef idx="1002">
            <a:schemeClr val="lt1"/>
          </a:fillRef>
          <a:effectRef idx="0">
            <a:schemeClr val="dk1"/>
          </a:effectRef>
          <a:fontRef idx="minor">
            <a:schemeClr val="dk1"/>
          </a:fontRef>
        </p:style>
        <p:txBody>
          <a:bodyPr anchor="t">
            <a:noAutofit/>
          </a:bodyPr>
          <a:lstStyle/>
          <a:p>
            <a:pPr marL="354013">
              <a:tabLst>
                <a:tab pos="1254125" algn="l"/>
              </a:tabLst>
            </a:pPr>
            <a:r>
              <a:rPr lang="ar-DZ" sz="2800" spc="0" dirty="0">
                <a:solidFill>
                  <a:schemeClr val="tx1"/>
                </a:solidFill>
              </a:rPr>
              <a:t>خلاصة</a:t>
            </a:r>
          </a:p>
          <a:p>
            <a:pPr marL="354013" algn="just">
              <a:tabLst>
                <a:tab pos="1254125" algn="l"/>
              </a:tabLst>
            </a:pPr>
            <a:r>
              <a:rPr lang="ar-DZ" sz="2400" spc="0" dirty="0">
                <a:solidFill>
                  <a:schemeClr val="tx1"/>
                </a:solidFill>
              </a:rPr>
              <a:t>يلاحظ من خلال استخدام مفاهيم وتطبيقات الرافعة التشغيلية والمالية قدرة الشركة على متابعة النشاط من جوانب التحكم في الأداء التكاليفي المرتبط بالتكاليف المتغيرة والتكاليف الثابتة، أو من جانب العائد على السهم المستهدف الذي له علاقة واضحة بالأرباح. أيضا، فإن العمل بأدوات الرفع التشغيلي والمالي يسمح بمعرفة طريقة التمويل الأنسب للشركة، وبالتالي القدرة على تحديد هيكل التمويل الذي يحقق أهداف نشاط الشركة.</a:t>
            </a:r>
          </a:p>
          <a:p>
            <a:pPr marL="354013">
              <a:tabLst>
                <a:tab pos="1254125" algn="l"/>
              </a:tabLst>
            </a:pPr>
            <a:endParaRPr lang="ar-DZ" sz="2400" spc="0" dirty="0">
              <a:solidFill>
                <a:schemeClr val="tx1"/>
              </a:solidFill>
            </a:endParaRPr>
          </a:p>
          <a:p>
            <a:pPr marL="265113" indent="88900" rtl="0">
              <a:tabLst>
                <a:tab pos="1254125" algn="l"/>
              </a:tabLst>
            </a:pPr>
            <a:endParaRPr lang="en-US" sz="1800" spc="0" dirty="0">
              <a:solidFill>
                <a:schemeClr val="tx1"/>
              </a:solidFill>
            </a:endParaRPr>
          </a:p>
          <a:p>
            <a:pPr marL="265113" indent="88900" rtl="0">
              <a:tabLst>
                <a:tab pos="1254125" algn="l"/>
              </a:tabLst>
            </a:pPr>
            <a:endParaRPr lang="ar-DZ" sz="1800" spc="0" dirty="0">
              <a:solidFill>
                <a:schemeClr val="tx1"/>
              </a:solidFill>
            </a:endParaRPr>
          </a:p>
          <a:p>
            <a:pPr marL="354013" rtl="0">
              <a:tabLst>
                <a:tab pos="1254125" algn="l"/>
              </a:tabLst>
            </a:pPr>
            <a:endParaRPr lang="en-US" sz="1800" spc="0" dirty="0">
              <a:solidFill>
                <a:schemeClr val="tx1"/>
              </a:solidFill>
            </a:endParaRPr>
          </a:p>
          <a:p>
            <a:pPr marL="354013" rtl="0">
              <a:tabLst>
                <a:tab pos="1254125" algn="l"/>
              </a:tabLst>
            </a:pPr>
            <a:endParaRPr lang="ar-DZ" sz="1800" spc="0" dirty="0">
              <a:solidFill>
                <a:schemeClr val="tx1"/>
              </a:solidFill>
            </a:endParaRPr>
          </a:p>
          <a:p>
            <a:pPr marL="354013">
              <a:tabLst>
                <a:tab pos="1254125" algn="l"/>
              </a:tabLst>
            </a:pPr>
            <a:endParaRPr lang="ar-DZ" sz="1800" spc="0" dirty="0">
              <a:solidFill>
                <a:schemeClr val="tx1"/>
              </a:solidFill>
            </a:endParaRPr>
          </a:p>
          <a:p>
            <a:pPr marL="354013">
              <a:tabLst>
                <a:tab pos="1254125" algn="l"/>
              </a:tabLst>
            </a:pPr>
            <a:endParaRPr lang="ar-DZ" spc="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B40A35D9-94D8-408F-8266-ACAE176BE10B}" type="datetime1">
              <a:rPr lang="fr-FR" smtClean="0"/>
              <a:t>02/12/2024</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1  ماستر : محاسبة وتدقيق : تسييرمالي معمق                      أ. د بوداح عبدالجليل</a:t>
            </a:r>
            <a:endParaRPr lang="ar-SA" dirty="0"/>
          </a:p>
        </p:txBody>
      </p:sp>
      <p:sp>
        <p:nvSpPr>
          <p:cNvPr id="5" name="Espace réservé du numéro de diapositive 4">
            <a:extLst>
              <a:ext uri="{FF2B5EF4-FFF2-40B4-BE49-F238E27FC236}">
                <a16:creationId xmlns:a16="http://schemas.microsoft.com/office/drawing/2014/main" id="{AECF0FC9-CCF8-67D9-01BE-07EEF8E209CE}"/>
              </a:ext>
            </a:extLst>
          </p:cNvPr>
          <p:cNvSpPr>
            <a:spLocks noGrp="1"/>
          </p:cNvSpPr>
          <p:nvPr>
            <p:ph type="sldNum" sz="quarter" idx="12"/>
          </p:nvPr>
        </p:nvSpPr>
        <p:spPr/>
        <p:txBody>
          <a:bodyPr/>
          <a:lstStyle/>
          <a:p>
            <a:fld id="{520A17BE-F3C5-43D9-8B6B-FF47DB5F0742}" type="slidenum">
              <a:rPr lang="ar-SA" smtClean="0"/>
              <a:pPr/>
              <a:t>27</a:t>
            </a:fld>
            <a:endParaRPr lang="ar-SA"/>
          </a:p>
        </p:txBody>
      </p:sp>
    </p:spTree>
    <p:extLst>
      <p:ext uri="{BB962C8B-B14F-4D97-AF65-F5344CB8AC3E}">
        <p14:creationId xmlns:p14="http://schemas.microsoft.com/office/powerpoint/2010/main" val="40713395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D4755F2E-4916-4827-A5B7-7DBD11FE8A3C}"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28</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1  ماستر : محاسبة وتدقيق : تسييرمالي معمق                      أ. د بوداح عبدالجليل</a:t>
            </a:r>
            <a:endParaRPr lang="ar-S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3F33E332-290A-4027-B776-3C21F2103AF0}" type="datetime1">
              <a:rPr lang="fr-FR" smtClean="0"/>
              <a:t>02/12/2024</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29</a:t>
            </a:fld>
            <a:endParaRPr lang="ar-SA"/>
          </a:p>
        </p:txBody>
      </p:sp>
      <p:sp>
        <p:nvSpPr>
          <p:cNvPr id="5" name="Footer Placeholder 4"/>
          <p:cNvSpPr>
            <a:spLocks noGrp="1"/>
          </p:cNvSpPr>
          <p:nvPr>
            <p:ph type="ftr" sz="quarter" idx="11"/>
          </p:nvPr>
        </p:nvSpPr>
        <p:spPr/>
        <p:txBody>
          <a:bodyPr/>
          <a:lstStyle/>
          <a:p>
            <a:r>
              <a:rPr lang="ar-SA"/>
              <a:t>سنة 1  ماستر : محاسبة وتدقيق : تسييرمالي معمق                      أ. د بوداح عبدالجليل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2800" spc="0" dirty="0">
                <a:solidFill>
                  <a:schemeClr val="tx1"/>
                </a:solidFill>
              </a:rPr>
              <a:t>الفصل</a:t>
            </a:r>
            <a:r>
              <a:rPr lang="ar-DZ" sz="2800" spc="0" dirty="0">
                <a:solidFill>
                  <a:schemeClr val="tx1"/>
                </a:solidFill>
                <a:latin typeface="Adobe Caslon Pro" pitchFamily="18" charset="0"/>
                <a:cs typeface="+mj-cs"/>
              </a:rPr>
              <a:t>الرابع</a:t>
            </a:r>
            <a:r>
              <a:rPr lang="ar-SA" sz="2800" spc="0" dirty="0">
                <a:solidFill>
                  <a:schemeClr val="tx1"/>
                </a:solidFill>
              </a:rPr>
              <a:t>: الرفع </a:t>
            </a:r>
            <a:r>
              <a:rPr lang="ar-DZ" sz="2800" spc="0" dirty="0">
                <a:solidFill>
                  <a:schemeClr val="tx1"/>
                </a:solidFill>
              </a:rPr>
              <a:t>التشغيلي و</a:t>
            </a:r>
            <a:r>
              <a:rPr lang="ar-SA" sz="2800" spc="0" dirty="0">
                <a:solidFill>
                  <a:schemeClr val="tx1"/>
                </a:solidFill>
              </a:rPr>
              <a:t>المالي.</a:t>
            </a:r>
          </a:p>
          <a:p>
            <a:pPr marL="900113" algn="r">
              <a:buFont typeface="Wingdings" pitchFamily="2" charset="2"/>
              <a:buChar char="Ø"/>
              <a:tabLst>
                <a:tab pos="1254125" algn="l"/>
              </a:tabLst>
            </a:pPr>
            <a:r>
              <a:rPr lang="ar-SA" sz="2400" spc="0" dirty="0">
                <a:solidFill>
                  <a:schemeClr val="tx1"/>
                </a:solidFill>
              </a:rPr>
              <a:t>	</a:t>
            </a:r>
            <a:r>
              <a:rPr lang="ar-SA" sz="2800" spc="0" dirty="0">
                <a:solidFill>
                  <a:schemeClr val="tx1"/>
                </a:solidFill>
              </a:rPr>
              <a:t>الرفع التشغيلي</a:t>
            </a:r>
            <a:r>
              <a:rPr lang="ar-DZ" sz="2800" spc="0" dirty="0">
                <a:solidFill>
                  <a:schemeClr val="tx1"/>
                </a:solidFill>
              </a:rPr>
              <a:t>   </a:t>
            </a:r>
            <a:r>
              <a:rPr lang="en-US" sz="1800" b="0" spc="0" dirty="0">
                <a:solidFill>
                  <a:schemeClr val="tx1"/>
                </a:solidFill>
              </a:rPr>
              <a:t>Operating Leverage</a:t>
            </a:r>
            <a:endParaRPr lang="ar-SA" sz="2400" b="0" spc="0" dirty="0">
              <a:solidFill>
                <a:schemeClr val="tx1"/>
              </a:solidFill>
            </a:endParaRPr>
          </a:p>
          <a:p>
            <a:pPr marL="900113" algn="r">
              <a:buFont typeface="Wingdings" pitchFamily="2" charset="2"/>
              <a:buChar char="Ø"/>
              <a:tabLst>
                <a:tab pos="1254125" algn="l"/>
              </a:tabLst>
            </a:pPr>
            <a:r>
              <a:rPr lang="ar-SA" sz="2800" spc="0" dirty="0">
                <a:solidFill>
                  <a:schemeClr val="tx1"/>
                </a:solidFill>
              </a:rPr>
              <a:t>الرفع المالي</a:t>
            </a:r>
            <a:r>
              <a:rPr lang="ar-DZ" sz="2800" spc="0" dirty="0">
                <a:solidFill>
                  <a:schemeClr val="tx1"/>
                </a:solidFill>
              </a:rPr>
              <a:t>  </a:t>
            </a:r>
            <a:r>
              <a:rPr lang="en-US" sz="1800" b="0" spc="0" dirty="0">
                <a:solidFill>
                  <a:schemeClr val="tx1"/>
                </a:solidFill>
              </a:rPr>
              <a:t>Financial Leverage</a:t>
            </a:r>
            <a:r>
              <a:rPr lang="ar-DZ" sz="1800" b="0" spc="0" dirty="0">
                <a:solidFill>
                  <a:schemeClr val="tx1"/>
                </a:solidFill>
              </a:rPr>
              <a:t>  </a:t>
            </a:r>
          </a:p>
          <a:p>
            <a:pPr marL="900113" algn="r">
              <a:buFont typeface="Wingdings" pitchFamily="2" charset="2"/>
              <a:buChar char="Ø"/>
              <a:tabLst>
                <a:tab pos="1254125" algn="l"/>
              </a:tabLst>
            </a:pPr>
            <a:r>
              <a:rPr lang="ar-DZ" sz="1800" b="0" spc="0" dirty="0">
                <a:solidFill>
                  <a:schemeClr val="tx1"/>
                </a:solidFill>
              </a:rPr>
              <a:t> </a:t>
            </a:r>
            <a:r>
              <a:rPr lang="ar-DZ" sz="2800" spc="0" dirty="0">
                <a:solidFill>
                  <a:schemeClr val="tx1"/>
                </a:solidFill>
              </a:rPr>
              <a:t>الرفع المدمج (المشترك) </a:t>
            </a:r>
            <a:r>
              <a:rPr lang="en-GB" sz="1800" b="0" spc="0" dirty="0">
                <a:solidFill>
                  <a:schemeClr val="tx1"/>
                </a:solidFill>
              </a:rPr>
              <a:t>Combined leverage</a:t>
            </a:r>
            <a:r>
              <a:rPr lang="en-GB" sz="2800" spc="0" dirty="0">
                <a:solidFill>
                  <a:schemeClr val="tx1"/>
                </a:solidFill>
              </a:rPr>
              <a:t> </a:t>
            </a:r>
            <a:endParaRPr lang="ar-DZ" sz="2800" spc="0" dirty="0">
              <a:solidFill>
                <a:schemeClr val="tx1"/>
              </a:solidFill>
            </a:endParaRPr>
          </a:p>
          <a:p>
            <a:pPr marL="900113" algn="r">
              <a:buFont typeface="Wingdings" pitchFamily="2" charset="2"/>
              <a:buChar char="Ø"/>
              <a:tabLst>
                <a:tab pos="1254125" algn="l"/>
              </a:tabLst>
            </a:pPr>
            <a:r>
              <a:rPr lang="ar-DZ" sz="2800" spc="0" dirty="0">
                <a:solidFill>
                  <a:schemeClr val="tx1"/>
                </a:solidFill>
              </a:rPr>
              <a:t> المردودية الاقتصادية والمردودية المالية وأثر الرافعة</a:t>
            </a:r>
            <a:endParaRPr lang="en-GB" b="0" spc="0" dirty="0">
              <a:solidFill>
                <a:schemeClr val="tx1"/>
              </a:solidFill>
            </a:endParaRPr>
          </a:p>
          <a:p>
            <a:pPr marL="900113" algn="r">
              <a:buFont typeface="Wingdings" pitchFamily="2" charset="2"/>
              <a:buChar char="Ø"/>
              <a:tabLst>
                <a:tab pos="1254125" algn="l"/>
              </a:tabLst>
            </a:pPr>
            <a:r>
              <a:rPr lang="en-GB" b="0" spc="0" dirty="0">
                <a:solidFill>
                  <a:schemeClr val="tx1"/>
                </a:solidFill>
              </a:rPr>
              <a:t>la</a:t>
            </a:r>
            <a:r>
              <a:rPr lang="en-GB" sz="2800" spc="0" dirty="0">
                <a:solidFill>
                  <a:schemeClr val="tx1"/>
                </a:solidFill>
              </a:rPr>
              <a:t> </a:t>
            </a:r>
            <a:r>
              <a:rPr lang="en-GB" b="0" spc="0" dirty="0" err="1">
                <a:solidFill>
                  <a:schemeClr val="tx1"/>
                </a:solidFill>
              </a:rPr>
              <a:t>rentabilite</a:t>
            </a:r>
            <a:r>
              <a:rPr lang="en-GB" b="0" spc="0" dirty="0">
                <a:solidFill>
                  <a:schemeClr val="tx1"/>
                </a:solidFill>
              </a:rPr>
              <a:t> </a:t>
            </a:r>
            <a:r>
              <a:rPr lang="en-GB" b="0" spc="0" dirty="0" err="1">
                <a:solidFill>
                  <a:schemeClr val="tx1"/>
                </a:solidFill>
              </a:rPr>
              <a:t>economique</a:t>
            </a:r>
            <a:r>
              <a:rPr lang="en-GB" b="0" spc="0" dirty="0">
                <a:solidFill>
                  <a:schemeClr val="tx1"/>
                </a:solidFill>
              </a:rPr>
              <a:t> et </a:t>
            </a:r>
            <a:r>
              <a:rPr lang="en-GB" b="0" spc="0" dirty="0" err="1">
                <a:solidFill>
                  <a:schemeClr val="tx1"/>
                </a:solidFill>
              </a:rPr>
              <a:t>finanacier</a:t>
            </a:r>
            <a:r>
              <a:rPr lang="en-GB" b="0" spc="0" dirty="0">
                <a:solidFill>
                  <a:schemeClr val="tx1"/>
                </a:solidFill>
              </a:rPr>
              <a:t> et </a:t>
            </a:r>
            <a:r>
              <a:rPr lang="en-GB" b="0" spc="0" dirty="0" err="1">
                <a:solidFill>
                  <a:schemeClr val="tx1"/>
                </a:solidFill>
              </a:rPr>
              <a:t>l’effet</a:t>
            </a:r>
            <a:r>
              <a:rPr lang="en-GB" b="0" spc="0" dirty="0">
                <a:solidFill>
                  <a:schemeClr val="tx1"/>
                </a:solidFill>
              </a:rPr>
              <a:t> de levier</a:t>
            </a:r>
            <a:endParaRPr lang="ar-SA" sz="2400" b="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4400" b="1" dirty="0">
                <a:solidFill>
                  <a:schemeClr val="tx1"/>
                </a:solidFill>
              </a:rPr>
              <a:t>الفصل الرابع : الرفع التشغيلي والمالي</a:t>
            </a:r>
            <a:endParaRPr lang="ar-SA" sz="4000" b="1" dirty="0"/>
          </a:p>
        </p:txBody>
      </p:sp>
      <p:sp>
        <p:nvSpPr>
          <p:cNvPr id="4" name="Date Placeholder 3"/>
          <p:cNvSpPr>
            <a:spLocks noGrp="1"/>
          </p:cNvSpPr>
          <p:nvPr>
            <p:ph type="dt" sz="half" idx="10"/>
          </p:nvPr>
        </p:nvSpPr>
        <p:spPr/>
        <p:txBody>
          <a:bodyPr/>
          <a:lstStyle/>
          <a:p>
            <a:fld id="{CADC61A1-EF20-4ABA-B370-81E889658800}"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3</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199450"/>
            <a:ext cx="8712968" cy="4109870"/>
          </a:xfrm>
          <a:ln/>
        </p:spPr>
        <p:style>
          <a:lnRef idx="2">
            <a:schemeClr val="dk1"/>
          </a:lnRef>
          <a:fillRef idx="1002">
            <a:schemeClr val="lt1"/>
          </a:fillRef>
          <a:effectRef idx="0">
            <a:schemeClr val="dk1"/>
          </a:effectRef>
          <a:fontRef idx="minor">
            <a:schemeClr val="dk1"/>
          </a:fontRef>
        </p:style>
        <p:txBody>
          <a:bodyPr anchor="ctr">
            <a:noAutofit/>
          </a:bodyPr>
          <a:lstStyle/>
          <a:p>
            <a:pPr algn="r"/>
            <a:endParaRPr lang="ar-DZ" sz="3200" spc="0" dirty="0">
              <a:solidFill>
                <a:schemeClr val="tx1"/>
              </a:solidFill>
            </a:endParaRPr>
          </a:p>
          <a:p>
            <a:pPr algn="r"/>
            <a:endParaRPr lang="ar-DZ" sz="3200" spc="0" dirty="0">
              <a:solidFill>
                <a:schemeClr val="tx1"/>
              </a:solidFill>
            </a:endParaRPr>
          </a:p>
          <a:p>
            <a:pPr algn="r"/>
            <a:r>
              <a:rPr lang="ar-SA" sz="3200" spc="0" dirty="0">
                <a:solidFill>
                  <a:schemeClr val="tx1"/>
                </a:solidFill>
              </a:rPr>
              <a:t>الفصل</a:t>
            </a:r>
            <a:r>
              <a:rPr lang="ar-DZ" sz="3200" spc="0" dirty="0">
                <a:solidFill>
                  <a:schemeClr val="tx1"/>
                </a:solidFill>
                <a:latin typeface="Adobe Caslon Pro" pitchFamily="18" charset="0"/>
                <a:cs typeface="+mj-cs"/>
              </a:rPr>
              <a:t>الرابع</a:t>
            </a:r>
            <a:r>
              <a:rPr lang="ar-SA" sz="3200" spc="0" dirty="0">
                <a:solidFill>
                  <a:schemeClr val="tx1"/>
                </a:solidFill>
              </a:rPr>
              <a:t>: الرفع </a:t>
            </a:r>
            <a:r>
              <a:rPr lang="ar-DZ" sz="3200" spc="0" dirty="0">
                <a:solidFill>
                  <a:schemeClr val="tx1"/>
                </a:solidFill>
              </a:rPr>
              <a:t>التشغيلي و</a:t>
            </a:r>
            <a:r>
              <a:rPr lang="ar-SA" sz="3200" spc="0" dirty="0">
                <a:solidFill>
                  <a:schemeClr val="tx1"/>
                </a:solidFill>
              </a:rPr>
              <a:t>المالي.</a:t>
            </a:r>
          </a:p>
          <a:p>
            <a:pPr marL="176213" algn="r">
              <a:buFont typeface="Wingdings" pitchFamily="2" charset="2"/>
              <a:buChar char="Ø"/>
              <a:tabLst>
                <a:tab pos="1254125" algn="l"/>
              </a:tabLst>
            </a:pPr>
            <a:r>
              <a:rPr lang="ar-SA" sz="2400" spc="0" dirty="0">
                <a:solidFill>
                  <a:schemeClr val="tx1"/>
                </a:solidFill>
              </a:rPr>
              <a:t>	</a:t>
            </a:r>
            <a:r>
              <a:rPr lang="ar-DZ" sz="2400" spc="0" dirty="0">
                <a:solidFill>
                  <a:schemeClr val="tx1"/>
                </a:solidFill>
              </a:rPr>
              <a:t> </a:t>
            </a:r>
            <a:r>
              <a:rPr lang="ar-DZ" sz="2800" spc="0" dirty="0">
                <a:solidFill>
                  <a:schemeClr val="tx1"/>
                </a:solidFill>
              </a:rPr>
              <a:t>تمهيد </a:t>
            </a:r>
          </a:p>
          <a:p>
            <a:pPr marL="176213" algn="just">
              <a:tabLst>
                <a:tab pos="1254125" algn="l"/>
              </a:tabLst>
            </a:pPr>
            <a:r>
              <a:rPr lang="ar-DZ" sz="2000" spc="0" dirty="0">
                <a:solidFill>
                  <a:schemeClr val="tx1"/>
                </a:solidFill>
              </a:rPr>
              <a:t>يتطلب فهم موضوع الرفع التشغيلي والمالي ، فهم قضايا التكلفة ، المتغيرة والثابتة ذات العلاقة بمفهوم عتبة المردودية ( نقطة التعادل). ويقصد بنقطة التعادل مستوى النشاط الذي تبلغه المنشأة عنده تتساوى إجمالي التكاليف بإيراد المبيعات، أي أن المنشأة لا تحقق لا ربح ولا خسارة حيث تكون النتيجة مساوية للصفر.</a:t>
            </a:r>
          </a:p>
          <a:p>
            <a:pPr marL="176213" algn="just">
              <a:tabLst>
                <a:tab pos="1254125" algn="l"/>
              </a:tabLst>
            </a:pPr>
            <a:r>
              <a:rPr lang="ar-DZ" sz="2000" spc="0" dirty="0">
                <a:solidFill>
                  <a:schemeClr val="tx1"/>
                </a:solidFill>
              </a:rPr>
              <a:t>من هذا المنطلق تبدأ عملية قياس الرفع التشغيلي والمالي بالنظر إلى طريقة تمويل النشاط. والمعروف أن هناك طريقان في تمويل النشاط ، التمويل عن طريق استخدام الدين بشكل معتبر، والتمويل عن طريق استعمال الأموال الخاصة بشكل أكبر.  ويترتب عن التمويل تكلفة يتم حسابها ومقارنتها بما تقدمه من تحسين للنشاط الاقتصادي في تحقيقه للأرباح. ومن خلال معرفة طريقة التمويل المتبعة، يمكن قياس أثر ذلك على النشاط ويكون ذلك عبر قياس درجة الرفع التشغيلي ، ودرجة الرفع المالي ، أو الإثنين معا.</a:t>
            </a:r>
          </a:p>
          <a:p>
            <a:pPr marL="900113" algn="just">
              <a:tabLst>
                <a:tab pos="1254125" algn="l"/>
              </a:tabLst>
            </a:pPr>
            <a:endParaRPr lang="ar-DZ" sz="2400" spc="0" dirty="0">
              <a:solidFill>
                <a:schemeClr val="tx1"/>
              </a:solidFill>
            </a:endParaRPr>
          </a:p>
          <a:p>
            <a:pPr marL="900113" algn="r">
              <a:tabLst>
                <a:tab pos="1254125" algn="l"/>
              </a:tabLst>
            </a:pPr>
            <a:endParaRPr lang="ar-SA" sz="240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4400" b="1" dirty="0">
                <a:solidFill>
                  <a:schemeClr val="tx1"/>
                </a:solidFill>
              </a:rPr>
              <a:t>الفصل الرابع : الرفع التشغيلي والمالي</a:t>
            </a:r>
            <a:endParaRPr lang="ar-SA" sz="4000" b="1" dirty="0"/>
          </a:p>
        </p:txBody>
      </p:sp>
      <p:sp>
        <p:nvSpPr>
          <p:cNvPr id="4" name="Date Placeholder 3"/>
          <p:cNvSpPr>
            <a:spLocks noGrp="1"/>
          </p:cNvSpPr>
          <p:nvPr>
            <p:ph type="dt" sz="half" idx="10"/>
          </p:nvPr>
        </p:nvSpPr>
        <p:spPr/>
        <p:txBody>
          <a:bodyPr/>
          <a:lstStyle/>
          <a:p>
            <a:fld id="{09BE7877-B21E-47C3-9B0B-BA0FF23E4D5C}"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4</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extLst>
      <p:ext uri="{BB962C8B-B14F-4D97-AF65-F5344CB8AC3E}">
        <p14:creationId xmlns:p14="http://schemas.microsoft.com/office/powerpoint/2010/main" val="311516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852936"/>
            <a:ext cx="8712968" cy="3456384"/>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3200" spc="0" dirty="0">
                <a:solidFill>
                  <a:schemeClr val="tx1"/>
                </a:solidFill>
              </a:rPr>
              <a:t>الفصل</a:t>
            </a:r>
            <a:r>
              <a:rPr lang="ar-DZ" sz="3200" spc="0" dirty="0">
                <a:solidFill>
                  <a:schemeClr val="tx1"/>
                </a:solidFill>
                <a:latin typeface="Adobe Caslon Pro" pitchFamily="18" charset="0"/>
                <a:cs typeface="+mj-cs"/>
              </a:rPr>
              <a:t>4</a:t>
            </a:r>
            <a:r>
              <a:rPr lang="ar-SA" sz="2800" spc="0" dirty="0">
                <a:solidFill>
                  <a:schemeClr val="tx1"/>
                </a:solidFill>
              </a:rPr>
              <a:t>: </a:t>
            </a:r>
            <a:r>
              <a:rPr lang="ar-SA" sz="3200" spc="0" dirty="0">
                <a:solidFill>
                  <a:schemeClr val="tx1"/>
                </a:solidFill>
              </a:rPr>
              <a:t>الرفع </a:t>
            </a:r>
            <a:r>
              <a:rPr lang="ar-DZ" sz="3200" spc="0" dirty="0">
                <a:solidFill>
                  <a:schemeClr val="tx1"/>
                </a:solidFill>
              </a:rPr>
              <a:t>التشغيلي و</a:t>
            </a:r>
            <a:r>
              <a:rPr lang="ar-SA" sz="3200" spc="0" dirty="0">
                <a:solidFill>
                  <a:schemeClr val="tx1"/>
                </a:solidFill>
              </a:rPr>
              <a:t>المالي.</a:t>
            </a:r>
            <a:endParaRPr lang="ar-SA" sz="2800" spc="0" dirty="0">
              <a:solidFill>
                <a:schemeClr val="tx1"/>
              </a:solidFill>
            </a:endParaRPr>
          </a:p>
          <a:p>
            <a:pPr marL="900113" algn="r">
              <a:buFont typeface="Wingdings" pitchFamily="2" charset="2"/>
              <a:buChar char="Ø"/>
              <a:tabLst>
                <a:tab pos="1254125" algn="l"/>
              </a:tabLst>
            </a:pPr>
            <a:r>
              <a:rPr lang="ar-SA" sz="2000" spc="0" dirty="0">
                <a:solidFill>
                  <a:schemeClr val="tx1"/>
                </a:solidFill>
              </a:rPr>
              <a:t>	</a:t>
            </a:r>
            <a:r>
              <a:rPr lang="ar-SA" sz="2400" spc="0" dirty="0">
                <a:solidFill>
                  <a:schemeClr val="tx1"/>
                </a:solidFill>
              </a:rPr>
              <a:t>الرفع التشغيلي</a:t>
            </a:r>
            <a:r>
              <a:rPr lang="ar-DZ" sz="2400" spc="0" dirty="0">
                <a:solidFill>
                  <a:schemeClr val="tx1"/>
                </a:solidFill>
              </a:rPr>
              <a:t> </a:t>
            </a:r>
            <a:r>
              <a:rPr lang="en-US" sz="1400" spc="0" dirty="0">
                <a:solidFill>
                  <a:schemeClr val="tx1"/>
                </a:solidFill>
              </a:rPr>
              <a:t>Operating Leverage</a:t>
            </a:r>
            <a:endParaRPr lang="ar-SA" sz="1400" spc="0" dirty="0">
              <a:solidFill>
                <a:schemeClr val="tx1"/>
              </a:solidFill>
            </a:endParaRPr>
          </a:p>
          <a:p>
            <a:pPr marL="900113" algn="just">
              <a:tabLst>
                <a:tab pos="1254125" algn="l"/>
              </a:tabLst>
            </a:pPr>
            <a:r>
              <a:rPr lang="ar-DZ" sz="2000" spc="0" dirty="0">
                <a:solidFill>
                  <a:schemeClr val="tx1"/>
                </a:solidFill>
              </a:rPr>
              <a:t>يرتبط  مفهوم الرفع التشغيلي بتحليل التعادل  ( عتبة المردودية ) ، فهو يعبر عن المدى الذي يصل إليه استخدام التكاليف الثابتة في عمليات النشاط . ولتوضيح الرفع التشغيلي ودرجته يمكن الاستعانة بالمثال التالي:</a:t>
            </a:r>
            <a:endParaRPr lang="ar-SA" sz="2000" spc="0" dirty="0">
              <a:solidFill>
                <a:schemeClr val="tx1"/>
              </a:solidFill>
            </a:endParaRPr>
          </a:p>
          <a:p>
            <a:pPr marL="900113" algn="r">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EEF5D514-ADD2-4893-86AB-B16059CFC879}"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5</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extLst>
      <p:ext uri="{BB962C8B-B14F-4D97-AF65-F5344CB8AC3E}">
        <p14:creationId xmlns:p14="http://schemas.microsoft.com/office/powerpoint/2010/main" val="49781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مثال : </a:t>
            </a:r>
            <a:r>
              <a:rPr lang="ar-DZ" sz="2000" spc="0" dirty="0">
                <a:solidFill>
                  <a:schemeClr val="tx1"/>
                </a:solidFill>
              </a:rPr>
              <a:t>بافتراض شركتين </a:t>
            </a:r>
            <a:r>
              <a:rPr lang="en-US" sz="2000" spc="0" dirty="0">
                <a:solidFill>
                  <a:schemeClr val="tx1"/>
                </a:solidFill>
              </a:rPr>
              <a:t>X</a:t>
            </a:r>
            <a:r>
              <a:rPr lang="ar-DZ" sz="2000" spc="0" dirty="0">
                <a:solidFill>
                  <a:schemeClr val="tx1"/>
                </a:solidFill>
              </a:rPr>
              <a:t> و </a:t>
            </a:r>
            <a:r>
              <a:rPr lang="en-US" sz="2000" spc="0" dirty="0">
                <a:solidFill>
                  <a:schemeClr val="tx1"/>
                </a:solidFill>
              </a:rPr>
              <a:t>Y</a:t>
            </a:r>
            <a:r>
              <a:rPr lang="ar-DZ" sz="2000" spc="0" dirty="0">
                <a:solidFill>
                  <a:schemeClr val="tx1"/>
                </a:solidFill>
              </a:rPr>
              <a:t> متماثلتين من حيث طبيعة وحجم النشاط، ولكنهما ينتهجان سياستين مختلفتين بخصوص التمويل. أما الأولى </a:t>
            </a:r>
            <a:r>
              <a:rPr lang="en-US" sz="2000" spc="0" dirty="0">
                <a:solidFill>
                  <a:schemeClr val="tx1"/>
                </a:solidFill>
              </a:rPr>
              <a:t>X</a:t>
            </a:r>
            <a:r>
              <a:rPr lang="ar-DZ" sz="2000" spc="0" dirty="0">
                <a:solidFill>
                  <a:schemeClr val="tx1"/>
                </a:solidFill>
              </a:rPr>
              <a:t> فتعمد إلى استخدام الديون بشكل أكبر مقارنة بالثانية </a:t>
            </a:r>
            <a:r>
              <a:rPr lang="en-US" sz="2000" spc="0" dirty="0">
                <a:solidFill>
                  <a:schemeClr val="tx1"/>
                </a:solidFill>
              </a:rPr>
              <a:t>Y</a:t>
            </a:r>
            <a:r>
              <a:rPr lang="ar-DZ" sz="2000" spc="0" dirty="0">
                <a:solidFill>
                  <a:schemeClr val="tx1"/>
                </a:solidFill>
              </a:rPr>
              <a:t> التي تعتمد على الأموال الخاصة بشكل أكبر.</a:t>
            </a:r>
          </a:p>
          <a:p>
            <a:pPr marL="176213" algn="just">
              <a:tabLst>
                <a:tab pos="1254125" algn="l"/>
              </a:tabLst>
            </a:pPr>
            <a:r>
              <a:rPr lang="ar-DZ" sz="2000" spc="0" dirty="0">
                <a:solidFill>
                  <a:schemeClr val="tx1"/>
                </a:solidFill>
              </a:rPr>
              <a:t> و في مايلي المعطيات الإضافية التالية، </a:t>
            </a:r>
          </a:p>
          <a:p>
            <a:pPr marL="176213" algn="just">
              <a:tabLst>
                <a:tab pos="1254125" algn="l"/>
              </a:tabLst>
            </a:pPr>
            <a:r>
              <a:rPr lang="ar-DZ" sz="2000" spc="0" dirty="0">
                <a:solidFill>
                  <a:schemeClr val="tx1"/>
                </a:solidFill>
              </a:rPr>
              <a:t>الشركة </a:t>
            </a:r>
            <a:r>
              <a:rPr lang="en-US" sz="2000" spc="0" dirty="0">
                <a:solidFill>
                  <a:schemeClr val="tx1"/>
                </a:solidFill>
              </a:rPr>
              <a:t>X </a:t>
            </a:r>
            <a:r>
              <a:rPr lang="ar-DZ" sz="2000" spc="0" dirty="0">
                <a:solidFill>
                  <a:schemeClr val="tx1"/>
                </a:solidFill>
              </a:rPr>
              <a:t> المستخدمة للديون بشكل أكبر تسمى  </a:t>
            </a:r>
            <a:r>
              <a:rPr lang="en-GB" sz="1400" spc="0" dirty="0">
                <a:solidFill>
                  <a:schemeClr val="tx1"/>
                </a:solidFill>
              </a:rPr>
              <a:t>Leverage firm </a:t>
            </a:r>
            <a:r>
              <a:rPr lang="ar-DZ" sz="1400" spc="0" dirty="0">
                <a:solidFill>
                  <a:schemeClr val="tx1"/>
                </a:solidFill>
              </a:rPr>
              <a:t> </a:t>
            </a:r>
            <a:r>
              <a:rPr lang="ar-DZ" sz="1800" spc="0" dirty="0">
                <a:solidFill>
                  <a:schemeClr val="tx1"/>
                </a:solidFill>
              </a:rPr>
              <a:t>وتتميز بالخصائص التالية : </a:t>
            </a:r>
          </a:p>
          <a:p>
            <a:pPr marL="461963" indent="-285750" algn="just">
              <a:buFontTx/>
              <a:buChar char="-"/>
              <a:tabLst>
                <a:tab pos="1254125" algn="l"/>
              </a:tabLst>
            </a:pPr>
            <a:r>
              <a:rPr lang="ar-DZ" sz="1800" spc="0" dirty="0">
                <a:solidFill>
                  <a:schemeClr val="tx1"/>
                </a:solidFill>
              </a:rPr>
              <a:t>التكلفة المتغيرة للوحدة الواحدة المنتجة تساوي  </a:t>
            </a:r>
            <a:r>
              <a:rPr lang="en-US" sz="1800" spc="0" dirty="0">
                <a:solidFill>
                  <a:schemeClr val="tx1"/>
                </a:solidFill>
              </a:rPr>
              <a:t>0.80</a:t>
            </a:r>
            <a:r>
              <a:rPr lang="ar-DZ" sz="1800" spc="0" dirty="0">
                <a:solidFill>
                  <a:schemeClr val="tx1"/>
                </a:solidFill>
              </a:rPr>
              <a:t>  دج</a:t>
            </a:r>
          </a:p>
          <a:p>
            <a:pPr marL="461963" indent="-285750" algn="just">
              <a:buFontTx/>
              <a:buChar char="-"/>
              <a:tabLst>
                <a:tab pos="1254125" algn="l"/>
              </a:tabLst>
            </a:pPr>
            <a:r>
              <a:rPr lang="ar-DZ" sz="1800" spc="0" dirty="0">
                <a:solidFill>
                  <a:schemeClr val="tx1"/>
                </a:solidFill>
              </a:rPr>
              <a:t> سعر بيع الوحدة  2  دج</a:t>
            </a:r>
          </a:p>
          <a:p>
            <a:pPr marL="176213" lvl="0" algn="just">
              <a:buClr>
                <a:srgbClr val="D16349"/>
              </a:buClr>
              <a:tabLst>
                <a:tab pos="1254125" algn="l"/>
              </a:tabLst>
            </a:pPr>
            <a:r>
              <a:rPr lang="ar-DZ" sz="2000" spc="0" dirty="0">
                <a:solidFill>
                  <a:prstClr val="black"/>
                </a:solidFill>
              </a:rPr>
              <a:t>الشركة </a:t>
            </a:r>
            <a:r>
              <a:rPr lang="en-US" sz="2000" spc="0" dirty="0">
                <a:solidFill>
                  <a:prstClr val="black"/>
                </a:solidFill>
              </a:rPr>
              <a:t>Y </a:t>
            </a:r>
            <a:r>
              <a:rPr lang="ar-DZ" sz="2000" spc="0" dirty="0">
                <a:solidFill>
                  <a:prstClr val="black"/>
                </a:solidFill>
              </a:rPr>
              <a:t> المستخدمة للديون بشكل أكبر تسمى  </a:t>
            </a:r>
            <a:r>
              <a:rPr lang="en-GB" sz="1400" spc="0" dirty="0">
                <a:solidFill>
                  <a:prstClr val="black"/>
                </a:solidFill>
              </a:rPr>
              <a:t>conservative firm </a:t>
            </a:r>
            <a:r>
              <a:rPr lang="ar-DZ" sz="1400" spc="0" dirty="0">
                <a:solidFill>
                  <a:prstClr val="black"/>
                </a:solidFill>
              </a:rPr>
              <a:t> </a:t>
            </a:r>
            <a:r>
              <a:rPr lang="ar-DZ" sz="1800" spc="0" dirty="0">
                <a:solidFill>
                  <a:prstClr val="black"/>
                </a:solidFill>
              </a:rPr>
              <a:t>وتتميز بالخصائص التالية : </a:t>
            </a:r>
          </a:p>
          <a:p>
            <a:pPr marL="461963" lvl="0" indent="-285750" algn="just">
              <a:buClr>
                <a:srgbClr val="D16349"/>
              </a:buClr>
              <a:buFontTx/>
              <a:buChar char="-"/>
              <a:tabLst>
                <a:tab pos="1254125" algn="l"/>
              </a:tabLst>
            </a:pPr>
            <a:r>
              <a:rPr lang="ar-DZ" sz="1800" spc="0" dirty="0">
                <a:solidFill>
                  <a:prstClr val="black"/>
                </a:solidFill>
              </a:rPr>
              <a:t>التكلفة المتغيرة للوحدة الواحدة المنتجة تساوي  </a:t>
            </a:r>
            <a:r>
              <a:rPr lang="en-US" sz="1800" spc="0" dirty="0">
                <a:solidFill>
                  <a:prstClr val="black"/>
                </a:solidFill>
              </a:rPr>
              <a:t>1.60</a:t>
            </a:r>
            <a:r>
              <a:rPr lang="ar-DZ" sz="1800" spc="0" dirty="0">
                <a:solidFill>
                  <a:prstClr val="black"/>
                </a:solidFill>
              </a:rPr>
              <a:t>  دج</a:t>
            </a:r>
          </a:p>
          <a:p>
            <a:pPr marL="461963" lvl="0" indent="-285750" algn="just">
              <a:buClr>
                <a:srgbClr val="D16349"/>
              </a:buClr>
              <a:buFontTx/>
              <a:buChar char="-"/>
              <a:tabLst>
                <a:tab pos="1254125" algn="l"/>
              </a:tabLst>
            </a:pPr>
            <a:r>
              <a:rPr lang="ar-DZ" sz="1800" spc="0" dirty="0">
                <a:solidFill>
                  <a:prstClr val="black"/>
                </a:solidFill>
              </a:rPr>
              <a:t> سعر بيع الوحدة  2  دج</a:t>
            </a:r>
          </a:p>
          <a:p>
            <a:pPr marL="176213" lvl="0" algn="just">
              <a:buClr>
                <a:srgbClr val="D16349"/>
              </a:buClr>
              <a:tabLst>
                <a:tab pos="1254125" algn="l"/>
              </a:tabLst>
            </a:pPr>
            <a:r>
              <a:rPr lang="ar-DZ" sz="1800" spc="0" dirty="0">
                <a:solidFill>
                  <a:prstClr val="black"/>
                </a:solidFill>
              </a:rPr>
              <a:t>ملاحظة: التكلفة الثابتة  الإجمالية للشركة </a:t>
            </a:r>
            <a:r>
              <a:rPr lang="en-US" sz="1800" spc="0" dirty="0">
                <a:solidFill>
                  <a:prstClr val="black"/>
                </a:solidFill>
              </a:rPr>
              <a:t>X</a:t>
            </a:r>
            <a:r>
              <a:rPr lang="ar-DZ" sz="1800" spc="0" dirty="0">
                <a:solidFill>
                  <a:prstClr val="black"/>
                </a:solidFill>
              </a:rPr>
              <a:t> : 60000 دج ، وللشركة </a:t>
            </a:r>
            <a:r>
              <a:rPr lang="en-US" sz="1800" spc="0" dirty="0">
                <a:solidFill>
                  <a:prstClr val="black"/>
                </a:solidFill>
              </a:rPr>
              <a:t>Y </a:t>
            </a:r>
            <a:r>
              <a:rPr lang="ar-DZ" sz="1800" spc="0" dirty="0">
                <a:solidFill>
                  <a:prstClr val="black"/>
                </a:solidFill>
              </a:rPr>
              <a:t> : 12000</a:t>
            </a:r>
          </a:p>
          <a:p>
            <a:pPr marL="176213" lvl="0" algn="just">
              <a:buClr>
                <a:srgbClr val="D16349"/>
              </a:buClr>
              <a:tabLst>
                <a:tab pos="1254125" algn="l"/>
              </a:tabLst>
            </a:pPr>
            <a:r>
              <a:rPr lang="ar-DZ" sz="1800" spc="0" dirty="0">
                <a:solidFill>
                  <a:prstClr val="black"/>
                </a:solidFill>
              </a:rPr>
              <a:t>المطلوب : حساب نقطة التعادل بالنسبة لكل شركة ، وكذا حساب درجة الرفع التشغيلي لهما</a:t>
            </a:r>
            <a:endParaRPr lang="ar-SA" sz="2800" dirty="0">
              <a:solidFill>
                <a:prstClr val="black"/>
              </a:solidFill>
            </a:endParaRPr>
          </a:p>
          <a:p>
            <a:pPr marL="176213" algn="just">
              <a:tabLst>
                <a:tab pos="1254125" algn="l"/>
              </a:tabLst>
            </a:pPr>
            <a:endParaRPr lang="ar-SA" sz="280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90AD4BF6-85F6-416F-9B97-741C95E0A94D}"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6</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extLst>
      <p:ext uri="{BB962C8B-B14F-4D97-AF65-F5344CB8AC3E}">
        <p14:creationId xmlns:p14="http://schemas.microsoft.com/office/powerpoint/2010/main" val="212625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الإجابة : </a:t>
            </a:r>
          </a:p>
          <a:p>
            <a:pPr marL="176213" algn="just">
              <a:tabLst>
                <a:tab pos="1254125" algn="l"/>
              </a:tabLst>
            </a:pPr>
            <a:r>
              <a:rPr lang="ar-DZ" sz="2000" spc="0" dirty="0">
                <a:solidFill>
                  <a:schemeClr val="tx1"/>
                </a:solidFill>
              </a:rPr>
              <a:t>أ- الشركة </a:t>
            </a:r>
            <a:r>
              <a:rPr lang="en-US" sz="2000" spc="0" dirty="0">
                <a:solidFill>
                  <a:schemeClr val="tx1"/>
                </a:solidFill>
              </a:rPr>
              <a:t>X </a:t>
            </a:r>
            <a:r>
              <a:rPr lang="ar-DZ" sz="2000" spc="0" dirty="0">
                <a:solidFill>
                  <a:schemeClr val="tx1"/>
                </a:solidFill>
              </a:rPr>
              <a:t> المستخدمة للديون بشكل أكبر تسمى  </a:t>
            </a:r>
            <a:r>
              <a:rPr lang="en-GB" sz="1400" spc="0" dirty="0">
                <a:solidFill>
                  <a:schemeClr val="tx1"/>
                </a:solidFill>
              </a:rPr>
              <a:t>Leverage firm </a:t>
            </a:r>
            <a:r>
              <a:rPr lang="ar-DZ" sz="1400" spc="0" dirty="0">
                <a:solidFill>
                  <a:schemeClr val="tx1"/>
                </a:solidFill>
              </a:rPr>
              <a:t> </a:t>
            </a:r>
          </a:p>
          <a:p>
            <a:pPr marL="176213" algn="just">
              <a:tabLst>
                <a:tab pos="1254125" algn="l"/>
              </a:tabLst>
            </a:pPr>
            <a:r>
              <a:rPr lang="ar-DZ" sz="2000" spc="0" dirty="0">
                <a:solidFill>
                  <a:schemeClr val="tx1"/>
                </a:solidFill>
              </a:rPr>
              <a:t>1- نقطة التعادل = (التكلفة الثابتة/ الإيراد الحدي للوحدة) = 60000 / (2 – 0.80) = 50000 وحدة</a:t>
            </a:r>
          </a:p>
          <a:p>
            <a:pPr marL="176213" algn="just">
              <a:tabLst>
                <a:tab pos="1254125" algn="l"/>
              </a:tabLst>
            </a:pPr>
            <a:r>
              <a:rPr lang="ar-DZ" sz="2000" spc="0" dirty="0">
                <a:solidFill>
                  <a:schemeClr val="tx1"/>
                </a:solidFill>
              </a:rPr>
              <a:t>2- الملاحظ أنه كلما زاد نشاط الشركة من خلال عدد الوحدات زادت إمكانية تحقيق الربح ، لكن هناك مستوى من المبيعات لا تحقق عنده الشركة لا ربح ولا خسارة تسمى بعتبة المردودية أو نقطة التعادل...أي النتيجة تساوي صفر. والجدول أدناه يبين مختلف الحالات التي تمر بها الشركة ابتداء من الخسارة إلى غاية تحقيق الأرباح.</a:t>
            </a:r>
          </a:p>
          <a:p>
            <a:pPr marL="176213" algn="just">
              <a:tabLst>
                <a:tab pos="1254125" algn="l"/>
              </a:tabLst>
            </a:pPr>
            <a:r>
              <a:rPr lang="ar-DZ" sz="2000" spc="0" dirty="0">
                <a:solidFill>
                  <a:schemeClr val="tx1"/>
                </a:solidFill>
              </a:rPr>
              <a:t>ملاحظات : - الإيراد الحدي للوحدة معناه الفرق بين سعر بيع الوحدة والتكلفة المتغيرة لها. </a:t>
            </a:r>
          </a:p>
          <a:p>
            <a:pPr marL="176213" algn="just">
              <a:tabLst>
                <a:tab pos="1254125" algn="l"/>
              </a:tabLst>
            </a:pPr>
            <a:r>
              <a:rPr lang="ar-DZ" sz="2000" spc="0" dirty="0">
                <a:solidFill>
                  <a:schemeClr val="tx1"/>
                </a:solidFill>
              </a:rPr>
              <a:t>	- يمكن الاستعانة عند حساب نقطة التعادل  بدلالة عدد الوحدات، بالمعادلة التالية : </a:t>
            </a:r>
          </a:p>
          <a:p>
            <a:pPr marL="176213">
              <a:tabLst>
                <a:tab pos="1254125" algn="l"/>
              </a:tabLst>
            </a:pPr>
            <a:r>
              <a:rPr lang="ar-DZ" sz="2000" spc="0" dirty="0">
                <a:solidFill>
                  <a:schemeClr val="tx1"/>
                </a:solidFill>
              </a:rPr>
              <a:t>  </a:t>
            </a:r>
            <a:r>
              <a:rPr lang="en-US" sz="2000" spc="0" dirty="0">
                <a:solidFill>
                  <a:schemeClr val="tx1"/>
                </a:solidFill>
              </a:rPr>
              <a:t>Q*= FC/ P-VC </a:t>
            </a:r>
          </a:p>
          <a:p>
            <a:pPr marL="176213" algn="r">
              <a:tabLst>
                <a:tab pos="1254125" algn="l"/>
              </a:tabLst>
            </a:pPr>
            <a:r>
              <a:rPr lang="ar-DZ" sz="2000" spc="0" dirty="0">
                <a:solidFill>
                  <a:schemeClr val="tx1"/>
                </a:solidFill>
              </a:rPr>
              <a:t>أما بدلالة القيمة فتحسب نقطة التعادل وفق الآتي : </a:t>
            </a:r>
            <a:r>
              <a:rPr lang="en-GB" sz="2000" spc="0" dirty="0">
                <a:solidFill>
                  <a:schemeClr val="tx1"/>
                </a:solidFill>
              </a:rPr>
              <a:t>S= </a:t>
            </a:r>
            <a:r>
              <a:rPr lang="en-US" sz="2000" spc="0" dirty="0">
                <a:solidFill>
                  <a:schemeClr val="tx1"/>
                </a:solidFill>
              </a:rPr>
              <a:t>Q* </a:t>
            </a:r>
            <a:r>
              <a:rPr lang="en-AS" sz="2000" spc="0" dirty="0">
                <a:solidFill>
                  <a:schemeClr val="tx1"/>
                </a:solidFill>
              </a:rPr>
              <a:t>× </a:t>
            </a:r>
            <a:r>
              <a:rPr lang="en-GB" sz="2000" spc="0" dirty="0">
                <a:solidFill>
                  <a:schemeClr val="tx1"/>
                </a:solidFill>
              </a:rPr>
              <a:t>P</a:t>
            </a:r>
            <a:r>
              <a:rPr lang="ar-DZ" sz="2000" spc="0" dirty="0">
                <a:solidFill>
                  <a:schemeClr val="tx1"/>
                </a:solidFill>
              </a:rPr>
              <a:t> حيث ،</a:t>
            </a:r>
          </a:p>
          <a:p>
            <a:pPr marL="176213" algn="r">
              <a:tabLst>
                <a:tab pos="1254125" algn="l"/>
              </a:tabLst>
            </a:pPr>
            <a:r>
              <a:rPr lang="en-US" sz="2000" spc="0" dirty="0">
                <a:solidFill>
                  <a:schemeClr val="tx1"/>
                </a:solidFill>
              </a:rPr>
              <a:t>Q*</a:t>
            </a:r>
            <a:r>
              <a:rPr lang="ar-DZ" sz="2000" spc="0" dirty="0">
                <a:solidFill>
                  <a:schemeClr val="tx1"/>
                </a:solidFill>
              </a:rPr>
              <a:t> نقطة التعادل (عتبة المردودية) بالوحدات، </a:t>
            </a:r>
            <a:r>
              <a:rPr lang="en-US" sz="2000" spc="0" dirty="0">
                <a:solidFill>
                  <a:schemeClr val="tx1"/>
                </a:solidFill>
              </a:rPr>
              <a:t>P </a:t>
            </a:r>
            <a:r>
              <a:rPr lang="ar-DZ" sz="2000" spc="0" dirty="0">
                <a:solidFill>
                  <a:schemeClr val="tx1"/>
                </a:solidFill>
              </a:rPr>
              <a:t> سعر بيع الوحدة، </a:t>
            </a:r>
            <a:r>
              <a:rPr lang="en-US" sz="2000" spc="0" dirty="0">
                <a:solidFill>
                  <a:schemeClr val="tx1"/>
                </a:solidFill>
              </a:rPr>
              <a:t>FC</a:t>
            </a:r>
            <a:r>
              <a:rPr lang="ar-DZ" sz="2000" spc="0" dirty="0">
                <a:solidFill>
                  <a:schemeClr val="tx1"/>
                </a:solidFill>
              </a:rPr>
              <a:t> التكاليف الثابتة الإجمالية، </a:t>
            </a:r>
            <a:r>
              <a:rPr lang="en-US" sz="2000" spc="0" dirty="0">
                <a:solidFill>
                  <a:schemeClr val="tx1"/>
                </a:solidFill>
              </a:rPr>
              <a:t>VC </a:t>
            </a:r>
            <a:r>
              <a:rPr lang="ar-DZ" sz="2000" spc="0" dirty="0">
                <a:solidFill>
                  <a:schemeClr val="tx1"/>
                </a:solidFill>
              </a:rPr>
              <a:t> التكلفة المتغير للوحدة.</a:t>
            </a:r>
          </a:p>
          <a:p>
            <a:pPr marL="176213" algn="just">
              <a:tabLst>
                <a:tab pos="1254125" algn="l"/>
              </a:tabLst>
            </a:pPr>
            <a:endParaRPr lang="ar-SA" sz="20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FB6223F5-275E-49BC-AC74-4117BB46C499}"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7</a:t>
            </a:fld>
            <a:endParaRPr lang="ar-SA"/>
          </a:p>
        </p:txBody>
      </p:sp>
      <p:sp>
        <p:nvSpPr>
          <p:cNvPr id="6" name="Footer Placeholder 5"/>
          <p:cNvSpPr>
            <a:spLocks noGrp="1"/>
          </p:cNvSpPr>
          <p:nvPr>
            <p:ph type="ftr" sz="quarter" idx="11"/>
          </p:nvPr>
        </p:nvSpPr>
        <p:spPr>
          <a:xfrm>
            <a:off x="304800" y="6410848"/>
            <a:ext cx="5059288"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spTree>
    <p:extLst>
      <p:ext uri="{BB962C8B-B14F-4D97-AF65-F5344CB8AC3E}">
        <p14:creationId xmlns:p14="http://schemas.microsoft.com/office/powerpoint/2010/main" val="749565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الإجابة : </a:t>
            </a:r>
          </a:p>
          <a:p>
            <a:pPr marL="633413" indent="-457200" algn="just">
              <a:buAutoNum type="arabic1Minus"/>
              <a:tabLst>
                <a:tab pos="1254125" algn="l"/>
              </a:tabLst>
            </a:pPr>
            <a:r>
              <a:rPr lang="ar-DZ" sz="2000" spc="0" dirty="0">
                <a:solidFill>
                  <a:schemeClr val="tx1"/>
                </a:solidFill>
              </a:rPr>
              <a:t>الشركة </a:t>
            </a:r>
            <a:r>
              <a:rPr lang="en-US" sz="2000" spc="0" dirty="0">
                <a:solidFill>
                  <a:schemeClr val="tx1"/>
                </a:solidFill>
              </a:rPr>
              <a:t>X </a:t>
            </a:r>
            <a:r>
              <a:rPr lang="ar-DZ" sz="2000" spc="0" dirty="0">
                <a:solidFill>
                  <a:schemeClr val="tx1"/>
                </a:solidFill>
              </a:rPr>
              <a:t> المستخدمة للديون بشكل أكبر تسمى  </a:t>
            </a:r>
            <a:r>
              <a:rPr lang="en-GB" sz="1400" spc="0" dirty="0">
                <a:solidFill>
                  <a:schemeClr val="tx1"/>
                </a:solidFill>
              </a:rPr>
              <a:t>Leverage firm </a:t>
            </a:r>
            <a:r>
              <a:rPr lang="ar-DZ" sz="1400" spc="0" dirty="0">
                <a:solidFill>
                  <a:schemeClr val="tx1"/>
                </a:solidFill>
              </a:rPr>
              <a:t> </a:t>
            </a:r>
          </a:p>
          <a:p>
            <a:pPr marL="176213" algn="just">
              <a:tabLst>
                <a:tab pos="1254125" algn="l"/>
              </a:tabLst>
            </a:pPr>
            <a:endParaRPr lang="ar-DZ" sz="14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E2017EF5-DB45-4095-AB8D-6B9C6AD97C30}"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8</a:t>
            </a:fld>
            <a:endParaRPr lang="ar-SA"/>
          </a:p>
        </p:txBody>
      </p:sp>
      <p:sp>
        <p:nvSpPr>
          <p:cNvPr id="6" name="Footer Placeholder 5"/>
          <p:cNvSpPr>
            <a:spLocks noGrp="1"/>
          </p:cNvSpPr>
          <p:nvPr>
            <p:ph type="ftr" sz="quarter" idx="11"/>
          </p:nvPr>
        </p:nvSpPr>
        <p:spPr>
          <a:xfrm>
            <a:off x="304800" y="6410848"/>
            <a:ext cx="5131296" cy="365760"/>
          </a:xfrm>
        </p:spPr>
        <p:txBody>
          <a:bodyPr/>
          <a:lstStyle/>
          <a:p>
            <a:r>
              <a:rPr lang="ar-SA"/>
              <a:t>سنة 1  ماستر : محاسبة وتدقيق : تسييرمالي معمق                      أ. د بوداح عبدالجليل</a:t>
            </a:r>
            <a:endParaRPr lang="ar-SA" dirty="0"/>
          </a:p>
        </p:txBody>
      </p:sp>
      <p:graphicFrame>
        <p:nvGraphicFramePr>
          <p:cNvPr id="7" name="Table 7">
            <a:extLst>
              <a:ext uri="{FF2B5EF4-FFF2-40B4-BE49-F238E27FC236}">
                <a16:creationId xmlns:a16="http://schemas.microsoft.com/office/drawing/2014/main" id="{F6A68C2F-67C0-489F-AE80-E489C613AA56}"/>
              </a:ext>
            </a:extLst>
          </p:cNvPr>
          <p:cNvGraphicFramePr>
            <a:graphicFrameLocks noGrp="1"/>
          </p:cNvGraphicFramePr>
          <p:nvPr>
            <p:extLst>
              <p:ext uri="{D42A27DB-BD31-4B8C-83A1-F6EECF244321}">
                <p14:modId xmlns:p14="http://schemas.microsoft.com/office/powerpoint/2010/main" val="894101366"/>
              </p:ext>
            </p:extLst>
          </p:nvPr>
        </p:nvGraphicFramePr>
        <p:xfrm>
          <a:off x="251520" y="2640774"/>
          <a:ext cx="8568954" cy="3535021"/>
        </p:xfrm>
        <a:graphic>
          <a:graphicData uri="http://schemas.openxmlformats.org/drawingml/2006/table">
            <a:tbl>
              <a:tblPr firstRow="1" bandRow="1">
                <a:tableStyleId>{5940675A-B579-460E-94D1-54222C63F5DA}</a:tableStyleId>
              </a:tblPr>
              <a:tblGrid>
                <a:gridCol w="1428159">
                  <a:extLst>
                    <a:ext uri="{9D8B030D-6E8A-4147-A177-3AD203B41FA5}">
                      <a16:colId xmlns:a16="http://schemas.microsoft.com/office/drawing/2014/main" val="4031371289"/>
                    </a:ext>
                  </a:extLst>
                </a:gridCol>
                <a:gridCol w="1428159">
                  <a:extLst>
                    <a:ext uri="{9D8B030D-6E8A-4147-A177-3AD203B41FA5}">
                      <a16:colId xmlns:a16="http://schemas.microsoft.com/office/drawing/2014/main" val="3281094630"/>
                    </a:ext>
                  </a:extLst>
                </a:gridCol>
                <a:gridCol w="1428159">
                  <a:extLst>
                    <a:ext uri="{9D8B030D-6E8A-4147-A177-3AD203B41FA5}">
                      <a16:colId xmlns:a16="http://schemas.microsoft.com/office/drawing/2014/main" val="3624477069"/>
                    </a:ext>
                  </a:extLst>
                </a:gridCol>
                <a:gridCol w="1428159">
                  <a:extLst>
                    <a:ext uri="{9D8B030D-6E8A-4147-A177-3AD203B41FA5}">
                      <a16:colId xmlns:a16="http://schemas.microsoft.com/office/drawing/2014/main" val="4282344524"/>
                    </a:ext>
                  </a:extLst>
                </a:gridCol>
                <a:gridCol w="1428159">
                  <a:extLst>
                    <a:ext uri="{9D8B030D-6E8A-4147-A177-3AD203B41FA5}">
                      <a16:colId xmlns:a16="http://schemas.microsoft.com/office/drawing/2014/main" val="329663502"/>
                    </a:ext>
                  </a:extLst>
                </a:gridCol>
                <a:gridCol w="1428159">
                  <a:extLst>
                    <a:ext uri="{9D8B030D-6E8A-4147-A177-3AD203B41FA5}">
                      <a16:colId xmlns:a16="http://schemas.microsoft.com/office/drawing/2014/main" val="1071154139"/>
                    </a:ext>
                  </a:extLst>
                </a:gridCol>
              </a:tblGrid>
              <a:tr h="413563">
                <a:tc>
                  <a:txBody>
                    <a:bodyPr/>
                    <a:lstStyle/>
                    <a:p>
                      <a:pPr algn="ctr"/>
                      <a:r>
                        <a:rPr lang="ar-DZ" b="1" dirty="0"/>
                        <a:t>النتيجة</a:t>
                      </a:r>
                    </a:p>
                    <a:p>
                      <a:pPr algn="ctr"/>
                      <a:r>
                        <a:rPr lang="ar-DZ" b="1" dirty="0"/>
                        <a:t>ربح/خسارة</a:t>
                      </a:r>
                      <a:endParaRPr lang="en-GB" b="1" dirty="0"/>
                    </a:p>
                  </a:txBody>
                  <a:tcPr anchor="ctr"/>
                </a:tc>
                <a:tc>
                  <a:txBody>
                    <a:bodyPr/>
                    <a:lstStyle/>
                    <a:p>
                      <a:pPr algn="ctr"/>
                      <a:r>
                        <a:rPr lang="ar-DZ" b="1" dirty="0"/>
                        <a:t>الإيرادات الكلية</a:t>
                      </a:r>
                    </a:p>
                    <a:p>
                      <a:pPr algn="ctr"/>
                      <a:r>
                        <a:rPr lang="en-GB" b="1" dirty="0"/>
                        <a:t>TR</a:t>
                      </a:r>
                    </a:p>
                  </a:txBody>
                  <a:tcPr anchor="ctr"/>
                </a:tc>
                <a:tc>
                  <a:txBody>
                    <a:bodyPr/>
                    <a:lstStyle/>
                    <a:p>
                      <a:pPr algn="ctr"/>
                      <a:r>
                        <a:rPr lang="ar-DZ" b="1" dirty="0"/>
                        <a:t>التكلفة الإجمالية </a:t>
                      </a:r>
                      <a:r>
                        <a:rPr lang="en-US" b="1" dirty="0"/>
                        <a:t>TC</a:t>
                      </a:r>
                      <a:endParaRPr lang="en-GB" b="1" dirty="0"/>
                    </a:p>
                  </a:txBody>
                  <a:tcPr anchor="ctr"/>
                </a:tc>
                <a:tc>
                  <a:txBody>
                    <a:bodyPr/>
                    <a:lstStyle/>
                    <a:p>
                      <a:pPr algn="ctr"/>
                      <a:r>
                        <a:rPr lang="ar-DZ" b="1" dirty="0"/>
                        <a:t>التكلفة الثابتة الإجمالية</a:t>
                      </a:r>
                      <a:endParaRPr lang="en-GB" b="1" dirty="0"/>
                    </a:p>
                  </a:txBody>
                  <a:tcPr anchor="ctr"/>
                </a:tc>
                <a:tc>
                  <a:txBody>
                    <a:bodyPr/>
                    <a:lstStyle/>
                    <a:p>
                      <a:pPr algn="ctr"/>
                      <a:r>
                        <a:rPr lang="ar-DZ" b="1" dirty="0"/>
                        <a:t>التكلفة المتغيرة الإجمالية</a:t>
                      </a:r>
                      <a:endParaRPr lang="en-GB" b="1" dirty="0"/>
                    </a:p>
                  </a:txBody>
                  <a:tcPr anchor="ctr"/>
                </a:tc>
                <a:tc>
                  <a:txBody>
                    <a:bodyPr/>
                    <a:lstStyle/>
                    <a:p>
                      <a:pPr algn="ctr"/>
                      <a:r>
                        <a:rPr lang="ar-DZ" b="1" dirty="0"/>
                        <a:t>وحدة مباعة </a:t>
                      </a:r>
                      <a:endParaRPr lang="en-GB" b="1" dirty="0"/>
                    </a:p>
                  </a:txBody>
                  <a:tcPr anchor="ctr"/>
                </a:tc>
                <a:extLst>
                  <a:ext uri="{0D108BD9-81ED-4DB2-BD59-A6C34878D82A}">
                    <a16:rowId xmlns:a16="http://schemas.microsoft.com/office/drawing/2014/main" val="3130890692"/>
                  </a:ext>
                </a:extLst>
              </a:tr>
              <a:tr h="413563">
                <a:tc>
                  <a:txBody>
                    <a:bodyPr/>
                    <a:lstStyle/>
                    <a:p>
                      <a:pPr algn="ctr"/>
                      <a:r>
                        <a:rPr lang="ar-DZ" dirty="0"/>
                        <a:t>-60000</a:t>
                      </a:r>
                      <a:endParaRPr lang="en-GB" dirty="0"/>
                    </a:p>
                  </a:txBody>
                  <a:tcPr anchor="ctr"/>
                </a:tc>
                <a:tc>
                  <a:txBody>
                    <a:bodyPr/>
                    <a:lstStyle/>
                    <a:p>
                      <a:pPr algn="ctr"/>
                      <a:r>
                        <a:rPr lang="ar-DZ" dirty="0"/>
                        <a:t>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0</a:t>
                      </a:r>
                      <a:endParaRPr lang="en-GB" dirty="0"/>
                    </a:p>
                  </a:txBody>
                  <a:tcPr anchor="ctr"/>
                </a:tc>
                <a:tc>
                  <a:txBody>
                    <a:bodyPr/>
                    <a:lstStyle/>
                    <a:p>
                      <a:pPr algn="ctr"/>
                      <a:r>
                        <a:rPr lang="ar-DZ" dirty="0"/>
                        <a:t>0</a:t>
                      </a:r>
                      <a:endParaRPr lang="en-GB" dirty="0"/>
                    </a:p>
                  </a:txBody>
                  <a:tcPr anchor="ctr"/>
                </a:tc>
                <a:extLst>
                  <a:ext uri="{0D108BD9-81ED-4DB2-BD59-A6C34878D82A}">
                    <a16:rowId xmlns:a16="http://schemas.microsoft.com/office/drawing/2014/main" val="2375251859"/>
                  </a:ext>
                </a:extLst>
              </a:tr>
              <a:tr h="413563">
                <a:tc>
                  <a:txBody>
                    <a:bodyPr/>
                    <a:lstStyle/>
                    <a:p>
                      <a:pPr algn="ctr"/>
                      <a:r>
                        <a:rPr lang="ar-DZ" dirty="0"/>
                        <a:t>-36000</a:t>
                      </a:r>
                      <a:endParaRPr lang="en-GB" dirty="0"/>
                    </a:p>
                  </a:txBody>
                  <a:tcPr anchor="ctr"/>
                </a:tc>
                <a:tc>
                  <a:txBody>
                    <a:bodyPr/>
                    <a:lstStyle/>
                    <a:p>
                      <a:pPr algn="ctr"/>
                      <a:r>
                        <a:rPr lang="ar-DZ" dirty="0"/>
                        <a:t>40000</a:t>
                      </a:r>
                      <a:endParaRPr lang="en-GB" dirty="0"/>
                    </a:p>
                  </a:txBody>
                  <a:tcPr anchor="ctr"/>
                </a:tc>
                <a:tc>
                  <a:txBody>
                    <a:bodyPr/>
                    <a:lstStyle/>
                    <a:p>
                      <a:pPr algn="ctr"/>
                      <a:r>
                        <a:rPr lang="ar-DZ" dirty="0"/>
                        <a:t>76000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16000</a:t>
                      </a:r>
                      <a:endParaRPr lang="en-GB" dirty="0"/>
                    </a:p>
                  </a:txBody>
                  <a:tcPr anchor="ctr"/>
                </a:tc>
                <a:tc>
                  <a:txBody>
                    <a:bodyPr/>
                    <a:lstStyle/>
                    <a:p>
                      <a:pPr algn="ctr"/>
                      <a:r>
                        <a:rPr lang="ar-DZ" dirty="0"/>
                        <a:t>20000</a:t>
                      </a:r>
                      <a:endParaRPr lang="en-GB" dirty="0"/>
                    </a:p>
                  </a:txBody>
                  <a:tcPr anchor="ctr"/>
                </a:tc>
                <a:extLst>
                  <a:ext uri="{0D108BD9-81ED-4DB2-BD59-A6C34878D82A}">
                    <a16:rowId xmlns:a16="http://schemas.microsoft.com/office/drawing/2014/main" val="3540357580"/>
                  </a:ext>
                </a:extLst>
              </a:tr>
              <a:tr h="413563">
                <a:tc>
                  <a:txBody>
                    <a:bodyPr/>
                    <a:lstStyle/>
                    <a:p>
                      <a:pPr algn="ctr"/>
                      <a:r>
                        <a:rPr lang="ar-DZ" dirty="0"/>
                        <a:t>-12000</a:t>
                      </a:r>
                      <a:endParaRPr lang="en-GB" dirty="0"/>
                    </a:p>
                  </a:txBody>
                  <a:tcPr anchor="ctr"/>
                </a:tc>
                <a:tc>
                  <a:txBody>
                    <a:bodyPr/>
                    <a:lstStyle/>
                    <a:p>
                      <a:pPr algn="ctr"/>
                      <a:r>
                        <a:rPr lang="ar-DZ" dirty="0"/>
                        <a:t>80000</a:t>
                      </a:r>
                      <a:endParaRPr lang="en-GB" dirty="0"/>
                    </a:p>
                  </a:txBody>
                  <a:tcPr anchor="ctr"/>
                </a:tc>
                <a:tc>
                  <a:txBody>
                    <a:bodyPr/>
                    <a:lstStyle/>
                    <a:p>
                      <a:pPr algn="ctr"/>
                      <a:r>
                        <a:rPr lang="ar-DZ" dirty="0"/>
                        <a:t>92000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32000</a:t>
                      </a:r>
                      <a:endParaRPr lang="en-GB" dirty="0"/>
                    </a:p>
                  </a:txBody>
                  <a:tcPr anchor="ctr"/>
                </a:tc>
                <a:tc>
                  <a:txBody>
                    <a:bodyPr/>
                    <a:lstStyle/>
                    <a:p>
                      <a:pPr algn="ctr"/>
                      <a:r>
                        <a:rPr lang="ar-DZ" dirty="0"/>
                        <a:t>40000</a:t>
                      </a:r>
                      <a:endParaRPr lang="en-GB" dirty="0"/>
                    </a:p>
                  </a:txBody>
                  <a:tcPr anchor="ctr"/>
                </a:tc>
                <a:extLst>
                  <a:ext uri="{0D108BD9-81ED-4DB2-BD59-A6C34878D82A}">
                    <a16:rowId xmlns:a16="http://schemas.microsoft.com/office/drawing/2014/main" val="3655850939"/>
                  </a:ext>
                </a:extLst>
              </a:tr>
              <a:tr h="413563">
                <a:tc>
                  <a:txBody>
                    <a:bodyPr/>
                    <a:lstStyle/>
                    <a:p>
                      <a:pPr algn="ctr"/>
                      <a:r>
                        <a:rPr lang="ar-DZ" b="1" dirty="0"/>
                        <a:t>0</a:t>
                      </a:r>
                      <a:endParaRPr lang="en-GB" b="1" dirty="0"/>
                    </a:p>
                  </a:txBody>
                  <a:tcPr anchor="ctr"/>
                </a:tc>
                <a:tc>
                  <a:txBody>
                    <a:bodyPr/>
                    <a:lstStyle/>
                    <a:p>
                      <a:pPr algn="ctr"/>
                      <a:r>
                        <a:rPr lang="ar-DZ" b="1" dirty="0"/>
                        <a:t>100000</a:t>
                      </a:r>
                      <a:endParaRPr lang="en-GB" b="1" dirty="0"/>
                    </a:p>
                  </a:txBody>
                  <a:tcPr anchor="ctr"/>
                </a:tc>
                <a:tc>
                  <a:txBody>
                    <a:bodyPr/>
                    <a:lstStyle/>
                    <a:p>
                      <a:pPr algn="ctr"/>
                      <a:r>
                        <a:rPr lang="ar-DZ" b="1" dirty="0"/>
                        <a:t>100000</a:t>
                      </a:r>
                      <a:endParaRPr lang="en-GB" b="1" dirty="0"/>
                    </a:p>
                  </a:txBody>
                  <a:tcPr anchor="ctr"/>
                </a:tc>
                <a:tc>
                  <a:txBody>
                    <a:bodyPr/>
                    <a:lstStyle/>
                    <a:p>
                      <a:pPr algn="ctr"/>
                      <a:r>
                        <a:rPr lang="ar-DZ" b="1" dirty="0"/>
                        <a:t>60000</a:t>
                      </a:r>
                      <a:endParaRPr lang="en-GB" b="1" dirty="0"/>
                    </a:p>
                  </a:txBody>
                  <a:tcPr anchor="ctr"/>
                </a:tc>
                <a:tc>
                  <a:txBody>
                    <a:bodyPr/>
                    <a:lstStyle/>
                    <a:p>
                      <a:pPr algn="ctr"/>
                      <a:r>
                        <a:rPr lang="ar-DZ" b="1" dirty="0"/>
                        <a:t>40000</a:t>
                      </a:r>
                      <a:endParaRPr lang="en-GB" b="1" dirty="0"/>
                    </a:p>
                  </a:txBody>
                  <a:tcPr anchor="ctr"/>
                </a:tc>
                <a:tc>
                  <a:txBody>
                    <a:bodyPr/>
                    <a:lstStyle/>
                    <a:p>
                      <a:pPr algn="ctr"/>
                      <a:r>
                        <a:rPr lang="ar-DZ" b="1" dirty="0"/>
                        <a:t>50000</a:t>
                      </a:r>
                      <a:endParaRPr lang="en-GB" b="1" dirty="0"/>
                    </a:p>
                  </a:txBody>
                  <a:tcPr anchor="ctr"/>
                </a:tc>
                <a:extLst>
                  <a:ext uri="{0D108BD9-81ED-4DB2-BD59-A6C34878D82A}">
                    <a16:rowId xmlns:a16="http://schemas.microsoft.com/office/drawing/2014/main" val="1608570527"/>
                  </a:ext>
                </a:extLst>
              </a:tr>
              <a:tr h="413563">
                <a:tc>
                  <a:txBody>
                    <a:bodyPr/>
                    <a:lstStyle/>
                    <a:p>
                      <a:pPr algn="ctr"/>
                      <a:r>
                        <a:rPr lang="ar-DZ" dirty="0"/>
                        <a:t>12000</a:t>
                      </a:r>
                      <a:endParaRPr lang="en-GB" dirty="0"/>
                    </a:p>
                  </a:txBody>
                  <a:tcPr anchor="ctr"/>
                </a:tc>
                <a:tc>
                  <a:txBody>
                    <a:bodyPr/>
                    <a:lstStyle/>
                    <a:p>
                      <a:pPr algn="ctr"/>
                      <a:r>
                        <a:rPr lang="ar-DZ" dirty="0"/>
                        <a:t>120000</a:t>
                      </a:r>
                      <a:endParaRPr lang="en-GB" dirty="0"/>
                    </a:p>
                  </a:txBody>
                  <a:tcPr anchor="ctr"/>
                </a:tc>
                <a:tc>
                  <a:txBody>
                    <a:bodyPr/>
                    <a:lstStyle/>
                    <a:p>
                      <a:pPr algn="ctr"/>
                      <a:r>
                        <a:rPr lang="ar-DZ" dirty="0"/>
                        <a:t>108000</a:t>
                      </a:r>
                      <a:endParaRPr lang="en-GB" dirty="0"/>
                    </a:p>
                  </a:txBody>
                  <a:tcPr anchor="ct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dirty="0"/>
                        <a:t>60000</a:t>
                      </a:r>
                      <a:endParaRPr lang="en-GB" dirty="0"/>
                    </a:p>
                  </a:txBody>
                  <a:tcPr anchor="ctr"/>
                </a:tc>
                <a:tc>
                  <a:txBody>
                    <a:bodyPr/>
                    <a:lstStyle/>
                    <a:p>
                      <a:pPr algn="ctr"/>
                      <a:r>
                        <a:rPr lang="ar-DZ" dirty="0"/>
                        <a:t>48000</a:t>
                      </a:r>
                      <a:endParaRPr lang="en-GB" dirty="0"/>
                    </a:p>
                  </a:txBody>
                  <a:tcPr anchor="ctr"/>
                </a:tc>
                <a:tc>
                  <a:txBody>
                    <a:bodyPr/>
                    <a:lstStyle/>
                    <a:p>
                      <a:pPr algn="ctr"/>
                      <a:r>
                        <a:rPr lang="ar-DZ" dirty="0"/>
                        <a:t>60000</a:t>
                      </a:r>
                      <a:endParaRPr lang="en-GB" dirty="0"/>
                    </a:p>
                  </a:txBody>
                  <a:tcPr anchor="ctr"/>
                </a:tc>
                <a:extLst>
                  <a:ext uri="{0D108BD9-81ED-4DB2-BD59-A6C34878D82A}">
                    <a16:rowId xmlns:a16="http://schemas.microsoft.com/office/drawing/2014/main" val="1370625471"/>
                  </a:ext>
                </a:extLst>
              </a:tr>
              <a:tr h="413563">
                <a:tc>
                  <a:txBody>
                    <a:bodyPr/>
                    <a:lstStyle/>
                    <a:p>
                      <a:pPr algn="ctr"/>
                      <a:r>
                        <a:rPr lang="ar-DZ" dirty="0"/>
                        <a:t>36000</a:t>
                      </a:r>
                      <a:endParaRPr lang="en-GB" dirty="0"/>
                    </a:p>
                  </a:txBody>
                  <a:tcPr anchor="ctr"/>
                </a:tc>
                <a:tc>
                  <a:txBody>
                    <a:bodyPr/>
                    <a:lstStyle/>
                    <a:p>
                      <a:pPr algn="ctr"/>
                      <a:r>
                        <a:rPr lang="ar-DZ" dirty="0"/>
                        <a:t>160000</a:t>
                      </a:r>
                      <a:endParaRPr lang="en-GB" dirty="0"/>
                    </a:p>
                  </a:txBody>
                  <a:tcPr anchor="ctr"/>
                </a:tc>
                <a:tc>
                  <a:txBody>
                    <a:bodyPr/>
                    <a:lstStyle/>
                    <a:p>
                      <a:pPr algn="ctr"/>
                      <a:r>
                        <a:rPr lang="ar-DZ" dirty="0"/>
                        <a:t>124000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64000</a:t>
                      </a:r>
                      <a:endParaRPr lang="en-GB" dirty="0"/>
                    </a:p>
                  </a:txBody>
                  <a:tcPr anchor="ctr"/>
                </a:tc>
                <a:tc>
                  <a:txBody>
                    <a:bodyPr/>
                    <a:lstStyle/>
                    <a:p>
                      <a:pPr algn="ctr"/>
                      <a:r>
                        <a:rPr lang="ar-DZ" dirty="0"/>
                        <a:t>80000</a:t>
                      </a:r>
                      <a:endParaRPr lang="en-GB" dirty="0"/>
                    </a:p>
                  </a:txBody>
                  <a:tcPr anchor="ctr"/>
                </a:tc>
                <a:extLst>
                  <a:ext uri="{0D108BD9-81ED-4DB2-BD59-A6C34878D82A}">
                    <a16:rowId xmlns:a16="http://schemas.microsoft.com/office/drawing/2014/main" val="3977739990"/>
                  </a:ext>
                </a:extLst>
              </a:tr>
              <a:tr h="413563">
                <a:tc>
                  <a:txBody>
                    <a:bodyPr/>
                    <a:lstStyle/>
                    <a:p>
                      <a:pPr algn="ctr"/>
                      <a:r>
                        <a:rPr lang="ar-DZ" dirty="0"/>
                        <a:t>60000</a:t>
                      </a:r>
                      <a:endParaRPr lang="en-GB" dirty="0"/>
                    </a:p>
                  </a:txBody>
                  <a:tcPr anchor="ctr"/>
                </a:tc>
                <a:tc>
                  <a:txBody>
                    <a:bodyPr/>
                    <a:lstStyle/>
                    <a:p>
                      <a:pPr algn="ctr"/>
                      <a:r>
                        <a:rPr lang="ar-DZ" dirty="0"/>
                        <a:t>200000</a:t>
                      </a:r>
                      <a:endParaRPr lang="en-GB" dirty="0"/>
                    </a:p>
                  </a:txBody>
                  <a:tcPr anchor="ctr"/>
                </a:tc>
                <a:tc>
                  <a:txBody>
                    <a:bodyPr/>
                    <a:lstStyle/>
                    <a:p>
                      <a:pPr algn="ctr"/>
                      <a:r>
                        <a:rPr lang="ar-DZ" dirty="0"/>
                        <a:t>140000</a:t>
                      </a:r>
                      <a:endParaRPr lang="en-GB" dirty="0"/>
                    </a:p>
                  </a:txBody>
                  <a:tcPr anchor="ctr"/>
                </a:tc>
                <a:tc>
                  <a:txBody>
                    <a:bodyPr/>
                    <a:lstStyle/>
                    <a:p>
                      <a:pPr algn="ctr"/>
                      <a:r>
                        <a:rPr lang="ar-DZ" dirty="0"/>
                        <a:t>60000</a:t>
                      </a:r>
                      <a:endParaRPr lang="en-GB" dirty="0"/>
                    </a:p>
                  </a:txBody>
                  <a:tcPr anchor="ctr"/>
                </a:tc>
                <a:tc>
                  <a:txBody>
                    <a:bodyPr/>
                    <a:lstStyle/>
                    <a:p>
                      <a:pPr algn="ctr"/>
                      <a:r>
                        <a:rPr lang="ar-DZ" dirty="0"/>
                        <a:t>80000</a:t>
                      </a:r>
                      <a:endParaRPr lang="en-GB" dirty="0"/>
                    </a:p>
                  </a:txBody>
                  <a:tcPr anchor="ctr"/>
                </a:tc>
                <a:tc>
                  <a:txBody>
                    <a:bodyPr/>
                    <a:lstStyle/>
                    <a:p>
                      <a:pPr algn="ctr"/>
                      <a:r>
                        <a:rPr lang="ar-DZ" dirty="0"/>
                        <a:t>100000</a:t>
                      </a:r>
                      <a:endParaRPr lang="en-GB" dirty="0"/>
                    </a:p>
                  </a:txBody>
                  <a:tcPr anchor="ctr"/>
                </a:tc>
                <a:extLst>
                  <a:ext uri="{0D108BD9-81ED-4DB2-BD59-A6C34878D82A}">
                    <a16:rowId xmlns:a16="http://schemas.microsoft.com/office/drawing/2014/main" val="2915231458"/>
                  </a:ext>
                </a:extLst>
              </a:tr>
            </a:tbl>
          </a:graphicData>
        </a:graphic>
      </p:graphicFrame>
    </p:spTree>
    <p:extLst>
      <p:ext uri="{BB962C8B-B14F-4D97-AF65-F5344CB8AC3E}">
        <p14:creationId xmlns:p14="http://schemas.microsoft.com/office/powerpoint/2010/main" val="2173645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just">
              <a:tabLst>
                <a:tab pos="1254125" algn="l"/>
              </a:tabLst>
            </a:pPr>
            <a:r>
              <a:rPr lang="ar-DZ" sz="3200" spc="0" dirty="0">
                <a:solidFill>
                  <a:schemeClr val="tx1"/>
                </a:solidFill>
              </a:rPr>
              <a:t>الإجابة : </a:t>
            </a:r>
          </a:p>
          <a:p>
            <a:pPr marL="633413" indent="-457200" algn="just">
              <a:buAutoNum type="arabic1Minus"/>
              <a:tabLst>
                <a:tab pos="1254125" algn="l"/>
              </a:tabLst>
            </a:pPr>
            <a:r>
              <a:rPr lang="ar-DZ" sz="2000" spc="0" dirty="0">
                <a:solidFill>
                  <a:schemeClr val="tx1"/>
                </a:solidFill>
              </a:rPr>
              <a:t>الشركة </a:t>
            </a:r>
            <a:r>
              <a:rPr lang="en-US" sz="2000" spc="0" dirty="0">
                <a:solidFill>
                  <a:schemeClr val="tx1"/>
                </a:solidFill>
              </a:rPr>
              <a:t> Y</a:t>
            </a:r>
            <a:r>
              <a:rPr lang="ar-DZ" sz="2000" spc="0" dirty="0">
                <a:solidFill>
                  <a:schemeClr val="tx1"/>
                </a:solidFill>
              </a:rPr>
              <a:t> المستخدمة للأموال الخاصة بشكل أكبر تسمى </a:t>
            </a:r>
            <a:r>
              <a:rPr lang="en-GB" sz="1400" spc="0" dirty="0">
                <a:solidFill>
                  <a:schemeClr val="tx1"/>
                </a:solidFill>
              </a:rPr>
              <a:t> firm </a:t>
            </a:r>
            <a:r>
              <a:rPr lang="ar-DZ" sz="1400" spc="0" dirty="0">
                <a:solidFill>
                  <a:schemeClr val="tx1"/>
                </a:solidFill>
              </a:rPr>
              <a:t> </a:t>
            </a:r>
            <a:r>
              <a:rPr lang="en-US" sz="1400" spc="0" dirty="0">
                <a:solidFill>
                  <a:schemeClr val="tx1"/>
                </a:solidFill>
              </a:rPr>
              <a:t>conservative</a:t>
            </a:r>
            <a:endParaRPr lang="ar-DZ" sz="1400" spc="0" dirty="0">
              <a:solidFill>
                <a:schemeClr val="tx1"/>
              </a:solidFill>
            </a:endParaRPr>
          </a:p>
          <a:p>
            <a:pPr marL="176213" algn="just">
              <a:tabLst>
                <a:tab pos="1254125" algn="l"/>
              </a:tabLst>
            </a:pPr>
            <a:endParaRPr lang="ar-DZ" sz="1400" spc="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DZ" sz="2800" b="1" dirty="0">
                <a:solidFill>
                  <a:schemeClr val="tx1"/>
                </a:solidFill>
              </a:rPr>
              <a:t>الفصل الرابع : الرفع  التشغيلي والمالي</a:t>
            </a:r>
            <a:endParaRPr lang="ar-SA" sz="2400" b="1" dirty="0"/>
          </a:p>
        </p:txBody>
      </p:sp>
      <p:sp>
        <p:nvSpPr>
          <p:cNvPr id="4" name="Date Placeholder 3"/>
          <p:cNvSpPr>
            <a:spLocks noGrp="1"/>
          </p:cNvSpPr>
          <p:nvPr>
            <p:ph type="dt" sz="half" idx="10"/>
          </p:nvPr>
        </p:nvSpPr>
        <p:spPr/>
        <p:txBody>
          <a:bodyPr/>
          <a:lstStyle/>
          <a:p>
            <a:fld id="{67D95945-3C9F-4471-B467-1D0B4D5A1D83}" type="datetime1">
              <a:rPr lang="fr-FR" smtClean="0"/>
              <a:t>02/12/2024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9</a:t>
            </a:fld>
            <a:endParaRPr lang="ar-SA"/>
          </a:p>
        </p:txBody>
      </p:sp>
      <p:sp>
        <p:nvSpPr>
          <p:cNvPr id="6" name="Footer Placeholder 5"/>
          <p:cNvSpPr>
            <a:spLocks noGrp="1"/>
          </p:cNvSpPr>
          <p:nvPr>
            <p:ph type="ftr" sz="quarter" idx="11"/>
          </p:nvPr>
        </p:nvSpPr>
        <p:spPr>
          <a:xfrm>
            <a:off x="304800" y="6410848"/>
            <a:ext cx="5419328" cy="365760"/>
          </a:xfrm>
        </p:spPr>
        <p:txBody>
          <a:bodyPr/>
          <a:lstStyle/>
          <a:p>
            <a:r>
              <a:rPr lang="ar-SA" dirty="0"/>
              <a:t>سنة 1  ماستر : محاسبة وتدقيق : </a:t>
            </a:r>
            <a:r>
              <a:rPr lang="ar-SA" dirty="0" err="1"/>
              <a:t>تسييرمالي</a:t>
            </a:r>
            <a:r>
              <a:rPr lang="ar-SA" dirty="0"/>
              <a:t> معمق                      أ. د </a:t>
            </a:r>
            <a:r>
              <a:rPr lang="ar-SA" dirty="0" err="1"/>
              <a:t>بوداح</a:t>
            </a:r>
            <a:r>
              <a:rPr lang="ar-SA" dirty="0"/>
              <a:t> عبدالجليل</a:t>
            </a:r>
          </a:p>
        </p:txBody>
      </p:sp>
      <p:graphicFrame>
        <p:nvGraphicFramePr>
          <p:cNvPr id="7" name="Table 7">
            <a:extLst>
              <a:ext uri="{FF2B5EF4-FFF2-40B4-BE49-F238E27FC236}">
                <a16:creationId xmlns:a16="http://schemas.microsoft.com/office/drawing/2014/main" id="{F6A68C2F-67C0-489F-AE80-E489C613AA56}"/>
              </a:ext>
            </a:extLst>
          </p:cNvPr>
          <p:cNvGraphicFramePr>
            <a:graphicFrameLocks noGrp="1"/>
          </p:cNvGraphicFramePr>
          <p:nvPr>
            <p:extLst>
              <p:ext uri="{D42A27DB-BD31-4B8C-83A1-F6EECF244321}">
                <p14:modId xmlns:p14="http://schemas.microsoft.com/office/powerpoint/2010/main" val="3580002271"/>
              </p:ext>
            </p:extLst>
          </p:nvPr>
        </p:nvGraphicFramePr>
        <p:xfrm>
          <a:off x="251520" y="2640774"/>
          <a:ext cx="8568954" cy="3535021"/>
        </p:xfrm>
        <a:graphic>
          <a:graphicData uri="http://schemas.openxmlformats.org/drawingml/2006/table">
            <a:tbl>
              <a:tblPr firstRow="1" bandRow="1">
                <a:tableStyleId>{5940675A-B579-460E-94D1-54222C63F5DA}</a:tableStyleId>
              </a:tblPr>
              <a:tblGrid>
                <a:gridCol w="1428159">
                  <a:extLst>
                    <a:ext uri="{9D8B030D-6E8A-4147-A177-3AD203B41FA5}">
                      <a16:colId xmlns:a16="http://schemas.microsoft.com/office/drawing/2014/main" val="4031371289"/>
                    </a:ext>
                  </a:extLst>
                </a:gridCol>
                <a:gridCol w="1428159">
                  <a:extLst>
                    <a:ext uri="{9D8B030D-6E8A-4147-A177-3AD203B41FA5}">
                      <a16:colId xmlns:a16="http://schemas.microsoft.com/office/drawing/2014/main" val="3281094630"/>
                    </a:ext>
                  </a:extLst>
                </a:gridCol>
                <a:gridCol w="1428159">
                  <a:extLst>
                    <a:ext uri="{9D8B030D-6E8A-4147-A177-3AD203B41FA5}">
                      <a16:colId xmlns:a16="http://schemas.microsoft.com/office/drawing/2014/main" val="3624477069"/>
                    </a:ext>
                  </a:extLst>
                </a:gridCol>
                <a:gridCol w="1428159">
                  <a:extLst>
                    <a:ext uri="{9D8B030D-6E8A-4147-A177-3AD203B41FA5}">
                      <a16:colId xmlns:a16="http://schemas.microsoft.com/office/drawing/2014/main" val="4282344524"/>
                    </a:ext>
                  </a:extLst>
                </a:gridCol>
                <a:gridCol w="1428159">
                  <a:extLst>
                    <a:ext uri="{9D8B030D-6E8A-4147-A177-3AD203B41FA5}">
                      <a16:colId xmlns:a16="http://schemas.microsoft.com/office/drawing/2014/main" val="329663502"/>
                    </a:ext>
                  </a:extLst>
                </a:gridCol>
                <a:gridCol w="1428159">
                  <a:extLst>
                    <a:ext uri="{9D8B030D-6E8A-4147-A177-3AD203B41FA5}">
                      <a16:colId xmlns:a16="http://schemas.microsoft.com/office/drawing/2014/main" val="1071154139"/>
                    </a:ext>
                  </a:extLst>
                </a:gridCol>
              </a:tblGrid>
              <a:tr h="413563">
                <a:tc>
                  <a:txBody>
                    <a:bodyPr/>
                    <a:lstStyle/>
                    <a:p>
                      <a:pPr algn="ctr"/>
                      <a:r>
                        <a:rPr lang="ar-DZ" b="1" dirty="0"/>
                        <a:t>النتيجة</a:t>
                      </a:r>
                    </a:p>
                    <a:p>
                      <a:pPr algn="ctr"/>
                      <a:r>
                        <a:rPr lang="ar-DZ" b="1" dirty="0"/>
                        <a:t>ربح/خسارة</a:t>
                      </a:r>
                      <a:endParaRPr lang="en-GB" b="1" dirty="0"/>
                    </a:p>
                  </a:txBody>
                  <a:tcPr anchor="ctr"/>
                </a:tc>
                <a:tc>
                  <a:txBody>
                    <a:bodyPr/>
                    <a:lstStyle/>
                    <a:p>
                      <a:pPr algn="ctr"/>
                      <a:r>
                        <a:rPr lang="ar-DZ" b="1" dirty="0"/>
                        <a:t>الإيرادات الكلية</a:t>
                      </a:r>
                    </a:p>
                    <a:p>
                      <a:pPr algn="ctr"/>
                      <a:r>
                        <a:rPr lang="en-GB" b="1" dirty="0"/>
                        <a:t>TR</a:t>
                      </a:r>
                    </a:p>
                  </a:txBody>
                  <a:tcPr anchor="ctr"/>
                </a:tc>
                <a:tc>
                  <a:txBody>
                    <a:bodyPr/>
                    <a:lstStyle/>
                    <a:p>
                      <a:pPr algn="ctr"/>
                      <a:r>
                        <a:rPr lang="ar-DZ" b="1" dirty="0"/>
                        <a:t>التكلفة الإجمالية </a:t>
                      </a:r>
                      <a:r>
                        <a:rPr lang="en-US" b="1" dirty="0"/>
                        <a:t>TC</a:t>
                      </a:r>
                      <a:endParaRPr lang="en-GB" b="1" dirty="0"/>
                    </a:p>
                  </a:txBody>
                  <a:tcPr anchor="ctr"/>
                </a:tc>
                <a:tc>
                  <a:txBody>
                    <a:bodyPr/>
                    <a:lstStyle/>
                    <a:p>
                      <a:pPr algn="ctr"/>
                      <a:r>
                        <a:rPr lang="ar-DZ" b="1" dirty="0"/>
                        <a:t>التكلفة الثابتة الإجمالية</a:t>
                      </a:r>
                      <a:endParaRPr lang="en-GB" b="1" dirty="0"/>
                    </a:p>
                  </a:txBody>
                  <a:tcPr anchor="ctr"/>
                </a:tc>
                <a:tc>
                  <a:txBody>
                    <a:bodyPr/>
                    <a:lstStyle/>
                    <a:p>
                      <a:pPr algn="ctr"/>
                      <a:r>
                        <a:rPr lang="ar-DZ" b="1" dirty="0"/>
                        <a:t>التكلفة المتغيرة الإجمالية</a:t>
                      </a:r>
                      <a:endParaRPr lang="en-GB" b="1" dirty="0"/>
                    </a:p>
                  </a:txBody>
                  <a:tcPr anchor="ctr"/>
                </a:tc>
                <a:tc>
                  <a:txBody>
                    <a:bodyPr/>
                    <a:lstStyle/>
                    <a:p>
                      <a:pPr algn="ctr"/>
                      <a:r>
                        <a:rPr lang="ar-DZ" b="1" dirty="0"/>
                        <a:t>وحدة مباعة </a:t>
                      </a:r>
                      <a:endParaRPr lang="en-GB" b="1" dirty="0"/>
                    </a:p>
                  </a:txBody>
                  <a:tcPr anchor="ctr"/>
                </a:tc>
                <a:extLst>
                  <a:ext uri="{0D108BD9-81ED-4DB2-BD59-A6C34878D82A}">
                    <a16:rowId xmlns:a16="http://schemas.microsoft.com/office/drawing/2014/main" val="3130890692"/>
                  </a:ext>
                </a:extLst>
              </a:tr>
              <a:tr h="413563">
                <a:tc>
                  <a:txBody>
                    <a:bodyPr/>
                    <a:lstStyle/>
                    <a:p>
                      <a:pPr algn="ctr"/>
                      <a:r>
                        <a:rPr lang="ar-DZ" dirty="0"/>
                        <a:t>-12000</a:t>
                      </a:r>
                      <a:endParaRPr lang="en-GB" dirty="0"/>
                    </a:p>
                  </a:txBody>
                  <a:tcPr anchor="ctr"/>
                </a:tc>
                <a:tc>
                  <a:txBody>
                    <a:bodyPr/>
                    <a:lstStyle/>
                    <a:p>
                      <a:pPr algn="ctr"/>
                      <a:r>
                        <a:rPr lang="ar-DZ" dirty="0"/>
                        <a:t>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0</a:t>
                      </a:r>
                      <a:endParaRPr lang="en-GB" dirty="0"/>
                    </a:p>
                  </a:txBody>
                  <a:tcPr anchor="ctr"/>
                </a:tc>
                <a:tc>
                  <a:txBody>
                    <a:bodyPr/>
                    <a:lstStyle/>
                    <a:p>
                      <a:pPr algn="ctr"/>
                      <a:r>
                        <a:rPr lang="ar-DZ" dirty="0"/>
                        <a:t>0</a:t>
                      </a:r>
                      <a:endParaRPr lang="en-GB" dirty="0"/>
                    </a:p>
                  </a:txBody>
                  <a:tcPr anchor="ctr"/>
                </a:tc>
                <a:extLst>
                  <a:ext uri="{0D108BD9-81ED-4DB2-BD59-A6C34878D82A}">
                    <a16:rowId xmlns:a16="http://schemas.microsoft.com/office/drawing/2014/main" val="2375251859"/>
                  </a:ext>
                </a:extLst>
              </a:tr>
              <a:tr h="413563">
                <a:tc>
                  <a:txBody>
                    <a:bodyPr/>
                    <a:lstStyle/>
                    <a:p>
                      <a:pPr algn="ctr"/>
                      <a:r>
                        <a:rPr lang="ar-DZ" dirty="0"/>
                        <a:t>-4000</a:t>
                      </a:r>
                      <a:endParaRPr lang="en-GB" dirty="0"/>
                    </a:p>
                  </a:txBody>
                  <a:tcPr anchor="ctr"/>
                </a:tc>
                <a:tc>
                  <a:txBody>
                    <a:bodyPr/>
                    <a:lstStyle/>
                    <a:p>
                      <a:pPr algn="ctr"/>
                      <a:r>
                        <a:rPr lang="ar-DZ" dirty="0"/>
                        <a:t>40000</a:t>
                      </a:r>
                      <a:endParaRPr lang="en-GB" dirty="0"/>
                    </a:p>
                  </a:txBody>
                  <a:tcPr anchor="ctr"/>
                </a:tc>
                <a:tc>
                  <a:txBody>
                    <a:bodyPr/>
                    <a:lstStyle/>
                    <a:p>
                      <a:pPr algn="ctr"/>
                      <a:r>
                        <a:rPr lang="ar-DZ" dirty="0"/>
                        <a:t>44000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32000</a:t>
                      </a:r>
                      <a:endParaRPr lang="en-GB" dirty="0"/>
                    </a:p>
                  </a:txBody>
                  <a:tcPr anchor="ctr"/>
                </a:tc>
                <a:tc>
                  <a:txBody>
                    <a:bodyPr/>
                    <a:lstStyle/>
                    <a:p>
                      <a:pPr algn="ctr"/>
                      <a:r>
                        <a:rPr lang="ar-DZ" dirty="0"/>
                        <a:t>20000</a:t>
                      </a:r>
                      <a:endParaRPr lang="en-GB" dirty="0"/>
                    </a:p>
                  </a:txBody>
                  <a:tcPr anchor="ctr"/>
                </a:tc>
                <a:extLst>
                  <a:ext uri="{0D108BD9-81ED-4DB2-BD59-A6C34878D82A}">
                    <a16:rowId xmlns:a16="http://schemas.microsoft.com/office/drawing/2014/main" val="3540357580"/>
                  </a:ext>
                </a:extLst>
              </a:tr>
              <a:tr h="413563">
                <a:tc>
                  <a:txBody>
                    <a:bodyPr/>
                    <a:lstStyle/>
                    <a:p>
                      <a:pPr algn="ctr"/>
                      <a:r>
                        <a:rPr lang="ar-DZ" b="1" dirty="0"/>
                        <a:t>0</a:t>
                      </a:r>
                      <a:endParaRPr lang="en-GB" b="1" dirty="0"/>
                    </a:p>
                  </a:txBody>
                  <a:tcPr anchor="ctr"/>
                </a:tc>
                <a:tc>
                  <a:txBody>
                    <a:bodyPr/>
                    <a:lstStyle/>
                    <a:p>
                      <a:pPr algn="ctr"/>
                      <a:r>
                        <a:rPr lang="ar-DZ" b="1" dirty="0"/>
                        <a:t>60000</a:t>
                      </a:r>
                      <a:endParaRPr lang="en-GB" b="1" dirty="0"/>
                    </a:p>
                  </a:txBody>
                  <a:tcPr anchor="ctr"/>
                </a:tc>
                <a:tc>
                  <a:txBody>
                    <a:bodyPr/>
                    <a:lstStyle/>
                    <a:p>
                      <a:pPr algn="ctr"/>
                      <a:r>
                        <a:rPr lang="ar-DZ" b="1" dirty="0"/>
                        <a:t>60000</a:t>
                      </a:r>
                      <a:endParaRPr lang="en-GB" b="1" dirty="0"/>
                    </a:p>
                  </a:txBody>
                  <a:tcPr anchor="ctr"/>
                </a:tc>
                <a:tc>
                  <a:txBody>
                    <a:bodyPr/>
                    <a:lstStyle/>
                    <a:p>
                      <a:pPr algn="ctr"/>
                      <a:r>
                        <a:rPr lang="ar-DZ" b="1" dirty="0"/>
                        <a:t>12000</a:t>
                      </a:r>
                      <a:endParaRPr lang="en-GB" b="1" dirty="0"/>
                    </a:p>
                  </a:txBody>
                  <a:tcPr anchor="ctr"/>
                </a:tc>
                <a:tc>
                  <a:txBody>
                    <a:bodyPr/>
                    <a:lstStyle/>
                    <a:p>
                      <a:pPr algn="ctr"/>
                      <a:r>
                        <a:rPr lang="ar-DZ" b="1" dirty="0"/>
                        <a:t>48000</a:t>
                      </a:r>
                      <a:endParaRPr lang="en-GB" b="1" dirty="0"/>
                    </a:p>
                  </a:txBody>
                  <a:tcPr anchor="ctr"/>
                </a:tc>
                <a:tc>
                  <a:txBody>
                    <a:bodyPr/>
                    <a:lstStyle/>
                    <a:p>
                      <a:pPr algn="ctr"/>
                      <a:r>
                        <a:rPr lang="ar-DZ" b="1" dirty="0"/>
                        <a:t>30000</a:t>
                      </a:r>
                      <a:endParaRPr lang="en-GB" b="1" dirty="0"/>
                    </a:p>
                  </a:txBody>
                  <a:tcPr anchor="ctr"/>
                </a:tc>
                <a:extLst>
                  <a:ext uri="{0D108BD9-81ED-4DB2-BD59-A6C34878D82A}">
                    <a16:rowId xmlns:a16="http://schemas.microsoft.com/office/drawing/2014/main" val="3655850939"/>
                  </a:ext>
                </a:extLst>
              </a:tr>
              <a:tr h="413563">
                <a:tc>
                  <a:txBody>
                    <a:bodyPr/>
                    <a:lstStyle/>
                    <a:p>
                      <a:pPr algn="ctr"/>
                      <a:r>
                        <a:rPr lang="ar-DZ" b="0" dirty="0"/>
                        <a:t>4000</a:t>
                      </a:r>
                      <a:endParaRPr lang="en-GB" b="0" dirty="0"/>
                    </a:p>
                  </a:txBody>
                  <a:tcPr anchor="ctr"/>
                </a:tc>
                <a:tc>
                  <a:txBody>
                    <a:bodyPr/>
                    <a:lstStyle/>
                    <a:p>
                      <a:pPr algn="ctr"/>
                      <a:r>
                        <a:rPr lang="ar-DZ" b="0" dirty="0"/>
                        <a:t>80000</a:t>
                      </a:r>
                      <a:endParaRPr lang="en-GB" b="0" dirty="0"/>
                    </a:p>
                  </a:txBody>
                  <a:tcPr anchor="ctr"/>
                </a:tc>
                <a:tc>
                  <a:txBody>
                    <a:bodyPr/>
                    <a:lstStyle/>
                    <a:p>
                      <a:pPr algn="ctr"/>
                      <a:r>
                        <a:rPr lang="ar-DZ" b="0" dirty="0"/>
                        <a:t>76000</a:t>
                      </a:r>
                      <a:endParaRPr lang="en-GB" b="0" dirty="0"/>
                    </a:p>
                  </a:txBody>
                  <a:tcPr anchor="ctr"/>
                </a:tc>
                <a:tc>
                  <a:txBody>
                    <a:bodyPr/>
                    <a:lstStyle/>
                    <a:p>
                      <a:pPr algn="ctr"/>
                      <a:r>
                        <a:rPr lang="ar-DZ" b="0" dirty="0"/>
                        <a:t>12000</a:t>
                      </a:r>
                      <a:endParaRPr lang="en-GB" b="0" dirty="0"/>
                    </a:p>
                  </a:txBody>
                  <a:tcPr anchor="ctr"/>
                </a:tc>
                <a:tc>
                  <a:txBody>
                    <a:bodyPr/>
                    <a:lstStyle/>
                    <a:p>
                      <a:pPr algn="ctr"/>
                      <a:r>
                        <a:rPr lang="ar-DZ" b="0" dirty="0"/>
                        <a:t>64000</a:t>
                      </a:r>
                      <a:endParaRPr lang="en-GB" b="0" dirty="0"/>
                    </a:p>
                  </a:txBody>
                  <a:tcPr anchor="ctr"/>
                </a:tc>
                <a:tc>
                  <a:txBody>
                    <a:bodyPr/>
                    <a:lstStyle/>
                    <a:p>
                      <a:pPr algn="ctr"/>
                      <a:r>
                        <a:rPr lang="ar-DZ" b="0" dirty="0"/>
                        <a:t>40000</a:t>
                      </a:r>
                      <a:endParaRPr lang="en-GB" b="0" dirty="0"/>
                    </a:p>
                  </a:txBody>
                  <a:tcPr anchor="ctr"/>
                </a:tc>
                <a:extLst>
                  <a:ext uri="{0D108BD9-81ED-4DB2-BD59-A6C34878D82A}">
                    <a16:rowId xmlns:a16="http://schemas.microsoft.com/office/drawing/2014/main" val="1608570527"/>
                  </a:ext>
                </a:extLst>
              </a:tr>
              <a:tr h="413563">
                <a:tc>
                  <a:txBody>
                    <a:bodyPr/>
                    <a:lstStyle/>
                    <a:p>
                      <a:pPr algn="ctr"/>
                      <a:r>
                        <a:rPr lang="ar-DZ" dirty="0"/>
                        <a:t>12000</a:t>
                      </a:r>
                      <a:endParaRPr lang="en-GB" dirty="0"/>
                    </a:p>
                  </a:txBody>
                  <a:tcPr anchor="ctr"/>
                </a:tc>
                <a:tc>
                  <a:txBody>
                    <a:bodyPr/>
                    <a:lstStyle/>
                    <a:p>
                      <a:pPr algn="ctr"/>
                      <a:r>
                        <a:rPr lang="ar-DZ" dirty="0"/>
                        <a:t>120000</a:t>
                      </a:r>
                      <a:endParaRPr lang="en-GB" dirty="0"/>
                    </a:p>
                  </a:txBody>
                  <a:tcPr anchor="ctr"/>
                </a:tc>
                <a:tc>
                  <a:txBody>
                    <a:bodyPr/>
                    <a:lstStyle/>
                    <a:p>
                      <a:pPr algn="ctr"/>
                      <a:r>
                        <a:rPr lang="ar-DZ" dirty="0"/>
                        <a:t>108000</a:t>
                      </a:r>
                      <a:endParaRPr lang="en-GB" dirty="0"/>
                    </a:p>
                  </a:txBody>
                  <a:tcPr anchor="ct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dirty="0"/>
                        <a:t>12000</a:t>
                      </a:r>
                      <a:endParaRPr lang="en-GB" dirty="0"/>
                    </a:p>
                  </a:txBody>
                  <a:tcPr anchor="ctr"/>
                </a:tc>
                <a:tc>
                  <a:txBody>
                    <a:bodyPr/>
                    <a:lstStyle/>
                    <a:p>
                      <a:pPr algn="ctr"/>
                      <a:r>
                        <a:rPr lang="ar-DZ" dirty="0"/>
                        <a:t>96000</a:t>
                      </a:r>
                      <a:endParaRPr lang="en-GB" dirty="0"/>
                    </a:p>
                  </a:txBody>
                  <a:tcPr anchor="ctr"/>
                </a:tc>
                <a:tc>
                  <a:txBody>
                    <a:bodyPr/>
                    <a:lstStyle/>
                    <a:p>
                      <a:pPr algn="ctr"/>
                      <a:r>
                        <a:rPr lang="ar-DZ" dirty="0"/>
                        <a:t>60000</a:t>
                      </a:r>
                      <a:endParaRPr lang="en-GB" dirty="0"/>
                    </a:p>
                  </a:txBody>
                  <a:tcPr anchor="ctr"/>
                </a:tc>
                <a:extLst>
                  <a:ext uri="{0D108BD9-81ED-4DB2-BD59-A6C34878D82A}">
                    <a16:rowId xmlns:a16="http://schemas.microsoft.com/office/drawing/2014/main" val="1370625471"/>
                  </a:ext>
                </a:extLst>
              </a:tr>
              <a:tr h="413563">
                <a:tc>
                  <a:txBody>
                    <a:bodyPr/>
                    <a:lstStyle/>
                    <a:p>
                      <a:pPr algn="ctr"/>
                      <a:r>
                        <a:rPr lang="ar-DZ" dirty="0"/>
                        <a:t>20000</a:t>
                      </a:r>
                      <a:endParaRPr lang="en-GB" dirty="0"/>
                    </a:p>
                  </a:txBody>
                  <a:tcPr anchor="ctr"/>
                </a:tc>
                <a:tc>
                  <a:txBody>
                    <a:bodyPr/>
                    <a:lstStyle/>
                    <a:p>
                      <a:pPr algn="ctr"/>
                      <a:r>
                        <a:rPr lang="ar-DZ" dirty="0"/>
                        <a:t>160000</a:t>
                      </a:r>
                      <a:endParaRPr lang="en-GB" dirty="0"/>
                    </a:p>
                  </a:txBody>
                  <a:tcPr anchor="ctr"/>
                </a:tc>
                <a:tc>
                  <a:txBody>
                    <a:bodyPr/>
                    <a:lstStyle/>
                    <a:p>
                      <a:pPr algn="ctr"/>
                      <a:r>
                        <a:rPr lang="ar-DZ" dirty="0"/>
                        <a:t>140000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128000</a:t>
                      </a:r>
                      <a:endParaRPr lang="en-GB" dirty="0"/>
                    </a:p>
                  </a:txBody>
                  <a:tcPr anchor="ctr"/>
                </a:tc>
                <a:tc>
                  <a:txBody>
                    <a:bodyPr/>
                    <a:lstStyle/>
                    <a:p>
                      <a:pPr algn="ctr"/>
                      <a:r>
                        <a:rPr lang="ar-DZ" dirty="0"/>
                        <a:t>80000</a:t>
                      </a:r>
                      <a:endParaRPr lang="en-GB" dirty="0"/>
                    </a:p>
                  </a:txBody>
                  <a:tcPr anchor="ctr"/>
                </a:tc>
                <a:extLst>
                  <a:ext uri="{0D108BD9-81ED-4DB2-BD59-A6C34878D82A}">
                    <a16:rowId xmlns:a16="http://schemas.microsoft.com/office/drawing/2014/main" val="3977739990"/>
                  </a:ext>
                </a:extLst>
              </a:tr>
              <a:tr h="413563">
                <a:tc>
                  <a:txBody>
                    <a:bodyPr/>
                    <a:lstStyle/>
                    <a:p>
                      <a:pPr algn="ctr"/>
                      <a:r>
                        <a:rPr lang="ar-DZ" dirty="0"/>
                        <a:t>28000</a:t>
                      </a:r>
                      <a:endParaRPr lang="en-GB" dirty="0"/>
                    </a:p>
                  </a:txBody>
                  <a:tcPr anchor="ctr"/>
                </a:tc>
                <a:tc>
                  <a:txBody>
                    <a:bodyPr/>
                    <a:lstStyle/>
                    <a:p>
                      <a:pPr algn="ctr"/>
                      <a:r>
                        <a:rPr lang="ar-DZ" dirty="0"/>
                        <a:t>200000</a:t>
                      </a:r>
                      <a:endParaRPr lang="en-GB" dirty="0"/>
                    </a:p>
                  </a:txBody>
                  <a:tcPr anchor="ctr"/>
                </a:tc>
                <a:tc>
                  <a:txBody>
                    <a:bodyPr/>
                    <a:lstStyle/>
                    <a:p>
                      <a:pPr algn="ctr"/>
                      <a:r>
                        <a:rPr lang="ar-DZ" dirty="0"/>
                        <a:t>172000</a:t>
                      </a:r>
                      <a:endParaRPr lang="en-GB" dirty="0"/>
                    </a:p>
                  </a:txBody>
                  <a:tcPr anchor="ctr"/>
                </a:tc>
                <a:tc>
                  <a:txBody>
                    <a:bodyPr/>
                    <a:lstStyle/>
                    <a:p>
                      <a:pPr algn="ctr"/>
                      <a:r>
                        <a:rPr lang="ar-DZ" dirty="0"/>
                        <a:t>12000</a:t>
                      </a:r>
                      <a:endParaRPr lang="en-GB" dirty="0"/>
                    </a:p>
                  </a:txBody>
                  <a:tcPr anchor="ctr"/>
                </a:tc>
                <a:tc>
                  <a:txBody>
                    <a:bodyPr/>
                    <a:lstStyle/>
                    <a:p>
                      <a:pPr algn="ctr"/>
                      <a:r>
                        <a:rPr lang="ar-DZ" dirty="0"/>
                        <a:t>160000</a:t>
                      </a:r>
                      <a:endParaRPr lang="en-GB" dirty="0"/>
                    </a:p>
                  </a:txBody>
                  <a:tcPr anchor="ctr"/>
                </a:tc>
                <a:tc>
                  <a:txBody>
                    <a:bodyPr/>
                    <a:lstStyle/>
                    <a:p>
                      <a:pPr algn="ctr"/>
                      <a:r>
                        <a:rPr lang="ar-DZ" dirty="0"/>
                        <a:t>100000</a:t>
                      </a:r>
                      <a:endParaRPr lang="en-GB" dirty="0"/>
                    </a:p>
                  </a:txBody>
                  <a:tcPr anchor="ctr"/>
                </a:tc>
                <a:extLst>
                  <a:ext uri="{0D108BD9-81ED-4DB2-BD59-A6C34878D82A}">
                    <a16:rowId xmlns:a16="http://schemas.microsoft.com/office/drawing/2014/main" val="2915231458"/>
                  </a:ext>
                </a:extLst>
              </a:tr>
            </a:tbl>
          </a:graphicData>
        </a:graphic>
      </p:graphicFrame>
    </p:spTree>
    <p:extLst>
      <p:ext uri="{BB962C8B-B14F-4D97-AF65-F5344CB8AC3E}">
        <p14:creationId xmlns:p14="http://schemas.microsoft.com/office/powerpoint/2010/main" val="342853721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38145</TotalTime>
  <Words>3636</Words>
  <Application>Microsoft Office PowerPoint</Application>
  <PresentationFormat>Affichage à l'écran (4:3)</PresentationFormat>
  <Paragraphs>547</Paragraphs>
  <Slides>29</Slides>
  <Notes>26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29</vt:i4>
      </vt:variant>
    </vt:vector>
  </HeadingPairs>
  <TitlesOfParts>
    <vt:vector size="36" baseType="lpstr">
      <vt:lpstr>Adobe Caslon Pro</vt:lpstr>
      <vt:lpstr>Adobe Gurmukhi</vt:lpstr>
      <vt:lpstr>Calibri</vt:lpstr>
      <vt:lpstr>Georgia</vt:lpstr>
      <vt:lpstr>Wingdings</vt:lpstr>
      <vt:lpstr>Wingdings 2</vt:lpstr>
      <vt:lpstr>Civic</vt:lpstr>
      <vt:lpstr>Présentation PowerPoint</vt:lpstr>
      <vt:lpstr>الجمهورية الجزائرية الديمقراطية الشعبية وزارة التعليم العالي والبحث العلمي جامعة أم البواقي–العربي بن مهيدي كلية العلوم الاقتصادية والتجارة والتسيير قسم العلوم المالية والمحاسبة     </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الفصل الرابع : الرفع التشغيلي والمالي</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124</cp:revision>
  <dcterms:created xsi:type="dcterms:W3CDTF">2013-04-10T19:40:44Z</dcterms:created>
  <dcterms:modified xsi:type="dcterms:W3CDTF">2024-12-02T18:38:49Z</dcterms:modified>
</cp:coreProperties>
</file>