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8962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5768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5735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863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045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5C8000-FD7D-4DB5-97FB-D6B2799AD80A}" type="datetimeFigureOut">
              <a:rPr lang="fr-FR" smtClean="0"/>
              <a:t>22/02/2025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307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5C8000-FD7D-4DB5-97FB-D6B2799AD80A}" type="datetimeFigureOut">
              <a:rPr lang="fr-FR" smtClean="0"/>
              <a:t>22/02/2025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3669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05C8000-FD7D-4DB5-97FB-D6B2799AD80A}" type="datetimeFigureOut">
              <a:rPr lang="fr-FR" smtClean="0"/>
              <a:t>22/02/2025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701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5C8000-FD7D-4DB5-97FB-D6B2799AD80A}" type="datetimeFigureOut">
              <a:rPr lang="fr-FR" smtClean="0"/>
              <a:t>22/02/2025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9261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22/02/2025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39895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22/02/2025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5159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8000-FD7D-4DB5-97FB-D6B2799AD80A}" type="datetimeFigureOut">
              <a:rPr lang="fr-FR" smtClean="0"/>
              <a:t>22/02/2025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31C8-0FEB-4DAF-ACC9-FE99B0868B11}" type="slidenum">
              <a:rPr lang="fr-FR" smtClean="0"/>
              <a:t>‹N°›</a:t>
            </a:fld>
            <a:endParaRPr lang="fr-FR"/>
          </a:p>
        </p:txBody>
      </p:sp>
    </p:spTree>
    <p:extLst>
      <p:ext uri="{BB962C8B-B14F-4D97-AF65-F5344CB8AC3E}">
        <p14:creationId xmlns:p14="http://schemas.microsoft.com/office/powerpoint/2010/main" val="357112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49447" y="0"/>
            <a:ext cx="5480988"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Université Larbi Ben M’hidi</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996079" y="646331"/>
            <a:ext cx="9787744"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Faculté des Sciences de la Terre et de l’Architecture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3412354" y="1198930"/>
            <a:ext cx="4955203"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Département de Géologie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44239" y="2017785"/>
            <a:ext cx="4594528" cy="707886"/>
          </a:xfrm>
          <a:prstGeom prst="rect">
            <a:avLst/>
          </a:prstGeom>
          <a:noFill/>
        </p:spPr>
        <p:txBody>
          <a:bodyPr wrap="none" lIns="91440" tIns="45720" rIns="91440" bIns="45720">
            <a:spAutoFit/>
          </a:bodyPr>
          <a:lstStyle/>
          <a:p>
            <a:pPr algn="ctr"/>
            <a:r>
              <a:rPr lang="fr-FR" sz="4000" b="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3eme année licence </a:t>
            </a:r>
            <a:endParaRPr lang="fr-FR" sz="40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34" y="2820473"/>
            <a:ext cx="9878095" cy="3885127"/>
          </a:xfrm>
          <a:prstGeom prst="rect">
            <a:avLst/>
          </a:prstGeom>
        </p:spPr>
      </p:pic>
    </p:spTree>
    <p:extLst>
      <p:ext uri="{BB962C8B-B14F-4D97-AF65-F5344CB8AC3E}">
        <p14:creationId xmlns:p14="http://schemas.microsoft.com/office/powerpoint/2010/main" val="179056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01546"/>
            <a:ext cx="11659673" cy="830997"/>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Le Prophète a refusé de nombreux candidats à un rendez-vous public au motif que ces postes sont une fiducie et ne sont accordés qu'à ceux qui possèdent des attributs appropriés (mérite) :</a:t>
            </a:r>
          </a:p>
        </p:txBody>
      </p:sp>
      <p:sp>
        <p:nvSpPr>
          <p:cNvPr id="3" name="Rectangle 2"/>
          <p:cNvSpPr/>
          <p:nvPr/>
        </p:nvSpPr>
        <p:spPr>
          <a:xfrm>
            <a:off x="165277" y="1199555"/>
            <a:ext cx="11938715" cy="1569660"/>
          </a:xfrm>
          <a:prstGeom prst="rect">
            <a:avLst/>
          </a:prstGeom>
        </p:spPr>
        <p:txBody>
          <a:bodyPr wrap="square">
            <a:spAutoFit/>
          </a:bodyPr>
          <a:lstStyle/>
          <a:p>
            <a:pPr algn="ctr" rtl="1"/>
            <a:r>
              <a:rPr lang="ar-DZ" sz="2400" dirty="0" smtClean="0"/>
              <a:t>حَدثَنَا </a:t>
            </a:r>
            <a:r>
              <a:rPr lang="ar-DZ" sz="2400" dirty="0"/>
              <a:t>عَبْدُ الْمَلِكِ بْنُ شُعَيْبِ بْنِ </a:t>
            </a:r>
            <a:r>
              <a:rPr lang="ar-DZ" sz="2400" dirty="0" smtClean="0"/>
              <a:t>الليْثِ</a:t>
            </a:r>
            <a:r>
              <a:rPr lang="ar-DZ" sz="2400" dirty="0"/>
              <a:t>، </a:t>
            </a:r>
            <a:r>
              <a:rPr lang="ar-DZ" sz="2400" dirty="0" smtClean="0"/>
              <a:t>حَدثَنِي </a:t>
            </a:r>
            <a:r>
              <a:rPr lang="ar-DZ" sz="2400" dirty="0"/>
              <a:t>أَبِي شُعَيْبُ بْنُ </a:t>
            </a:r>
            <a:r>
              <a:rPr lang="ar-DZ" sz="2400" dirty="0" smtClean="0"/>
              <a:t>الليْثِ</a:t>
            </a:r>
            <a:r>
              <a:rPr lang="ar-DZ" sz="2400" dirty="0"/>
              <a:t>، </a:t>
            </a:r>
            <a:r>
              <a:rPr lang="ar-DZ" sz="2400" dirty="0" smtClean="0"/>
              <a:t>حَدثَنِي الليْثُ</a:t>
            </a:r>
            <a:r>
              <a:rPr lang="ar-DZ" sz="2400" dirty="0"/>
              <a:t>، بْنُ سَعْدٍ </a:t>
            </a:r>
            <a:r>
              <a:rPr lang="ar-DZ" sz="2400" dirty="0" smtClean="0"/>
              <a:t>حَدثَنِي يَزيِدُ </a:t>
            </a:r>
            <a:r>
              <a:rPr lang="ar-DZ" sz="2400" dirty="0"/>
              <a:t>بْنُ أَبِي حَبِيبٍ، عَنْ بَكْرِ </a:t>
            </a:r>
            <a:r>
              <a:rPr lang="ar-DZ" sz="2400" dirty="0" smtClean="0"/>
              <a:t>بْنِ عَمْرٍو</a:t>
            </a:r>
            <a:r>
              <a:rPr lang="ar-DZ" sz="2400" dirty="0"/>
              <a:t>، عَنِ الْحَارِثِ بْنِ </a:t>
            </a:r>
            <a:r>
              <a:rPr lang="ar-DZ" sz="2400" dirty="0" smtClean="0"/>
              <a:t>يَزيِدَ </a:t>
            </a:r>
            <a:r>
              <a:rPr lang="ar-DZ" sz="2400" dirty="0"/>
              <a:t>الْحَضْرَمِيِّ، عَنِ ابْنِ حُجَيْرَةَ </a:t>
            </a:r>
            <a:r>
              <a:rPr lang="ar-DZ" sz="2400" dirty="0" smtClean="0"/>
              <a:t>الاكْبَرِ</a:t>
            </a:r>
            <a:r>
              <a:rPr lang="ar-DZ" sz="2400" dirty="0"/>
              <a:t>، عَنْ أَبِي ذَرٍّ، قَالَ قُلْتُ يَا </a:t>
            </a:r>
            <a:r>
              <a:rPr lang="ar-DZ" sz="2400" dirty="0" smtClean="0"/>
              <a:t>رَسُولَ اللَّه أَلَا </a:t>
            </a:r>
            <a:r>
              <a:rPr lang="ar-DZ" sz="2400" dirty="0"/>
              <a:t>تَسْتَعْمِلُنِي </a:t>
            </a:r>
            <a:r>
              <a:rPr lang="ar-DZ" sz="2400" dirty="0" smtClean="0"/>
              <a:t>قالَ </a:t>
            </a:r>
            <a:r>
              <a:rPr lang="ar-DZ" sz="2400" dirty="0"/>
              <a:t>فَضَرَبَ </a:t>
            </a:r>
            <a:r>
              <a:rPr lang="ar-DZ" sz="2400" dirty="0" smtClean="0"/>
              <a:t>بِيَدِهِ عَلَى </a:t>
            </a:r>
            <a:r>
              <a:rPr lang="ar-DZ" sz="2400" dirty="0"/>
              <a:t>مَنْكِبِي </a:t>
            </a:r>
            <a:r>
              <a:rPr lang="ar-DZ" sz="2400" dirty="0" smtClean="0"/>
              <a:t>ثُم </a:t>
            </a:r>
            <a:r>
              <a:rPr lang="ar-DZ" sz="2400" dirty="0"/>
              <a:t>قَالَ " يَا أَبَا ذَرٍّ </a:t>
            </a:r>
            <a:r>
              <a:rPr lang="ar-DZ" sz="2400" dirty="0" smtClean="0"/>
              <a:t>إِنكَ </a:t>
            </a:r>
            <a:r>
              <a:rPr lang="ar-DZ" sz="2400" dirty="0"/>
              <a:t>ضَعِيفٌ </a:t>
            </a:r>
            <a:r>
              <a:rPr lang="ar-DZ" sz="2400" dirty="0" smtClean="0"/>
              <a:t>وَإِنهَا </a:t>
            </a:r>
            <a:r>
              <a:rPr lang="ar-DZ" sz="2400" dirty="0"/>
              <a:t>أَمَانَةٌ </a:t>
            </a:r>
            <a:r>
              <a:rPr lang="ar-DZ" sz="2400" dirty="0" smtClean="0"/>
              <a:t>وَإِنهَا </a:t>
            </a:r>
            <a:r>
              <a:rPr lang="ar-DZ" sz="2400" dirty="0"/>
              <a:t>يَوْمَ </a:t>
            </a:r>
            <a:r>
              <a:rPr lang="ar-DZ" sz="2400" dirty="0" smtClean="0"/>
              <a:t>الْقِيَامَةِ خِزىْ </a:t>
            </a:r>
            <a:r>
              <a:rPr lang="ar-DZ" sz="2400" dirty="0"/>
              <a:t>وَنَدَامَةٌ </a:t>
            </a:r>
            <a:r>
              <a:rPr lang="ar-DZ" sz="2400" dirty="0" smtClean="0"/>
              <a:t>إِلَا </a:t>
            </a:r>
            <a:r>
              <a:rPr lang="ar-DZ" sz="2400" dirty="0"/>
              <a:t>مَنْ أَخَذَهَا بِحَقِّهَا </a:t>
            </a:r>
            <a:r>
              <a:rPr lang="ar-DZ" sz="2400" dirty="0" smtClean="0"/>
              <a:t>وَأَدى </a:t>
            </a:r>
            <a:r>
              <a:rPr lang="ar-DZ" sz="2400" dirty="0"/>
              <a:t>الهذِي عَلَيْهِ فِيهَا "</a:t>
            </a:r>
            <a:endParaRPr lang="fr-FR" sz="24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082" y="3628879"/>
            <a:ext cx="4350910" cy="3203363"/>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268" y="4675030"/>
            <a:ext cx="3747752" cy="2055517"/>
          </a:xfrm>
          <a:prstGeom prst="rect">
            <a:avLst/>
          </a:prstGeom>
        </p:spPr>
      </p:pic>
      <p:sp>
        <p:nvSpPr>
          <p:cNvPr id="11" name="Rectangle 10"/>
          <p:cNvSpPr/>
          <p:nvPr/>
        </p:nvSpPr>
        <p:spPr>
          <a:xfrm>
            <a:off x="113761" y="2638620"/>
            <a:ext cx="11990231" cy="923330"/>
          </a:xfrm>
          <a:prstGeom prst="rect">
            <a:avLst/>
          </a:prstGeom>
        </p:spPr>
        <p:txBody>
          <a:bodyPr wrap="square">
            <a:spAutoFit/>
          </a:bodyPr>
          <a:lstStyle/>
          <a:p>
            <a:pPr algn="ctr"/>
            <a:r>
              <a:rPr lang="fr-FR" dirty="0">
                <a:latin typeface="Times New Roman" panose="02020603050405020304" pitchFamily="18" charset="0"/>
                <a:cs typeface="Times New Roman" panose="02020603050405020304" pitchFamily="18" charset="0"/>
              </a:rPr>
              <a:t>Désapprouvant une demande similaire, a-t-il dit, "l'autorité est une fiducie et, le jour du jugement, elle est une cause d'humiliation et de repentir, sauf pour celui qui remplit ses obligations et (correctement) s'acquitte des fonctions qui y sont associées"(Hadith, 4491) </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12" name="Rectangle 11"/>
          <p:cNvSpPr/>
          <p:nvPr/>
        </p:nvSpPr>
        <p:spPr>
          <a:xfrm>
            <a:off x="38634" y="3536192"/>
            <a:ext cx="7508386" cy="1323439"/>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D'autres </a:t>
            </a:r>
            <a:r>
              <a:rPr lang="fr-FR" sz="2000" dirty="0" err="1">
                <a:latin typeface="Times New Roman" panose="02020603050405020304" pitchFamily="18" charset="0"/>
                <a:cs typeface="Times New Roman" panose="02020603050405020304" pitchFamily="18" charset="0"/>
              </a:rPr>
              <a:t>ahadith</a:t>
            </a:r>
            <a:r>
              <a:rPr lang="fr-FR" sz="2000" dirty="0">
                <a:latin typeface="Times New Roman" panose="02020603050405020304" pitchFamily="18" charset="0"/>
                <a:cs typeface="Times New Roman" panose="02020603050405020304" pitchFamily="18" charset="0"/>
              </a:rPr>
              <a:t> reprochent à l'abus de confiance des fonctionnaires par des actes tels que l'acceptation de cadeaux la violation des règles en échange de « Boire-café », en raison de considérations familiales ou tribales.</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61" y="4631225"/>
            <a:ext cx="2143125" cy="2143125"/>
          </a:xfrm>
          <a:prstGeom prst="rect">
            <a:avLst/>
          </a:prstGeom>
        </p:spPr>
      </p:pic>
    </p:spTree>
    <p:extLst>
      <p:ext uri="{BB962C8B-B14F-4D97-AF65-F5344CB8AC3E}">
        <p14:creationId xmlns:p14="http://schemas.microsoft.com/office/powerpoint/2010/main" val="323302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249252" y="63251"/>
            <a:ext cx="8590208" cy="584775"/>
          </a:xfrm>
          <a:prstGeom prst="rect">
            <a:avLst/>
          </a:prstGeom>
        </p:spPr>
        <p:txBody>
          <a:bodyPr wrap="square">
            <a:spAutoFit/>
          </a:bodyPr>
          <a:lstStyle/>
          <a:p>
            <a:pPr algn="r" rtl="1"/>
            <a:r>
              <a:rPr lang="ar-DZ" sz="3200" b="1" dirty="0" smtClean="0">
                <a:latin typeface="Times New Roman" panose="02020603050405020304" pitchFamily="18" charset="0"/>
                <a:cs typeface="Times New Roman" panose="02020603050405020304" pitchFamily="18" charset="0"/>
              </a:rPr>
              <a:t>الاسلام و الفساد      </a:t>
            </a:r>
            <a:r>
              <a:rPr lang="fr-FR" sz="3200" b="1" dirty="0" smtClean="0">
                <a:solidFill>
                  <a:srgbClr val="FF0000"/>
                </a:solidFill>
                <a:latin typeface="Times New Roman" panose="02020603050405020304" pitchFamily="18" charset="0"/>
                <a:cs typeface="Times New Roman" panose="02020603050405020304" pitchFamily="18" charset="0"/>
              </a:rPr>
              <a:t>L’Islam et la corruption</a:t>
            </a:r>
            <a:endParaRPr lang="fr-FR"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5774" y="3485081"/>
            <a:ext cx="6215269" cy="3108543"/>
          </a:xfrm>
          <a:prstGeom prst="rect">
            <a:avLst/>
          </a:prstGeom>
        </p:spPr>
        <p:txBody>
          <a:bodyPr wrap="square">
            <a:spAutoFit/>
          </a:bodyPr>
          <a:lstStyle/>
          <a:p>
            <a:pPr algn="ctr"/>
            <a:r>
              <a:rPr lang="fr-FR" sz="2800" dirty="0">
                <a:latin typeface="Times New Roman" panose="02020603050405020304" pitchFamily="18" charset="0"/>
                <a:cs typeface="Times New Roman" panose="02020603050405020304" pitchFamily="18" charset="0"/>
              </a:rPr>
              <a:t>par la loi islamique ou la charia. La loi islamique personnifie ainsi un ensemble englobant de devoirs et de pratiques(le comportement dans toutes les facettes de la vie). Les sources principales de l'arc court le Saint Coran </a:t>
            </a:r>
            <a:r>
              <a:rPr lang="fr-FR" sz="2800" dirty="0" smtClean="0">
                <a:latin typeface="Times New Roman" panose="02020603050405020304" pitchFamily="18" charset="0"/>
                <a:cs typeface="Times New Roman" panose="02020603050405020304" pitchFamily="18" charset="0"/>
              </a:rPr>
              <a:t>(</a:t>
            </a:r>
            <a:r>
              <a:rPr lang="ar-DZ" sz="2800" dirty="0">
                <a:latin typeface="Times New Roman" panose="02020603050405020304" pitchFamily="18" charset="0"/>
                <a:cs typeface="Times New Roman" panose="02020603050405020304" pitchFamily="18" charset="0"/>
              </a:rPr>
              <a:t>(</a:t>
            </a:r>
            <a:r>
              <a:rPr lang="ar-DZ" sz="2800" dirty="0" smtClean="0">
                <a:latin typeface="Times New Roman" panose="02020603050405020304" pitchFamily="18" charset="0"/>
                <a:cs typeface="Times New Roman" panose="02020603050405020304" pitchFamily="18" charset="0"/>
              </a:rPr>
              <a:t>القرآن الكريم </a:t>
            </a:r>
            <a:r>
              <a:rPr lang="fr-FR" sz="2800" dirty="0" smtClean="0">
                <a:latin typeface="Times New Roman" panose="02020603050405020304" pitchFamily="18" charset="0"/>
                <a:cs typeface="Times New Roman" panose="02020603050405020304" pitchFamily="18" charset="0"/>
              </a:rPr>
              <a:t>et </a:t>
            </a:r>
            <a:r>
              <a:rPr lang="fr-FR" sz="2800" dirty="0">
                <a:latin typeface="Times New Roman" panose="02020603050405020304" pitchFamily="18" charset="0"/>
                <a:cs typeface="Times New Roman" panose="02020603050405020304" pitchFamily="18" charset="0"/>
              </a:rPr>
              <a:t>la sunna </a:t>
            </a:r>
            <a:r>
              <a:rPr lang="fr-FR" sz="2800" dirty="0" smtClean="0">
                <a:latin typeface="Times New Roman" panose="02020603050405020304" pitchFamily="18" charset="0"/>
                <a:cs typeface="Times New Roman" panose="02020603050405020304" pitchFamily="18" charset="0"/>
              </a:rPr>
              <a:t>(</a:t>
            </a:r>
            <a:r>
              <a:rPr lang="ar-DZ" sz="2800" dirty="0" smtClean="0">
                <a:latin typeface="Times New Roman" panose="02020603050405020304" pitchFamily="18" charset="0"/>
                <a:cs typeface="Times New Roman" panose="02020603050405020304" pitchFamily="18" charset="0"/>
              </a:rPr>
              <a:t>(السنة </a:t>
            </a:r>
            <a:r>
              <a:rPr lang="ar-DZ" sz="2800" dirty="0">
                <a:latin typeface="Times New Roman" panose="02020603050405020304" pitchFamily="18" charset="0"/>
                <a:cs typeface="Times New Roman" panose="02020603050405020304" pitchFamily="18" charset="0"/>
              </a:rPr>
              <a:t>النبوية </a:t>
            </a:r>
            <a:r>
              <a:rPr lang="ar-DZ" sz="2800" dirty="0" smtClean="0">
                <a:latin typeface="Times New Roman" panose="02020603050405020304" pitchFamily="18" charset="0"/>
                <a:cs typeface="Times New Roman" panose="02020603050405020304" pitchFamily="18" charset="0"/>
              </a:rPr>
              <a:t>الشريفة</a:t>
            </a:r>
            <a:endParaRPr lang="fr-FR" sz="28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06" y="678825"/>
            <a:ext cx="5186027" cy="2437876"/>
          </a:xfrm>
          <a:prstGeom prst="rect">
            <a:avLst/>
          </a:prstGeom>
        </p:spPr>
      </p:pic>
      <p:sp>
        <p:nvSpPr>
          <p:cNvPr id="9" name="Rectangle 8"/>
          <p:cNvSpPr/>
          <p:nvPr/>
        </p:nvSpPr>
        <p:spPr>
          <a:xfrm>
            <a:off x="5314121" y="673067"/>
            <a:ext cx="6864627" cy="2400657"/>
          </a:xfrm>
          <a:prstGeom prst="rect">
            <a:avLst/>
          </a:prstGeom>
        </p:spPr>
        <p:txBody>
          <a:bodyPr wrap="square">
            <a:spAutoFit/>
          </a:bodyPr>
          <a:lstStyle/>
          <a:p>
            <a:pPr algn="ctr"/>
            <a:r>
              <a:rPr lang="fr-FR" sz="2500" dirty="0">
                <a:latin typeface="Times New Roman" panose="02020603050405020304" pitchFamily="18" charset="0"/>
                <a:cs typeface="Times New Roman" panose="02020603050405020304" pitchFamily="18" charset="0"/>
              </a:rPr>
              <a:t>Pour beaucoup de gens, la religion est une influence importante, mais pour les musulmans, c'est une considération primordiale. Les musulmans ne peuvent pas, de bonne foi, compartimenter leur comportement dans des dimensions religieuses et laïques, et leurs actions sont toujours liées</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043" y="3472071"/>
            <a:ext cx="5623033" cy="3237464"/>
          </a:xfrm>
          <a:prstGeom prst="rect">
            <a:avLst/>
          </a:prstGeom>
        </p:spPr>
      </p:pic>
    </p:spTree>
    <p:extLst>
      <p:ext uri="{BB962C8B-B14F-4D97-AF65-F5344CB8AC3E}">
        <p14:creationId xmlns:p14="http://schemas.microsoft.com/office/powerpoint/2010/main" val="371715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700" y="956218"/>
            <a:ext cx="6284890" cy="4832092"/>
          </a:xfrm>
          <a:prstGeom prst="rect">
            <a:avLst/>
          </a:prstGeom>
          <a:solidFill>
            <a:srgbClr val="92D050"/>
          </a:solidFill>
        </p:spPr>
        <p:txBody>
          <a:bodyPr wrap="square">
            <a:spAutoFit/>
          </a:bodyPr>
          <a:lstStyle/>
          <a:p>
            <a:pPr algn="ctr"/>
            <a:r>
              <a:rPr lang="fr-FR" sz="2800" dirty="0">
                <a:latin typeface="Times New Roman" panose="02020603050405020304" pitchFamily="18" charset="0"/>
                <a:cs typeface="Times New Roman" panose="02020603050405020304" pitchFamily="18" charset="0"/>
              </a:rPr>
              <a:t>Dans le Coran, la corruption fait référence à un large éventail de digressions comportementales qui menacent l'équilibre social, économique et écologique. De tels actes sont expliqués à divers endroits du Saint Coran en langage clair, en termes de justice ou d'injustice, en référence à leur impact préjudiciable sur l'organisation sociale et par rapport aux normes universellement respectées de la vertu morale.</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275" y="67613"/>
            <a:ext cx="5419725" cy="6629401"/>
          </a:xfrm>
          <a:prstGeom prst="rect">
            <a:avLst/>
          </a:prstGeom>
        </p:spPr>
      </p:pic>
    </p:spTree>
    <p:extLst>
      <p:ext uri="{BB962C8B-B14F-4D97-AF65-F5344CB8AC3E}">
        <p14:creationId xmlns:p14="http://schemas.microsoft.com/office/powerpoint/2010/main" val="71791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1" y="277513"/>
            <a:ext cx="6954593" cy="6370975"/>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Le terme arabe pour corruption employé par le Saint Coran (</a:t>
            </a:r>
            <a:r>
              <a:rPr lang="ar-DZ" sz="2400" dirty="0" smtClean="0">
                <a:latin typeface="Times New Roman" panose="02020603050405020304" pitchFamily="18" charset="0"/>
                <a:cs typeface="Times New Roman" panose="02020603050405020304" pitchFamily="18" charset="0"/>
              </a:rPr>
              <a:t>الفساد</a:t>
            </a:r>
          </a:p>
          <a:p>
            <a:pPr algn="ctr"/>
            <a:r>
              <a:rPr lang="fr-FR" sz="2400" dirty="0" smtClean="0">
                <a:latin typeface="Times New Roman" panose="02020603050405020304" pitchFamily="18" charset="0"/>
                <a:cs typeface="Times New Roman" panose="02020603050405020304" pitchFamily="18" charset="0"/>
              </a:rPr>
              <a:t>Les </a:t>
            </a:r>
            <a:r>
              <a:rPr lang="fr-FR" sz="2400" dirty="0">
                <a:latin typeface="Times New Roman" panose="02020603050405020304" pitchFamily="18" charset="0"/>
                <a:cs typeface="Times New Roman" panose="02020603050405020304" pitchFamily="18" charset="0"/>
              </a:rPr>
              <a:t>condamnés sont ceux qui détiennent le pouvoir et qui servent la corruption et les méfaits sur terre en conspirant des divisions (raciales) entre les gens, en accordant des avantages à certains et en opprimant d'autres.</a:t>
            </a:r>
          </a:p>
          <a:p>
            <a:pPr algn="ctr"/>
            <a:r>
              <a:rPr lang="fr-FR" sz="2400" dirty="0">
                <a:latin typeface="Times New Roman" panose="02020603050405020304" pitchFamily="18" charset="0"/>
                <a:cs typeface="Times New Roman" panose="02020603050405020304" pitchFamily="18" charset="0"/>
              </a:rPr>
              <a:t>Le Saint Coran apporte un autre mot – </a:t>
            </a:r>
            <a:r>
              <a:rPr lang="fr-FR" sz="2400" dirty="0" err="1">
                <a:latin typeface="Times New Roman" panose="02020603050405020304" pitchFamily="18" charset="0"/>
                <a:cs typeface="Times New Roman" panose="02020603050405020304" pitchFamily="18" charset="0"/>
              </a:rPr>
              <a:t>suht</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السحت </a:t>
            </a:r>
            <a:r>
              <a:rPr lang="fr-FR" sz="2400" dirty="0" smtClean="0">
                <a:latin typeface="Times New Roman" panose="02020603050405020304" pitchFamily="18" charset="0"/>
                <a:cs typeface="Times New Roman" panose="02020603050405020304" pitchFamily="18" charset="0"/>
              </a:rPr>
              <a:t>en </a:t>
            </a:r>
            <a:r>
              <a:rPr lang="fr-FR" sz="2400" dirty="0">
                <a:latin typeface="Times New Roman" panose="02020603050405020304" pitchFamily="18" charset="0"/>
                <a:cs typeface="Times New Roman" panose="02020603050405020304" pitchFamily="18" charset="0"/>
              </a:rPr>
              <a:t>relation avec la corruption avec une reproche morale tout aussi catégorique de ceux qui "mange </a:t>
            </a:r>
            <a:r>
              <a:rPr lang="fr-FR" sz="2400" dirty="0" err="1">
                <a:latin typeface="Times New Roman" panose="02020603050405020304" pitchFamily="18" charset="0"/>
                <a:cs typeface="Times New Roman" panose="02020603050405020304" pitchFamily="18" charset="0"/>
              </a:rPr>
              <a:t>suht</a:t>
            </a:r>
            <a:r>
              <a:rPr lang="fr-FR" sz="2400" dirty="0">
                <a:latin typeface="Times New Roman" panose="02020603050405020304" pitchFamily="18" charset="0"/>
                <a:cs typeface="Times New Roman" panose="02020603050405020304" pitchFamily="18" charset="0"/>
              </a:rPr>
              <a:t>-</a:t>
            </a:r>
            <a:r>
              <a:rPr lang="ar-DZ" sz="2400" dirty="0">
                <a:latin typeface="Times New Roman" panose="02020603050405020304" pitchFamily="18" charset="0"/>
                <a:cs typeface="Times New Roman" panose="02020603050405020304" pitchFamily="18" charset="0"/>
              </a:rPr>
              <a:t>أكل السحت ". </a:t>
            </a:r>
            <a:endParaRPr lang="ar-DZ"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El </a:t>
            </a:r>
            <a:r>
              <a:rPr lang="fr-FR" sz="2400" dirty="0">
                <a:latin typeface="Times New Roman" panose="02020603050405020304" pitchFamily="18" charset="0"/>
                <a:cs typeface="Times New Roman" panose="02020603050405020304" pitchFamily="18" charset="0"/>
              </a:rPr>
              <a:t>Imam </a:t>
            </a:r>
            <a:r>
              <a:rPr lang="fr-FR" sz="2400" dirty="0" err="1">
                <a:latin typeface="Times New Roman" panose="02020603050405020304" pitchFamily="18" charset="0"/>
                <a:cs typeface="Times New Roman" panose="02020603050405020304" pitchFamily="18" charset="0"/>
              </a:rPr>
              <a:t>Raghib</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Isfahan</a:t>
            </a:r>
            <a:r>
              <a:rPr lang="fr-FR" sz="2400" dirty="0">
                <a:latin typeface="Times New Roman" panose="02020603050405020304" pitchFamily="18" charset="0"/>
                <a:cs typeface="Times New Roman" panose="02020603050405020304" pitchFamily="18" charset="0"/>
              </a:rPr>
              <a:t> précise que, dans son sens le plus large, </a:t>
            </a:r>
            <a:r>
              <a:rPr lang="fr-FR" sz="2400" dirty="0" err="1">
                <a:latin typeface="Times New Roman" panose="02020603050405020304" pitchFamily="18" charset="0"/>
                <a:cs typeface="Times New Roman" panose="02020603050405020304" pitchFamily="18" charset="0"/>
              </a:rPr>
              <a:t>suht</a:t>
            </a:r>
            <a:r>
              <a:rPr lang="fr-FR" sz="2400" dirty="0">
                <a:latin typeface="Times New Roman" panose="02020603050405020304" pitchFamily="18" charset="0"/>
                <a:cs typeface="Times New Roman" panose="02020603050405020304" pitchFamily="18" charset="0"/>
              </a:rPr>
              <a:t> comprend tous les moyens (de gains) qui sont illégaux, illicites et interdits, la corruption occupant une fonction particulièrement désobligeante. Il cite un hadith à l'appui qui signifie que toute chair issue de </a:t>
            </a:r>
            <a:r>
              <a:rPr lang="fr-FR" sz="2400" dirty="0" err="1">
                <a:latin typeface="Times New Roman" panose="02020603050405020304" pitchFamily="18" charset="0"/>
                <a:cs typeface="Times New Roman" panose="02020603050405020304" pitchFamily="18" charset="0"/>
              </a:rPr>
              <a:t>suht</a:t>
            </a:r>
            <a:r>
              <a:rPr lang="fr-FR" sz="2400" dirty="0">
                <a:latin typeface="Times New Roman" panose="02020603050405020304" pitchFamily="18" charset="0"/>
                <a:cs typeface="Times New Roman" panose="02020603050405020304" pitchFamily="18" charset="0"/>
              </a:rPr>
              <a:t> a sa demeure dans le feu de l'enfer.</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076" y="581540"/>
            <a:ext cx="5142964" cy="5278351"/>
          </a:xfrm>
          <a:prstGeom prst="rect">
            <a:avLst/>
          </a:prstGeom>
        </p:spPr>
      </p:pic>
    </p:spTree>
    <p:extLst>
      <p:ext uri="{BB962C8B-B14F-4D97-AF65-F5344CB8AC3E}">
        <p14:creationId xmlns:p14="http://schemas.microsoft.com/office/powerpoint/2010/main" val="283503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152772"/>
            <a:ext cx="11719774" cy="4339650"/>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Un concept important introduit est celui du devoir du savant de transmettre aux gens ce qui est bon, et interdire ce qui est immoral, sans avaler les mots. Cacher ou déformer les règles révélées, ou même se refuser de les communiquer, est mal vu. Par exemple, le mot </a:t>
            </a:r>
            <a:r>
              <a:rPr lang="fr-FR" sz="2400" dirty="0" err="1" smtClean="0">
                <a:latin typeface="Times New Roman" panose="02020603050405020304" pitchFamily="18" charset="0"/>
                <a:cs typeface="Times New Roman" panose="02020603050405020304" pitchFamily="18" charset="0"/>
              </a:rPr>
              <a:t>thashturu</a:t>
            </a:r>
            <a:r>
              <a:rPr lang="fr-FR" sz="2400" dirty="0">
                <a:latin typeface="Times New Roman" panose="02020603050405020304" pitchFamily="18" charset="0"/>
                <a:cs typeface="Times New Roman" panose="02020603050405020304" pitchFamily="18" charset="0"/>
              </a:rPr>
              <a:t> </a:t>
            </a:r>
            <a:endParaRPr lang="ar-DZ" sz="2400" dirty="0" smtClean="0">
              <a:latin typeface="Times New Roman" panose="02020603050405020304" pitchFamily="18" charset="0"/>
              <a:cs typeface="Times New Roman" panose="02020603050405020304" pitchFamily="18" charset="0"/>
            </a:endParaRPr>
          </a:p>
          <a:p>
            <a:pPr algn="ctr"/>
            <a:endParaRPr lang="ar-DZ" sz="2400" dirty="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dans</a:t>
            </a:r>
            <a:endParaRPr lang="ar-DZ" sz="2400" dirty="0">
              <a:latin typeface="Times New Roman" panose="02020603050405020304" pitchFamily="18" charset="0"/>
              <a:cs typeface="Times New Roman" panose="02020603050405020304" pitchFamily="18" charset="0"/>
            </a:endParaRPr>
          </a:p>
          <a:p>
            <a:pPr algn="ctr"/>
            <a:endParaRPr lang="ar-DZ" sz="2400" dirty="0">
              <a:latin typeface="Times New Roman" panose="02020603050405020304" pitchFamily="18" charset="0"/>
              <a:cs typeface="Times New Roman" panose="02020603050405020304" pitchFamily="18" charset="0"/>
            </a:endParaRPr>
          </a:p>
          <a:p>
            <a:pPr algn="ctr"/>
            <a:endParaRPr lang="ar-DZ" sz="11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ce </a:t>
            </a:r>
            <a:r>
              <a:rPr lang="fr-FR" sz="2400" dirty="0">
                <a:latin typeface="Times New Roman" panose="02020603050405020304" pitchFamily="18" charset="0"/>
                <a:cs typeface="Times New Roman" panose="02020603050405020304" pitchFamily="18" charset="0"/>
              </a:rPr>
              <a:t>qui signifie «ne vendez pas mes versets à un prix qui est (spirituellement) mesquin quelle que soit sa magnitude (du monde)». En l'occurrence un fonctionnaire administratif ou judiciaire ou un expert en religion, reçoit un prix en espèces en échange d'une distorsion de la justice ou, pire encore, d'une représentation erronée de l'intention de révélation initiale en déclarant licite ce qui est interdit dans le Coran et vice versa.</a:t>
            </a:r>
          </a:p>
        </p:txBody>
      </p:sp>
      <p:sp>
        <p:nvSpPr>
          <p:cNvPr id="3" name="Rectangle 2"/>
          <p:cNvSpPr/>
          <p:nvPr/>
        </p:nvSpPr>
        <p:spPr>
          <a:xfrm>
            <a:off x="1721476" y="2062641"/>
            <a:ext cx="8714704" cy="461665"/>
          </a:xfrm>
          <a:prstGeom prst="rect">
            <a:avLst/>
          </a:prstGeom>
        </p:spPr>
        <p:txBody>
          <a:bodyPr wrap="square">
            <a:spAutoFit/>
          </a:bodyPr>
          <a:lstStyle/>
          <a:p>
            <a:pPr algn="ctr" rtl="1"/>
            <a:r>
              <a:rPr lang="ar-DZ" sz="2400" dirty="0" smtClean="0">
                <a:latin typeface="Times New Roman" panose="02020603050405020304" pitchFamily="18" charset="0"/>
                <a:cs typeface="Times New Roman" panose="02020603050405020304" pitchFamily="18" charset="0"/>
              </a:rPr>
              <a:t>« وَلَا تَشْتَرُوا </a:t>
            </a:r>
            <a:r>
              <a:rPr lang="ar-DZ" sz="2400" dirty="0">
                <a:latin typeface="Times New Roman" panose="02020603050405020304" pitchFamily="18" charset="0"/>
                <a:cs typeface="Times New Roman" panose="02020603050405020304" pitchFamily="18" charset="0"/>
              </a:rPr>
              <a:t>بِآيَاتِي ثَمَنًا قَلِيلً » </a:t>
            </a:r>
          </a:p>
        </p:txBody>
      </p:sp>
      <p:sp>
        <p:nvSpPr>
          <p:cNvPr id="13" name="Rectangle 12"/>
          <p:cNvSpPr/>
          <p:nvPr/>
        </p:nvSpPr>
        <p:spPr>
          <a:xfrm>
            <a:off x="1721476" y="1289909"/>
            <a:ext cx="8714704" cy="461665"/>
          </a:xfrm>
          <a:prstGeom prst="rect">
            <a:avLst/>
          </a:prstGeom>
        </p:spPr>
        <p:txBody>
          <a:bodyPr wrap="square">
            <a:spAutoFit/>
          </a:bodyPr>
          <a:lstStyle/>
          <a:p>
            <a:pPr algn="ctr" rtl="1"/>
            <a:r>
              <a:rPr lang="ar-DZ" sz="2400" dirty="0" smtClean="0">
                <a:latin typeface="Times New Roman" panose="02020603050405020304" pitchFamily="18" charset="0"/>
                <a:cs typeface="Times New Roman" panose="02020603050405020304" pitchFamily="18" charset="0"/>
              </a:rPr>
              <a:t>تَشْتَرُوا</a:t>
            </a:r>
            <a:endParaRPr lang="ar-DZ"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27" y="4492422"/>
            <a:ext cx="7379595" cy="2344005"/>
          </a:xfrm>
          <a:prstGeom prst="rect">
            <a:avLst/>
          </a:prstGeom>
        </p:spPr>
      </p:pic>
    </p:spTree>
    <p:extLst>
      <p:ext uri="{BB962C8B-B14F-4D97-AF65-F5344CB8AC3E}">
        <p14:creationId xmlns:p14="http://schemas.microsoft.com/office/powerpoint/2010/main" val="254610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0" y="1254250"/>
            <a:ext cx="11938715" cy="1631216"/>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Le deuxième terme, </a:t>
            </a:r>
            <a:r>
              <a:rPr lang="fr-FR" sz="2000" dirty="0" err="1">
                <a:latin typeface="Times New Roman" panose="02020603050405020304" pitchFamily="18" charset="0"/>
                <a:cs typeface="Times New Roman" panose="02020603050405020304" pitchFamily="18" charset="0"/>
              </a:rPr>
              <a:t>yasnaun</a:t>
            </a:r>
            <a:r>
              <a:rPr lang="fr-FR" sz="2000" dirty="0">
                <a:latin typeface="Times New Roman" panose="02020603050405020304" pitchFamily="18" charset="0"/>
                <a:cs typeface="Times New Roman" panose="02020603050405020304" pitchFamily="18" charset="0"/>
              </a:rPr>
              <a:t> (</a:t>
            </a:r>
            <a:r>
              <a:rPr lang="ar-DZ" sz="2000" dirty="0">
                <a:latin typeface="Times New Roman" panose="02020603050405020304" pitchFamily="18" charset="0"/>
                <a:cs typeface="Times New Roman" panose="02020603050405020304" pitchFamily="18" charset="0"/>
              </a:rPr>
              <a:t>يصنعون ) </a:t>
            </a:r>
            <a:r>
              <a:rPr lang="fr-FR" sz="2000" dirty="0">
                <a:latin typeface="Times New Roman" panose="02020603050405020304" pitchFamily="18" charset="0"/>
                <a:cs typeface="Times New Roman" panose="02020603050405020304" pitchFamily="18" charset="0"/>
              </a:rPr>
              <a:t>dans </a:t>
            </a:r>
            <a:endParaRPr lang="ar-DZ" sz="2000" dirty="0" smtClean="0">
              <a:latin typeface="Times New Roman" panose="02020603050405020304" pitchFamily="18" charset="0"/>
              <a:cs typeface="Times New Roman" panose="02020603050405020304" pitchFamily="18" charset="0"/>
            </a:endParaRPr>
          </a:p>
          <a:p>
            <a:pPr algn="ctr"/>
            <a:endParaRPr lang="ar-DZ" sz="2000" dirty="0">
              <a:latin typeface="Times New Roman" panose="02020603050405020304" pitchFamily="18" charset="0"/>
              <a:cs typeface="Times New Roman" panose="02020603050405020304" pitchFamily="18" charset="0"/>
            </a:endParaRPr>
          </a:p>
          <a:p>
            <a:pPr algn="ctr"/>
            <a:r>
              <a:rPr lang="fr-FR" sz="2000" dirty="0" smtClean="0">
                <a:latin typeface="Times New Roman" panose="02020603050405020304" pitchFamily="18" charset="0"/>
                <a:cs typeface="Times New Roman" panose="02020603050405020304" pitchFamily="18" charset="0"/>
              </a:rPr>
              <a:t>qui </a:t>
            </a:r>
            <a:r>
              <a:rPr lang="fr-FR" sz="2000" dirty="0">
                <a:latin typeface="Times New Roman" panose="02020603050405020304" pitchFamily="18" charset="0"/>
                <a:cs typeface="Times New Roman" panose="02020603050405020304" pitchFamily="18" charset="0"/>
              </a:rPr>
              <a:t>se réfère à entreprendre ou à faire quelque chose avec la plus grande perfection ou compétence. Comme l'imam </a:t>
            </a:r>
            <a:r>
              <a:rPr lang="fr-FR" sz="2000" dirty="0" err="1">
                <a:latin typeface="Times New Roman" panose="02020603050405020304" pitchFamily="18" charset="0"/>
                <a:cs typeface="Times New Roman" panose="02020603050405020304" pitchFamily="18" charset="0"/>
              </a:rPr>
              <a:t>Raghib</a:t>
            </a:r>
            <a:r>
              <a:rPr lang="fr-FR" sz="2000" dirty="0">
                <a:latin typeface="Times New Roman" panose="02020603050405020304" pitchFamily="18" charset="0"/>
                <a:cs typeface="Times New Roman" panose="02020603050405020304" pitchFamily="18" charset="0"/>
              </a:rPr>
              <a:t> l'ardoise, un dérivé de cette racine est </a:t>
            </a:r>
            <a:r>
              <a:rPr lang="fr-FR" sz="2000" dirty="0" err="1">
                <a:latin typeface="Times New Roman" panose="02020603050405020304" pitchFamily="18" charset="0"/>
                <a:cs typeface="Times New Roman" panose="02020603050405020304" pitchFamily="18" charset="0"/>
              </a:rPr>
              <a:t>musana'ah</a:t>
            </a:r>
            <a:r>
              <a:rPr lang="fr-FR" sz="2000" dirty="0">
                <a:latin typeface="Times New Roman" panose="02020603050405020304" pitchFamily="18" charset="0"/>
                <a:cs typeface="Times New Roman" panose="02020603050405020304" pitchFamily="18" charset="0"/>
              </a:rPr>
              <a:t>, qui signifie donner des Corruption (</a:t>
            </a:r>
            <a:r>
              <a:rPr lang="ar-DZ" sz="2000" dirty="0">
                <a:latin typeface="Times New Roman" panose="02020603050405020304" pitchFamily="18" charset="0"/>
                <a:cs typeface="Times New Roman" panose="02020603050405020304" pitchFamily="18" charset="0"/>
              </a:rPr>
              <a:t>الرشوة ) </a:t>
            </a:r>
            <a:r>
              <a:rPr lang="fr-FR" sz="2000" dirty="0">
                <a:latin typeface="Times New Roman" panose="02020603050405020304" pitchFamily="18" charset="0"/>
                <a:cs typeface="Times New Roman" panose="02020603050405020304" pitchFamily="18" charset="0"/>
              </a:rPr>
              <a:t>comme une référence polie à des cadeaux pour obtenir quelque chose qui n'est pas approprié.</a:t>
            </a:r>
          </a:p>
        </p:txBody>
      </p:sp>
      <p:sp>
        <p:nvSpPr>
          <p:cNvPr id="3" name="Rectangle 2"/>
          <p:cNvSpPr/>
          <p:nvPr/>
        </p:nvSpPr>
        <p:spPr>
          <a:xfrm>
            <a:off x="3801238" y="1568948"/>
            <a:ext cx="4344459" cy="461665"/>
          </a:xfrm>
          <a:prstGeom prst="rect">
            <a:avLst/>
          </a:prstGeom>
        </p:spPr>
        <p:txBody>
          <a:bodyPr wrap="none">
            <a:spAutoFit/>
          </a:bodyPr>
          <a:lstStyle/>
          <a:p>
            <a:pPr algn="r" rtl="1"/>
            <a:r>
              <a:rPr lang="ar-DZ" sz="2400" dirty="0" smtClean="0">
                <a:latin typeface="Times New Roman" panose="02020603050405020304" pitchFamily="18" charset="0"/>
                <a:cs typeface="Times New Roman" panose="02020603050405020304" pitchFamily="18" charset="0"/>
              </a:rPr>
              <a:t>«</a:t>
            </a:r>
            <a:r>
              <a:rPr lang="fr-FR" sz="2400" dirty="0" smtClean="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وَأَكْلِهِمُ السُّحْتَ لَبِئْسَ مَا كَانُوا يَصْنَعُونَ » </a:t>
            </a:r>
            <a:endParaRPr lang="fr-FR" sz="2400" dirty="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68" y="2885465"/>
            <a:ext cx="4069724" cy="2021385"/>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587" y="1"/>
            <a:ext cx="9753600" cy="1300765"/>
          </a:xfrm>
          <a:prstGeom prst="rect">
            <a:avLst/>
          </a:prstGeom>
        </p:spPr>
      </p:pic>
      <p:sp>
        <p:nvSpPr>
          <p:cNvPr id="13" name="Rectangle 12"/>
          <p:cNvSpPr/>
          <p:nvPr/>
        </p:nvSpPr>
        <p:spPr>
          <a:xfrm>
            <a:off x="103030" y="5158522"/>
            <a:ext cx="11745533" cy="1631216"/>
          </a:xfrm>
          <a:prstGeom prst="rect">
            <a:avLst/>
          </a:prstGeom>
        </p:spPr>
        <p:txBody>
          <a:bodyPr wrap="square">
            <a:spAutoFit/>
          </a:bodyPr>
          <a:lstStyle/>
          <a:p>
            <a:pPr algn="ctr"/>
            <a:r>
              <a:rPr lang="fr-FR" sz="2000" dirty="0">
                <a:latin typeface="Times New Roman" panose="02020603050405020304" pitchFamily="18" charset="0"/>
                <a:cs typeface="Times New Roman" panose="02020603050405020304" pitchFamily="18" charset="0"/>
              </a:rPr>
              <a:t>Un dérivé de </a:t>
            </a:r>
            <a:r>
              <a:rPr lang="fr-FR" sz="2000" dirty="0" err="1">
                <a:latin typeface="Times New Roman" panose="02020603050405020304" pitchFamily="18" charset="0"/>
                <a:cs typeface="Times New Roman" panose="02020603050405020304" pitchFamily="18" charset="0"/>
              </a:rPr>
              <a:t>suht</a:t>
            </a:r>
            <a:r>
              <a:rPr lang="fr-FR" sz="2000" dirty="0">
                <a:latin typeface="Times New Roman" panose="02020603050405020304" pitchFamily="18" charset="0"/>
                <a:cs typeface="Times New Roman" panose="02020603050405020304" pitchFamily="18" charset="0"/>
              </a:rPr>
              <a:t> que nous pouvons mentionner est également utilisé dans le Coran, nous rappelant ce que </a:t>
            </a:r>
            <a:r>
              <a:rPr lang="fr-FR" sz="2000" dirty="0" smtClean="0">
                <a:latin typeface="Times New Roman" panose="02020603050405020304" pitchFamily="18" charset="0"/>
                <a:cs typeface="Times New Roman" panose="02020603050405020304" pitchFamily="18" charset="0"/>
              </a:rPr>
              <a:t>Moïse</a:t>
            </a:r>
            <a:r>
              <a:rPr lang="fr-FR" sz="2000" dirty="0">
                <a:latin typeface="Times New Roman" panose="02020603050405020304" pitchFamily="18" charset="0"/>
                <a:cs typeface="Times New Roman" panose="02020603050405020304" pitchFamily="18" charset="0"/>
              </a:rPr>
              <a:t> a dit au </a:t>
            </a:r>
            <a:r>
              <a:rPr lang="fr-FR" sz="2000" dirty="0" smtClean="0">
                <a:latin typeface="Times New Roman" panose="02020603050405020304" pitchFamily="18" charset="0"/>
                <a:cs typeface="Times New Roman" panose="02020603050405020304" pitchFamily="18" charset="0"/>
              </a:rPr>
              <a:t>Pharaon</a:t>
            </a:r>
            <a:endParaRPr lang="ar-DZ" sz="2000" dirty="0" smtClean="0">
              <a:latin typeface="Times New Roman" panose="02020603050405020304" pitchFamily="18" charset="0"/>
              <a:cs typeface="Times New Roman" panose="02020603050405020304" pitchFamily="18" charset="0"/>
            </a:endParaRPr>
          </a:p>
          <a:p>
            <a:pPr algn="ctr"/>
            <a:endParaRPr lang="ar-DZ" sz="2000" dirty="0">
              <a:latin typeface="Times New Roman" panose="02020603050405020304" pitchFamily="18" charset="0"/>
              <a:cs typeface="Times New Roman" panose="02020603050405020304" pitchFamily="18" charset="0"/>
            </a:endParaRPr>
          </a:p>
          <a:p>
            <a:pPr algn="ctr"/>
            <a:r>
              <a:rPr lang="ar-DZ" sz="2000" dirty="0" smtClean="0">
                <a:latin typeface="Times New Roman" panose="02020603050405020304" pitchFamily="18" charset="0"/>
                <a:cs typeface="Times New Roman" panose="02020603050405020304" pitchFamily="18" charset="0"/>
              </a:rPr>
              <a:t>"</a:t>
            </a:r>
            <a:r>
              <a:rPr lang="fr-FR" sz="2000" dirty="0" smtClean="0">
                <a:latin typeface="Times New Roman" panose="02020603050405020304" pitchFamily="18" charset="0"/>
                <a:cs typeface="Times New Roman" panose="02020603050405020304" pitchFamily="18" charset="0"/>
              </a:rPr>
              <a:t>Malheur </a:t>
            </a:r>
            <a:r>
              <a:rPr lang="fr-FR" sz="2000" dirty="0">
                <a:latin typeface="Times New Roman" panose="02020603050405020304" pitchFamily="18" charset="0"/>
                <a:cs typeface="Times New Roman" panose="02020603050405020304" pitchFamily="18" charset="0"/>
              </a:rPr>
              <a:t>à vous! Ne vous forgez pas un mensonge contre Allah, de peur qu'il ne vous détruise (immédiatement) par le châtiment, le faussaire doit subir l'échec".</a:t>
            </a:r>
          </a:p>
        </p:txBody>
      </p:sp>
      <p:sp>
        <p:nvSpPr>
          <p:cNvPr id="14" name="Rectangle 13"/>
          <p:cNvSpPr/>
          <p:nvPr/>
        </p:nvSpPr>
        <p:spPr>
          <a:xfrm>
            <a:off x="201768" y="5781274"/>
            <a:ext cx="11874323" cy="461665"/>
          </a:xfrm>
          <a:prstGeom prst="rect">
            <a:avLst/>
          </a:prstGeom>
        </p:spPr>
        <p:txBody>
          <a:bodyPr wrap="square">
            <a:spAutoFit/>
          </a:bodyPr>
          <a:lstStyle/>
          <a:p>
            <a:pPr algn="ctr" rtl="1"/>
            <a:r>
              <a:rPr lang="ar-DZ" sz="2400" dirty="0" smtClean="0">
                <a:latin typeface="Times New Roman" panose="02020603050405020304" pitchFamily="18" charset="0"/>
                <a:cs typeface="Times New Roman" panose="02020603050405020304" pitchFamily="18" charset="0"/>
              </a:rPr>
              <a:t>موسى لفرعون : </a:t>
            </a:r>
            <a:r>
              <a:rPr lang="ar-DZ" sz="2400" dirty="0">
                <a:latin typeface="Times New Roman" panose="02020603050405020304" pitchFamily="18" charset="0"/>
                <a:cs typeface="Times New Roman" panose="02020603050405020304" pitchFamily="18" charset="0"/>
              </a:rPr>
              <a:t>« قَالَ لَهُمْ </a:t>
            </a:r>
            <a:r>
              <a:rPr lang="ar-DZ" sz="2400" dirty="0" err="1">
                <a:latin typeface="Times New Roman" panose="02020603050405020304" pitchFamily="18" charset="0"/>
                <a:cs typeface="Times New Roman" panose="02020603050405020304" pitchFamily="18" charset="0"/>
              </a:rPr>
              <a:t>مُوسَىٰ</a:t>
            </a:r>
            <a:r>
              <a:rPr lang="ar-DZ" sz="2400" dirty="0">
                <a:latin typeface="Times New Roman" panose="02020603050405020304" pitchFamily="18" charset="0"/>
                <a:cs typeface="Times New Roman" panose="02020603050405020304" pitchFamily="18" charset="0"/>
              </a:rPr>
              <a:t> وَيْلَكُمْ </a:t>
            </a:r>
            <a:r>
              <a:rPr lang="ar-DZ" sz="2400" dirty="0" smtClean="0">
                <a:latin typeface="Times New Roman" panose="02020603050405020304" pitchFamily="18" charset="0"/>
                <a:cs typeface="Times New Roman" panose="02020603050405020304" pitchFamily="18" charset="0"/>
              </a:rPr>
              <a:t>لَا </a:t>
            </a:r>
            <a:r>
              <a:rPr lang="ar-DZ" sz="2400" dirty="0">
                <a:latin typeface="Times New Roman" panose="02020603050405020304" pitchFamily="18" charset="0"/>
                <a:cs typeface="Times New Roman" panose="02020603050405020304" pitchFamily="18" charset="0"/>
              </a:rPr>
              <a:t>تَفْتَرُوا عَلَى ه </a:t>
            </a:r>
            <a:r>
              <a:rPr lang="ar-DZ" sz="2400" dirty="0" smtClean="0">
                <a:latin typeface="Times New Roman" panose="02020603050405020304" pitchFamily="18" charset="0"/>
                <a:cs typeface="Times New Roman" panose="02020603050405020304" pitchFamily="18" charset="0"/>
              </a:rPr>
              <a:t>اللَّه </a:t>
            </a:r>
            <a:r>
              <a:rPr lang="ar-DZ" sz="2400" dirty="0">
                <a:latin typeface="Times New Roman" panose="02020603050405020304" pitchFamily="18" charset="0"/>
                <a:cs typeface="Times New Roman" panose="02020603050405020304" pitchFamily="18" charset="0"/>
              </a:rPr>
              <a:t>كَذِبًا فَيُسْحِتَكُمْ بِعَذَابٍ وَقَدْ خَابَ مَنِ </a:t>
            </a:r>
            <a:r>
              <a:rPr lang="ar-DZ" sz="2400" dirty="0" err="1">
                <a:latin typeface="Times New Roman" panose="02020603050405020304" pitchFamily="18" charset="0"/>
                <a:cs typeface="Times New Roman" panose="02020603050405020304" pitchFamily="18" charset="0"/>
              </a:rPr>
              <a:t>افْتَرَىٰ</a:t>
            </a:r>
            <a:r>
              <a:rPr lang="ar-DZ" sz="2400" dirty="0">
                <a:latin typeface="Times New Roman" panose="02020603050405020304" pitchFamily="18" charset="0"/>
                <a:cs typeface="Times New Roman" panose="02020603050405020304" pitchFamily="18" charset="0"/>
              </a:rPr>
              <a:t> »- </a:t>
            </a:r>
            <a:endParaRPr lang="fr-FR" sz="240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423" y="3190940"/>
            <a:ext cx="7424668" cy="1831819"/>
          </a:xfrm>
          <a:prstGeom prst="rect">
            <a:avLst/>
          </a:prstGeom>
        </p:spPr>
      </p:pic>
    </p:spTree>
    <p:extLst>
      <p:ext uri="{BB962C8B-B14F-4D97-AF65-F5344CB8AC3E}">
        <p14:creationId xmlns:p14="http://schemas.microsoft.com/office/powerpoint/2010/main" val="74581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0151" y="204714"/>
            <a:ext cx="11900079" cy="2308324"/>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Un autre terme utilisé pour désigner la corruption dans le Saint Coran est </a:t>
            </a:r>
            <a:r>
              <a:rPr lang="fr-FR" sz="2400" dirty="0" err="1">
                <a:latin typeface="Times New Roman" panose="02020603050405020304" pitchFamily="18" charset="0"/>
                <a:cs typeface="Times New Roman" panose="02020603050405020304" pitchFamily="18" charset="0"/>
              </a:rPr>
              <a:t>tudlu</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تدلوا ), </a:t>
            </a:r>
            <a:r>
              <a:rPr lang="fr-FR" sz="2400" dirty="0">
                <a:latin typeface="Times New Roman" panose="02020603050405020304" pitchFamily="18" charset="0"/>
                <a:cs typeface="Times New Roman" panose="02020603050405020304" pitchFamily="18" charset="0"/>
              </a:rPr>
              <a:t>qui signifie littéralement "descendre" : </a:t>
            </a:r>
            <a:endParaRPr lang="ar-DZ" sz="2400" dirty="0" smtClean="0">
              <a:latin typeface="Times New Roman" panose="02020603050405020304" pitchFamily="18" charset="0"/>
              <a:cs typeface="Times New Roman" panose="02020603050405020304" pitchFamily="18" charset="0"/>
            </a:endParaRPr>
          </a:p>
          <a:p>
            <a:pPr algn="ctr"/>
            <a:endParaRPr lang="ar-DZ"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Et </a:t>
            </a:r>
            <a:r>
              <a:rPr lang="fr-FR" sz="2400" dirty="0">
                <a:latin typeface="Times New Roman" panose="02020603050405020304" pitchFamily="18" charset="0"/>
                <a:cs typeface="Times New Roman" panose="02020603050405020304" pitchFamily="18" charset="0"/>
              </a:rPr>
              <a:t>ne dévorez pas mutuellement et illicitement vos biens, et ne vous en servez pas pour corrompre des</a:t>
            </a:r>
            <a:r>
              <a:rPr lang="ar-DZ"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juges pour vous permettre de dévorer une partie des biens des gens, injustement et sciemment. -</a:t>
            </a:r>
            <a:r>
              <a:rPr lang="fr-FR" sz="2400" dirty="0" err="1">
                <a:latin typeface="Times New Roman" panose="02020603050405020304" pitchFamily="18" charset="0"/>
                <a:cs typeface="Times New Roman" panose="02020603050405020304" pitchFamily="18" charset="0"/>
              </a:rPr>
              <a:t>Bakara</a:t>
            </a:r>
            <a:r>
              <a:rPr lang="fr-FR" sz="2400" dirty="0">
                <a:latin typeface="Times New Roman" panose="02020603050405020304" pitchFamily="18" charset="0"/>
                <a:cs typeface="Times New Roman" panose="02020603050405020304" pitchFamily="18" charset="0"/>
              </a:rPr>
              <a:t>–</a:t>
            </a:r>
          </a:p>
        </p:txBody>
      </p:sp>
      <p:sp>
        <p:nvSpPr>
          <p:cNvPr id="10" name="Rectangle 9"/>
          <p:cNvSpPr/>
          <p:nvPr/>
        </p:nvSpPr>
        <p:spPr>
          <a:xfrm>
            <a:off x="347730" y="950753"/>
            <a:ext cx="11642500" cy="461665"/>
          </a:xfrm>
          <a:prstGeom prst="rect">
            <a:avLst/>
          </a:prstGeom>
        </p:spPr>
        <p:txBody>
          <a:bodyPr wrap="square">
            <a:spAutoFit/>
          </a:bodyPr>
          <a:lstStyle/>
          <a:p>
            <a:pPr algn="ctr" rtl="1"/>
            <a:r>
              <a:rPr lang="ar-DZ" sz="2400" dirty="0" smtClean="0">
                <a:latin typeface="Times New Roman" panose="02020603050405020304" pitchFamily="18" charset="0"/>
                <a:cs typeface="Times New Roman" panose="02020603050405020304" pitchFamily="18" charset="0"/>
              </a:rPr>
              <a:t>« وَتُدْلُوا </a:t>
            </a:r>
            <a:r>
              <a:rPr lang="ar-DZ" sz="2400" dirty="0">
                <a:latin typeface="Times New Roman" panose="02020603050405020304" pitchFamily="18" charset="0"/>
                <a:cs typeface="Times New Roman" panose="02020603050405020304" pitchFamily="18" charset="0"/>
              </a:rPr>
              <a:t>بِهَا إِلَى </a:t>
            </a:r>
            <a:r>
              <a:rPr lang="ar-DZ" sz="2400" dirty="0" smtClean="0">
                <a:latin typeface="Times New Roman" panose="02020603050405020304" pitchFamily="18" charset="0"/>
                <a:cs typeface="Times New Roman" panose="02020603050405020304" pitchFamily="18" charset="0"/>
              </a:rPr>
              <a:t>الْحُكامِ </a:t>
            </a:r>
            <a:r>
              <a:rPr lang="ar-DZ" sz="2400" dirty="0">
                <a:latin typeface="Times New Roman" panose="02020603050405020304" pitchFamily="18" charset="0"/>
                <a:cs typeface="Times New Roman" panose="02020603050405020304" pitchFamily="18" charset="0"/>
              </a:rPr>
              <a:t>لِتَأْكُلُوا فَرِيقًا مِنْ أَمْوَالِ </a:t>
            </a:r>
            <a:r>
              <a:rPr lang="ar-DZ" sz="2400" dirty="0" smtClean="0">
                <a:latin typeface="Times New Roman" panose="02020603050405020304" pitchFamily="18" charset="0"/>
                <a:cs typeface="Times New Roman" panose="02020603050405020304" pitchFamily="18" charset="0"/>
              </a:rPr>
              <a:t>الناسِ </a:t>
            </a:r>
            <a:r>
              <a:rPr lang="ar-DZ" sz="2400" dirty="0" smtClean="0">
                <a:latin typeface="Times New Roman" panose="02020603050405020304" pitchFamily="18" charset="0"/>
                <a:cs typeface="Times New Roman" panose="02020603050405020304" pitchFamily="18" charset="0"/>
              </a:rPr>
              <a:t>بالإثم </a:t>
            </a:r>
            <a:r>
              <a:rPr lang="ar-DZ" sz="2400" dirty="0">
                <a:latin typeface="Times New Roman" panose="02020603050405020304" pitchFamily="18" charset="0"/>
                <a:cs typeface="Times New Roman" panose="02020603050405020304" pitchFamily="18" charset="0"/>
              </a:rPr>
              <a:t>وَأَنْتُمْ تَعْلَمُونَ </a:t>
            </a:r>
            <a:r>
              <a:rPr lang="ar-DZ" sz="2400" dirty="0" smtClean="0">
                <a:latin typeface="Times New Roman" panose="02020603050405020304" pitchFamily="18" charset="0"/>
                <a:cs typeface="Times New Roman" panose="02020603050405020304" pitchFamily="18" charset="0"/>
              </a:rPr>
              <a:t>»</a:t>
            </a:r>
            <a:endParaRPr lang="ar-DZ" sz="2400" dirty="0">
              <a:latin typeface="Times New Roman" panose="02020603050405020304" pitchFamily="18" charset="0"/>
              <a:cs typeface="Times New Roman" panose="02020603050405020304" pitchFamily="18" charset="0"/>
            </a:endParaRPr>
          </a:p>
        </p:txBody>
      </p:sp>
      <p:pic>
        <p:nvPicPr>
          <p:cNvPr id="1026" name="Picture 2" descr="https://encrypted-tbn0.gstatic.com/images?q=tbn:ANd9GcRvHcmNcnpt2emtYlseCagd64kYK1gJD__bbQ&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293" y="2513037"/>
            <a:ext cx="5601793" cy="22428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1291" y="4919008"/>
            <a:ext cx="11798937" cy="1938992"/>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L'impératif d'employer le mot </a:t>
            </a:r>
            <a:r>
              <a:rPr lang="fr-FR" sz="2400" dirty="0" err="1">
                <a:latin typeface="Times New Roman" panose="02020603050405020304" pitchFamily="18" charset="0"/>
                <a:cs typeface="Times New Roman" panose="02020603050405020304" pitchFamily="18" charset="0"/>
              </a:rPr>
              <a:t>rashwah</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رشوة ), </a:t>
            </a:r>
            <a:r>
              <a:rPr lang="fr-FR" sz="2400" dirty="0" smtClean="0">
                <a:latin typeface="Times New Roman" panose="02020603050405020304" pitchFamily="18" charset="0"/>
                <a:cs typeface="Times New Roman" panose="02020603050405020304" pitchFamily="18" charset="0"/>
              </a:rPr>
              <a:t>qui </a:t>
            </a:r>
            <a:r>
              <a:rPr lang="fr-FR" sz="2400" dirty="0">
                <a:latin typeface="Times New Roman" panose="02020603050405020304" pitchFamily="18" charset="0"/>
                <a:cs typeface="Times New Roman" panose="02020603050405020304" pitchFamily="18" charset="0"/>
              </a:rPr>
              <a:t>est utilisé plus couramment pour désigner la corruption. Notez également que le verset appelle de tels actes de donner aux fonctionnaires en échange de faveurs et de gagner quelque chose au détriment des autres </a:t>
            </a:r>
            <a:r>
              <a:rPr lang="fr-FR" sz="2400" dirty="0" err="1">
                <a:latin typeface="Times New Roman" panose="02020603050405020304" pitchFamily="18" charset="0"/>
                <a:cs typeface="Times New Roman" panose="02020603050405020304" pitchFamily="18" charset="0"/>
              </a:rPr>
              <a:t>batil</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باطل ), </a:t>
            </a:r>
            <a:r>
              <a:rPr lang="fr-FR" sz="2400" dirty="0">
                <a:latin typeface="Times New Roman" panose="02020603050405020304" pitchFamily="18" charset="0"/>
                <a:cs typeface="Times New Roman" panose="02020603050405020304" pitchFamily="18" charset="0"/>
              </a:rPr>
              <a:t>signifiant «faux ou fourbe» d'une part, et </a:t>
            </a:r>
            <a:r>
              <a:rPr lang="fr-FR" sz="2400" dirty="0" err="1">
                <a:latin typeface="Times New Roman" panose="02020603050405020304" pitchFamily="18" charset="0"/>
                <a:cs typeface="Times New Roman" panose="02020603050405020304" pitchFamily="18" charset="0"/>
              </a:rPr>
              <a:t>ithm</a:t>
            </a:r>
            <a:r>
              <a:rPr lang="fr-FR" sz="2400" dirty="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إثم ), </a:t>
            </a:r>
            <a:r>
              <a:rPr lang="fr-FR" sz="2400" dirty="0">
                <a:latin typeface="Times New Roman" panose="02020603050405020304" pitchFamily="18" charset="0"/>
                <a:cs typeface="Times New Roman" panose="02020603050405020304" pitchFamily="18" charset="0"/>
              </a:rPr>
              <a:t>signifiant «criminel», «honteux» ou «inapproprié», d'autre part.</a:t>
            </a:r>
          </a:p>
        </p:txBody>
      </p:sp>
    </p:spTree>
    <p:extLst>
      <p:ext uri="{BB962C8B-B14F-4D97-AF65-F5344CB8AC3E}">
        <p14:creationId xmlns:p14="http://schemas.microsoft.com/office/powerpoint/2010/main" val="107448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7" y="233227"/>
            <a:ext cx="11912957" cy="3785652"/>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Une autre forme de corruption est le népotisme )</a:t>
            </a:r>
            <a:r>
              <a:rPr lang="ar-DZ" sz="2400" dirty="0">
                <a:latin typeface="Times New Roman" panose="02020603050405020304" pitchFamily="18" charset="0"/>
                <a:cs typeface="Times New Roman" panose="02020603050405020304" pitchFamily="18" charset="0"/>
              </a:rPr>
              <a:t>المحاباة( . </a:t>
            </a:r>
            <a:r>
              <a:rPr lang="fr-FR" sz="2400" dirty="0">
                <a:latin typeface="Times New Roman" panose="02020603050405020304" pitchFamily="18" charset="0"/>
                <a:cs typeface="Times New Roman" panose="02020603050405020304" pitchFamily="18" charset="0"/>
              </a:rPr>
              <a:t>Ici, le Saint Coran est très clair</a:t>
            </a:r>
            <a:r>
              <a:rPr lang="fr-FR" sz="2400" dirty="0" smtClean="0">
                <a:latin typeface="Times New Roman" panose="02020603050405020304" pitchFamily="18" charset="0"/>
                <a:cs typeface="Times New Roman" panose="02020603050405020304" pitchFamily="18" charset="0"/>
              </a:rPr>
              <a:t>:</a:t>
            </a:r>
            <a:endParaRPr lang="ar-DZ" sz="2400" dirty="0" smtClean="0">
              <a:latin typeface="Times New Roman" panose="02020603050405020304" pitchFamily="18" charset="0"/>
              <a:cs typeface="Times New Roman" panose="02020603050405020304" pitchFamily="18" charset="0"/>
            </a:endParaRPr>
          </a:p>
          <a:p>
            <a:pPr algn="ctr"/>
            <a:endParaRPr lang="ar-DZ" sz="2400" dirty="0" smtClean="0">
              <a:latin typeface="Times New Roman" panose="02020603050405020304" pitchFamily="18" charset="0"/>
              <a:cs typeface="Times New Roman" panose="02020603050405020304" pitchFamily="18" charset="0"/>
            </a:endParaRPr>
          </a:p>
          <a:p>
            <a:pPr algn="ctr"/>
            <a:endParaRPr lang="ar-DZ" sz="2400" dirty="0">
              <a:latin typeface="Times New Roman" panose="02020603050405020304" pitchFamily="18" charset="0"/>
              <a:cs typeface="Times New Roman" panose="02020603050405020304" pitchFamily="18" charset="0"/>
            </a:endParaRPr>
          </a:p>
          <a:p>
            <a:pPr algn="ctr"/>
            <a:endParaRPr lang="ar-DZ"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Ô </a:t>
            </a:r>
            <a:r>
              <a:rPr lang="fr-FR" sz="2400" dirty="0">
                <a:latin typeface="Times New Roman" panose="02020603050405020304" pitchFamily="18" charset="0"/>
                <a:cs typeface="Times New Roman" panose="02020603050405020304" pitchFamily="18" charset="0"/>
              </a:rPr>
              <a:t>les croyants ! Observez strictement la justice et soyez des témoins (véridiques) comme Allah l'ordonne, fût-ce contre vous-mêmes, contre vos père et mère ou proches parents. Qu'il s'agisse d'un riche ou d'un besogneux, Allah a priorité sur eux deux (et Il est plus connaisseur de leur intérêt que vous). Ne suivez donc pas les passions, afin de ne pas dévier de la justice. Si vous portez un faux témoignage ou si vous le refusez, [sachez qu'] Allah est Parfaitement Connaisseur de ce que vous faites.-An-</a:t>
            </a:r>
            <a:r>
              <a:rPr lang="fr-FR" sz="2400" dirty="0" err="1">
                <a:latin typeface="Times New Roman" panose="02020603050405020304" pitchFamily="18" charset="0"/>
                <a:cs typeface="Times New Roman" panose="02020603050405020304" pitchFamily="18" charset="0"/>
              </a:rPr>
              <a:t>Nisa</a:t>
            </a:r>
            <a:r>
              <a:rPr lang="fr-FR" sz="2400" dirty="0">
                <a:latin typeface="Times New Roman" panose="02020603050405020304" pitchFamily="18" charset="0"/>
                <a:cs typeface="Times New Roman" panose="02020603050405020304" pitchFamily="18" charset="0"/>
              </a:rPr>
              <a:t>-</a:t>
            </a:r>
          </a:p>
        </p:txBody>
      </p:sp>
      <p:sp>
        <p:nvSpPr>
          <p:cNvPr id="3" name="Rectangle 2"/>
          <p:cNvSpPr/>
          <p:nvPr/>
        </p:nvSpPr>
        <p:spPr>
          <a:xfrm>
            <a:off x="141667" y="822899"/>
            <a:ext cx="11912957" cy="830997"/>
          </a:xfrm>
          <a:prstGeom prst="rect">
            <a:avLst/>
          </a:prstGeom>
        </p:spPr>
        <p:txBody>
          <a:bodyPr wrap="square">
            <a:spAutoFit/>
          </a:bodyPr>
          <a:lstStyle/>
          <a:p>
            <a:pPr algn="ctr" rtl="1"/>
            <a:r>
              <a:rPr lang="ar-DZ" sz="2400" dirty="0" smtClean="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يَا أَيُّهَا </a:t>
            </a:r>
            <a:r>
              <a:rPr lang="ar-DZ" sz="2400" dirty="0" smtClean="0">
                <a:latin typeface="Times New Roman" panose="02020603050405020304" pitchFamily="18" charset="0"/>
                <a:cs typeface="Times New Roman" panose="02020603050405020304" pitchFamily="18" charset="0"/>
              </a:rPr>
              <a:t>الذِينَ </a:t>
            </a:r>
            <a:r>
              <a:rPr lang="ar-DZ" sz="2400" dirty="0">
                <a:latin typeface="Times New Roman" panose="02020603050405020304" pitchFamily="18" charset="0"/>
                <a:cs typeface="Times New Roman" panose="02020603050405020304" pitchFamily="18" charset="0"/>
              </a:rPr>
              <a:t>آمَنُوا كُونُوا </a:t>
            </a:r>
            <a:r>
              <a:rPr lang="ar-DZ" sz="2400" dirty="0" smtClean="0">
                <a:latin typeface="Times New Roman" panose="02020603050405020304" pitchFamily="18" charset="0"/>
                <a:cs typeface="Times New Roman" panose="02020603050405020304" pitchFamily="18" charset="0"/>
              </a:rPr>
              <a:t>قَوامِينَ </a:t>
            </a:r>
            <a:r>
              <a:rPr lang="ar-DZ" sz="2400" dirty="0">
                <a:latin typeface="Times New Roman" panose="02020603050405020304" pitchFamily="18" charset="0"/>
                <a:cs typeface="Times New Roman" panose="02020603050405020304" pitchFamily="18" charset="0"/>
              </a:rPr>
              <a:t>بِالْقِسْطِ شُهَدَاءَ </a:t>
            </a:r>
            <a:r>
              <a:rPr lang="ar-DZ" sz="2400" dirty="0" smtClean="0">
                <a:latin typeface="Times New Roman" panose="02020603050405020304" pitchFamily="18" charset="0"/>
                <a:cs typeface="Times New Roman" panose="02020603050405020304" pitchFamily="18" charset="0"/>
              </a:rPr>
              <a:t>لِلِّه </a:t>
            </a:r>
            <a:r>
              <a:rPr lang="ar-DZ" sz="2400" dirty="0">
                <a:latin typeface="Times New Roman" panose="02020603050405020304" pitchFamily="18" charset="0"/>
                <a:cs typeface="Times New Roman" panose="02020603050405020304" pitchFamily="18" charset="0"/>
              </a:rPr>
              <a:t>وَلَوْ </a:t>
            </a:r>
            <a:r>
              <a:rPr lang="ar-DZ" sz="2400" dirty="0" err="1">
                <a:latin typeface="Times New Roman" panose="02020603050405020304" pitchFamily="18" charset="0"/>
                <a:cs typeface="Times New Roman" panose="02020603050405020304" pitchFamily="18" charset="0"/>
              </a:rPr>
              <a:t>عَلَىٰ</a:t>
            </a:r>
            <a:r>
              <a:rPr lang="ar-DZ" sz="2400" dirty="0">
                <a:latin typeface="Times New Roman" panose="02020603050405020304" pitchFamily="18" charset="0"/>
                <a:cs typeface="Times New Roman" panose="02020603050405020304" pitchFamily="18" charset="0"/>
              </a:rPr>
              <a:t> أَنْفُسِكُمْ أَوِ الْوَالِدَيْنِ وَ ا </a:t>
            </a:r>
            <a:r>
              <a:rPr lang="ar-DZ" sz="2400" dirty="0" err="1" smtClean="0">
                <a:latin typeface="Times New Roman" panose="02020603050405020304" pitchFamily="18" charset="0"/>
                <a:cs typeface="Times New Roman" panose="02020603050405020304" pitchFamily="18" charset="0"/>
              </a:rPr>
              <a:t>لاقْرَبِينَ</a:t>
            </a:r>
            <a:r>
              <a:rPr lang="ar-DZ" sz="2400" dirty="0" smtClean="0">
                <a:latin typeface="Times New Roman" panose="02020603050405020304" pitchFamily="18" charset="0"/>
                <a:cs typeface="Times New Roman" panose="02020603050405020304" pitchFamily="18" charset="0"/>
              </a:rPr>
              <a:t> </a:t>
            </a:r>
            <a:r>
              <a:rPr lang="ar-DZ" sz="2400" dirty="0">
                <a:latin typeface="Times New Roman" panose="02020603050405020304" pitchFamily="18" charset="0"/>
                <a:cs typeface="Times New Roman" panose="02020603050405020304" pitchFamily="18" charset="0"/>
              </a:rPr>
              <a:t>إِنْ يَكُنْ </a:t>
            </a:r>
            <a:r>
              <a:rPr lang="ar-DZ" sz="2400" dirty="0" smtClean="0">
                <a:latin typeface="Times New Roman" panose="02020603050405020304" pitchFamily="18" charset="0"/>
                <a:cs typeface="Times New Roman" panose="02020603050405020304" pitchFamily="18" charset="0"/>
              </a:rPr>
              <a:t>غنَيًا </a:t>
            </a:r>
            <a:r>
              <a:rPr lang="ar-DZ" sz="2400" dirty="0">
                <a:latin typeface="Times New Roman" panose="02020603050405020304" pitchFamily="18" charset="0"/>
                <a:cs typeface="Times New Roman" panose="02020603050405020304" pitchFamily="18" charset="0"/>
              </a:rPr>
              <a:t>أَوْ فَقِيرًا </a:t>
            </a:r>
            <a:r>
              <a:rPr lang="ar-DZ" sz="2400" dirty="0" smtClean="0">
                <a:latin typeface="Times New Roman" panose="02020603050405020304" pitchFamily="18" charset="0"/>
                <a:cs typeface="Times New Roman" panose="02020603050405020304" pitchFamily="18" charset="0"/>
              </a:rPr>
              <a:t>فَالِلُّه </a:t>
            </a:r>
            <a:r>
              <a:rPr lang="ar-DZ" sz="2400" dirty="0" err="1">
                <a:latin typeface="Times New Roman" panose="02020603050405020304" pitchFamily="18" charset="0"/>
                <a:cs typeface="Times New Roman" panose="02020603050405020304" pitchFamily="18" charset="0"/>
              </a:rPr>
              <a:t>أَوْلَىٰ</a:t>
            </a:r>
            <a:endParaRPr lang="ar-DZ" sz="2400" dirty="0">
              <a:latin typeface="Times New Roman" panose="02020603050405020304" pitchFamily="18" charset="0"/>
              <a:cs typeface="Times New Roman" panose="02020603050405020304" pitchFamily="18" charset="0"/>
            </a:endParaRPr>
          </a:p>
          <a:p>
            <a:pPr algn="ctr" rtl="1"/>
            <a:r>
              <a:rPr lang="ar-DZ" sz="2400" dirty="0">
                <a:latin typeface="Times New Roman" panose="02020603050405020304" pitchFamily="18" charset="0"/>
                <a:cs typeface="Times New Roman" panose="02020603050405020304" pitchFamily="18" charset="0"/>
              </a:rPr>
              <a:t>بِهِمَا </a:t>
            </a:r>
            <a:r>
              <a:rPr lang="ar-DZ" sz="2400" dirty="0" smtClean="0">
                <a:latin typeface="Times New Roman" panose="02020603050405020304" pitchFamily="18" charset="0"/>
                <a:cs typeface="Times New Roman" panose="02020603050405020304" pitchFamily="18" charset="0"/>
              </a:rPr>
              <a:t>فَلَا تَتبِعُوا </a:t>
            </a:r>
            <a:r>
              <a:rPr lang="ar-DZ" sz="2400" dirty="0" err="1">
                <a:latin typeface="Times New Roman" panose="02020603050405020304" pitchFamily="18" charset="0"/>
                <a:cs typeface="Times New Roman" panose="02020603050405020304" pitchFamily="18" charset="0"/>
              </a:rPr>
              <a:t>الْهَوَىٰ</a:t>
            </a:r>
            <a:r>
              <a:rPr lang="ar-DZ" sz="2400" dirty="0">
                <a:latin typeface="Times New Roman" panose="02020603050405020304" pitchFamily="18" charset="0"/>
                <a:cs typeface="Times New Roman" panose="02020603050405020304" pitchFamily="18" charset="0"/>
              </a:rPr>
              <a:t> أَنْ تَعْدِلُوا وَ إِنْ تَلْوُوا أَوْ تُعْرِضُوا </a:t>
            </a:r>
            <a:r>
              <a:rPr lang="ar-DZ" sz="2400" dirty="0" smtClean="0">
                <a:latin typeface="Times New Roman" panose="02020603050405020304" pitchFamily="18" charset="0"/>
                <a:cs typeface="Times New Roman" panose="02020603050405020304" pitchFamily="18" charset="0"/>
              </a:rPr>
              <a:t>فَإِن اللَّه </a:t>
            </a:r>
            <a:r>
              <a:rPr lang="ar-DZ" sz="2400" dirty="0">
                <a:latin typeface="Times New Roman" panose="02020603050405020304" pitchFamily="18" charset="0"/>
                <a:cs typeface="Times New Roman" panose="02020603050405020304" pitchFamily="18" charset="0"/>
              </a:rPr>
              <a:t>كَانَ بِمَا تَعْمَلُونَ خَبِيرًا" – </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809" y="3657600"/>
            <a:ext cx="9752382" cy="3200400"/>
          </a:xfrm>
          <a:prstGeom prst="rect">
            <a:avLst/>
          </a:prstGeom>
        </p:spPr>
      </p:pic>
    </p:spTree>
    <p:extLst>
      <p:ext uri="{BB962C8B-B14F-4D97-AF65-F5344CB8AC3E}">
        <p14:creationId xmlns:p14="http://schemas.microsoft.com/office/powerpoint/2010/main" val="202359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1" y="259192"/>
            <a:ext cx="11771291" cy="2677656"/>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Le Sunna du Prophète Mohammed </a:t>
            </a:r>
            <a:r>
              <a:rPr lang="ar-DZ" sz="2400" dirty="0">
                <a:latin typeface="Times New Roman" panose="02020603050405020304" pitchFamily="18" charset="0"/>
                <a:cs typeface="Times New Roman" panose="02020603050405020304" pitchFamily="18" charset="0"/>
              </a:rPr>
              <a:t>(</a:t>
            </a:r>
            <a:r>
              <a:rPr lang="ar-DZ" sz="2400" dirty="0" smtClean="0">
                <a:latin typeface="Times New Roman" panose="02020603050405020304" pitchFamily="18" charset="0"/>
                <a:cs typeface="Times New Roman" panose="02020603050405020304" pitchFamily="18" charset="0"/>
              </a:rPr>
              <a:t>ص</a:t>
            </a:r>
            <a:r>
              <a:rPr lang="ar-DZ"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est </a:t>
            </a:r>
            <a:r>
              <a:rPr lang="fr-FR" sz="2400" dirty="0">
                <a:latin typeface="Times New Roman" panose="02020603050405020304" pitchFamily="18" charset="0"/>
                <a:cs typeface="Times New Roman" panose="02020603050405020304" pitchFamily="18" charset="0"/>
              </a:rPr>
              <a:t>bien claire concernant la corruption. Lors de l'interprétation du Saint Coran. Les musulmans accordent une importance considérable aux événements qui se déroulent dans les premières années de l'islam, au cours de la vie du prophète et des premiers califes correctement dirigés (dirigeants, successeurs ou vice-rois). De tels événements sont enregistrés dans les livres des hadiths (pluriel de hadith), dont certains ont assumé un statut canonique et illustrent ce qui est considéré comme un comportement approprié.</a:t>
            </a:r>
          </a:p>
        </p:txBody>
      </p:sp>
      <p:sp>
        <p:nvSpPr>
          <p:cNvPr id="3" name="Rectangle 2"/>
          <p:cNvSpPr/>
          <p:nvPr/>
        </p:nvSpPr>
        <p:spPr>
          <a:xfrm>
            <a:off x="98737" y="3202529"/>
            <a:ext cx="11822806" cy="1938992"/>
          </a:xfrm>
          <a:prstGeom prst="rect">
            <a:avLst/>
          </a:prstGeom>
        </p:spPr>
        <p:txBody>
          <a:bodyPr wrap="square">
            <a:spAutoFit/>
          </a:bodyPr>
          <a:lstStyle/>
          <a:p>
            <a:pPr algn="ctr"/>
            <a:r>
              <a:rPr lang="fr-FR" sz="2400" dirty="0">
                <a:latin typeface="Times New Roman" panose="02020603050405020304" pitchFamily="18" charset="0"/>
                <a:cs typeface="Times New Roman" panose="02020603050405020304" pitchFamily="18" charset="0"/>
              </a:rPr>
              <a:t>Considérez d'abord les narrations suivantes. 'Rapporté Abdullah ibn Amr ibn </a:t>
            </a:r>
            <a:r>
              <a:rPr lang="fr-FR" sz="2400" dirty="0" err="1">
                <a:latin typeface="Times New Roman" panose="02020603050405020304" pitchFamily="18" charset="0"/>
                <a:cs typeface="Times New Roman" panose="02020603050405020304" pitchFamily="18" charset="0"/>
              </a:rPr>
              <a:t>al-'As</a:t>
            </a:r>
            <a:r>
              <a:rPr lang="fr-FR" sz="2400" dirty="0" smtClean="0">
                <a:latin typeface="Times New Roman" panose="02020603050405020304" pitchFamily="18" charset="0"/>
                <a:cs typeface="Times New Roman" panose="02020603050405020304" pitchFamily="18" charset="0"/>
              </a:rPr>
              <a:t>:</a:t>
            </a:r>
            <a:endParaRPr lang="ar-DZ" sz="2400" dirty="0" smtClean="0">
              <a:latin typeface="Times New Roman" panose="02020603050405020304" pitchFamily="18" charset="0"/>
              <a:cs typeface="Times New Roman" panose="02020603050405020304" pitchFamily="18" charset="0"/>
            </a:endParaRPr>
          </a:p>
          <a:p>
            <a:pPr algn="ctr"/>
            <a:endParaRPr lang="fr-FR" sz="2400" dirty="0">
              <a:latin typeface="Times New Roman" panose="02020603050405020304" pitchFamily="18" charset="0"/>
              <a:cs typeface="Times New Roman" panose="02020603050405020304" pitchFamily="18" charset="0"/>
            </a:endParaRPr>
          </a:p>
          <a:p>
            <a:pPr algn="ctr"/>
            <a:endParaRPr lang="ar-DZ" sz="2400"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L'apôtre </a:t>
            </a:r>
            <a:r>
              <a:rPr lang="fr-FR" sz="2400" dirty="0">
                <a:latin typeface="Times New Roman" panose="02020603050405020304" pitchFamily="18" charset="0"/>
                <a:cs typeface="Times New Roman" panose="02020603050405020304" pitchFamily="18" charset="0"/>
              </a:rPr>
              <a:t>d'Allah (que la paix soit sur lui) a maudit celui qui offre la subornation aussi bien que celui qui accepte la subornation</a:t>
            </a:r>
          </a:p>
        </p:txBody>
      </p:sp>
      <p:sp>
        <p:nvSpPr>
          <p:cNvPr id="8" name="Rectangle 7"/>
          <p:cNvSpPr/>
          <p:nvPr/>
        </p:nvSpPr>
        <p:spPr>
          <a:xfrm>
            <a:off x="163132" y="3649915"/>
            <a:ext cx="11822806" cy="707886"/>
          </a:xfrm>
          <a:prstGeom prst="rect">
            <a:avLst/>
          </a:prstGeom>
        </p:spPr>
        <p:txBody>
          <a:bodyPr wrap="square">
            <a:spAutoFit/>
          </a:bodyPr>
          <a:lstStyle/>
          <a:p>
            <a:pPr algn="ctr" rtl="1"/>
            <a:r>
              <a:rPr lang="ar-DZ" sz="2000" dirty="0">
                <a:latin typeface="Times New Roman" panose="02020603050405020304" pitchFamily="18" charset="0"/>
                <a:cs typeface="Times New Roman" panose="02020603050405020304" pitchFamily="18" charset="0"/>
              </a:rPr>
              <a:t>" حَدثَنَا </a:t>
            </a:r>
            <a:r>
              <a:rPr lang="ar-DZ" sz="2000" dirty="0" smtClean="0">
                <a:latin typeface="Times New Roman" panose="02020603050405020304" pitchFamily="18" charset="0"/>
                <a:cs typeface="Times New Roman" panose="02020603050405020304" pitchFamily="18" charset="0"/>
              </a:rPr>
              <a:t>يحيى القطان، حَدثَنَا </a:t>
            </a:r>
            <a:r>
              <a:rPr lang="ar-DZ" sz="2000" dirty="0">
                <a:latin typeface="Times New Roman" panose="02020603050405020304" pitchFamily="18" charset="0"/>
                <a:cs typeface="Times New Roman" panose="02020603050405020304" pitchFamily="18" charset="0"/>
              </a:rPr>
              <a:t>ابْنُ أَبِي ذِئْبٍ، عَنِ الْحَارِثِ بْنِ عَبْدِ </a:t>
            </a:r>
            <a:r>
              <a:rPr lang="ar-DZ" sz="2000" dirty="0" smtClean="0">
                <a:latin typeface="Times New Roman" panose="02020603050405020304" pitchFamily="18" charset="0"/>
                <a:cs typeface="Times New Roman" panose="02020603050405020304" pitchFamily="18" charset="0"/>
              </a:rPr>
              <a:t>الرحْمَنِ</a:t>
            </a:r>
            <a:r>
              <a:rPr lang="ar-DZ" sz="2000" dirty="0">
                <a:latin typeface="Times New Roman" panose="02020603050405020304" pitchFamily="18" charset="0"/>
                <a:cs typeface="Times New Roman" panose="02020603050405020304" pitchFamily="18" charset="0"/>
              </a:rPr>
              <a:t>، عَنْ أَبِي سَلَمَةَ، عَنْ عَبْدِ ه </a:t>
            </a:r>
            <a:r>
              <a:rPr lang="ar-DZ" sz="2000" dirty="0" smtClean="0">
                <a:latin typeface="Times New Roman" panose="02020603050405020304" pitchFamily="18" charset="0"/>
                <a:cs typeface="Times New Roman" panose="02020603050405020304" pitchFamily="18" charset="0"/>
              </a:rPr>
              <a:t>اللَّه </a:t>
            </a:r>
            <a:r>
              <a:rPr lang="ar-DZ" sz="2000" dirty="0">
                <a:latin typeface="Times New Roman" panose="02020603050405020304" pitchFamily="18" charset="0"/>
                <a:cs typeface="Times New Roman" panose="02020603050405020304" pitchFamily="18" charset="0"/>
              </a:rPr>
              <a:t>بْنِ عَمْرٍو</a:t>
            </a:r>
            <a:r>
              <a:rPr lang="ar-DZ" sz="2000" dirty="0" smtClean="0">
                <a:latin typeface="Times New Roman" panose="02020603050405020304" pitchFamily="18" charset="0"/>
                <a:cs typeface="Times New Roman" panose="02020603050405020304" pitchFamily="18" charset="0"/>
              </a:rPr>
              <a:t>،</a:t>
            </a:r>
          </a:p>
          <a:p>
            <a:pPr algn="ctr" rtl="1"/>
            <a:r>
              <a:rPr lang="ar-DZ" sz="2000" dirty="0" smtClean="0">
                <a:latin typeface="Times New Roman" panose="02020603050405020304" pitchFamily="18" charset="0"/>
                <a:cs typeface="Times New Roman" panose="02020603050405020304" pitchFamily="18" charset="0"/>
              </a:rPr>
              <a:t> قَالَ </a:t>
            </a:r>
            <a:r>
              <a:rPr lang="ar-DZ" sz="2000" dirty="0">
                <a:latin typeface="Times New Roman" panose="02020603050405020304" pitchFamily="18" charset="0"/>
                <a:cs typeface="Times New Roman" panose="02020603050405020304" pitchFamily="18" charset="0"/>
              </a:rPr>
              <a:t>لَعَنَ </a:t>
            </a:r>
            <a:r>
              <a:rPr lang="ar-DZ" sz="2000" dirty="0" smtClean="0">
                <a:latin typeface="Times New Roman" panose="02020603050405020304" pitchFamily="18" charset="0"/>
                <a:cs typeface="Times New Roman" panose="02020603050405020304" pitchFamily="18" charset="0"/>
              </a:rPr>
              <a:t>رَسُولُ اللَّه </a:t>
            </a:r>
            <a:r>
              <a:rPr lang="ar-DZ" sz="2000" dirty="0">
                <a:latin typeface="Times New Roman" panose="02020603050405020304" pitchFamily="18" charset="0"/>
                <a:cs typeface="Times New Roman" panose="02020603050405020304" pitchFamily="18" charset="0"/>
              </a:rPr>
              <a:t>صلى </a:t>
            </a:r>
            <a:r>
              <a:rPr lang="ar-DZ" sz="2000" dirty="0" smtClean="0">
                <a:latin typeface="Times New Roman" panose="02020603050405020304" pitchFamily="18" charset="0"/>
                <a:cs typeface="Times New Roman" panose="02020603050405020304" pitchFamily="18" charset="0"/>
              </a:rPr>
              <a:t>اللَّه </a:t>
            </a:r>
            <a:r>
              <a:rPr lang="ar-DZ" sz="2000" dirty="0">
                <a:latin typeface="Times New Roman" panose="02020603050405020304" pitchFamily="18" charset="0"/>
                <a:cs typeface="Times New Roman" panose="02020603050405020304" pitchFamily="18" charset="0"/>
              </a:rPr>
              <a:t>عليه وسلم </a:t>
            </a:r>
            <a:r>
              <a:rPr lang="ar-DZ" sz="2000" dirty="0" smtClean="0">
                <a:latin typeface="Times New Roman" panose="02020603050405020304" pitchFamily="18" charset="0"/>
                <a:cs typeface="Times New Roman" panose="02020603050405020304" pitchFamily="18" charset="0"/>
              </a:rPr>
              <a:t>الراشِيَ </a:t>
            </a:r>
            <a:r>
              <a:rPr lang="ar-DZ" sz="2000" dirty="0">
                <a:latin typeface="Times New Roman" panose="02020603050405020304" pitchFamily="18" charset="0"/>
                <a:cs typeface="Times New Roman" panose="02020603050405020304" pitchFamily="18" charset="0"/>
              </a:rPr>
              <a:t>وَالْمُرْتَشِيَ . "</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49" y="5217510"/>
            <a:ext cx="10058400" cy="1555214"/>
          </a:xfrm>
          <a:prstGeom prst="rect">
            <a:avLst/>
          </a:prstGeom>
        </p:spPr>
      </p:pic>
    </p:spTree>
    <p:extLst>
      <p:ext uri="{BB962C8B-B14F-4D97-AF65-F5344CB8AC3E}">
        <p14:creationId xmlns:p14="http://schemas.microsoft.com/office/powerpoint/2010/main" val="279523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224</TotalTime>
  <Words>1325</Words>
  <Application>Microsoft Office PowerPoint</Application>
  <PresentationFormat>Personnalisé</PresentationFormat>
  <Paragraphs>51</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Chulus Info</cp:lastModifiedBy>
  <cp:revision>25</cp:revision>
  <dcterms:created xsi:type="dcterms:W3CDTF">2025-02-07T20:36:50Z</dcterms:created>
  <dcterms:modified xsi:type="dcterms:W3CDTF">2025-02-22T09:12:05Z</dcterms:modified>
</cp:coreProperties>
</file>