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74" r:id="rId6"/>
    <p:sldId id="276" r:id="rId7"/>
    <p:sldId id="277" r:id="rId8"/>
    <p:sldId id="278" r:id="rId9"/>
    <p:sldId id="279" r:id="rId10"/>
    <p:sldId id="280" r:id="rId11"/>
    <p:sldId id="264" r:id="rId12"/>
    <p:sldId id="265" r:id="rId13"/>
    <p:sldId id="266" r:id="rId14"/>
    <p:sldId id="267" r:id="rId15"/>
    <p:sldId id="268" r:id="rId16"/>
    <p:sldId id="269" r:id="rId17"/>
    <p:sldId id="270" r:id="rId18"/>
    <p:sldId id="271" r:id="rId19"/>
    <p:sldId id="272" r:id="rId20"/>
    <p:sldId id="273" r:id="rId21"/>
    <p:sldId id="275"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69" d="100"/>
          <a:sy n="69" d="100"/>
        </p:scale>
        <p:origin x="581" y="7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0ABE9BD-FB6D-4A47-95CF-8E49DC41BEA1}" type="datetimeFigureOut">
              <a:rPr lang="en-US" smtClean="0"/>
              <a:t>28-Feb-26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013E9D-0062-473B-931E-27F211700C1A}" type="slidenum">
              <a:rPr lang="en-US" smtClean="0"/>
              <a:t>‹#›</a:t>
            </a:fld>
            <a:endParaRPr lang="en-US"/>
          </a:p>
        </p:txBody>
      </p:sp>
    </p:spTree>
    <p:extLst>
      <p:ext uri="{BB962C8B-B14F-4D97-AF65-F5344CB8AC3E}">
        <p14:creationId xmlns:p14="http://schemas.microsoft.com/office/powerpoint/2010/main" val="5859073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0ABE9BD-FB6D-4A47-95CF-8E49DC41BEA1}" type="datetimeFigureOut">
              <a:rPr lang="en-US" smtClean="0"/>
              <a:t>28-Feb-26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013E9D-0062-473B-931E-27F211700C1A}" type="slidenum">
              <a:rPr lang="en-US" smtClean="0"/>
              <a:t>‹#›</a:t>
            </a:fld>
            <a:endParaRPr lang="en-US"/>
          </a:p>
        </p:txBody>
      </p:sp>
    </p:spTree>
    <p:extLst>
      <p:ext uri="{BB962C8B-B14F-4D97-AF65-F5344CB8AC3E}">
        <p14:creationId xmlns:p14="http://schemas.microsoft.com/office/powerpoint/2010/main" val="26664374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0ABE9BD-FB6D-4A47-95CF-8E49DC41BEA1}" type="datetimeFigureOut">
              <a:rPr lang="en-US" smtClean="0"/>
              <a:t>28-Feb-26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013E9D-0062-473B-931E-27F211700C1A}" type="slidenum">
              <a:rPr lang="en-US" smtClean="0"/>
              <a:t>‹#›</a:t>
            </a:fld>
            <a:endParaRPr lang="en-US"/>
          </a:p>
        </p:txBody>
      </p:sp>
    </p:spTree>
    <p:extLst>
      <p:ext uri="{BB962C8B-B14F-4D97-AF65-F5344CB8AC3E}">
        <p14:creationId xmlns:p14="http://schemas.microsoft.com/office/powerpoint/2010/main" val="7136081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0ABE9BD-FB6D-4A47-95CF-8E49DC41BEA1}" type="datetimeFigureOut">
              <a:rPr lang="en-US" smtClean="0"/>
              <a:t>28-Feb-26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013E9D-0062-473B-931E-27F211700C1A}" type="slidenum">
              <a:rPr lang="en-US" smtClean="0"/>
              <a:t>‹#›</a:t>
            </a:fld>
            <a:endParaRPr lang="en-US"/>
          </a:p>
        </p:txBody>
      </p:sp>
    </p:spTree>
    <p:extLst>
      <p:ext uri="{BB962C8B-B14F-4D97-AF65-F5344CB8AC3E}">
        <p14:creationId xmlns:p14="http://schemas.microsoft.com/office/powerpoint/2010/main" val="10843839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0ABE9BD-FB6D-4A47-95CF-8E49DC41BEA1}" type="datetimeFigureOut">
              <a:rPr lang="en-US" smtClean="0"/>
              <a:t>28-Feb-26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013E9D-0062-473B-931E-27F211700C1A}" type="slidenum">
              <a:rPr lang="en-US" smtClean="0"/>
              <a:t>‹#›</a:t>
            </a:fld>
            <a:endParaRPr lang="en-US"/>
          </a:p>
        </p:txBody>
      </p:sp>
    </p:spTree>
    <p:extLst>
      <p:ext uri="{BB962C8B-B14F-4D97-AF65-F5344CB8AC3E}">
        <p14:creationId xmlns:p14="http://schemas.microsoft.com/office/powerpoint/2010/main" val="41133159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0ABE9BD-FB6D-4A47-95CF-8E49DC41BEA1}" type="datetimeFigureOut">
              <a:rPr lang="en-US" smtClean="0"/>
              <a:t>28-Feb-26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013E9D-0062-473B-931E-27F211700C1A}" type="slidenum">
              <a:rPr lang="en-US" smtClean="0"/>
              <a:t>‹#›</a:t>
            </a:fld>
            <a:endParaRPr lang="en-US"/>
          </a:p>
        </p:txBody>
      </p:sp>
    </p:spTree>
    <p:extLst>
      <p:ext uri="{BB962C8B-B14F-4D97-AF65-F5344CB8AC3E}">
        <p14:creationId xmlns:p14="http://schemas.microsoft.com/office/powerpoint/2010/main" val="17428486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0ABE9BD-FB6D-4A47-95CF-8E49DC41BEA1}" type="datetimeFigureOut">
              <a:rPr lang="en-US" smtClean="0"/>
              <a:t>28-Feb-26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7013E9D-0062-473B-931E-27F211700C1A}" type="slidenum">
              <a:rPr lang="en-US" smtClean="0"/>
              <a:t>‹#›</a:t>
            </a:fld>
            <a:endParaRPr lang="en-US"/>
          </a:p>
        </p:txBody>
      </p:sp>
    </p:spTree>
    <p:extLst>
      <p:ext uri="{BB962C8B-B14F-4D97-AF65-F5344CB8AC3E}">
        <p14:creationId xmlns:p14="http://schemas.microsoft.com/office/powerpoint/2010/main" val="37155603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0ABE9BD-FB6D-4A47-95CF-8E49DC41BEA1}" type="datetimeFigureOut">
              <a:rPr lang="en-US" smtClean="0"/>
              <a:t>28-Feb-26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7013E9D-0062-473B-931E-27F211700C1A}" type="slidenum">
              <a:rPr lang="en-US" smtClean="0"/>
              <a:t>‹#›</a:t>
            </a:fld>
            <a:endParaRPr lang="en-US"/>
          </a:p>
        </p:txBody>
      </p:sp>
    </p:spTree>
    <p:extLst>
      <p:ext uri="{BB962C8B-B14F-4D97-AF65-F5344CB8AC3E}">
        <p14:creationId xmlns:p14="http://schemas.microsoft.com/office/powerpoint/2010/main" val="15527195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ABE9BD-FB6D-4A47-95CF-8E49DC41BEA1}" type="datetimeFigureOut">
              <a:rPr lang="en-US" smtClean="0"/>
              <a:t>28-Feb-26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7013E9D-0062-473B-931E-27F211700C1A}" type="slidenum">
              <a:rPr lang="en-US" smtClean="0"/>
              <a:t>‹#›</a:t>
            </a:fld>
            <a:endParaRPr lang="en-US"/>
          </a:p>
        </p:txBody>
      </p:sp>
    </p:spTree>
    <p:extLst>
      <p:ext uri="{BB962C8B-B14F-4D97-AF65-F5344CB8AC3E}">
        <p14:creationId xmlns:p14="http://schemas.microsoft.com/office/powerpoint/2010/main" val="10123721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0ABE9BD-FB6D-4A47-95CF-8E49DC41BEA1}" type="datetimeFigureOut">
              <a:rPr lang="en-US" smtClean="0"/>
              <a:t>28-Feb-26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013E9D-0062-473B-931E-27F211700C1A}" type="slidenum">
              <a:rPr lang="en-US" smtClean="0"/>
              <a:t>‹#›</a:t>
            </a:fld>
            <a:endParaRPr lang="en-US"/>
          </a:p>
        </p:txBody>
      </p:sp>
    </p:spTree>
    <p:extLst>
      <p:ext uri="{BB962C8B-B14F-4D97-AF65-F5344CB8AC3E}">
        <p14:creationId xmlns:p14="http://schemas.microsoft.com/office/powerpoint/2010/main" val="26746128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0ABE9BD-FB6D-4A47-95CF-8E49DC41BEA1}" type="datetimeFigureOut">
              <a:rPr lang="en-US" smtClean="0"/>
              <a:t>28-Feb-26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013E9D-0062-473B-931E-27F211700C1A}" type="slidenum">
              <a:rPr lang="en-US" smtClean="0"/>
              <a:t>‹#›</a:t>
            </a:fld>
            <a:endParaRPr lang="en-US"/>
          </a:p>
        </p:txBody>
      </p:sp>
    </p:spTree>
    <p:extLst>
      <p:ext uri="{BB962C8B-B14F-4D97-AF65-F5344CB8AC3E}">
        <p14:creationId xmlns:p14="http://schemas.microsoft.com/office/powerpoint/2010/main" val="35964677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0ABE9BD-FB6D-4A47-95CF-8E49DC41BEA1}" type="datetimeFigureOut">
              <a:rPr lang="en-US" smtClean="0"/>
              <a:t>28-Feb-26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013E9D-0062-473B-931E-27F211700C1A}" type="slidenum">
              <a:rPr lang="en-US" smtClean="0"/>
              <a:t>‹#›</a:t>
            </a:fld>
            <a:endParaRPr lang="en-US"/>
          </a:p>
        </p:txBody>
      </p:sp>
    </p:spTree>
    <p:extLst>
      <p:ext uri="{BB962C8B-B14F-4D97-AF65-F5344CB8AC3E}">
        <p14:creationId xmlns:p14="http://schemas.microsoft.com/office/powerpoint/2010/main" val="16527719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r-FR" dirty="0" err="1" smtClean="0">
                <a:latin typeface="Times New Roman" panose="02020603050405020304" pitchFamily="18" charset="0"/>
                <a:cs typeface="Times New Roman" panose="02020603050405020304" pitchFamily="18" charset="0"/>
              </a:rPr>
              <a:t>History</a:t>
            </a:r>
            <a:r>
              <a:rPr lang="fr-FR" dirty="0" smtClean="0">
                <a:latin typeface="Times New Roman" panose="02020603050405020304" pitchFamily="18" charset="0"/>
                <a:cs typeface="Times New Roman" panose="02020603050405020304" pitchFamily="18" charset="0"/>
              </a:rPr>
              <a:t> of American </a:t>
            </a:r>
            <a:r>
              <a:rPr lang="fr-FR" dirty="0" err="1" smtClean="0">
                <a:latin typeface="Times New Roman" panose="02020603050405020304" pitchFamily="18" charset="0"/>
                <a:cs typeface="Times New Roman" panose="02020603050405020304" pitchFamily="18" charset="0"/>
              </a:rPr>
              <a:t>Literature</a:t>
            </a:r>
            <a:endParaRPr lang="en-US"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p:txBody>
          <a:bodyPr/>
          <a:lstStyle/>
          <a:p>
            <a:pPr algn="r"/>
            <a:r>
              <a:rPr lang="fr-FR" dirty="0" err="1" smtClean="0">
                <a:latin typeface="Times New Roman" panose="02020603050405020304" pitchFamily="18" charset="0"/>
                <a:cs typeface="Times New Roman" panose="02020603050405020304" pitchFamily="18" charset="0"/>
              </a:rPr>
              <a:t>Lecturer</a:t>
            </a:r>
            <a:r>
              <a:rPr lang="fr-FR" dirty="0" smtClean="0">
                <a:latin typeface="Times New Roman" panose="02020603050405020304" pitchFamily="18" charset="0"/>
                <a:cs typeface="Times New Roman" panose="02020603050405020304" pitchFamily="18" charset="0"/>
              </a:rPr>
              <a:t>: Ms. M. Haddad</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313191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80946" y="981308"/>
            <a:ext cx="9924585" cy="1200329"/>
          </a:xfrm>
          <a:prstGeom prst="rect">
            <a:avLst/>
          </a:prstGeom>
          <a:noFill/>
        </p:spPr>
        <p:txBody>
          <a:bodyPr wrap="square" rtlCol="0">
            <a:spAutoFit/>
          </a:bodyPr>
          <a:lstStyle/>
          <a:p>
            <a:pPr>
              <a:lnSpc>
                <a:spcPct val="200000"/>
              </a:lnSpc>
            </a:pPr>
            <a:r>
              <a:rPr lang="fr-FR" dirty="0" smtClean="0">
                <a:latin typeface="Times New Roman" panose="02020603050405020304" pitchFamily="18" charset="0"/>
                <a:cs typeface="Times New Roman" panose="02020603050405020304" pitchFamily="18" charset="0"/>
              </a:rPr>
              <a:t>The </a:t>
            </a:r>
            <a:r>
              <a:rPr lang="fr-FR" dirty="0" err="1" smtClean="0">
                <a:latin typeface="Times New Roman" panose="02020603050405020304" pitchFamily="18" charset="0"/>
                <a:cs typeface="Times New Roman" panose="02020603050405020304" pitchFamily="18" charset="0"/>
              </a:rPr>
              <a:t>intolerable</a:t>
            </a:r>
            <a:r>
              <a:rPr lang="fr-FR" dirty="0" smtClean="0">
                <a:latin typeface="Times New Roman" panose="02020603050405020304" pitchFamily="18" charset="0"/>
                <a:cs typeface="Times New Roman" panose="02020603050405020304" pitchFamily="18" charset="0"/>
              </a:rPr>
              <a:t> British </a:t>
            </a:r>
            <a:r>
              <a:rPr lang="fr-FR" dirty="0" err="1" smtClean="0">
                <a:latin typeface="Times New Roman" panose="02020603050405020304" pitchFamily="18" charset="0"/>
                <a:cs typeface="Times New Roman" panose="02020603050405020304" pitchFamily="18" charset="0"/>
              </a:rPr>
              <a:t>trade</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policies</a:t>
            </a:r>
            <a:r>
              <a:rPr lang="fr-FR" dirty="0" smtClean="0">
                <a:latin typeface="Times New Roman" panose="02020603050405020304" pitchFamily="18" charset="0"/>
                <a:cs typeface="Times New Roman" panose="02020603050405020304" pitchFamily="18" charset="0"/>
              </a:rPr>
              <a:t> and taxation </a:t>
            </a:r>
            <a:r>
              <a:rPr lang="fr-FR" dirty="0" err="1" smtClean="0">
                <a:latin typeface="Times New Roman" panose="02020603050405020304" pitchFamily="18" charset="0"/>
                <a:cs typeface="Times New Roman" panose="02020603050405020304" pitchFamily="18" charset="0"/>
              </a:rPr>
              <a:t>disturbed</a:t>
            </a:r>
            <a:r>
              <a:rPr lang="fr-FR" dirty="0" smtClean="0">
                <a:latin typeface="Times New Roman" panose="02020603050405020304" pitchFamily="18" charset="0"/>
                <a:cs typeface="Times New Roman" panose="02020603050405020304" pitchFamily="18" charset="0"/>
              </a:rPr>
              <a:t> the colonies. In succession, </a:t>
            </a:r>
            <a:r>
              <a:rPr lang="fr-FR" dirty="0" err="1" smtClean="0">
                <a:latin typeface="Times New Roman" panose="02020603050405020304" pitchFamily="18" charset="0"/>
                <a:cs typeface="Times New Roman" panose="02020603050405020304" pitchFamily="18" charset="0"/>
              </a:rPr>
              <a:t>it</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produced</a:t>
            </a:r>
            <a:r>
              <a:rPr lang="fr-FR" dirty="0" smtClean="0">
                <a:latin typeface="Times New Roman" panose="02020603050405020304" pitchFamily="18" charset="0"/>
                <a:cs typeface="Times New Roman" panose="02020603050405020304" pitchFamily="18" charset="0"/>
              </a:rPr>
              <a:t> the </a:t>
            </a:r>
            <a:r>
              <a:rPr lang="fr-FR" dirty="0" err="1" smtClean="0">
                <a:latin typeface="Times New Roman" panose="02020603050405020304" pitchFamily="18" charset="0"/>
                <a:cs typeface="Times New Roman" panose="02020603050405020304" pitchFamily="18" charset="0"/>
              </a:rPr>
              <a:t>Revolution</a:t>
            </a:r>
            <a:r>
              <a:rPr lang="fr-FR"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606183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39047" y="308224"/>
            <a:ext cx="10890607" cy="6186309"/>
          </a:xfrm>
          <a:prstGeom prst="rect">
            <a:avLst/>
          </a:prstGeom>
          <a:noFill/>
        </p:spPr>
        <p:txBody>
          <a:bodyPr wrap="square" rtlCol="0">
            <a:spAutoFit/>
          </a:bodyPr>
          <a:lstStyle/>
          <a:p>
            <a:pPr algn="ctr"/>
            <a:r>
              <a:rPr lang="en-US" i="1" dirty="0">
                <a:latin typeface="Times New Roman" panose="02020603050405020304" pitchFamily="18" charset="0"/>
                <a:cs typeface="Times New Roman" panose="02020603050405020304" pitchFamily="18" charset="0"/>
              </a:rPr>
              <a:t>Of Plymouth Plantation</a:t>
            </a:r>
          </a:p>
          <a:p>
            <a:r>
              <a:rPr lang="en-US" b="1" dirty="0">
                <a:latin typeface="Times New Roman" panose="02020603050405020304" pitchFamily="18" charset="0"/>
                <a:cs typeface="Times New Roman" panose="02020603050405020304" pitchFamily="18" charset="0"/>
              </a:rPr>
              <a:t>Being thus arrived in a good harbor</a:t>
            </a:r>
            <a:r>
              <a:rPr lang="en-US" dirty="0">
                <a:latin typeface="Times New Roman" panose="02020603050405020304" pitchFamily="18" charset="0"/>
                <a:cs typeface="Times New Roman" panose="02020603050405020304" pitchFamily="18" charset="0"/>
              </a:rPr>
              <a:t>, and brought safe to land, they fell upon their knees and blessed the God of Heaven who had brought them over the fast and furious ocean, and delivered them from all the perils and miseries thereof, again to set their feet on the firm and stable earth, their proper element. And no marvel if they were thus joyful, seeing wise Seneca was so affected with sailing a few miles on the coast of his own Italy, as he affirmed, that he had rather remain twenty years on his way by land than pass by sea to any place in a short time, so tedious and dreadful was the same unto him. </a:t>
            </a:r>
          </a:p>
          <a:p>
            <a:r>
              <a:rPr lang="en-US" b="1" dirty="0">
                <a:latin typeface="Times New Roman" panose="02020603050405020304" pitchFamily="18" charset="0"/>
                <a:cs typeface="Times New Roman" panose="02020603050405020304" pitchFamily="18" charset="0"/>
              </a:rPr>
              <a:t>But here I cannot but stay and make a pause</a:t>
            </a:r>
            <a:r>
              <a:rPr lang="en-US" dirty="0">
                <a:latin typeface="Times New Roman" panose="02020603050405020304" pitchFamily="18" charset="0"/>
                <a:cs typeface="Times New Roman" panose="02020603050405020304" pitchFamily="18" charset="0"/>
              </a:rPr>
              <a:t>, and stand half amazed at this poor people's present condition; and so I think will the reader, too, when he well considers the same. Being thus passed the vast ocean, and a sea of troubles before in their preparation (as may be remembered by that which went before), they had now no friends to welcome them nor inns to entertain or refresh their </a:t>
            </a:r>
            <a:r>
              <a:rPr lang="en-US" dirty="0" smtClean="0">
                <a:latin typeface="Times New Roman" panose="02020603050405020304" pitchFamily="18" charset="0"/>
                <a:cs typeface="Times New Roman" panose="02020603050405020304" pitchFamily="18" charset="0"/>
              </a:rPr>
              <a:t>weather beaten </a:t>
            </a:r>
            <a:r>
              <a:rPr lang="en-US" dirty="0">
                <a:latin typeface="Times New Roman" panose="02020603050405020304" pitchFamily="18" charset="0"/>
                <a:cs typeface="Times New Roman" panose="02020603050405020304" pitchFamily="18" charset="0"/>
              </a:rPr>
              <a:t>bodies; no houses or much less towns to repair to, to seek for succor</a:t>
            </a:r>
            <a:r>
              <a:rPr lang="en-US" baseline="30000" dirty="0">
                <a:latin typeface="Times New Roman" panose="02020603050405020304" pitchFamily="18" charset="0"/>
                <a:cs typeface="Times New Roman" panose="02020603050405020304" pitchFamily="18" charset="0"/>
              </a:rPr>
              <a:t>1</a:t>
            </a:r>
            <a:r>
              <a:rPr lang="en-US" dirty="0">
                <a:latin typeface="Times New Roman" panose="02020603050405020304" pitchFamily="18" charset="0"/>
                <a:cs typeface="Times New Roman" panose="02020603050405020304" pitchFamily="18" charset="0"/>
              </a:rPr>
              <a:t>. It is recorded in Scripture as a mercy to the Apostle and his shipwrecked company, that the barbarians showed them no small kindness in refreshing them, but these savage barbarians, when they met with them (as after will appear) were readier to fill their sides full of arrows than otherwise. And for the season it was winter, and they know that the winters of that country know them to be sharp and violent, and subject to cruel and fierce storms, dangerous to travel to known places, much more to search an unknown coast. Besides, what could they see but a hideous and desolate wilderness, full of wild beasts and wild men--and what multitudes there might be of them they knew not. Neither could they, as it were, go up to the top of Pisgah to view from this wilderness a more goodly country to feed their hopes; for which way </a:t>
            </a:r>
            <a:r>
              <a:rPr lang="en-US" dirty="0" smtClean="0">
                <a:latin typeface="Times New Roman" panose="02020603050405020304" pitchFamily="18" charset="0"/>
                <a:cs typeface="Times New Roman" panose="02020603050405020304" pitchFamily="18" charset="0"/>
              </a:rPr>
              <a:t>so ever </a:t>
            </a:r>
            <a:r>
              <a:rPr lang="en-US" dirty="0">
                <a:latin typeface="Times New Roman" panose="02020603050405020304" pitchFamily="18" charset="0"/>
                <a:cs typeface="Times New Roman" panose="02020603050405020304" pitchFamily="18" charset="0"/>
              </a:rPr>
              <a:t>they turned their eyes (save upward to the heavens) they could have little solace or content in respect of any outward </a:t>
            </a:r>
            <a:r>
              <a:rPr lang="en-US" dirty="0" smtClean="0">
                <a:latin typeface="Times New Roman" panose="02020603050405020304" pitchFamily="18" charset="0"/>
                <a:cs typeface="Times New Roman" panose="02020603050405020304" pitchFamily="18" charset="0"/>
              </a:rPr>
              <a:t>objects[…] </a:t>
            </a:r>
            <a:r>
              <a:rPr lang="en-US" dirty="0">
                <a:solidFill>
                  <a:srgbClr val="FF0000"/>
                </a:solidFill>
                <a:latin typeface="Times New Roman" panose="02020603050405020304" pitchFamily="18" charset="0"/>
                <a:cs typeface="Times New Roman" panose="02020603050405020304" pitchFamily="18" charset="0"/>
              </a:rPr>
              <a:t>An extract from William Bradford. Of Plymouth Plantation (this part is </a:t>
            </a:r>
            <a:r>
              <a:rPr lang="en-US" i="1" dirty="0">
                <a:solidFill>
                  <a:srgbClr val="FF0000"/>
                </a:solidFill>
                <a:latin typeface="Times New Roman" panose="02020603050405020304" pitchFamily="18" charset="0"/>
                <a:cs typeface="Times New Roman" panose="02020603050405020304" pitchFamily="18" charset="0"/>
              </a:rPr>
              <a:t>Arrival at Plymouth1620 </a:t>
            </a:r>
            <a:r>
              <a:rPr lang="en-US" dirty="0">
                <a:solidFill>
                  <a:srgbClr val="FF0000"/>
                </a:solidFill>
                <a:latin typeface="Times New Roman" panose="02020603050405020304" pitchFamily="18" charset="0"/>
                <a:cs typeface="Times New Roman" panose="02020603050405020304" pitchFamily="18" charset="0"/>
              </a:rPr>
              <a:t>written c. 1630)</a:t>
            </a: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013048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stretch>
            <a:fillRect/>
          </a:stretch>
        </p:blipFill>
        <p:spPr>
          <a:xfrm>
            <a:off x="1849348" y="236305"/>
            <a:ext cx="8147407" cy="6779914"/>
          </a:xfrm>
          <a:prstGeom prst="rect">
            <a:avLst/>
          </a:prstGeom>
        </p:spPr>
      </p:pic>
    </p:spTree>
    <p:extLst>
      <p:ext uri="{BB962C8B-B14F-4D97-AF65-F5344CB8AC3E}">
        <p14:creationId xmlns:p14="http://schemas.microsoft.com/office/powerpoint/2010/main" val="25170931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75352" y="523982"/>
            <a:ext cx="11219380" cy="4524315"/>
          </a:xfrm>
          <a:prstGeom prst="rect">
            <a:avLst/>
          </a:prstGeom>
          <a:noFill/>
        </p:spPr>
        <p:txBody>
          <a:bodyPr wrap="square" rtlCol="0">
            <a:spAutoFit/>
          </a:bodyPr>
          <a:lstStyle/>
          <a:p>
            <a:pPr algn="just">
              <a:lnSpc>
                <a:spcPct val="250000"/>
              </a:lnSpc>
            </a:pPr>
            <a:r>
              <a:rPr lang="en-US" b="1" u="sng" dirty="0">
                <a:latin typeface="Times New Roman" panose="02020603050405020304" pitchFamily="18" charset="0"/>
                <a:cs typeface="Times New Roman" panose="02020603050405020304" pitchFamily="18" charset="0"/>
              </a:rPr>
              <a:t>Summary of the colonial literature</a:t>
            </a:r>
            <a:r>
              <a:rPr lang="en-US" dirty="0">
                <a:latin typeface="Times New Roman" panose="02020603050405020304" pitchFamily="18" charset="0"/>
                <a:cs typeface="Times New Roman" panose="02020603050405020304" pitchFamily="18" charset="0"/>
              </a:rPr>
              <a:t>:</a:t>
            </a:r>
          </a:p>
          <a:p>
            <a:pPr algn="just">
              <a:lnSpc>
                <a:spcPct val="250000"/>
              </a:lnSpc>
            </a:pPr>
            <a:r>
              <a:rPr lang="en-US" dirty="0">
                <a:latin typeface="Times New Roman" panose="02020603050405020304" pitchFamily="18" charset="0"/>
                <a:cs typeface="Times New Roman" panose="02020603050405020304" pitchFamily="18" charset="0"/>
              </a:rPr>
              <a:t>The literature of the colonial period turns back to 1607 when Captain Christopher Newport and approximately a hundred colonists founded Jamestown as the first permanent English speaking settlement in North America. Also, John Smith's efforts are worth to be mentioned for the survival of the new community in New England. In 1620, the Mayflower, carrying the Pilgrims, landed at Plymouth. The period ended in 1776 when the colonies got their independence. </a:t>
            </a:r>
          </a:p>
          <a:p>
            <a:endParaRPr lang="en-US" dirty="0"/>
          </a:p>
        </p:txBody>
      </p:sp>
    </p:spTree>
    <p:extLst>
      <p:ext uri="{BB962C8B-B14F-4D97-AF65-F5344CB8AC3E}">
        <p14:creationId xmlns:p14="http://schemas.microsoft.com/office/powerpoint/2010/main" val="39280225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36997" y="739739"/>
            <a:ext cx="10356351" cy="4401205"/>
          </a:xfrm>
          <a:prstGeom prst="rect">
            <a:avLst/>
          </a:prstGeom>
          <a:noFill/>
        </p:spPr>
        <p:txBody>
          <a:bodyPr wrap="square" rtlCol="0">
            <a:spAutoFit/>
          </a:bodyPr>
          <a:lstStyle/>
          <a:p>
            <a:pPr algn="just">
              <a:lnSpc>
                <a:spcPct val="200000"/>
              </a:lnSpc>
            </a:pPr>
            <a:r>
              <a:rPr lang="en-US" sz="2000" dirty="0">
                <a:latin typeface="Times New Roman" panose="02020603050405020304" pitchFamily="18" charset="0"/>
                <a:cs typeface="Times New Roman" panose="02020603050405020304" pitchFamily="18" charset="0"/>
              </a:rPr>
              <a:t>The first American literature was neither American nor really literature. It was not American because it was the work mainly of immigrants from England. It was not literature as we know it- in the form of poetry, essays or fiction- but rather an interesting mixture of travel accounts and religious writings. The earliest colonial travel accounts are records of the perils and frustrations that challenged the courage of America's first settlers. William Bradford's </a:t>
            </a:r>
            <a:r>
              <a:rPr lang="en-US" sz="2000" i="1" dirty="0">
                <a:latin typeface="Times New Roman" panose="02020603050405020304" pitchFamily="18" charset="0"/>
                <a:cs typeface="Times New Roman" panose="02020603050405020304" pitchFamily="18" charset="0"/>
              </a:rPr>
              <a:t>History of Plymouth Plantation </a:t>
            </a:r>
            <a:r>
              <a:rPr lang="en-US" sz="2000" dirty="0">
                <a:latin typeface="Times New Roman" panose="02020603050405020304" pitchFamily="18" charset="0"/>
                <a:cs typeface="Times New Roman" panose="02020603050405020304" pitchFamily="18" charset="0"/>
              </a:rPr>
              <a:t>describes the hard conditions which the Pilgrims, on the board of Mayflower, received when they landed on the coast of America in </a:t>
            </a:r>
            <a:r>
              <a:rPr lang="en-US" sz="2000" dirty="0" smtClean="0">
                <a:latin typeface="Times New Roman" panose="02020603050405020304" pitchFamily="18" charset="0"/>
                <a:cs typeface="Times New Roman" panose="02020603050405020304" pitchFamily="18" charset="0"/>
              </a:rPr>
              <a:t>1620.</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664621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82885" y="544530"/>
            <a:ext cx="11209105" cy="4801314"/>
          </a:xfrm>
          <a:prstGeom prst="rect">
            <a:avLst/>
          </a:prstGeom>
          <a:noFill/>
        </p:spPr>
        <p:txBody>
          <a:bodyPr wrap="square" rtlCol="0">
            <a:spAutoFit/>
          </a:bodyPr>
          <a:lstStyle/>
          <a:p>
            <a:pPr>
              <a:lnSpc>
                <a:spcPct val="200000"/>
              </a:lnSpc>
            </a:pPr>
            <a:r>
              <a:rPr lang="en-US" dirty="0">
                <a:latin typeface="Times New Roman" panose="02020603050405020304" pitchFamily="18" charset="0"/>
                <a:cs typeface="Times New Roman" panose="02020603050405020304" pitchFamily="18" charset="0"/>
              </a:rPr>
              <a:t>If the American wilderness did not provide a hearty welcome for the colonists, it nevertheless offered a wealth of natural resources. "He is a bad fisher who cannot kill on one day with his hook and line, one, two or three hundred Cods" is a claim made by Captain John Smith in </a:t>
            </a:r>
            <a:r>
              <a:rPr lang="en-US" dirty="0" smtClean="0">
                <a:latin typeface="Times New Roman" panose="02020603050405020304" pitchFamily="18" charset="0"/>
                <a:cs typeface="Times New Roman" panose="02020603050405020304" pitchFamily="18" charset="0"/>
              </a:rPr>
              <a:t> </a:t>
            </a:r>
            <a:r>
              <a:rPr lang="en-US" i="1" dirty="0" smtClean="0">
                <a:latin typeface="Times New Roman" panose="02020603050405020304" pitchFamily="18" charset="0"/>
                <a:cs typeface="Times New Roman" panose="02020603050405020304" pitchFamily="18" charset="0"/>
              </a:rPr>
              <a:t>A </a:t>
            </a:r>
            <a:r>
              <a:rPr lang="en-US" i="1" dirty="0">
                <a:latin typeface="Times New Roman" panose="02020603050405020304" pitchFamily="18" charset="0"/>
                <a:cs typeface="Times New Roman" panose="02020603050405020304" pitchFamily="18" charset="0"/>
              </a:rPr>
              <a:t>Description of New England</a:t>
            </a:r>
            <a:r>
              <a:rPr lang="en-US" dirty="0">
                <a:latin typeface="Times New Roman" panose="02020603050405020304" pitchFamily="18" charset="0"/>
                <a:cs typeface="Times New Roman" panose="02020603050405020304" pitchFamily="18" charset="0"/>
              </a:rPr>
              <a:t> (1616). " A sup of New England's air is better than the whole draft of old England's ale" is a testimonial given by </a:t>
            </a:r>
            <a:r>
              <a:rPr lang="en-US" dirty="0" err="1">
                <a:latin typeface="Times New Roman" panose="02020603050405020304" pitchFamily="18" charset="0"/>
                <a:cs typeface="Times New Roman" panose="02020603050405020304" pitchFamily="18" charset="0"/>
              </a:rPr>
              <a:t>Françis</a:t>
            </a:r>
            <a:r>
              <a:rPr lang="en-US" dirty="0">
                <a:latin typeface="Times New Roman" panose="02020603050405020304" pitchFamily="18" charset="0"/>
                <a:cs typeface="Times New Roman" panose="02020603050405020304" pitchFamily="18" charset="0"/>
              </a:rPr>
              <a:t> Higginson in his </a:t>
            </a:r>
            <a:r>
              <a:rPr lang="en-US" i="1" dirty="0">
                <a:latin typeface="Times New Roman" panose="02020603050405020304" pitchFamily="18" charset="0"/>
                <a:cs typeface="Times New Roman" panose="02020603050405020304" pitchFamily="18" charset="0"/>
              </a:rPr>
              <a:t>New England's Plantation</a:t>
            </a:r>
            <a:r>
              <a:rPr lang="en-US" u="sng"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(1630). Higginson adds:</a:t>
            </a:r>
          </a:p>
          <a:p>
            <a:pPr>
              <a:lnSpc>
                <a:spcPct val="200000"/>
              </a:lnSpc>
            </a:pPr>
            <a:r>
              <a:rPr lang="en-US" b="1" dirty="0">
                <a:solidFill>
                  <a:srgbClr val="FF0000"/>
                </a:solidFill>
                <a:latin typeface="Times New Roman" panose="02020603050405020304" pitchFamily="18" charset="0"/>
                <a:cs typeface="Times New Roman" panose="02020603050405020304" pitchFamily="18" charset="0"/>
              </a:rPr>
              <a:t>Besides I have one of my children that was formerly most lamentably handled with sore breaking out of both his hands and feet of the king's evil, but since he came hither he is very well over (what) he was, and there is hope of perfect recovery shortly, even by the very wholesomeness of the air.</a:t>
            </a:r>
            <a:endParaRPr lang="en-US" dirty="0">
              <a:solidFill>
                <a:srgbClr val="FF0000"/>
              </a:solidFill>
              <a:latin typeface="Times New Roman" panose="02020603050405020304" pitchFamily="18" charset="0"/>
              <a:cs typeface="Times New Roman" panose="02020603050405020304" pitchFamily="18" charset="0"/>
            </a:endParaRPr>
          </a:p>
          <a:p>
            <a:endParaRPr lang="en-US" dirty="0">
              <a:solidFill>
                <a:srgbClr val="FF0000"/>
              </a:solidFill>
            </a:endParaRPr>
          </a:p>
        </p:txBody>
      </p:sp>
    </p:spTree>
    <p:extLst>
      <p:ext uri="{BB962C8B-B14F-4D97-AF65-F5344CB8AC3E}">
        <p14:creationId xmlns:p14="http://schemas.microsoft.com/office/powerpoint/2010/main" val="1980543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67820" y="770561"/>
            <a:ext cx="10387173" cy="4247317"/>
          </a:xfrm>
          <a:prstGeom prst="rect">
            <a:avLst/>
          </a:prstGeom>
          <a:noFill/>
        </p:spPr>
        <p:txBody>
          <a:bodyPr wrap="square" rtlCol="0">
            <a:spAutoFit/>
          </a:bodyPr>
          <a:lstStyle/>
          <a:p>
            <a:pPr algn="just">
              <a:lnSpc>
                <a:spcPct val="200000"/>
              </a:lnSpc>
            </a:pPr>
            <a:r>
              <a:rPr lang="en-US" dirty="0">
                <a:latin typeface="Times New Roman" panose="02020603050405020304" pitchFamily="18" charset="0"/>
                <a:cs typeface="Times New Roman" panose="02020603050405020304" pitchFamily="18" charset="0"/>
              </a:rPr>
              <a:t>Poor Higginson did not fare as well as his son; he died the same year the New England's Plantation was published.</a:t>
            </a:r>
          </a:p>
          <a:p>
            <a:pPr algn="just">
              <a:lnSpc>
                <a:spcPct val="200000"/>
              </a:lnSpc>
            </a:pPr>
            <a:r>
              <a:rPr lang="en-US" dirty="0">
                <a:latin typeface="Times New Roman" panose="02020603050405020304" pitchFamily="18" charset="0"/>
                <a:cs typeface="Times New Roman" panose="02020603050405020304" pitchFamily="18" charset="0"/>
              </a:rPr>
              <a:t>Other writers echoed the descriptions and exaggerations of Smith and Higginson. Their purpose was to attract dissatisfied inhabitants of the Old World across the ocean to the New. As a result, their travel accounts became a kind of literature to which many groups responded by making the hazardous crossing to America. The earliest settlers included Dutch, Swedes, Germans, French, Spaniards, Italians, and Portuguese. However, the overwhelming majority was English.</a:t>
            </a:r>
          </a:p>
          <a:p>
            <a:endParaRPr lang="en-US" dirty="0"/>
          </a:p>
        </p:txBody>
      </p:sp>
    </p:spTree>
    <p:extLst>
      <p:ext uri="{BB962C8B-B14F-4D97-AF65-F5344CB8AC3E}">
        <p14:creationId xmlns:p14="http://schemas.microsoft.com/office/powerpoint/2010/main" val="40221700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2337" y="616449"/>
            <a:ext cx="10335802" cy="5909310"/>
          </a:xfrm>
          <a:prstGeom prst="rect">
            <a:avLst/>
          </a:prstGeom>
          <a:noFill/>
        </p:spPr>
        <p:txBody>
          <a:bodyPr wrap="square" rtlCol="0">
            <a:spAutoFit/>
          </a:bodyPr>
          <a:lstStyle/>
          <a:p>
            <a:pPr algn="just">
              <a:lnSpc>
                <a:spcPct val="200000"/>
              </a:lnSpc>
            </a:pPr>
            <a:r>
              <a:rPr lang="en-US" sz="2000" dirty="0">
                <a:latin typeface="Times New Roman" panose="02020603050405020304" pitchFamily="18" charset="0"/>
                <a:cs typeface="Times New Roman" panose="02020603050405020304" pitchFamily="18" charset="0"/>
              </a:rPr>
              <a:t>The English immigrants who settled on America's northern seacoast, appropriately called New England, came in order to practice their religion freely. They were either English who wanted to reform the church of England or people who wanted to have an entirely new church. These two groups combined, especially in what became the Massachusetts, came to be known as "Puritans", so named after those who wished to "purify" the Church of England.</a:t>
            </a:r>
          </a:p>
          <a:p>
            <a:pPr algn="just">
              <a:lnSpc>
                <a:spcPct val="200000"/>
              </a:lnSpc>
            </a:pPr>
            <a:r>
              <a:rPr lang="en-US" sz="2000" dirty="0">
                <a:latin typeface="Times New Roman" panose="02020603050405020304" pitchFamily="18" charset="0"/>
                <a:cs typeface="Times New Roman" panose="02020603050405020304" pitchFamily="18" charset="0"/>
              </a:rPr>
              <a:t>The Puritans followed many of the ideas of the Swiss reformer John Calvin. Through the Calvinist influence the Puritans emphasized the common belief that human beings were basically evil and could do nothing about it; and that many of them, though not all, would surely be condemned to hell.</a:t>
            </a:r>
          </a:p>
          <a:p>
            <a:endParaRPr lang="en-US" dirty="0"/>
          </a:p>
        </p:txBody>
      </p:sp>
    </p:spTree>
    <p:extLst>
      <p:ext uri="{BB962C8B-B14F-4D97-AF65-F5344CB8AC3E}">
        <p14:creationId xmlns:p14="http://schemas.microsoft.com/office/powerpoint/2010/main" val="37914524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65079" y="513708"/>
            <a:ext cx="10448818" cy="5447645"/>
          </a:xfrm>
          <a:prstGeom prst="rect">
            <a:avLst/>
          </a:prstGeom>
          <a:noFill/>
        </p:spPr>
        <p:txBody>
          <a:bodyPr wrap="square" rtlCol="0">
            <a:spAutoFit/>
          </a:bodyPr>
          <a:lstStyle/>
          <a:p>
            <a:pPr algn="just">
              <a:lnSpc>
                <a:spcPct val="150000"/>
              </a:lnSpc>
            </a:pPr>
            <a:r>
              <a:rPr lang="en-US" sz="2000" dirty="0">
                <a:latin typeface="Times New Roman" panose="02020603050405020304" pitchFamily="18" charset="0"/>
                <a:cs typeface="Times New Roman" panose="02020603050405020304" pitchFamily="18" charset="0"/>
              </a:rPr>
              <a:t>Over the years the Puritans built a way of life that was in harmony with their somber religion, one that stressed hard work, thrift, piety, and sobriety. These were the Puritan values that dominated much of the earliest American writing, including sermons, books, and letters of such noted Puritan clergymen as John Cotton and Cotton Mather. During his life Cotton Mather wrote more than 450 works, an impressive output of religious writings that demonstrates that he was an example, as well as, an advocate, of the puritan ideal of hard work.</a:t>
            </a:r>
          </a:p>
          <a:p>
            <a:pPr algn="just">
              <a:lnSpc>
                <a:spcPct val="150000"/>
              </a:lnSpc>
            </a:pPr>
            <a:r>
              <a:rPr lang="en-US" sz="2000" dirty="0">
                <a:latin typeface="Times New Roman" panose="02020603050405020304" pitchFamily="18" charset="0"/>
                <a:cs typeface="Times New Roman" panose="02020603050405020304" pitchFamily="18" charset="0"/>
              </a:rPr>
              <a:t>During the last half of the seventeenth century the Atlantic coast was settled both north and south. Colonies still largely English- were established. Among the colonists could be found poets and essayists, but no novelists. The absence of novelists is quite understandable: the novel form had not even developed fully in England; the Puritan members of the colonies believed that fiction ought not to be read because it was, by definition, not true.</a:t>
            </a:r>
          </a:p>
          <a:p>
            <a:endParaRPr lang="en-US" dirty="0"/>
          </a:p>
        </p:txBody>
      </p:sp>
    </p:spTree>
    <p:extLst>
      <p:ext uri="{BB962C8B-B14F-4D97-AF65-F5344CB8AC3E}">
        <p14:creationId xmlns:p14="http://schemas.microsoft.com/office/powerpoint/2010/main" val="7098643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47272" y="904126"/>
            <a:ext cx="11034445" cy="4247317"/>
          </a:xfrm>
          <a:prstGeom prst="rect">
            <a:avLst/>
          </a:prstGeom>
          <a:noFill/>
        </p:spPr>
        <p:txBody>
          <a:bodyPr wrap="square" rtlCol="0">
            <a:spAutoFit/>
          </a:bodyPr>
          <a:lstStyle/>
          <a:p>
            <a:pPr>
              <a:lnSpc>
                <a:spcPct val="200000"/>
              </a:lnSpc>
            </a:pPr>
            <a:r>
              <a:rPr lang="en-US" dirty="0">
                <a:latin typeface="Times New Roman" panose="02020603050405020304" pitchFamily="18" charset="0"/>
                <a:cs typeface="Times New Roman" panose="02020603050405020304" pitchFamily="18" charset="0"/>
              </a:rPr>
              <a:t>The American poets who emerged in the 17</a:t>
            </a:r>
            <a:r>
              <a:rPr lang="en-US" baseline="30000" dirty="0">
                <a:latin typeface="Times New Roman" panose="02020603050405020304" pitchFamily="18" charset="0"/>
                <a:cs typeface="Times New Roman" panose="02020603050405020304" pitchFamily="18" charset="0"/>
              </a:rPr>
              <a:t>th</a:t>
            </a:r>
            <a:r>
              <a:rPr lang="en-US" dirty="0">
                <a:latin typeface="Times New Roman" panose="02020603050405020304" pitchFamily="18" charset="0"/>
                <a:cs typeface="Times New Roman" panose="02020603050405020304" pitchFamily="18" charset="0"/>
              </a:rPr>
              <a:t> century adapted the style of the established European poets to the subject matter confronted in a strange, new environment. Anne Bradstreet was one such a poet. Born and educated in England, Anne both admired and imitated the French poet </a:t>
            </a:r>
            <a:r>
              <a:rPr lang="en-US" dirty="0" err="1">
                <a:latin typeface="Times New Roman" panose="02020603050405020304" pitchFamily="18" charset="0"/>
                <a:cs typeface="Times New Roman" panose="02020603050405020304" pitchFamily="18" charset="0"/>
              </a:rPr>
              <a:t>Gauillaume</a:t>
            </a:r>
            <a:r>
              <a:rPr lang="en-US" dirty="0">
                <a:latin typeface="Times New Roman" panose="02020603050405020304" pitchFamily="18" charset="0"/>
                <a:cs typeface="Times New Roman" panose="02020603050405020304" pitchFamily="18" charset="0"/>
              </a:rPr>
              <a:t> Du </a:t>
            </a:r>
            <a:r>
              <a:rPr lang="en-US" dirty="0" err="1">
                <a:latin typeface="Times New Roman" panose="02020603050405020304" pitchFamily="18" charset="0"/>
                <a:cs typeface="Times New Roman" panose="02020603050405020304" pitchFamily="18" charset="0"/>
              </a:rPr>
              <a:t>Bartas</a:t>
            </a:r>
            <a:r>
              <a:rPr lang="en-US" dirty="0">
                <a:latin typeface="Times New Roman" panose="02020603050405020304" pitchFamily="18" charset="0"/>
                <a:cs typeface="Times New Roman" panose="02020603050405020304" pitchFamily="18" charset="0"/>
              </a:rPr>
              <a:t> and influenced by his poem </a:t>
            </a:r>
            <a:r>
              <a:rPr lang="en-US" dirty="0" smtClean="0">
                <a:latin typeface="Times New Roman" panose="02020603050405020304" pitchFamily="18" charset="0"/>
                <a:cs typeface="Times New Roman" panose="02020603050405020304" pitchFamily="18" charset="0"/>
              </a:rPr>
              <a:t>“La </a:t>
            </a:r>
            <a:r>
              <a:rPr lang="en-US" dirty="0" err="1">
                <a:latin typeface="Times New Roman" panose="02020603050405020304" pitchFamily="18" charset="0"/>
                <a:cs typeface="Times New Roman" panose="02020603050405020304" pitchFamily="18" charset="0"/>
              </a:rPr>
              <a:t>semaine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ou</a:t>
            </a:r>
            <a:r>
              <a:rPr lang="en-US" dirty="0">
                <a:latin typeface="Times New Roman" panose="02020603050405020304" pitchFamily="18" charset="0"/>
                <a:cs typeface="Times New Roman" panose="02020603050405020304" pitchFamily="18" charset="0"/>
              </a:rPr>
              <a:t> creation du </a:t>
            </a:r>
            <a:r>
              <a:rPr lang="en-US" dirty="0" smtClean="0">
                <a:latin typeface="Times New Roman" panose="02020603050405020304" pitchFamily="18" charset="0"/>
                <a:cs typeface="Times New Roman" panose="02020603050405020304" pitchFamily="18" charset="0"/>
              </a:rPr>
              <a:t>monde” </a:t>
            </a:r>
            <a:r>
              <a:rPr lang="en-US" dirty="0">
                <a:latin typeface="Times New Roman" panose="02020603050405020304" pitchFamily="18" charset="0"/>
                <a:cs typeface="Times New Roman" panose="02020603050405020304" pitchFamily="18" charset="0"/>
              </a:rPr>
              <a:t>(1578). When she wrote poetry, she did intend to publish it or being famous. Her brother-in-law took her book </a:t>
            </a:r>
            <a:r>
              <a:rPr lang="en-US" i="1" dirty="0">
                <a:latin typeface="Times New Roman" panose="02020603050405020304" pitchFamily="18" charset="0"/>
                <a:cs typeface="Times New Roman" panose="02020603050405020304" pitchFamily="18" charset="0"/>
              </a:rPr>
              <a:t>The Tenth Muse Sprung up in America</a:t>
            </a:r>
            <a:r>
              <a:rPr lang="en-US" dirty="0">
                <a:latin typeface="Times New Roman" panose="02020603050405020304" pitchFamily="18" charset="0"/>
                <a:cs typeface="Times New Roman" panose="02020603050405020304" pitchFamily="18" charset="0"/>
              </a:rPr>
              <a:t> and published it in England without her consent. By and large she could capture the colonial experience which established her place as one of America's most notable early writers.</a:t>
            </a:r>
          </a:p>
          <a:p>
            <a:endParaRPr lang="en-US" dirty="0"/>
          </a:p>
        </p:txBody>
      </p:sp>
    </p:spTree>
    <p:extLst>
      <p:ext uri="{BB962C8B-B14F-4D97-AF65-F5344CB8AC3E}">
        <p14:creationId xmlns:p14="http://schemas.microsoft.com/office/powerpoint/2010/main" val="27839749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91803" y="708917"/>
            <a:ext cx="9616610" cy="5506948"/>
          </a:xfrm>
          <a:prstGeom prst="rect">
            <a:avLst/>
          </a:prstGeom>
        </p:spPr>
      </p:pic>
    </p:spTree>
    <p:extLst>
      <p:ext uri="{BB962C8B-B14F-4D97-AF65-F5344CB8AC3E}">
        <p14:creationId xmlns:p14="http://schemas.microsoft.com/office/powerpoint/2010/main" val="21913685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57545" y="482885"/>
            <a:ext cx="10335802" cy="5770811"/>
          </a:xfrm>
          <a:prstGeom prst="rect">
            <a:avLst/>
          </a:prstGeom>
          <a:noFill/>
        </p:spPr>
        <p:txBody>
          <a:bodyPr wrap="square" rtlCol="0">
            <a:spAutoFit/>
          </a:bodyPr>
          <a:lstStyle/>
          <a:p>
            <a:pPr>
              <a:lnSpc>
                <a:spcPct val="150000"/>
              </a:lnSpc>
            </a:pPr>
            <a:r>
              <a:rPr lang="en-US" dirty="0">
                <a:latin typeface="Times New Roman" panose="02020603050405020304" pitchFamily="18" charset="0"/>
                <a:cs typeface="Times New Roman" panose="02020603050405020304" pitchFamily="18" charset="0"/>
              </a:rPr>
              <a:t>Likewise, Edward Taylor, another important colonial poet, did not want his works to be published. He produced what is perhaps the finest seventeenth century American verse. He filled his works with vivid imagery. Here, for example, are Taylor's descriptions of the unworthy heart of man:</a:t>
            </a:r>
          </a:p>
          <a:p>
            <a:pPr>
              <a:lnSpc>
                <a:spcPct val="150000"/>
              </a:lnSpc>
            </a:pPr>
            <a:r>
              <a:rPr lang="en-US" b="1" dirty="0">
                <a:solidFill>
                  <a:srgbClr val="FF0000"/>
                </a:solidFill>
                <a:latin typeface="Times New Roman" panose="02020603050405020304" pitchFamily="18" charset="0"/>
                <a:cs typeface="Times New Roman" panose="02020603050405020304" pitchFamily="18" charset="0"/>
              </a:rPr>
              <a:t>A sty of filth, a through of washing swill,</a:t>
            </a:r>
            <a:endParaRPr lang="en-US" dirty="0">
              <a:solidFill>
                <a:srgbClr val="FF0000"/>
              </a:solidFill>
              <a:latin typeface="Times New Roman" panose="02020603050405020304" pitchFamily="18" charset="0"/>
              <a:cs typeface="Times New Roman" panose="02020603050405020304" pitchFamily="18" charset="0"/>
            </a:endParaRPr>
          </a:p>
          <a:p>
            <a:pPr>
              <a:lnSpc>
                <a:spcPct val="150000"/>
              </a:lnSpc>
            </a:pPr>
            <a:r>
              <a:rPr lang="en-US" b="1" dirty="0">
                <a:solidFill>
                  <a:srgbClr val="FF0000"/>
                </a:solidFill>
                <a:latin typeface="Times New Roman" panose="02020603050405020304" pitchFamily="18" charset="0"/>
                <a:cs typeface="Times New Roman" panose="02020603050405020304" pitchFamily="18" charset="0"/>
              </a:rPr>
              <a:t>A dunghill pit, a puddle of mere slime.</a:t>
            </a:r>
            <a:endParaRPr lang="en-US" dirty="0">
              <a:solidFill>
                <a:srgbClr val="FF0000"/>
              </a:solidFill>
              <a:latin typeface="Times New Roman" panose="02020603050405020304" pitchFamily="18" charset="0"/>
              <a:cs typeface="Times New Roman" panose="02020603050405020304" pitchFamily="18" charset="0"/>
            </a:endParaRPr>
          </a:p>
          <a:p>
            <a:pPr>
              <a:lnSpc>
                <a:spcPct val="150000"/>
              </a:lnSpc>
            </a:pPr>
            <a:r>
              <a:rPr lang="en-US" b="1" dirty="0">
                <a:solidFill>
                  <a:srgbClr val="FF0000"/>
                </a:solidFill>
                <a:latin typeface="Times New Roman" panose="02020603050405020304" pitchFamily="18" charset="0"/>
                <a:cs typeface="Times New Roman" panose="02020603050405020304" pitchFamily="18" charset="0"/>
              </a:rPr>
              <a:t>A nest of vipers, hive of hornets stings,</a:t>
            </a:r>
            <a:endParaRPr lang="en-US" dirty="0">
              <a:solidFill>
                <a:srgbClr val="FF0000"/>
              </a:solidFill>
              <a:latin typeface="Times New Roman" panose="02020603050405020304" pitchFamily="18" charset="0"/>
              <a:cs typeface="Times New Roman" panose="02020603050405020304" pitchFamily="18" charset="0"/>
            </a:endParaRPr>
          </a:p>
          <a:p>
            <a:pPr>
              <a:lnSpc>
                <a:spcPct val="150000"/>
              </a:lnSpc>
            </a:pPr>
            <a:r>
              <a:rPr lang="en-US" b="1" dirty="0">
                <a:solidFill>
                  <a:srgbClr val="FF0000"/>
                </a:solidFill>
                <a:latin typeface="Times New Roman" panose="02020603050405020304" pitchFamily="18" charset="0"/>
                <a:cs typeface="Times New Roman" panose="02020603050405020304" pitchFamily="18" charset="0"/>
              </a:rPr>
              <a:t>A bag of poison, civet box of sins. </a:t>
            </a:r>
            <a:endParaRPr lang="en-US" dirty="0">
              <a:solidFill>
                <a:srgbClr val="FF0000"/>
              </a:solidFill>
              <a:latin typeface="Times New Roman" panose="02020603050405020304" pitchFamily="18" charset="0"/>
              <a:cs typeface="Times New Roman" panose="02020603050405020304" pitchFamily="18" charset="0"/>
            </a:endParaRPr>
          </a:p>
          <a:p>
            <a:pPr>
              <a:lnSpc>
                <a:spcPct val="150000"/>
              </a:lnSpc>
            </a:pPr>
            <a:r>
              <a:rPr lang="en-US" dirty="0">
                <a:latin typeface="Times New Roman" panose="02020603050405020304" pitchFamily="18" charset="0"/>
                <a:cs typeface="Times New Roman" panose="02020603050405020304" pitchFamily="18" charset="0"/>
              </a:rPr>
              <a:t>Unlike Bradstreet and Taylor, Michael Wigglesworth achieved wide popularity during the colonial days because he published his works. His gloomy poem entitled "The Day of Doom" (1662) is a description of the Day of Judgment. It tells of the day when God will decide the fate of man. Most people will be sent to Hell; a few lucky ones will be chosen to go to Heaven.</a:t>
            </a:r>
          </a:p>
          <a:p>
            <a:pPr>
              <a:lnSpc>
                <a:spcPct val="150000"/>
              </a:lnSpc>
            </a:pPr>
            <a:r>
              <a:rPr lang="en-US" dirty="0">
                <a:latin typeface="Times New Roman" panose="02020603050405020304" pitchFamily="18" charset="0"/>
                <a:cs typeface="Times New Roman" panose="02020603050405020304" pitchFamily="18" charset="0"/>
              </a:rPr>
              <a:t>Wigglesworth, Taylor, Bradstreet, Bradford and others are early colonial writers whose writings were influenced by their experience in England and the New World. </a:t>
            </a:r>
          </a:p>
          <a:p>
            <a:endParaRPr lang="en-US" dirty="0"/>
          </a:p>
        </p:txBody>
      </p:sp>
    </p:spTree>
    <p:extLst>
      <p:ext uri="{BB962C8B-B14F-4D97-AF65-F5344CB8AC3E}">
        <p14:creationId xmlns:p14="http://schemas.microsoft.com/office/powerpoint/2010/main" val="28075390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02527" y="646771"/>
            <a:ext cx="10816683" cy="5170646"/>
          </a:xfrm>
          <a:prstGeom prst="rect">
            <a:avLst/>
          </a:prstGeom>
          <a:noFill/>
        </p:spPr>
        <p:txBody>
          <a:bodyPr wrap="square" rtlCol="0">
            <a:spAutoFit/>
          </a:bodyPr>
          <a:lstStyle/>
          <a:p>
            <a:pPr>
              <a:lnSpc>
                <a:spcPct val="150000"/>
              </a:lnSpc>
            </a:pPr>
            <a:r>
              <a:rPr lang="fr-FR" sz="2000" b="1" dirty="0" smtClean="0">
                <a:latin typeface="Times New Roman" panose="02020603050405020304" pitchFamily="18" charset="0"/>
                <a:cs typeface="Times New Roman" panose="02020603050405020304" pitchFamily="18" charset="0"/>
              </a:rPr>
              <a:t>Conclusion:</a:t>
            </a:r>
            <a:r>
              <a:rPr lang="fr-FR" sz="2000" dirty="0" smtClean="0">
                <a:latin typeface="Times New Roman" panose="02020603050405020304" pitchFamily="18" charset="0"/>
                <a:cs typeface="Times New Roman" panose="02020603050405020304" pitchFamily="18" charset="0"/>
              </a:rPr>
              <a:t> </a:t>
            </a:r>
          </a:p>
          <a:p>
            <a:pPr marL="285750" indent="-285750">
              <a:lnSpc>
                <a:spcPct val="150000"/>
              </a:lnSpc>
              <a:buFontTx/>
              <a:buChar char="-"/>
            </a:pPr>
            <a:r>
              <a:rPr lang="fr-FR" sz="2000" dirty="0" smtClean="0">
                <a:latin typeface="Times New Roman" panose="02020603050405020304" pitchFamily="18" charset="0"/>
                <a:cs typeface="Times New Roman" panose="02020603050405020304" pitchFamily="18" charset="0"/>
              </a:rPr>
              <a:t>There </a:t>
            </a:r>
            <a:r>
              <a:rPr lang="fr-FR" sz="2000" dirty="0" err="1" smtClean="0">
                <a:latin typeface="Times New Roman" panose="02020603050405020304" pitchFamily="18" charset="0"/>
                <a:cs typeface="Times New Roman" panose="02020603050405020304" pitchFamily="18" charset="0"/>
              </a:rPr>
              <a:t>was</a:t>
            </a:r>
            <a:r>
              <a:rPr lang="fr-FR" sz="2000" dirty="0" smtClean="0">
                <a:latin typeface="Times New Roman" panose="02020603050405020304" pitchFamily="18" charset="0"/>
                <a:cs typeface="Times New Roman" panose="02020603050405020304" pitchFamily="18" charset="0"/>
              </a:rPr>
              <a:t> an </a:t>
            </a:r>
            <a:r>
              <a:rPr lang="fr-FR" sz="2000" dirty="0" err="1" smtClean="0">
                <a:latin typeface="Times New Roman" panose="02020603050405020304" pitchFamily="18" charset="0"/>
                <a:cs typeface="Times New Roman" panose="02020603050405020304" pitchFamily="18" charset="0"/>
              </a:rPr>
              <a:t>enormous</a:t>
            </a:r>
            <a:r>
              <a:rPr lang="fr-FR" sz="2000" dirty="0" smtClean="0">
                <a:latin typeface="Times New Roman" panose="02020603050405020304" pitchFamily="18" charset="0"/>
                <a:cs typeface="Times New Roman" panose="02020603050405020304" pitchFamily="18" charset="0"/>
              </a:rPr>
              <a:t> </a:t>
            </a:r>
            <a:r>
              <a:rPr lang="fr-FR" sz="2000" dirty="0" err="1" smtClean="0">
                <a:latin typeface="Times New Roman" panose="02020603050405020304" pitchFamily="18" charset="0"/>
                <a:cs typeface="Times New Roman" panose="02020603050405020304" pitchFamily="18" charset="0"/>
              </a:rPr>
              <a:t>amount</a:t>
            </a:r>
            <a:r>
              <a:rPr lang="fr-FR" sz="2000" dirty="0" smtClean="0">
                <a:latin typeface="Times New Roman" panose="02020603050405020304" pitchFamily="18" charset="0"/>
                <a:cs typeface="Times New Roman" panose="02020603050405020304" pitchFamily="18" charset="0"/>
              </a:rPr>
              <a:t> of </a:t>
            </a:r>
            <a:r>
              <a:rPr lang="fr-FR" sz="2000" dirty="0" err="1" smtClean="0">
                <a:latin typeface="Times New Roman" panose="02020603050405020304" pitchFamily="18" charset="0"/>
                <a:cs typeface="Times New Roman" panose="02020603050405020304" pitchFamily="18" charset="0"/>
              </a:rPr>
              <a:t>writing</a:t>
            </a:r>
            <a:r>
              <a:rPr lang="fr-FR" sz="2000" dirty="0" smtClean="0">
                <a:latin typeface="Times New Roman" panose="02020603050405020304" pitchFamily="18" charset="0"/>
                <a:cs typeface="Times New Roman" panose="02020603050405020304" pitchFamily="18" charset="0"/>
              </a:rPr>
              <a:t> in </a:t>
            </a:r>
            <a:r>
              <a:rPr lang="fr-FR" sz="2000" dirty="0" err="1" smtClean="0">
                <a:latin typeface="Times New Roman" panose="02020603050405020304" pitchFamily="18" charset="0"/>
                <a:cs typeface="Times New Roman" panose="02020603050405020304" pitchFamily="18" charset="0"/>
              </a:rPr>
              <a:t>America</a:t>
            </a:r>
            <a:r>
              <a:rPr lang="fr-FR" sz="2000" dirty="0" smtClean="0">
                <a:latin typeface="Times New Roman" panose="02020603050405020304" pitchFamily="18" charset="0"/>
                <a:cs typeface="Times New Roman" panose="02020603050405020304" pitchFamily="18" charset="0"/>
              </a:rPr>
              <a:t> </a:t>
            </a:r>
            <a:r>
              <a:rPr lang="fr-FR" sz="2000" dirty="0" err="1" smtClean="0">
                <a:latin typeface="Times New Roman" panose="02020603050405020304" pitchFamily="18" charset="0"/>
                <a:cs typeface="Times New Roman" panose="02020603050405020304" pitchFamily="18" charset="0"/>
              </a:rPr>
              <a:t>during</a:t>
            </a:r>
            <a:r>
              <a:rPr lang="fr-FR" sz="2000" dirty="0" smtClean="0">
                <a:latin typeface="Times New Roman" panose="02020603050405020304" pitchFamily="18" charset="0"/>
                <a:cs typeface="Times New Roman" panose="02020603050405020304" pitchFamily="18" charset="0"/>
              </a:rPr>
              <a:t> the first </a:t>
            </a:r>
            <a:r>
              <a:rPr lang="fr-FR" sz="2000" dirty="0" err="1" smtClean="0">
                <a:latin typeface="Times New Roman" panose="02020603050405020304" pitchFamily="18" charset="0"/>
                <a:cs typeface="Times New Roman" panose="02020603050405020304" pitchFamily="18" charset="0"/>
              </a:rPr>
              <a:t>century</a:t>
            </a:r>
            <a:r>
              <a:rPr lang="fr-FR" sz="2000" dirty="0" smtClean="0">
                <a:latin typeface="Times New Roman" panose="02020603050405020304" pitchFamily="18" charset="0"/>
                <a:cs typeface="Times New Roman" panose="02020603050405020304" pitchFamily="18" charset="0"/>
              </a:rPr>
              <a:t> of </a:t>
            </a:r>
            <a:r>
              <a:rPr lang="fr-FR" sz="2000" dirty="0" err="1" smtClean="0">
                <a:latin typeface="Times New Roman" panose="02020603050405020304" pitchFamily="18" charset="0"/>
                <a:cs typeface="Times New Roman" panose="02020603050405020304" pitchFamily="18" charset="0"/>
              </a:rPr>
              <a:t>settlement</a:t>
            </a:r>
            <a:r>
              <a:rPr lang="fr-FR" sz="2000" dirty="0" smtClean="0">
                <a:latin typeface="Times New Roman" panose="02020603050405020304" pitchFamily="18" charset="0"/>
                <a:cs typeface="Times New Roman" panose="02020603050405020304" pitchFamily="18" charset="0"/>
              </a:rPr>
              <a:t>.</a:t>
            </a:r>
          </a:p>
          <a:p>
            <a:pPr marL="285750" indent="-285750">
              <a:lnSpc>
                <a:spcPct val="150000"/>
              </a:lnSpc>
              <a:buFontTx/>
              <a:buChar char="-"/>
            </a:pPr>
            <a:r>
              <a:rPr lang="fr-FR" sz="2000" dirty="0" smtClean="0">
                <a:latin typeface="Times New Roman" panose="02020603050405020304" pitchFamily="18" charset="0"/>
                <a:cs typeface="Times New Roman" panose="02020603050405020304" pitchFamily="18" charset="0"/>
              </a:rPr>
              <a:t>The </a:t>
            </a:r>
            <a:r>
              <a:rPr lang="fr-FR" sz="2000" dirty="0" err="1" smtClean="0">
                <a:latin typeface="Times New Roman" panose="02020603050405020304" pitchFamily="18" charset="0"/>
                <a:cs typeface="Times New Roman" panose="02020603050405020304" pitchFamily="18" charset="0"/>
              </a:rPr>
              <a:t>adventurers</a:t>
            </a:r>
            <a:r>
              <a:rPr lang="fr-FR" sz="2000" dirty="0" smtClean="0">
                <a:latin typeface="Times New Roman" panose="02020603050405020304" pitchFamily="18" charset="0"/>
                <a:cs typeface="Times New Roman" panose="02020603050405020304" pitchFamily="18" charset="0"/>
              </a:rPr>
              <a:t> and </a:t>
            </a:r>
            <a:r>
              <a:rPr lang="fr-FR" sz="2000" dirty="0" err="1" smtClean="0">
                <a:latin typeface="Times New Roman" panose="02020603050405020304" pitchFamily="18" charset="0"/>
                <a:cs typeface="Times New Roman" panose="02020603050405020304" pitchFamily="18" charset="0"/>
              </a:rPr>
              <a:t>settlers</a:t>
            </a:r>
            <a:r>
              <a:rPr lang="fr-FR" sz="2000" dirty="0" smtClean="0">
                <a:latin typeface="Times New Roman" panose="02020603050405020304" pitchFamily="18" charset="0"/>
                <a:cs typeface="Times New Roman" panose="02020603050405020304" pitchFamily="18" charset="0"/>
              </a:rPr>
              <a:t> </a:t>
            </a:r>
            <a:r>
              <a:rPr lang="fr-FR" sz="2000" dirty="0" err="1" smtClean="0">
                <a:latin typeface="Times New Roman" panose="02020603050405020304" pitchFamily="18" charset="0"/>
                <a:cs typeface="Times New Roman" panose="02020603050405020304" pitchFamily="18" charset="0"/>
              </a:rPr>
              <a:t>wrote</a:t>
            </a:r>
            <a:r>
              <a:rPr lang="fr-FR" sz="2000" dirty="0" smtClean="0">
                <a:latin typeface="Times New Roman" panose="02020603050405020304" pitchFamily="18" charset="0"/>
                <a:cs typeface="Times New Roman" panose="02020603050405020304" pitchFamily="18" charset="0"/>
              </a:rPr>
              <a:t> descriptions of the country, </a:t>
            </a:r>
            <a:r>
              <a:rPr lang="fr-FR" sz="2000" dirty="0" err="1" smtClean="0">
                <a:latin typeface="Times New Roman" panose="02020603050405020304" pitchFamily="18" charset="0"/>
                <a:cs typeface="Times New Roman" panose="02020603050405020304" pitchFamily="18" charset="0"/>
              </a:rPr>
              <a:t>like</a:t>
            </a:r>
            <a:r>
              <a:rPr lang="fr-FR" sz="2000" dirty="0" smtClean="0">
                <a:latin typeface="Times New Roman" panose="02020603050405020304" pitchFamily="18" charset="0"/>
                <a:cs typeface="Times New Roman" panose="02020603050405020304" pitchFamily="18" charset="0"/>
              </a:rPr>
              <a:t> </a:t>
            </a:r>
            <a:r>
              <a:rPr lang="fr-FR" sz="2000" dirty="0" err="1" smtClean="0">
                <a:latin typeface="Times New Roman" panose="02020603050405020304" pitchFamily="18" charset="0"/>
                <a:cs typeface="Times New Roman" panose="02020603050405020304" pitchFamily="18" charset="0"/>
              </a:rPr>
              <a:t>those</a:t>
            </a:r>
            <a:r>
              <a:rPr lang="fr-FR" sz="2000" dirty="0" smtClean="0">
                <a:latin typeface="Times New Roman" panose="02020603050405020304" pitchFamily="18" charset="0"/>
                <a:cs typeface="Times New Roman" panose="02020603050405020304" pitchFamily="18" charset="0"/>
              </a:rPr>
              <a:t> by </a:t>
            </a:r>
            <a:r>
              <a:rPr lang="fr-FR" sz="2000" dirty="0" err="1">
                <a:latin typeface="Times New Roman" panose="02020603050405020304" pitchFamily="18" charset="0"/>
                <a:cs typeface="Times New Roman" panose="02020603050405020304" pitchFamily="18" charset="0"/>
              </a:rPr>
              <a:t>C</a:t>
            </a:r>
            <a:r>
              <a:rPr lang="fr-FR" sz="2000" dirty="0" err="1" smtClean="0">
                <a:latin typeface="Times New Roman" panose="02020603050405020304" pitchFamily="18" charset="0"/>
                <a:cs typeface="Times New Roman" panose="02020603050405020304" pitchFamily="18" charset="0"/>
              </a:rPr>
              <a:t>aptain</a:t>
            </a:r>
            <a:r>
              <a:rPr lang="fr-FR" sz="2000" dirty="0" smtClean="0">
                <a:latin typeface="Times New Roman" panose="02020603050405020304" pitchFamily="18" charset="0"/>
                <a:cs typeface="Times New Roman" panose="02020603050405020304" pitchFamily="18" charset="0"/>
              </a:rPr>
              <a:t> John Smith of Virginia, the </a:t>
            </a:r>
            <a:r>
              <a:rPr lang="fr-FR" sz="2000" dirty="0" err="1" smtClean="0">
                <a:latin typeface="Times New Roman" panose="02020603050405020304" pitchFamily="18" charset="0"/>
                <a:cs typeface="Times New Roman" panose="02020603050405020304" pitchFamily="18" charset="0"/>
              </a:rPr>
              <a:t>most</a:t>
            </a:r>
            <a:r>
              <a:rPr lang="fr-FR" sz="2000" dirty="0" smtClean="0">
                <a:latin typeface="Times New Roman" panose="02020603050405020304" pitchFamily="18" charset="0"/>
                <a:cs typeface="Times New Roman" panose="02020603050405020304" pitchFamily="18" charset="0"/>
              </a:rPr>
              <a:t> </a:t>
            </a:r>
            <a:r>
              <a:rPr lang="fr-FR" sz="2000" dirty="0" err="1" smtClean="0">
                <a:latin typeface="Times New Roman" panose="02020603050405020304" pitchFamily="18" charset="0"/>
                <a:cs typeface="Times New Roman" panose="02020603050405020304" pitchFamily="18" charset="0"/>
              </a:rPr>
              <a:t>famous</a:t>
            </a:r>
            <a:r>
              <a:rPr lang="fr-FR" sz="2000" dirty="0" smtClean="0">
                <a:latin typeface="Times New Roman" panose="02020603050405020304" pitchFamily="18" charset="0"/>
                <a:cs typeface="Times New Roman" panose="02020603050405020304" pitchFamily="18" charset="0"/>
              </a:rPr>
              <a:t> of the scores of </a:t>
            </a:r>
            <a:r>
              <a:rPr lang="fr-FR" sz="2000" dirty="0" err="1" smtClean="0">
                <a:latin typeface="Times New Roman" panose="02020603050405020304" pitchFamily="18" charset="0"/>
                <a:cs typeface="Times New Roman" panose="02020603050405020304" pitchFamily="18" charset="0"/>
              </a:rPr>
              <a:t>chroniclers</a:t>
            </a:r>
            <a:r>
              <a:rPr lang="fr-FR" sz="2000" dirty="0" smtClean="0">
                <a:latin typeface="Times New Roman" panose="02020603050405020304" pitchFamily="18" charset="0"/>
                <a:cs typeface="Times New Roman" panose="02020603050405020304" pitchFamily="18" charset="0"/>
              </a:rPr>
              <a:t>; </a:t>
            </a:r>
            <a:r>
              <a:rPr lang="fr-FR" sz="2000" dirty="0" err="1" smtClean="0">
                <a:latin typeface="Times New Roman" panose="02020603050405020304" pitchFamily="18" charset="0"/>
                <a:cs typeface="Times New Roman" panose="02020603050405020304" pitchFamily="18" charset="0"/>
              </a:rPr>
              <a:t>they</a:t>
            </a:r>
            <a:r>
              <a:rPr lang="fr-FR" sz="2000" dirty="0" smtClean="0">
                <a:latin typeface="Times New Roman" panose="02020603050405020304" pitchFamily="18" charset="0"/>
                <a:cs typeface="Times New Roman" panose="02020603050405020304" pitchFamily="18" charset="0"/>
              </a:rPr>
              <a:t> </a:t>
            </a:r>
            <a:r>
              <a:rPr lang="fr-FR" sz="2000" dirty="0" err="1" smtClean="0">
                <a:latin typeface="Times New Roman" panose="02020603050405020304" pitchFamily="18" charset="0"/>
                <a:cs typeface="Times New Roman" panose="02020603050405020304" pitchFamily="18" charset="0"/>
              </a:rPr>
              <a:t>wrote</a:t>
            </a:r>
            <a:r>
              <a:rPr lang="fr-FR" sz="2000" dirty="0" smtClean="0">
                <a:latin typeface="Times New Roman" panose="02020603050405020304" pitchFamily="18" charset="0"/>
                <a:cs typeface="Times New Roman" panose="02020603050405020304" pitchFamily="18" charset="0"/>
              </a:rPr>
              <a:t> </a:t>
            </a:r>
            <a:r>
              <a:rPr lang="fr-FR" sz="2000" dirty="0" err="1" smtClean="0">
                <a:latin typeface="Times New Roman" panose="02020603050405020304" pitchFamily="18" charset="0"/>
                <a:cs typeface="Times New Roman" panose="02020603050405020304" pitchFamily="18" charset="0"/>
              </a:rPr>
              <a:t>picturesquely</a:t>
            </a:r>
            <a:r>
              <a:rPr lang="fr-FR" sz="2000" dirty="0" smtClean="0">
                <a:latin typeface="Times New Roman" panose="02020603050405020304" pitchFamily="18" charset="0"/>
                <a:cs typeface="Times New Roman" panose="02020603050405020304" pitchFamily="18" charset="0"/>
              </a:rPr>
              <a:t> of explorations and </a:t>
            </a:r>
            <a:r>
              <a:rPr lang="fr-FR" sz="2000" dirty="0" err="1" smtClean="0">
                <a:latin typeface="Times New Roman" panose="02020603050405020304" pitchFamily="18" charset="0"/>
                <a:cs typeface="Times New Roman" panose="02020603050405020304" pitchFamily="18" charset="0"/>
              </a:rPr>
              <a:t>discoveries</a:t>
            </a:r>
            <a:r>
              <a:rPr lang="fr-FR" sz="2000" dirty="0" smtClean="0">
                <a:latin typeface="Times New Roman" panose="02020603050405020304" pitchFamily="18" charset="0"/>
                <a:cs typeface="Times New Roman" panose="02020603050405020304" pitchFamily="18" charset="0"/>
              </a:rPr>
              <a:t>, of </a:t>
            </a:r>
            <a:r>
              <a:rPr lang="fr-FR" sz="2000" dirty="0" err="1" smtClean="0">
                <a:latin typeface="Times New Roman" panose="02020603050405020304" pitchFamily="18" charset="0"/>
                <a:cs typeface="Times New Roman" panose="02020603050405020304" pitchFamily="18" charset="0"/>
              </a:rPr>
              <a:t>Indian</a:t>
            </a:r>
            <a:r>
              <a:rPr lang="fr-FR" sz="2000" dirty="0" smtClean="0">
                <a:latin typeface="Times New Roman" panose="02020603050405020304" pitchFamily="18" charset="0"/>
                <a:cs typeface="Times New Roman" panose="02020603050405020304" pitchFamily="18" charset="0"/>
              </a:rPr>
              <a:t> </a:t>
            </a:r>
            <a:r>
              <a:rPr lang="fr-FR" sz="2000" dirty="0" err="1" smtClean="0">
                <a:latin typeface="Times New Roman" panose="02020603050405020304" pitchFamily="18" charset="0"/>
                <a:cs typeface="Times New Roman" panose="02020603050405020304" pitchFamily="18" charset="0"/>
              </a:rPr>
              <a:t>wars</a:t>
            </a:r>
            <a:r>
              <a:rPr lang="fr-FR" sz="2000" dirty="0" smtClean="0">
                <a:latin typeface="Times New Roman" panose="02020603050405020304" pitchFamily="18" charset="0"/>
                <a:cs typeface="Times New Roman" panose="02020603050405020304" pitchFamily="18" charset="0"/>
              </a:rPr>
              <a:t> and </a:t>
            </a:r>
            <a:r>
              <a:rPr lang="fr-FR" sz="2000" dirty="0" err="1" smtClean="0">
                <a:latin typeface="Times New Roman" panose="02020603050405020304" pitchFamily="18" charset="0"/>
                <a:cs typeface="Times New Roman" panose="02020603050405020304" pitchFamily="18" charset="0"/>
              </a:rPr>
              <a:t>captivities</a:t>
            </a:r>
            <a:r>
              <a:rPr lang="fr-FR" sz="2000" dirty="0" smtClean="0">
                <a:latin typeface="Times New Roman" panose="02020603050405020304" pitchFamily="18" charset="0"/>
                <a:cs typeface="Times New Roman" panose="02020603050405020304" pitchFamily="18" charset="0"/>
              </a:rPr>
              <a:t>; </a:t>
            </a:r>
            <a:r>
              <a:rPr lang="fr-FR" sz="2000" dirty="0" err="1" smtClean="0">
                <a:latin typeface="Times New Roman" panose="02020603050405020304" pitchFamily="18" charset="0"/>
                <a:cs typeface="Times New Roman" panose="02020603050405020304" pitchFamily="18" charset="0"/>
              </a:rPr>
              <a:t>they</a:t>
            </a:r>
            <a:r>
              <a:rPr lang="fr-FR" sz="2000" dirty="0" smtClean="0">
                <a:latin typeface="Times New Roman" panose="02020603050405020304" pitchFamily="18" charset="0"/>
                <a:cs typeface="Times New Roman" panose="02020603050405020304" pitchFamily="18" charset="0"/>
              </a:rPr>
              <a:t> made </a:t>
            </a:r>
            <a:r>
              <a:rPr lang="fr-FR" sz="2000" dirty="0" err="1" smtClean="0">
                <a:latin typeface="Times New Roman" panose="02020603050405020304" pitchFamily="18" charset="0"/>
                <a:cs typeface="Times New Roman" panose="02020603050405020304" pitchFamily="18" charset="0"/>
              </a:rPr>
              <a:t>personal</a:t>
            </a:r>
            <a:r>
              <a:rPr lang="fr-FR" sz="2000" dirty="0" smtClean="0">
                <a:latin typeface="Times New Roman" panose="02020603050405020304" pitchFamily="18" charset="0"/>
                <a:cs typeface="Times New Roman" panose="02020603050405020304" pitchFamily="18" charset="0"/>
              </a:rPr>
              <a:t> </a:t>
            </a:r>
            <a:r>
              <a:rPr lang="fr-FR" sz="2000" dirty="0" err="1" smtClean="0">
                <a:latin typeface="Times New Roman" panose="02020603050405020304" pitchFamily="18" charset="0"/>
                <a:cs typeface="Times New Roman" panose="02020603050405020304" pitchFamily="18" charset="0"/>
              </a:rPr>
              <a:t>journals</a:t>
            </a:r>
            <a:r>
              <a:rPr lang="fr-FR" sz="2000" dirty="0" smtClean="0">
                <a:latin typeface="Times New Roman" panose="02020603050405020304" pitchFamily="18" charset="0"/>
                <a:cs typeface="Times New Roman" panose="02020603050405020304" pitchFamily="18" charset="0"/>
              </a:rPr>
              <a:t> of </a:t>
            </a:r>
            <a:r>
              <a:rPr lang="fr-FR" sz="2000" dirty="0" err="1" smtClean="0">
                <a:latin typeface="Times New Roman" panose="02020603050405020304" pitchFamily="18" charset="0"/>
                <a:cs typeface="Times New Roman" panose="02020603050405020304" pitchFamily="18" charset="0"/>
              </a:rPr>
              <a:t>their</a:t>
            </a:r>
            <a:r>
              <a:rPr lang="fr-FR" sz="2000" dirty="0" smtClean="0">
                <a:latin typeface="Times New Roman" panose="02020603050405020304" pitchFamily="18" charset="0"/>
                <a:cs typeface="Times New Roman" panose="02020603050405020304" pitchFamily="18" charset="0"/>
              </a:rPr>
              <a:t> </a:t>
            </a:r>
            <a:r>
              <a:rPr lang="fr-FR" sz="2000" dirty="0" err="1" smtClean="0">
                <a:latin typeface="Times New Roman" panose="02020603050405020304" pitchFamily="18" charset="0"/>
                <a:cs typeface="Times New Roman" panose="02020603050405020304" pitchFamily="18" charset="0"/>
              </a:rPr>
              <a:t>experiences</a:t>
            </a:r>
            <a:r>
              <a:rPr lang="fr-FR" sz="2000" dirty="0" smtClean="0">
                <a:latin typeface="Times New Roman" panose="02020603050405020304" pitchFamily="18" charset="0"/>
                <a:cs typeface="Times New Roman" panose="02020603050405020304" pitchFamily="18" charset="0"/>
              </a:rPr>
              <a:t>.</a:t>
            </a:r>
          </a:p>
          <a:p>
            <a:pPr marL="285750" indent="-285750">
              <a:lnSpc>
                <a:spcPct val="150000"/>
              </a:lnSpc>
              <a:buFontTx/>
              <a:buChar char="-"/>
            </a:pPr>
            <a:r>
              <a:rPr lang="fr-FR" sz="2000" dirty="0" err="1" smtClean="0">
                <a:latin typeface="Times New Roman" panose="02020603050405020304" pitchFamily="18" charset="0"/>
                <a:cs typeface="Times New Roman" panose="02020603050405020304" pitchFamily="18" charset="0"/>
              </a:rPr>
              <a:t>They</a:t>
            </a:r>
            <a:r>
              <a:rPr lang="fr-FR" sz="2000" dirty="0" smtClean="0">
                <a:latin typeface="Times New Roman" panose="02020603050405020304" pitchFamily="18" charset="0"/>
                <a:cs typeface="Times New Roman" panose="02020603050405020304" pitchFamily="18" charset="0"/>
              </a:rPr>
              <a:t> </a:t>
            </a:r>
            <a:r>
              <a:rPr lang="fr-FR" sz="2000" dirty="0" err="1" smtClean="0">
                <a:latin typeface="Times New Roman" panose="02020603050405020304" pitchFamily="18" charset="0"/>
                <a:cs typeface="Times New Roman" panose="02020603050405020304" pitchFamily="18" charset="0"/>
              </a:rPr>
              <a:t>created</a:t>
            </a:r>
            <a:r>
              <a:rPr lang="fr-FR" sz="2000" dirty="0" smtClean="0">
                <a:latin typeface="Times New Roman" panose="02020603050405020304" pitchFamily="18" charset="0"/>
                <a:cs typeface="Times New Roman" panose="02020603050405020304" pitchFamily="18" charset="0"/>
              </a:rPr>
              <a:t> </a:t>
            </a:r>
            <a:r>
              <a:rPr lang="fr-FR" sz="2000" dirty="0" err="1" smtClean="0">
                <a:latin typeface="Times New Roman" panose="02020603050405020304" pitchFamily="18" charset="0"/>
                <a:cs typeface="Times New Roman" panose="02020603050405020304" pitchFamily="18" charset="0"/>
              </a:rPr>
              <a:t>their</a:t>
            </a:r>
            <a:r>
              <a:rPr lang="fr-FR" sz="2000" dirty="0" smtClean="0">
                <a:latin typeface="Times New Roman" panose="02020603050405020304" pitchFamily="18" charset="0"/>
                <a:cs typeface="Times New Roman" panose="02020603050405020304" pitchFamily="18" charset="0"/>
              </a:rPr>
              <a:t> instruments of </a:t>
            </a:r>
            <a:r>
              <a:rPr lang="fr-FR" sz="2000" dirty="0" err="1" smtClean="0">
                <a:latin typeface="Times New Roman" panose="02020603050405020304" pitchFamily="18" charset="0"/>
                <a:cs typeface="Times New Roman" panose="02020603050405020304" pitchFamily="18" charset="0"/>
              </a:rPr>
              <a:t>government</a:t>
            </a:r>
            <a:r>
              <a:rPr lang="fr-FR" sz="2000" dirty="0" smtClean="0">
                <a:latin typeface="Times New Roman" panose="02020603050405020304" pitchFamily="18" charset="0"/>
                <a:cs typeface="Times New Roman" panose="02020603050405020304" pitchFamily="18" charset="0"/>
              </a:rPr>
              <a:t> and </a:t>
            </a:r>
            <a:r>
              <a:rPr lang="fr-FR" sz="2000" dirty="0" err="1" smtClean="0">
                <a:latin typeface="Times New Roman" panose="02020603050405020304" pitchFamily="18" charset="0"/>
                <a:cs typeface="Times New Roman" panose="02020603050405020304" pitchFamily="18" charset="0"/>
              </a:rPr>
              <a:t>law</a:t>
            </a:r>
            <a:r>
              <a:rPr lang="fr-FR" sz="2000" dirty="0" smtClean="0">
                <a:latin typeface="Times New Roman" panose="02020603050405020304" pitchFamily="18" charset="0"/>
                <a:cs typeface="Times New Roman" panose="02020603050405020304" pitchFamily="18" charset="0"/>
              </a:rPr>
              <a:t>; </a:t>
            </a:r>
            <a:r>
              <a:rPr lang="fr-FR" sz="2000" dirty="0" err="1" smtClean="0">
                <a:latin typeface="Times New Roman" panose="02020603050405020304" pitchFamily="18" charset="0"/>
                <a:cs typeface="Times New Roman" panose="02020603050405020304" pitchFamily="18" charset="0"/>
              </a:rPr>
              <a:t>they</a:t>
            </a:r>
            <a:r>
              <a:rPr lang="fr-FR" sz="2000" dirty="0" smtClean="0">
                <a:latin typeface="Times New Roman" panose="02020603050405020304" pitchFamily="18" charset="0"/>
                <a:cs typeface="Times New Roman" panose="02020603050405020304" pitchFamily="18" charset="0"/>
              </a:rPr>
              <a:t> </a:t>
            </a:r>
            <a:r>
              <a:rPr lang="fr-FR" sz="2000" dirty="0" err="1" smtClean="0">
                <a:latin typeface="Times New Roman" panose="02020603050405020304" pitchFamily="18" charset="0"/>
                <a:cs typeface="Times New Roman" panose="02020603050405020304" pitchFamily="18" charset="0"/>
              </a:rPr>
              <a:t>recorded</a:t>
            </a:r>
            <a:r>
              <a:rPr lang="fr-FR" sz="2000" dirty="0" smtClean="0">
                <a:latin typeface="Times New Roman" panose="02020603050405020304" pitchFamily="18" charset="0"/>
                <a:cs typeface="Times New Roman" panose="02020603050405020304" pitchFamily="18" charset="0"/>
              </a:rPr>
              <a:t> the </a:t>
            </a:r>
            <a:r>
              <a:rPr lang="fr-FR" sz="2000" dirty="0" err="1" smtClean="0">
                <a:latin typeface="Times New Roman" panose="02020603050405020304" pitchFamily="18" charset="0"/>
                <a:cs typeface="Times New Roman" panose="02020603050405020304" pitchFamily="18" charset="0"/>
              </a:rPr>
              <a:t>history</a:t>
            </a:r>
            <a:r>
              <a:rPr lang="fr-FR" sz="2000" dirty="0" smtClean="0">
                <a:latin typeface="Times New Roman" panose="02020603050405020304" pitchFamily="18" charset="0"/>
                <a:cs typeface="Times New Roman" panose="02020603050405020304" pitchFamily="18" charset="0"/>
              </a:rPr>
              <a:t> of </a:t>
            </a:r>
            <a:r>
              <a:rPr lang="fr-FR" sz="2000" dirty="0" err="1" smtClean="0">
                <a:latin typeface="Times New Roman" panose="02020603050405020304" pitchFamily="18" charset="0"/>
                <a:cs typeface="Times New Roman" panose="02020603050405020304" pitchFamily="18" charset="0"/>
              </a:rPr>
              <a:t>their</a:t>
            </a:r>
            <a:r>
              <a:rPr lang="fr-FR" sz="2000" dirty="0" smtClean="0">
                <a:latin typeface="Times New Roman" panose="02020603050405020304" pitchFamily="18" charset="0"/>
                <a:cs typeface="Times New Roman" panose="02020603050405020304" pitchFamily="18" charset="0"/>
              </a:rPr>
              <a:t> colonies, </a:t>
            </a:r>
            <a:r>
              <a:rPr lang="fr-FR" sz="2000" dirty="0" err="1" smtClean="0">
                <a:latin typeface="Times New Roman" panose="02020603050405020304" pitchFamily="18" charset="0"/>
                <a:cs typeface="Times New Roman" panose="02020603050405020304" pitchFamily="18" charset="0"/>
              </a:rPr>
              <a:t>often</a:t>
            </a:r>
            <a:r>
              <a:rPr lang="fr-FR" sz="2000" dirty="0" smtClean="0">
                <a:latin typeface="Times New Roman" panose="02020603050405020304" pitchFamily="18" charset="0"/>
                <a:cs typeface="Times New Roman" panose="02020603050405020304" pitchFamily="18" charset="0"/>
              </a:rPr>
              <a:t> for </a:t>
            </a:r>
            <a:r>
              <a:rPr lang="fr-FR" sz="2000" dirty="0" err="1" smtClean="0">
                <a:latin typeface="Times New Roman" panose="02020603050405020304" pitchFamily="18" charset="0"/>
                <a:cs typeface="Times New Roman" panose="02020603050405020304" pitchFamily="18" charset="0"/>
              </a:rPr>
              <a:t>political</a:t>
            </a:r>
            <a:r>
              <a:rPr lang="fr-FR" sz="2000" dirty="0" smtClean="0">
                <a:latin typeface="Times New Roman" panose="02020603050405020304" pitchFamily="18" charset="0"/>
                <a:cs typeface="Times New Roman" panose="02020603050405020304" pitchFamily="18" charset="0"/>
              </a:rPr>
              <a:t> or </a:t>
            </a:r>
            <a:r>
              <a:rPr lang="fr-FR" sz="2000" dirty="0" err="1" smtClean="0">
                <a:latin typeface="Times New Roman" panose="02020603050405020304" pitchFamily="18" charset="0"/>
                <a:cs typeface="Times New Roman" panose="02020603050405020304" pitchFamily="18" charset="0"/>
              </a:rPr>
              <a:t>economic</a:t>
            </a:r>
            <a:r>
              <a:rPr lang="fr-FR" sz="2000" dirty="0" smtClean="0">
                <a:latin typeface="Times New Roman" panose="02020603050405020304" pitchFamily="18" charset="0"/>
                <a:cs typeface="Times New Roman" panose="02020603050405020304" pitchFamily="18" charset="0"/>
              </a:rPr>
              <a:t> </a:t>
            </a:r>
            <a:r>
              <a:rPr lang="fr-FR" sz="2000" dirty="0" err="1" smtClean="0">
                <a:latin typeface="Times New Roman" panose="02020603050405020304" pitchFamily="18" charset="0"/>
                <a:cs typeface="Times New Roman" panose="02020603050405020304" pitchFamily="18" charset="0"/>
              </a:rPr>
              <a:t>purposes</a:t>
            </a:r>
            <a:r>
              <a:rPr lang="fr-FR" sz="2000" dirty="0" smtClean="0">
                <a:latin typeface="Times New Roman" panose="02020603050405020304" pitchFamily="18" charset="0"/>
                <a:cs typeface="Times New Roman" panose="02020603050405020304" pitchFamily="18" charset="0"/>
              </a:rPr>
              <a:t>, but </a:t>
            </a:r>
            <a:r>
              <a:rPr lang="fr-FR" sz="2000" dirty="0" err="1" smtClean="0">
                <a:latin typeface="Times New Roman" panose="02020603050405020304" pitchFamily="18" charset="0"/>
                <a:cs typeface="Times New Roman" panose="02020603050405020304" pitchFamily="18" charset="0"/>
              </a:rPr>
              <a:t>also</a:t>
            </a:r>
            <a:r>
              <a:rPr lang="fr-FR" sz="2000" dirty="0" smtClean="0">
                <a:latin typeface="Times New Roman" panose="02020603050405020304" pitchFamily="18" charset="0"/>
                <a:cs typeface="Times New Roman" panose="02020603050405020304" pitchFamily="18" charset="0"/>
              </a:rPr>
              <a:t>, in New </a:t>
            </a:r>
            <a:r>
              <a:rPr lang="fr-FR" sz="2000" dirty="0" err="1" smtClean="0">
                <a:latin typeface="Times New Roman" panose="02020603050405020304" pitchFamily="18" charset="0"/>
                <a:cs typeface="Times New Roman" panose="02020603050405020304" pitchFamily="18" charset="0"/>
              </a:rPr>
              <a:t>England</a:t>
            </a:r>
            <a:r>
              <a:rPr lang="fr-FR" sz="2000" dirty="0" smtClean="0">
                <a:latin typeface="Times New Roman" panose="02020603050405020304" pitchFamily="18" charset="0"/>
                <a:cs typeface="Times New Roman" panose="02020603050405020304" pitchFamily="18" charset="0"/>
              </a:rPr>
              <a:t> </a:t>
            </a:r>
            <a:r>
              <a:rPr lang="fr-FR" sz="2000" dirty="0" err="1" smtClean="0">
                <a:latin typeface="Times New Roman" panose="02020603050405020304" pitchFamily="18" charset="0"/>
                <a:cs typeface="Times New Roman" panose="02020603050405020304" pitchFamily="18" charset="0"/>
              </a:rPr>
              <a:t>especially</a:t>
            </a:r>
            <a:r>
              <a:rPr lang="fr-FR" sz="2000" dirty="0" smtClean="0">
                <a:latin typeface="Times New Roman" panose="02020603050405020304" pitchFamily="18" charset="0"/>
                <a:cs typeface="Times New Roman" panose="02020603050405020304" pitchFamily="18" charset="0"/>
              </a:rPr>
              <a:t>, to « </a:t>
            </a:r>
            <a:r>
              <a:rPr lang="fr-FR" sz="2000" dirty="0" err="1" smtClean="0">
                <a:latin typeface="Times New Roman" panose="02020603050405020304" pitchFamily="18" charset="0"/>
                <a:cs typeface="Times New Roman" panose="02020603050405020304" pitchFamily="18" charset="0"/>
              </a:rPr>
              <a:t>justify</a:t>
            </a:r>
            <a:r>
              <a:rPr lang="fr-FR" sz="2000" dirty="0" smtClean="0">
                <a:latin typeface="Times New Roman" panose="02020603050405020304" pitchFamily="18" charset="0"/>
                <a:cs typeface="Times New Roman" panose="02020603050405020304" pitchFamily="18" charset="0"/>
              </a:rPr>
              <a:t> the </a:t>
            </a:r>
            <a:r>
              <a:rPr lang="fr-FR" sz="2000" dirty="0" err="1" smtClean="0">
                <a:latin typeface="Times New Roman" panose="02020603050405020304" pitchFamily="18" charset="0"/>
                <a:cs typeface="Times New Roman" panose="02020603050405020304" pitchFamily="18" charset="0"/>
              </a:rPr>
              <a:t>ways</a:t>
            </a:r>
            <a:r>
              <a:rPr lang="fr-FR" sz="2000" dirty="0" smtClean="0">
                <a:latin typeface="Times New Roman" panose="02020603050405020304" pitchFamily="18" charset="0"/>
                <a:cs typeface="Times New Roman" panose="02020603050405020304" pitchFamily="18" charset="0"/>
              </a:rPr>
              <a:t> of </a:t>
            </a:r>
            <a:r>
              <a:rPr lang="fr-FR" sz="2000" dirty="0" err="1" smtClean="0">
                <a:latin typeface="Times New Roman" panose="02020603050405020304" pitchFamily="18" charset="0"/>
                <a:cs typeface="Times New Roman" panose="02020603050405020304" pitchFamily="18" charset="0"/>
              </a:rPr>
              <a:t>God</a:t>
            </a:r>
            <a:r>
              <a:rPr lang="fr-FR" sz="2000" dirty="0" smtClean="0">
                <a:latin typeface="Times New Roman" panose="02020603050405020304" pitchFamily="18" charset="0"/>
                <a:cs typeface="Times New Roman" panose="02020603050405020304" pitchFamily="18" charset="0"/>
              </a:rPr>
              <a:t> to men » in the New </a:t>
            </a:r>
            <a:r>
              <a:rPr lang="fr-FR" sz="2000" dirty="0" err="1" smtClean="0">
                <a:latin typeface="Times New Roman" panose="02020603050405020304" pitchFamily="18" charset="0"/>
                <a:cs typeface="Times New Roman" panose="02020603050405020304" pitchFamily="18" charset="0"/>
              </a:rPr>
              <a:t>Jerusalem</a:t>
            </a:r>
            <a:r>
              <a:rPr lang="fr-FR" sz="2000" dirty="0" smtClean="0">
                <a:latin typeface="Times New Roman" panose="02020603050405020304" pitchFamily="18" charset="0"/>
                <a:cs typeface="Times New Roman" panose="02020603050405020304" pitchFamily="18" charset="0"/>
              </a:rPr>
              <a:t>. </a:t>
            </a:r>
          </a:p>
          <a:p>
            <a:pPr marL="285750" indent="-285750">
              <a:lnSpc>
                <a:spcPct val="150000"/>
              </a:lnSpc>
              <a:buFontTx/>
              <a:buChar char="-"/>
            </a:pPr>
            <a:r>
              <a:rPr lang="fr-FR" sz="2000" dirty="0" smtClean="0">
                <a:latin typeface="Times New Roman" panose="02020603050405020304" pitchFamily="18" charset="0"/>
                <a:cs typeface="Times New Roman" panose="02020603050405020304" pitchFamily="18" charset="0"/>
              </a:rPr>
              <a:t>Colonial </a:t>
            </a:r>
            <a:r>
              <a:rPr lang="fr-FR" sz="2000" dirty="0" err="1" smtClean="0">
                <a:latin typeface="Times New Roman" panose="02020603050405020304" pitchFamily="18" charset="0"/>
                <a:cs typeface="Times New Roman" panose="02020603050405020304" pitchFamily="18" charset="0"/>
              </a:rPr>
              <a:t>Literature</a:t>
            </a:r>
            <a:r>
              <a:rPr lang="fr-FR" sz="2000" dirty="0" smtClean="0">
                <a:latin typeface="Times New Roman" panose="02020603050405020304" pitchFamily="18" charset="0"/>
                <a:cs typeface="Times New Roman" panose="02020603050405020304" pitchFamily="18" charset="0"/>
              </a:rPr>
              <a:t> </a:t>
            </a:r>
            <a:r>
              <a:rPr lang="fr-FR" sz="2000" dirty="0" err="1" smtClean="0">
                <a:latin typeface="Times New Roman" panose="02020603050405020304" pitchFamily="18" charset="0"/>
                <a:cs typeface="Times New Roman" panose="02020603050405020304" pitchFamily="18" charset="0"/>
              </a:rPr>
              <a:t>became</a:t>
            </a:r>
            <a:r>
              <a:rPr lang="fr-FR" sz="2000" dirty="0" smtClean="0">
                <a:latin typeface="Times New Roman" panose="02020603050405020304" pitchFamily="18" charset="0"/>
                <a:cs typeface="Times New Roman" panose="02020603050405020304" pitchFamily="18" charset="0"/>
              </a:rPr>
              <a:t> a </a:t>
            </a:r>
            <a:r>
              <a:rPr lang="fr-FR" sz="2000" dirty="0" err="1" smtClean="0">
                <a:latin typeface="Times New Roman" panose="02020603050405020304" pitchFamily="18" charset="0"/>
                <a:cs typeface="Times New Roman" panose="02020603050405020304" pitchFamily="18" charset="0"/>
              </a:rPr>
              <a:t>great</a:t>
            </a:r>
            <a:r>
              <a:rPr lang="fr-FR" sz="2000" dirty="0" smtClean="0">
                <a:latin typeface="Times New Roman" panose="02020603050405020304" pitchFamily="18" charset="0"/>
                <a:cs typeface="Times New Roman" panose="02020603050405020304" pitchFamily="18" charset="0"/>
              </a:rPr>
              <a:t> </a:t>
            </a:r>
            <a:r>
              <a:rPr lang="fr-FR" sz="2000" dirty="0" err="1" smtClean="0">
                <a:latin typeface="Times New Roman" panose="02020603050405020304" pitchFamily="18" charset="0"/>
                <a:cs typeface="Times New Roman" panose="02020603050405020304" pitchFamily="18" charset="0"/>
              </a:rPr>
              <a:t>reservoir</a:t>
            </a:r>
            <a:r>
              <a:rPr lang="fr-FR" sz="2000" dirty="0" smtClean="0">
                <a:latin typeface="Times New Roman" panose="02020603050405020304" pitchFamily="18" charset="0"/>
                <a:cs typeface="Times New Roman" panose="02020603050405020304" pitchFamily="18" charset="0"/>
              </a:rPr>
              <a:t> of </a:t>
            </a:r>
            <a:r>
              <a:rPr lang="fr-FR" sz="2000" dirty="0" err="1" smtClean="0">
                <a:latin typeface="Times New Roman" panose="02020603050405020304" pitchFamily="18" charset="0"/>
                <a:cs typeface="Times New Roman" panose="02020603050405020304" pitchFamily="18" charset="0"/>
              </a:rPr>
              <a:t>material</a:t>
            </a:r>
            <a:r>
              <a:rPr lang="fr-FR" sz="2000" dirty="0" smtClean="0">
                <a:latin typeface="Times New Roman" panose="02020603050405020304" pitchFamily="18" charset="0"/>
                <a:cs typeface="Times New Roman" panose="02020603050405020304" pitchFamily="18" charset="0"/>
              </a:rPr>
              <a:t> and inspiration for </a:t>
            </a:r>
            <a:r>
              <a:rPr lang="fr-FR" sz="2000" dirty="0" err="1" smtClean="0">
                <a:latin typeface="Times New Roman" panose="02020603050405020304" pitchFamily="18" charset="0"/>
                <a:cs typeface="Times New Roman" panose="02020603050405020304" pitchFamily="18" charset="0"/>
              </a:rPr>
              <a:t>that</a:t>
            </a:r>
            <a:r>
              <a:rPr lang="fr-FR" sz="2000" dirty="0" smtClean="0">
                <a:latin typeface="Times New Roman" panose="02020603050405020304" pitchFamily="18" charset="0"/>
                <a:cs typeface="Times New Roman" panose="02020603050405020304" pitchFamily="18" charset="0"/>
              </a:rPr>
              <a:t> of the 19th </a:t>
            </a:r>
            <a:r>
              <a:rPr lang="fr-FR" sz="2000" dirty="0" err="1" smtClean="0">
                <a:latin typeface="Times New Roman" panose="02020603050405020304" pitchFamily="18" charset="0"/>
                <a:cs typeface="Times New Roman" panose="02020603050405020304" pitchFamily="18" charset="0"/>
              </a:rPr>
              <a:t>century</a:t>
            </a:r>
            <a:r>
              <a:rPr lang="fr-FR" sz="2000" dirty="0" smtClean="0">
                <a:latin typeface="Times New Roman" panose="02020603050405020304" pitchFamily="18" charset="0"/>
                <a:cs typeface="Times New Roman" panose="02020603050405020304" pitchFamily="18" charset="0"/>
              </a:rPr>
              <a:t>; for </a:t>
            </a:r>
            <a:r>
              <a:rPr lang="fr-FR" sz="2000" dirty="0" err="1" smtClean="0">
                <a:latin typeface="Times New Roman" panose="02020603050405020304" pitchFamily="18" charset="0"/>
                <a:cs typeface="Times New Roman" panose="02020603050405020304" pitchFamily="18" charset="0"/>
              </a:rPr>
              <a:t>readers</a:t>
            </a:r>
            <a:r>
              <a:rPr lang="fr-FR" sz="2000" dirty="0" smtClean="0">
                <a:latin typeface="Times New Roman" panose="02020603050405020304" pitchFamily="18" charset="0"/>
                <a:cs typeface="Times New Roman" panose="02020603050405020304" pitchFamily="18" charset="0"/>
              </a:rPr>
              <a:t> </a:t>
            </a:r>
            <a:r>
              <a:rPr lang="fr-FR" sz="2000" dirty="0" err="1" smtClean="0">
                <a:latin typeface="Times New Roman" panose="02020603050405020304" pitchFamily="18" charset="0"/>
                <a:cs typeface="Times New Roman" panose="02020603050405020304" pitchFamily="18" charset="0"/>
              </a:rPr>
              <a:t>today</a:t>
            </a:r>
            <a:r>
              <a:rPr lang="fr-FR" sz="2000" dirty="0" smtClean="0">
                <a:latin typeface="Times New Roman" panose="02020603050405020304" pitchFamily="18" charset="0"/>
                <a:cs typeface="Times New Roman" panose="02020603050405020304" pitchFamily="18" charset="0"/>
              </a:rPr>
              <a:t> </a:t>
            </a:r>
            <a:r>
              <a:rPr lang="fr-FR" sz="2000" dirty="0" err="1" smtClean="0">
                <a:latin typeface="Times New Roman" panose="02020603050405020304" pitchFamily="18" charset="0"/>
                <a:cs typeface="Times New Roman" panose="02020603050405020304" pitchFamily="18" charset="0"/>
              </a:rPr>
              <a:t>it</a:t>
            </a:r>
            <a:r>
              <a:rPr lang="fr-FR" sz="2000" dirty="0" smtClean="0">
                <a:latin typeface="Times New Roman" panose="02020603050405020304" pitchFamily="18" charset="0"/>
                <a:cs typeface="Times New Roman" panose="02020603050405020304" pitchFamily="18" charset="0"/>
              </a:rPr>
              <a:t> </a:t>
            </a:r>
            <a:r>
              <a:rPr lang="fr-FR" sz="2000" dirty="0" err="1" smtClean="0">
                <a:latin typeface="Times New Roman" panose="02020603050405020304" pitchFamily="18" charset="0"/>
                <a:cs typeface="Times New Roman" panose="02020603050405020304" pitchFamily="18" charset="0"/>
              </a:rPr>
              <a:t>still</a:t>
            </a:r>
            <a:r>
              <a:rPr lang="fr-FR" sz="2000" dirty="0" smtClean="0">
                <a:latin typeface="Times New Roman" panose="02020603050405020304" pitchFamily="18" charset="0"/>
                <a:cs typeface="Times New Roman" panose="02020603050405020304" pitchFamily="18" charset="0"/>
              </a:rPr>
              <a:t> </a:t>
            </a:r>
            <a:r>
              <a:rPr lang="fr-FR" sz="2000" dirty="0" err="1" smtClean="0">
                <a:latin typeface="Times New Roman" panose="02020603050405020304" pitchFamily="18" charset="0"/>
                <a:cs typeface="Times New Roman" panose="02020603050405020304" pitchFamily="18" charset="0"/>
              </a:rPr>
              <a:t>provides</a:t>
            </a:r>
            <a:r>
              <a:rPr lang="fr-FR" sz="2000" dirty="0" smtClean="0">
                <a:latin typeface="Times New Roman" panose="02020603050405020304" pitchFamily="18" charset="0"/>
                <a:cs typeface="Times New Roman" panose="02020603050405020304" pitchFamily="18" charset="0"/>
              </a:rPr>
              <a:t> an </a:t>
            </a:r>
            <a:r>
              <a:rPr lang="fr-FR" sz="2000" dirty="0" err="1" smtClean="0">
                <a:latin typeface="Times New Roman" panose="02020603050405020304" pitchFamily="18" charset="0"/>
                <a:cs typeface="Times New Roman" panose="02020603050405020304" pitchFamily="18" charset="0"/>
              </a:rPr>
              <a:t>understanding</a:t>
            </a:r>
            <a:r>
              <a:rPr lang="fr-FR" sz="2000" dirty="0" smtClean="0">
                <a:latin typeface="Times New Roman" panose="02020603050405020304" pitchFamily="18" charset="0"/>
                <a:cs typeface="Times New Roman" panose="02020603050405020304" pitchFamily="18" charset="0"/>
              </a:rPr>
              <a:t> of </a:t>
            </a:r>
            <a:r>
              <a:rPr lang="fr-FR" sz="2000" dirty="0" err="1" smtClean="0">
                <a:latin typeface="Times New Roman" panose="02020603050405020304" pitchFamily="18" charset="0"/>
                <a:cs typeface="Times New Roman" panose="02020603050405020304" pitchFamily="18" charset="0"/>
              </a:rPr>
              <a:t>those</a:t>
            </a:r>
            <a:r>
              <a:rPr lang="fr-FR" sz="2000" dirty="0" smtClean="0">
                <a:latin typeface="Times New Roman" panose="02020603050405020304" pitchFamily="18" charset="0"/>
                <a:cs typeface="Times New Roman" panose="02020603050405020304" pitchFamily="18" charset="0"/>
              </a:rPr>
              <a:t> </a:t>
            </a:r>
            <a:r>
              <a:rPr lang="fr-FR" sz="2000" dirty="0" err="1" smtClean="0">
                <a:latin typeface="Times New Roman" panose="02020603050405020304" pitchFamily="18" charset="0"/>
                <a:cs typeface="Times New Roman" panose="02020603050405020304" pitchFamily="18" charset="0"/>
              </a:rPr>
              <a:t>bedrock</a:t>
            </a:r>
            <a:r>
              <a:rPr lang="fr-FR" sz="2000" dirty="0" smtClean="0">
                <a:latin typeface="Times New Roman" panose="02020603050405020304" pitchFamily="18" charset="0"/>
                <a:cs typeface="Times New Roman" panose="02020603050405020304" pitchFamily="18" charset="0"/>
              </a:rPr>
              <a:t> American </a:t>
            </a:r>
            <a:r>
              <a:rPr lang="fr-FR" sz="2000" dirty="0" err="1" smtClean="0">
                <a:latin typeface="Times New Roman" panose="02020603050405020304" pitchFamily="18" charset="0"/>
                <a:cs typeface="Times New Roman" panose="02020603050405020304" pitchFamily="18" charset="0"/>
              </a:rPr>
              <a:t>experiences</a:t>
            </a:r>
            <a:r>
              <a:rPr lang="fr-FR" sz="2000" dirty="0" smtClean="0">
                <a:latin typeface="Times New Roman" panose="02020603050405020304" pitchFamily="18" charset="0"/>
                <a:cs typeface="Times New Roman" panose="02020603050405020304" pitchFamily="18" charset="0"/>
              </a:rPr>
              <a:t> </a:t>
            </a:r>
            <a:r>
              <a:rPr lang="fr-FR" sz="2000" dirty="0" err="1" smtClean="0">
                <a:latin typeface="Times New Roman" panose="02020603050405020304" pitchFamily="18" charset="0"/>
                <a:cs typeface="Times New Roman" panose="02020603050405020304" pitchFamily="18" charset="0"/>
              </a:rPr>
              <a:t>that</a:t>
            </a:r>
            <a:r>
              <a:rPr lang="fr-FR" sz="2000" dirty="0" smtClean="0">
                <a:latin typeface="Times New Roman" panose="02020603050405020304" pitchFamily="18" charset="0"/>
                <a:cs typeface="Times New Roman" panose="02020603050405020304" pitchFamily="18" charset="0"/>
              </a:rPr>
              <a:t> </a:t>
            </a:r>
            <a:r>
              <a:rPr lang="fr-FR" sz="2000" dirty="0" err="1" smtClean="0">
                <a:latin typeface="Times New Roman" panose="02020603050405020304" pitchFamily="18" charset="0"/>
                <a:cs typeface="Times New Roman" panose="02020603050405020304" pitchFamily="18" charset="0"/>
              </a:rPr>
              <a:t>developed</a:t>
            </a:r>
            <a:r>
              <a:rPr lang="fr-FR" sz="2000" dirty="0" smtClean="0">
                <a:latin typeface="Times New Roman" panose="02020603050405020304" pitchFamily="18" charset="0"/>
                <a:cs typeface="Times New Roman" panose="02020603050405020304" pitchFamily="18" charset="0"/>
              </a:rPr>
              <a:t> the national </a:t>
            </a:r>
            <a:r>
              <a:rPr lang="fr-FR" sz="2000" dirty="0" err="1" smtClean="0">
                <a:latin typeface="Times New Roman" panose="02020603050405020304" pitchFamily="18" charset="0"/>
                <a:cs typeface="Times New Roman" panose="02020603050405020304" pitchFamily="18" charset="0"/>
              </a:rPr>
              <a:t>character</a:t>
            </a:r>
            <a:r>
              <a:rPr lang="fr-FR" sz="2000" dirty="0" smtClean="0">
                <a:latin typeface="Times New Roman" panose="02020603050405020304" pitchFamily="18" charset="0"/>
                <a:cs typeface="Times New Roman" panose="02020603050405020304" pitchFamily="18" charset="0"/>
              </a:rPr>
              <a:t> and </a:t>
            </a:r>
            <a:r>
              <a:rPr lang="fr-FR" sz="2000" dirty="0" err="1" smtClean="0">
                <a:latin typeface="Times New Roman" panose="02020603050405020304" pitchFamily="18" charset="0"/>
                <a:cs typeface="Times New Roman" panose="02020603050405020304" pitchFamily="18" charset="0"/>
              </a:rPr>
              <a:t>peculiarly</a:t>
            </a:r>
            <a:r>
              <a:rPr lang="fr-FR" sz="2000" dirty="0" smtClean="0">
                <a:latin typeface="Times New Roman" panose="02020603050405020304" pitchFamily="18" charset="0"/>
                <a:cs typeface="Times New Roman" panose="02020603050405020304" pitchFamily="18" charset="0"/>
              </a:rPr>
              <a:t> American institutions. </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323022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17169" y="256854"/>
            <a:ext cx="6390525" cy="6601146"/>
          </a:xfrm>
          <a:prstGeom prst="rect">
            <a:avLst/>
          </a:prstGeom>
        </p:spPr>
      </p:pic>
    </p:spTree>
    <p:extLst>
      <p:ext uri="{BB962C8B-B14F-4D97-AF65-F5344CB8AC3E}">
        <p14:creationId xmlns:p14="http://schemas.microsoft.com/office/powerpoint/2010/main" val="16733965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055607" y="1204833"/>
            <a:ext cx="10366624" cy="2862322"/>
          </a:xfrm>
          <a:prstGeom prst="rect">
            <a:avLst/>
          </a:prstGeom>
          <a:noFill/>
        </p:spPr>
        <p:txBody>
          <a:bodyPr wrap="square" rtlCol="0">
            <a:spAutoFit/>
          </a:bodyPr>
          <a:lstStyle/>
          <a:p>
            <a:r>
              <a:rPr lang="fr-FR" b="1" dirty="0" err="1" smtClean="0">
                <a:latin typeface="Times New Roman" panose="02020603050405020304" pitchFamily="18" charset="0"/>
                <a:cs typeface="Times New Roman" panose="02020603050405020304" pitchFamily="18" charset="0"/>
              </a:rPr>
              <a:t>Outline</a:t>
            </a:r>
            <a:r>
              <a:rPr lang="fr-FR" b="1" dirty="0" smtClean="0">
                <a:latin typeface="Times New Roman" panose="02020603050405020304" pitchFamily="18" charset="0"/>
                <a:cs typeface="Times New Roman" panose="02020603050405020304" pitchFamily="18" charset="0"/>
              </a:rPr>
              <a:t> of the Lecture: </a:t>
            </a:r>
          </a:p>
          <a:p>
            <a:endParaRPr lang="fr-FR" dirty="0">
              <a:latin typeface="Times New Roman" panose="02020603050405020304" pitchFamily="18" charset="0"/>
              <a:cs typeface="Times New Roman" panose="02020603050405020304" pitchFamily="18" charset="0"/>
            </a:endParaRPr>
          </a:p>
          <a:p>
            <a:pPr>
              <a:lnSpc>
                <a:spcPct val="200000"/>
              </a:lnSpc>
            </a:pPr>
            <a:r>
              <a:rPr lang="fr-FR" dirty="0">
                <a:latin typeface="Times New Roman" panose="02020603050405020304" pitchFamily="18" charset="0"/>
                <a:cs typeface="Times New Roman" panose="02020603050405020304" pitchFamily="18" charset="0"/>
              </a:rPr>
              <a:t>I</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What</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is</a:t>
            </a:r>
            <a:r>
              <a:rPr lang="fr-FR" dirty="0" smtClean="0">
                <a:latin typeface="Times New Roman" panose="02020603050405020304" pitchFamily="18" charset="0"/>
                <a:cs typeface="Times New Roman" panose="02020603050405020304" pitchFamily="18" charset="0"/>
              </a:rPr>
              <a:t> American </a:t>
            </a:r>
            <a:r>
              <a:rPr lang="fr-FR" dirty="0" err="1" smtClean="0">
                <a:latin typeface="Times New Roman" panose="02020603050405020304" pitchFamily="18" charset="0"/>
                <a:cs typeface="Times New Roman" panose="02020603050405020304" pitchFamily="18" charset="0"/>
              </a:rPr>
              <a:t>Literature</a:t>
            </a:r>
            <a:r>
              <a:rPr lang="fr-FR" dirty="0" smtClean="0">
                <a:latin typeface="Times New Roman" panose="02020603050405020304" pitchFamily="18" charset="0"/>
                <a:cs typeface="Times New Roman" panose="02020603050405020304" pitchFamily="18" charset="0"/>
              </a:rPr>
              <a:t>?</a:t>
            </a:r>
          </a:p>
          <a:p>
            <a:pPr>
              <a:lnSpc>
                <a:spcPct val="200000"/>
              </a:lnSpc>
            </a:pPr>
            <a:r>
              <a:rPr lang="fr-FR" dirty="0" smtClean="0">
                <a:latin typeface="Times New Roman" panose="02020603050405020304" pitchFamily="18" charset="0"/>
                <a:cs typeface="Times New Roman" panose="02020603050405020304" pitchFamily="18" charset="0"/>
              </a:rPr>
              <a:t>II- The First </a:t>
            </a:r>
            <a:r>
              <a:rPr lang="fr-FR" dirty="0" err="1" smtClean="0">
                <a:latin typeface="Times New Roman" panose="02020603050405020304" pitchFamily="18" charset="0"/>
                <a:cs typeface="Times New Roman" panose="02020603050405020304" pitchFamily="18" charset="0"/>
              </a:rPr>
              <a:t>Settlements</a:t>
            </a:r>
            <a:r>
              <a:rPr lang="fr-FR" dirty="0" smtClean="0">
                <a:latin typeface="Times New Roman" panose="02020603050405020304" pitchFamily="18" charset="0"/>
                <a:cs typeface="Times New Roman" panose="02020603050405020304" pitchFamily="18" charset="0"/>
              </a:rPr>
              <a:t> and Colonial </a:t>
            </a:r>
            <a:r>
              <a:rPr lang="fr-FR" dirty="0" err="1" smtClean="0">
                <a:latin typeface="Times New Roman" panose="02020603050405020304" pitchFamily="18" charset="0"/>
                <a:cs typeface="Times New Roman" panose="02020603050405020304" pitchFamily="18" charset="0"/>
              </a:rPr>
              <a:t>Literature</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Puritan</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Ideals</a:t>
            </a:r>
            <a:r>
              <a:rPr lang="fr-FR" dirty="0" smtClean="0">
                <a:latin typeface="Times New Roman" panose="02020603050405020304" pitchFamily="18" charset="0"/>
                <a:cs typeface="Times New Roman" panose="02020603050405020304" pitchFamily="18" charset="0"/>
              </a:rPr>
              <a:t> (1607- 1776)</a:t>
            </a:r>
          </a:p>
          <a:p>
            <a:pPr>
              <a:lnSpc>
                <a:spcPct val="200000"/>
              </a:lnSpc>
            </a:pPr>
            <a:r>
              <a:rPr lang="fr-FR" dirty="0" smtClean="0">
                <a:latin typeface="Times New Roman" panose="02020603050405020304" pitchFamily="18" charset="0"/>
                <a:cs typeface="Times New Roman" panose="02020603050405020304" pitchFamily="18" charset="0"/>
              </a:rPr>
              <a:t>II.1- Main </a:t>
            </a:r>
            <a:r>
              <a:rPr lang="fr-FR" dirty="0" err="1" smtClean="0">
                <a:latin typeface="Times New Roman" panose="02020603050405020304" pitchFamily="18" charset="0"/>
                <a:cs typeface="Times New Roman" panose="02020603050405020304" pitchFamily="18" charset="0"/>
              </a:rPr>
              <a:t>Texts</a:t>
            </a:r>
            <a:endParaRPr lang="fr-FR" dirty="0" smtClean="0">
              <a:latin typeface="Times New Roman" panose="02020603050405020304" pitchFamily="18" charset="0"/>
              <a:cs typeface="Times New Roman" panose="02020603050405020304" pitchFamily="18" charset="0"/>
            </a:endParaRPr>
          </a:p>
          <a:p>
            <a:pPr>
              <a:lnSpc>
                <a:spcPct val="200000"/>
              </a:lnSpc>
            </a:pPr>
            <a:r>
              <a:rPr lang="fr-FR" dirty="0" smtClean="0">
                <a:latin typeface="Times New Roman" panose="02020603050405020304" pitchFamily="18" charset="0"/>
                <a:cs typeface="Times New Roman" panose="02020603050405020304" pitchFamily="18" charset="0"/>
              </a:rPr>
              <a:t>II.2- </a:t>
            </a:r>
            <a:r>
              <a:rPr lang="fr-FR" dirty="0" err="1" smtClean="0">
                <a:latin typeface="Times New Roman" panose="02020603050405020304" pitchFamily="18" charset="0"/>
                <a:cs typeface="Times New Roman" panose="02020603050405020304" pitchFamily="18" charset="0"/>
              </a:rPr>
              <a:t>Features</a:t>
            </a:r>
            <a:r>
              <a:rPr lang="fr-FR" dirty="0" smtClean="0">
                <a:latin typeface="Times New Roman" panose="02020603050405020304" pitchFamily="18" charset="0"/>
                <a:cs typeface="Times New Roman" panose="02020603050405020304" pitchFamily="18" charset="0"/>
              </a:rPr>
              <a:t> and </a:t>
            </a:r>
            <a:r>
              <a:rPr lang="fr-FR" dirty="0" err="1" smtClean="0">
                <a:latin typeface="Times New Roman" panose="02020603050405020304" pitchFamily="18" charset="0"/>
                <a:cs typeface="Times New Roman" panose="02020603050405020304" pitchFamily="18" charset="0"/>
              </a:rPr>
              <a:t>Characteristics</a:t>
            </a:r>
            <a:r>
              <a:rPr lang="fr-FR" dirty="0" smtClean="0">
                <a:latin typeface="Times New Roman" panose="02020603050405020304" pitchFamily="18" charset="0"/>
                <a:cs typeface="Times New Roman" panose="02020603050405020304" pitchFamily="18" charset="0"/>
              </a:rPr>
              <a:t> of Colonial Narrative</a:t>
            </a:r>
          </a:p>
        </p:txBody>
      </p:sp>
    </p:spTree>
    <p:extLst>
      <p:ext uri="{BB962C8B-B14F-4D97-AF65-F5344CB8AC3E}">
        <p14:creationId xmlns:p14="http://schemas.microsoft.com/office/powerpoint/2010/main" val="3692278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35980" y="490654"/>
            <a:ext cx="10615961" cy="5262979"/>
          </a:xfrm>
          <a:prstGeom prst="rect">
            <a:avLst/>
          </a:prstGeom>
          <a:noFill/>
        </p:spPr>
        <p:txBody>
          <a:bodyPr wrap="square" rtlCol="0">
            <a:spAutoFit/>
          </a:bodyPr>
          <a:lstStyle/>
          <a:p>
            <a:r>
              <a:rPr lang="fr-FR" sz="2400" dirty="0" smtClean="0">
                <a:latin typeface="Times New Roman" panose="02020603050405020304" pitchFamily="18" charset="0"/>
                <a:cs typeface="Times New Roman" panose="02020603050405020304" pitchFamily="18" charset="0"/>
              </a:rPr>
              <a:t>I- </a:t>
            </a:r>
            <a:r>
              <a:rPr lang="fr-FR" sz="2400" dirty="0" err="1" smtClean="0">
                <a:latin typeface="Times New Roman" panose="02020603050405020304" pitchFamily="18" charset="0"/>
                <a:cs typeface="Times New Roman" panose="02020603050405020304" pitchFamily="18" charset="0"/>
              </a:rPr>
              <a:t>Historical</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Context</a:t>
            </a:r>
            <a:r>
              <a:rPr lang="fr-FR" sz="2400" dirty="0" smtClean="0">
                <a:latin typeface="Times New Roman" panose="02020603050405020304" pitchFamily="18" charset="0"/>
                <a:cs typeface="Times New Roman" panose="02020603050405020304" pitchFamily="18" charset="0"/>
              </a:rPr>
              <a:t>: </a:t>
            </a:r>
          </a:p>
          <a:p>
            <a:endParaRPr lang="fr-FR" sz="2400" dirty="0">
              <a:latin typeface="Times New Roman" panose="02020603050405020304" pitchFamily="18" charset="0"/>
              <a:cs typeface="Times New Roman" panose="02020603050405020304" pitchFamily="18" charset="0"/>
            </a:endParaRPr>
          </a:p>
          <a:p>
            <a:pPr marL="285750" indent="-285750">
              <a:buFontTx/>
              <a:buChar char="-"/>
            </a:pPr>
            <a:r>
              <a:rPr lang="fr-FR" sz="2400" dirty="0" err="1" smtClean="0">
                <a:latin typeface="Times New Roman" panose="02020603050405020304" pitchFamily="18" charset="0"/>
                <a:cs typeface="Times New Roman" panose="02020603050405020304" pitchFamily="18" charset="0"/>
              </a:rPr>
              <a:t>After</a:t>
            </a:r>
            <a:r>
              <a:rPr lang="fr-FR" sz="2400" dirty="0" smtClean="0">
                <a:latin typeface="Times New Roman" panose="02020603050405020304" pitchFamily="18" charset="0"/>
                <a:cs typeface="Times New Roman" panose="02020603050405020304" pitchFamily="18" charset="0"/>
              </a:rPr>
              <a:t> the </a:t>
            </a:r>
            <a:r>
              <a:rPr lang="fr-FR" sz="2400" dirty="0" err="1" smtClean="0">
                <a:latin typeface="Times New Roman" panose="02020603050405020304" pitchFamily="18" charset="0"/>
                <a:cs typeface="Times New Roman" panose="02020603050405020304" pitchFamily="18" charset="0"/>
              </a:rPr>
              <a:t>discovery</a:t>
            </a:r>
            <a:r>
              <a:rPr lang="fr-FR" sz="2400" dirty="0" smtClean="0">
                <a:latin typeface="Times New Roman" panose="02020603050405020304" pitchFamily="18" charset="0"/>
                <a:cs typeface="Times New Roman" panose="02020603050405020304" pitchFamily="18" charset="0"/>
              </a:rPr>
              <a:t> of the New World, explorations came </a:t>
            </a:r>
            <a:r>
              <a:rPr lang="fr-FR" sz="2400" dirty="0" err="1" smtClean="0">
                <a:latin typeface="Times New Roman" panose="02020603050405020304" pitchFamily="18" charset="0"/>
                <a:cs typeface="Times New Roman" panose="02020603050405020304" pitchFamily="18" charset="0"/>
              </a:rPr>
              <a:t>thick</a:t>
            </a:r>
            <a:r>
              <a:rPr lang="fr-FR" sz="2400" dirty="0" smtClean="0">
                <a:latin typeface="Times New Roman" panose="02020603050405020304" pitchFamily="18" charset="0"/>
                <a:cs typeface="Times New Roman" panose="02020603050405020304" pitchFamily="18" charset="0"/>
              </a:rPr>
              <a:t> and </a:t>
            </a:r>
            <a:r>
              <a:rPr lang="fr-FR" sz="2400" dirty="0" err="1" smtClean="0">
                <a:latin typeface="Times New Roman" panose="02020603050405020304" pitchFamily="18" charset="0"/>
                <a:cs typeface="Times New Roman" panose="02020603050405020304" pitchFamily="18" charset="0"/>
              </a:rPr>
              <a:t>fast</a:t>
            </a:r>
            <a:r>
              <a:rPr lang="fr-FR" sz="2400" dirty="0" smtClean="0">
                <a:latin typeface="Times New Roman" panose="02020603050405020304" pitchFamily="18" charset="0"/>
                <a:cs typeface="Times New Roman" panose="02020603050405020304" pitchFamily="18" charset="0"/>
              </a:rPr>
              <a:t>. </a:t>
            </a:r>
          </a:p>
          <a:p>
            <a:pPr marL="285750" indent="-285750">
              <a:buFontTx/>
              <a:buChar char="-"/>
            </a:pPr>
            <a:r>
              <a:rPr lang="fr-FR" sz="2400" dirty="0" smtClean="0">
                <a:latin typeface="Times New Roman" panose="02020603050405020304" pitchFamily="18" charset="0"/>
                <a:cs typeface="Times New Roman" panose="02020603050405020304" pitchFamily="18" charset="0"/>
              </a:rPr>
              <a:t>By the time of the </a:t>
            </a:r>
            <a:r>
              <a:rPr lang="fr-FR" sz="2400" dirty="0" err="1" smtClean="0">
                <a:latin typeface="Times New Roman" panose="02020603050405020304" pitchFamily="18" charset="0"/>
                <a:cs typeface="Times New Roman" panose="02020603050405020304" pitchFamily="18" charset="0"/>
              </a:rPr>
              <a:t>settlements</a:t>
            </a:r>
            <a:r>
              <a:rPr lang="fr-FR" sz="2400" dirty="0" smtClean="0">
                <a:latin typeface="Times New Roman" panose="02020603050405020304" pitchFamily="18" charset="0"/>
                <a:cs typeface="Times New Roman" panose="02020603050405020304" pitchFamily="18" charset="0"/>
              </a:rPr>
              <a:t> at Jamestown, Plymouth, and </a:t>
            </a:r>
            <a:r>
              <a:rPr lang="fr-FR" sz="2400" dirty="0" err="1" smtClean="0">
                <a:latin typeface="Times New Roman" panose="02020603050405020304" pitchFamily="18" charset="0"/>
                <a:cs typeface="Times New Roman" panose="02020603050405020304" pitchFamily="18" charset="0"/>
              </a:rPr>
              <a:t>Massachussets</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Bay</a:t>
            </a:r>
            <a:r>
              <a:rPr lang="fr-FR" sz="2400" dirty="0" smtClean="0">
                <a:latin typeface="Times New Roman" panose="02020603050405020304" pitchFamily="18" charset="0"/>
                <a:cs typeface="Times New Roman" panose="02020603050405020304" pitchFamily="18" charset="0"/>
              </a:rPr>
              <a:t>, the Native </a:t>
            </a:r>
            <a:r>
              <a:rPr lang="fr-FR" sz="2400" dirty="0" err="1" smtClean="0">
                <a:latin typeface="Times New Roman" panose="02020603050405020304" pitchFamily="18" charset="0"/>
                <a:cs typeface="Times New Roman" panose="02020603050405020304" pitchFamily="18" charset="0"/>
              </a:rPr>
              <a:t>Americans</a:t>
            </a:r>
            <a:r>
              <a:rPr lang="fr-FR" sz="2400" dirty="0" smtClean="0">
                <a:latin typeface="Times New Roman" panose="02020603050405020304" pitchFamily="18" charset="0"/>
                <a:cs typeface="Times New Roman" panose="02020603050405020304" pitchFamily="18" charset="0"/>
              </a:rPr>
              <a:t> of the Atlantic </a:t>
            </a:r>
            <a:r>
              <a:rPr lang="fr-FR" sz="2400" dirty="0" err="1" smtClean="0">
                <a:latin typeface="Times New Roman" panose="02020603050405020304" pitchFamily="18" charset="0"/>
                <a:cs typeface="Times New Roman" panose="02020603050405020304" pitchFamily="18" charset="0"/>
              </a:rPr>
              <a:t>Coast</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could</a:t>
            </a:r>
            <a:r>
              <a:rPr lang="fr-FR" sz="2400" dirty="0" smtClean="0">
                <a:latin typeface="Times New Roman" panose="02020603050405020304" pitchFamily="18" charset="0"/>
                <a:cs typeface="Times New Roman" panose="02020603050405020304" pitchFamily="18" charset="0"/>
              </a:rPr>
              <a:t> look back to a </a:t>
            </a:r>
            <a:r>
              <a:rPr lang="fr-FR" sz="2400" dirty="0" err="1" smtClean="0">
                <a:latin typeface="Times New Roman" panose="02020603050405020304" pitchFamily="18" charset="0"/>
                <a:cs typeface="Times New Roman" panose="02020603050405020304" pitchFamily="18" charset="0"/>
              </a:rPr>
              <a:t>century</a:t>
            </a:r>
            <a:r>
              <a:rPr lang="fr-FR" sz="2400" dirty="0" smtClean="0">
                <a:latin typeface="Times New Roman" panose="02020603050405020304" pitchFamily="18" charset="0"/>
                <a:cs typeface="Times New Roman" panose="02020603050405020304" pitchFamily="18" charset="0"/>
              </a:rPr>
              <a:t> of close contacts, </a:t>
            </a:r>
            <a:r>
              <a:rPr lang="fr-FR" sz="2400" dirty="0" err="1" smtClean="0">
                <a:latin typeface="Times New Roman" panose="02020603050405020304" pitchFamily="18" charset="0"/>
                <a:cs typeface="Times New Roman" panose="02020603050405020304" pitchFamily="18" charset="0"/>
              </a:rPr>
              <a:t>both</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friendly</a:t>
            </a:r>
            <a:r>
              <a:rPr lang="fr-FR" sz="2400" dirty="0" smtClean="0">
                <a:latin typeface="Times New Roman" panose="02020603050405020304" pitchFamily="18" charset="0"/>
                <a:cs typeface="Times New Roman" panose="02020603050405020304" pitchFamily="18" charset="0"/>
              </a:rPr>
              <a:t> and </a:t>
            </a:r>
            <a:r>
              <a:rPr lang="fr-FR" sz="2400" dirty="0" err="1" smtClean="0">
                <a:latin typeface="Times New Roman" panose="02020603050405020304" pitchFamily="18" charset="0"/>
                <a:cs typeface="Times New Roman" panose="02020603050405020304" pitchFamily="18" charset="0"/>
              </a:rPr>
              <a:t>adversial</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with</a:t>
            </a:r>
            <a:r>
              <a:rPr lang="fr-FR" sz="2400" dirty="0" smtClean="0">
                <a:latin typeface="Times New Roman" panose="02020603050405020304" pitchFamily="18" charset="0"/>
                <a:cs typeface="Times New Roman" panose="02020603050405020304" pitchFamily="18" charset="0"/>
              </a:rPr>
              <a:t> the light </a:t>
            </a:r>
            <a:r>
              <a:rPr lang="fr-FR" sz="2400" dirty="0" err="1" smtClean="0">
                <a:latin typeface="Times New Roman" panose="02020603050405020304" pitchFamily="18" charset="0"/>
                <a:cs typeface="Times New Roman" panose="02020603050405020304" pitchFamily="18" charset="0"/>
              </a:rPr>
              <a:t>skinned</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strangers</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from</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beyond</a:t>
            </a:r>
            <a:r>
              <a:rPr lang="fr-FR" sz="2400" dirty="0" smtClean="0">
                <a:latin typeface="Times New Roman" panose="02020603050405020304" pitchFamily="18" charset="0"/>
                <a:cs typeface="Times New Roman" panose="02020603050405020304" pitchFamily="18" charset="0"/>
              </a:rPr>
              <a:t> the </a:t>
            </a:r>
            <a:r>
              <a:rPr lang="fr-FR" sz="2400" dirty="0" err="1" smtClean="0">
                <a:latin typeface="Times New Roman" panose="02020603050405020304" pitchFamily="18" charset="0"/>
                <a:cs typeface="Times New Roman" panose="02020603050405020304" pitchFamily="18" charset="0"/>
              </a:rPr>
              <a:t>seas</a:t>
            </a:r>
            <a:r>
              <a:rPr lang="fr-FR" sz="2400" dirty="0" smtClean="0">
                <a:latin typeface="Times New Roman" panose="02020603050405020304" pitchFamily="18" charset="0"/>
                <a:cs typeface="Times New Roman" panose="02020603050405020304" pitchFamily="18" charset="0"/>
              </a:rPr>
              <a:t>. </a:t>
            </a:r>
          </a:p>
          <a:p>
            <a:pPr marL="285750" indent="-285750">
              <a:buFontTx/>
              <a:buChar char="-"/>
            </a:pPr>
            <a:r>
              <a:rPr lang="fr-FR" sz="2400" dirty="0" err="1" smtClean="0">
                <a:latin typeface="Times New Roman" panose="02020603050405020304" pitchFamily="18" charset="0"/>
                <a:cs typeface="Times New Roman" panose="02020603050405020304" pitchFamily="18" charset="0"/>
              </a:rPr>
              <a:t>America</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was</a:t>
            </a:r>
            <a:r>
              <a:rPr lang="fr-FR" sz="2400" dirty="0" smtClean="0">
                <a:latin typeface="Times New Roman" panose="02020603050405020304" pitchFamily="18" charset="0"/>
                <a:cs typeface="Times New Roman" panose="02020603050405020304" pitchFamily="18" charset="0"/>
              </a:rPr>
              <a:t> ‘El </a:t>
            </a:r>
            <a:r>
              <a:rPr lang="fr-FR" sz="2400" dirty="0" err="1" smtClean="0">
                <a:latin typeface="Times New Roman" panose="02020603050405020304" pitchFamily="18" charset="0"/>
                <a:cs typeface="Times New Roman" panose="02020603050405020304" pitchFamily="18" charset="0"/>
              </a:rPr>
              <a:t>Dorado</a:t>
            </a:r>
            <a:r>
              <a:rPr lang="fr-FR" sz="2400" dirty="0" smtClean="0">
                <a:latin typeface="Times New Roman" panose="02020603050405020304" pitchFamily="18" charset="0"/>
                <a:cs typeface="Times New Roman" panose="02020603050405020304" pitchFamily="18" charset="0"/>
              </a:rPr>
              <a:t>’ &amp; the </a:t>
            </a:r>
            <a:r>
              <a:rPr lang="fr-FR" sz="2400" dirty="0" err="1" smtClean="0">
                <a:latin typeface="Times New Roman" panose="02020603050405020304" pitchFamily="18" charset="0"/>
                <a:cs typeface="Times New Roman" panose="02020603050405020304" pitchFamily="18" charset="0"/>
              </a:rPr>
              <a:t>Promised</a:t>
            </a:r>
            <a:r>
              <a:rPr lang="fr-FR" sz="2400" dirty="0" smtClean="0">
                <a:latin typeface="Times New Roman" panose="02020603050405020304" pitchFamily="18" charset="0"/>
                <a:cs typeface="Times New Roman" panose="02020603050405020304" pitchFamily="18" charset="0"/>
              </a:rPr>
              <a:t> Land of the </a:t>
            </a:r>
            <a:r>
              <a:rPr lang="fr-FR" sz="2400" dirty="0" err="1" smtClean="0">
                <a:latin typeface="Times New Roman" panose="02020603050405020304" pitchFamily="18" charset="0"/>
                <a:cs typeface="Times New Roman" panose="02020603050405020304" pitchFamily="18" charset="0"/>
              </a:rPr>
              <a:t>human</a:t>
            </a:r>
            <a:r>
              <a:rPr lang="fr-FR" sz="2400" dirty="0" smtClean="0">
                <a:latin typeface="Times New Roman" panose="02020603050405020304" pitchFamily="18" charset="0"/>
                <a:cs typeface="Times New Roman" panose="02020603050405020304" pitchFamily="18" charset="0"/>
              </a:rPr>
              <a:t> spirit</a:t>
            </a:r>
          </a:p>
          <a:p>
            <a:pPr marL="285750" indent="-285750">
              <a:buFontTx/>
              <a:buChar char="-"/>
            </a:pPr>
            <a:r>
              <a:rPr lang="fr-FR" sz="2400" dirty="0" smtClean="0">
                <a:latin typeface="Times New Roman" panose="02020603050405020304" pitchFamily="18" charset="0"/>
                <a:cs typeface="Times New Roman" panose="02020603050405020304" pitchFamily="18" charset="0"/>
              </a:rPr>
              <a:t>It </a:t>
            </a:r>
            <a:r>
              <a:rPr lang="fr-FR" sz="2400" dirty="0" err="1" smtClean="0">
                <a:latin typeface="Times New Roman" panose="02020603050405020304" pitchFamily="18" charset="0"/>
                <a:cs typeface="Times New Roman" panose="02020603050405020304" pitchFamily="18" charset="0"/>
              </a:rPr>
              <a:t>invited</a:t>
            </a:r>
            <a:r>
              <a:rPr lang="fr-FR" sz="2400" dirty="0" smtClean="0">
                <a:latin typeface="Times New Roman" panose="02020603050405020304" pitchFamily="18" charset="0"/>
                <a:cs typeface="Times New Roman" panose="02020603050405020304" pitchFamily="18" charset="0"/>
              </a:rPr>
              <a:t> the colonial ambitions of rival empires, </a:t>
            </a:r>
            <a:r>
              <a:rPr lang="fr-FR" sz="2400" dirty="0" err="1" smtClean="0">
                <a:latin typeface="Times New Roman" panose="02020603050405020304" pitchFamily="18" charset="0"/>
                <a:cs typeface="Times New Roman" panose="02020603050405020304" pitchFamily="18" charset="0"/>
              </a:rPr>
              <a:t>it</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was</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also</a:t>
            </a:r>
            <a:r>
              <a:rPr lang="fr-FR" sz="2400" dirty="0" smtClean="0">
                <a:latin typeface="Times New Roman" panose="02020603050405020304" pitchFamily="18" charset="0"/>
                <a:cs typeface="Times New Roman" panose="02020603050405020304" pitchFamily="18" charset="0"/>
              </a:rPr>
              <a:t> holding out the promise of new </a:t>
            </a:r>
            <a:r>
              <a:rPr lang="fr-FR" sz="2400" dirty="0" err="1" smtClean="0">
                <a:latin typeface="Times New Roman" panose="02020603050405020304" pitchFamily="18" charset="0"/>
                <a:cs typeface="Times New Roman" panose="02020603050405020304" pitchFamily="18" charset="0"/>
              </a:rPr>
              <a:t>freedom</a:t>
            </a:r>
            <a:r>
              <a:rPr lang="fr-FR" sz="2400" dirty="0" smtClean="0">
                <a:latin typeface="Times New Roman" panose="02020603050405020304" pitchFamily="18" charset="0"/>
                <a:cs typeface="Times New Roman" panose="02020603050405020304" pitchFamily="18" charset="0"/>
              </a:rPr>
              <a:t> and new </a:t>
            </a:r>
            <a:r>
              <a:rPr lang="fr-FR" sz="2400" dirty="0" err="1" smtClean="0">
                <a:latin typeface="Times New Roman" panose="02020603050405020304" pitchFamily="18" charset="0"/>
                <a:cs typeface="Times New Roman" panose="02020603050405020304" pitchFamily="18" charset="0"/>
              </a:rPr>
              <a:t>hope</a:t>
            </a:r>
            <a:r>
              <a:rPr lang="fr-FR" sz="2400" dirty="0" smtClean="0">
                <a:latin typeface="Times New Roman" panose="02020603050405020304" pitchFamily="18" charset="0"/>
                <a:cs typeface="Times New Roman" panose="02020603050405020304" pitchFamily="18" charset="0"/>
              </a:rPr>
              <a:t> for people of </a:t>
            </a:r>
            <a:r>
              <a:rPr lang="fr-FR" sz="2400" dirty="0" err="1" smtClean="0">
                <a:latin typeface="Times New Roman" panose="02020603050405020304" pitchFamily="18" charset="0"/>
                <a:cs typeface="Times New Roman" panose="02020603050405020304" pitchFamily="18" charset="0"/>
              </a:rPr>
              <a:t>sober</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purposes</a:t>
            </a:r>
            <a:r>
              <a:rPr lang="fr-FR" sz="2400" dirty="0" smtClean="0">
                <a:latin typeface="Times New Roman" panose="02020603050405020304" pitchFamily="18" charset="0"/>
                <a:cs typeface="Times New Roman" panose="02020603050405020304" pitchFamily="18" charset="0"/>
              </a:rPr>
              <a:t> or </a:t>
            </a:r>
            <a:r>
              <a:rPr lang="fr-FR" sz="2400" dirty="0" err="1" smtClean="0">
                <a:latin typeface="Times New Roman" panose="02020603050405020304" pitchFamily="18" charset="0"/>
                <a:cs typeface="Times New Roman" panose="02020603050405020304" pitchFamily="18" charset="0"/>
              </a:rPr>
              <a:t>lofty</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ideals</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forbidden</a:t>
            </a:r>
            <a:r>
              <a:rPr lang="fr-FR" sz="2400" dirty="0" smtClean="0">
                <a:latin typeface="Times New Roman" panose="02020603050405020304" pitchFamily="18" charset="0"/>
                <a:cs typeface="Times New Roman" panose="02020603050405020304" pitchFamily="18" charset="0"/>
              </a:rPr>
              <a:t> in the Old World. </a:t>
            </a:r>
          </a:p>
          <a:p>
            <a:pPr marL="285750" indent="-285750">
              <a:buFontTx/>
              <a:buChar char="-"/>
            </a:pPr>
            <a:r>
              <a:rPr lang="fr-FR" sz="2400" dirty="0" smtClean="0">
                <a:latin typeface="Times New Roman" panose="02020603050405020304" pitchFamily="18" charset="0"/>
                <a:cs typeface="Times New Roman" panose="02020603050405020304" pitchFamily="18" charset="0"/>
              </a:rPr>
              <a:t>The </a:t>
            </a:r>
            <a:r>
              <a:rPr lang="fr-FR" sz="2400" dirty="0" err="1" smtClean="0">
                <a:latin typeface="Times New Roman" panose="02020603050405020304" pitchFamily="18" charset="0"/>
                <a:cs typeface="Times New Roman" panose="02020603050405020304" pitchFamily="18" charset="0"/>
              </a:rPr>
              <a:t>majority</a:t>
            </a:r>
            <a:r>
              <a:rPr lang="fr-FR" sz="2400" dirty="0" smtClean="0">
                <a:latin typeface="Times New Roman" panose="02020603050405020304" pitchFamily="18" charset="0"/>
                <a:cs typeface="Times New Roman" panose="02020603050405020304" pitchFamily="18" charset="0"/>
              </a:rPr>
              <a:t> of </a:t>
            </a:r>
            <a:r>
              <a:rPr lang="fr-FR" sz="2400" dirty="0" err="1" smtClean="0">
                <a:latin typeface="Times New Roman" panose="02020603050405020304" pitchFamily="18" charset="0"/>
                <a:cs typeface="Times New Roman" panose="02020603050405020304" pitchFamily="18" charset="0"/>
              </a:rPr>
              <a:t>settlers</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who</a:t>
            </a:r>
            <a:r>
              <a:rPr lang="fr-FR" sz="2400" dirty="0" smtClean="0">
                <a:latin typeface="Times New Roman" panose="02020603050405020304" pitchFamily="18" charset="0"/>
                <a:cs typeface="Times New Roman" panose="02020603050405020304" pitchFamily="18" charset="0"/>
              </a:rPr>
              <a:t> came to </a:t>
            </a:r>
            <a:r>
              <a:rPr lang="fr-FR" sz="2400" dirty="0" err="1" smtClean="0">
                <a:latin typeface="Times New Roman" panose="02020603050405020304" pitchFamily="18" charset="0"/>
                <a:cs typeface="Times New Roman" panose="02020603050405020304" pitchFamily="18" charset="0"/>
              </a:rPr>
              <a:t>rest</a:t>
            </a:r>
            <a:r>
              <a:rPr lang="fr-FR" sz="2400" dirty="0" smtClean="0">
                <a:latin typeface="Times New Roman" panose="02020603050405020304" pitchFamily="18" charset="0"/>
                <a:cs typeface="Times New Roman" panose="02020603050405020304" pitchFamily="18" charset="0"/>
              </a:rPr>
              <a:t> in New </a:t>
            </a:r>
            <a:r>
              <a:rPr lang="fr-FR" sz="2400" dirty="0" err="1" smtClean="0">
                <a:latin typeface="Times New Roman" panose="02020603050405020304" pitchFamily="18" charset="0"/>
                <a:cs typeface="Times New Roman" panose="02020603050405020304" pitchFamily="18" charset="0"/>
              </a:rPr>
              <a:t>England</a:t>
            </a:r>
            <a:r>
              <a:rPr lang="fr-FR" sz="2400" dirty="0" smtClean="0">
                <a:latin typeface="Times New Roman" panose="02020603050405020304" pitchFamily="18" charset="0"/>
                <a:cs typeface="Times New Roman" panose="02020603050405020304" pitchFamily="18" charset="0"/>
              </a:rPr>
              <a:t> and the Middle Colonies, </a:t>
            </a:r>
            <a:r>
              <a:rPr lang="fr-FR" sz="2400" dirty="0" err="1" smtClean="0">
                <a:latin typeface="Times New Roman" panose="02020603050405020304" pitchFamily="18" charset="0"/>
                <a:cs typeface="Times New Roman" panose="02020603050405020304" pitchFamily="18" charset="0"/>
              </a:rPr>
              <a:t>were</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products</a:t>
            </a:r>
            <a:r>
              <a:rPr lang="fr-FR" sz="2400" dirty="0" smtClean="0">
                <a:latin typeface="Times New Roman" panose="02020603050405020304" pitchFamily="18" charset="0"/>
                <a:cs typeface="Times New Roman" panose="02020603050405020304" pitchFamily="18" charset="0"/>
              </a:rPr>
              <a:t>, in </a:t>
            </a:r>
            <a:r>
              <a:rPr lang="fr-FR" sz="2400" dirty="0" err="1" smtClean="0">
                <a:latin typeface="Times New Roman" panose="02020603050405020304" pitchFamily="18" charset="0"/>
                <a:cs typeface="Times New Roman" panose="02020603050405020304" pitchFamily="18" charset="0"/>
              </a:rPr>
              <a:t>some</a:t>
            </a:r>
            <a:r>
              <a:rPr lang="fr-FR" sz="2400" dirty="0" smtClean="0">
                <a:latin typeface="Times New Roman" panose="02020603050405020304" pitchFamily="18" charset="0"/>
                <a:cs typeface="Times New Roman" panose="02020603050405020304" pitchFamily="18" charset="0"/>
              </a:rPr>
              <a:t> sorts of the Protestant Reformation, a </a:t>
            </a:r>
            <a:r>
              <a:rPr lang="fr-FR" sz="2400" dirty="0" err="1" smtClean="0">
                <a:latin typeface="Times New Roman" panose="02020603050405020304" pitchFamily="18" charset="0"/>
                <a:cs typeface="Times New Roman" panose="02020603050405020304" pitchFamily="18" charset="0"/>
              </a:rPr>
              <a:t>fact</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which</a:t>
            </a:r>
            <a:r>
              <a:rPr lang="fr-FR" sz="2400" dirty="0" smtClean="0">
                <a:latin typeface="Times New Roman" panose="02020603050405020304" pitchFamily="18" charset="0"/>
                <a:cs typeface="Times New Roman" panose="02020603050405020304" pitchFamily="18" charset="0"/>
              </a:rPr>
              <a:t> continues to influence the life and </a:t>
            </a:r>
            <a:r>
              <a:rPr lang="fr-FR" sz="2400" dirty="0" err="1" smtClean="0">
                <a:latin typeface="Times New Roman" panose="02020603050405020304" pitchFamily="18" charset="0"/>
                <a:cs typeface="Times New Roman" panose="02020603050405020304" pitchFamily="18" charset="0"/>
              </a:rPr>
              <a:t>thought</a:t>
            </a:r>
            <a:r>
              <a:rPr lang="fr-FR" sz="2400" dirty="0" smtClean="0">
                <a:latin typeface="Times New Roman" panose="02020603050405020304" pitchFamily="18" charset="0"/>
                <a:cs typeface="Times New Roman" panose="02020603050405020304" pitchFamily="18" charset="0"/>
              </a:rPr>
              <a:t> of the United States.</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521848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12956" y="267630"/>
            <a:ext cx="11430000" cy="6324808"/>
          </a:xfrm>
          <a:prstGeom prst="rect">
            <a:avLst/>
          </a:prstGeom>
          <a:noFill/>
        </p:spPr>
        <p:txBody>
          <a:bodyPr wrap="square" rtlCol="0">
            <a:spAutoFit/>
          </a:bodyPr>
          <a:lstStyle/>
          <a:p>
            <a:pPr>
              <a:lnSpc>
                <a:spcPct val="150000"/>
              </a:lnSpc>
            </a:pPr>
            <a:r>
              <a:rPr lang="fr-FR" b="1" dirty="0" smtClean="0">
                <a:latin typeface="Times New Roman" panose="02020603050405020304" pitchFamily="18" charset="0"/>
                <a:cs typeface="Times New Roman" panose="02020603050405020304" pitchFamily="18" charset="0"/>
              </a:rPr>
              <a:t>I.1- Virginia and the South: </a:t>
            </a:r>
          </a:p>
          <a:p>
            <a:pPr>
              <a:lnSpc>
                <a:spcPct val="150000"/>
              </a:lnSpc>
            </a:pPr>
            <a:endParaRPr lang="fr-FR" dirty="0">
              <a:latin typeface="Times New Roman" panose="02020603050405020304" pitchFamily="18" charset="0"/>
              <a:cs typeface="Times New Roman" panose="02020603050405020304" pitchFamily="18" charset="0"/>
            </a:endParaRPr>
          </a:p>
          <a:p>
            <a:pPr marL="285750" indent="-285750">
              <a:lnSpc>
                <a:spcPct val="150000"/>
              </a:lnSpc>
              <a:buFontTx/>
              <a:buChar char="-"/>
            </a:pPr>
            <a:r>
              <a:rPr lang="fr-FR" dirty="0" smtClean="0">
                <a:latin typeface="Times New Roman" panose="02020603050405020304" pitchFamily="18" charset="0"/>
                <a:cs typeface="Times New Roman" panose="02020603050405020304" pitchFamily="18" charset="0"/>
              </a:rPr>
              <a:t>The first permanent English </a:t>
            </a:r>
            <a:r>
              <a:rPr lang="fr-FR" dirty="0" err="1" smtClean="0">
                <a:latin typeface="Times New Roman" panose="02020603050405020304" pitchFamily="18" charset="0"/>
                <a:cs typeface="Times New Roman" panose="02020603050405020304" pitchFamily="18" charset="0"/>
              </a:rPr>
              <a:t>settlement</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was</a:t>
            </a:r>
            <a:r>
              <a:rPr lang="fr-FR" dirty="0" smtClean="0">
                <a:latin typeface="Times New Roman" panose="02020603050405020304" pitchFamily="18" charset="0"/>
                <a:cs typeface="Times New Roman" panose="02020603050405020304" pitchFamily="18" charset="0"/>
              </a:rPr>
              <a:t> the </a:t>
            </a:r>
            <a:r>
              <a:rPr lang="fr-FR" dirty="0" err="1" smtClean="0">
                <a:latin typeface="Times New Roman" panose="02020603050405020304" pitchFamily="18" charset="0"/>
                <a:cs typeface="Times New Roman" panose="02020603050405020304" pitchFamily="18" charset="0"/>
              </a:rPr>
              <a:t>result</a:t>
            </a:r>
            <a:r>
              <a:rPr lang="fr-FR" dirty="0" smtClean="0">
                <a:latin typeface="Times New Roman" panose="02020603050405020304" pitchFamily="18" charset="0"/>
                <a:cs typeface="Times New Roman" panose="02020603050405020304" pitchFamily="18" charset="0"/>
              </a:rPr>
              <a:t> not of </a:t>
            </a:r>
            <a:r>
              <a:rPr lang="fr-FR" dirty="0" err="1" smtClean="0">
                <a:latin typeface="Times New Roman" panose="02020603050405020304" pitchFamily="18" charset="0"/>
                <a:cs typeface="Times New Roman" panose="02020603050405020304" pitchFamily="18" charset="0"/>
              </a:rPr>
              <a:t>religious</a:t>
            </a:r>
            <a:r>
              <a:rPr lang="fr-FR" dirty="0" smtClean="0">
                <a:latin typeface="Times New Roman" panose="02020603050405020304" pitchFamily="18" charset="0"/>
                <a:cs typeface="Times New Roman" panose="02020603050405020304" pitchFamily="18" charset="0"/>
              </a:rPr>
              <a:t> but of mercantile motives</a:t>
            </a:r>
          </a:p>
          <a:p>
            <a:pPr marL="285750" indent="-285750">
              <a:lnSpc>
                <a:spcPct val="150000"/>
              </a:lnSpc>
              <a:buFontTx/>
              <a:buChar char="-"/>
            </a:pPr>
            <a:r>
              <a:rPr lang="fr-FR" dirty="0" smtClean="0">
                <a:latin typeface="Times New Roman" panose="02020603050405020304" pitchFamily="18" charset="0"/>
                <a:cs typeface="Times New Roman" panose="02020603050405020304" pitchFamily="18" charset="0"/>
              </a:rPr>
              <a:t>The Virginia </a:t>
            </a:r>
            <a:r>
              <a:rPr lang="fr-FR" dirty="0" err="1" smtClean="0">
                <a:latin typeface="Times New Roman" panose="02020603050405020304" pitchFamily="18" charset="0"/>
                <a:cs typeface="Times New Roman" panose="02020603050405020304" pitchFamily="18" charset="0"/>
              </a:rPr>
              <a:t>Company</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promoted</a:t>
            </a:r>
            <a:r>
              <a:rPr lang="fr-FR" dirty="0" smtClean="0">
                <a:latin typeface="Times New Roman" panose="02020603050405020304" pitchFamily="18" charset="0"/>
                <a:cs typeface="Times New Roman" panose="02020603050405020304" pitchFamily="18" charset="0"/>
              </a:rPr>
              <a:t> the Jamestown </a:t>
            </a:r>
            <a:r>
              <a:rPr lang="fr-FR" dirty="0" err="1" smtClean="0">
                <a:latin typeface="Times New Roman" panose="02020603050405020304" pitchFamily="18" charset="0"/>
                <a:cs typeface="Times New Roman" panose="02020603050405020304" pitchFamily="18" charset="0"/>
              </a:rPr>
              <a:t>colony</a:t>
            </a:r>
            <a:r>
              <a:rPr lang="fr-FR" dirty="0" smtClean="0">
                <a:latin typeface="Times New Roman" panose="02020603050405020304" pitchFamily="18" charset="0"/>
                <a:cs typeface="Times New Roman" panose="02020603050405020304" pitchFamily="18" charset="0"/>
              </a:rPr>
              <a:t> (1607), </a:t>
            </a:r>
            <a:r>
              <a:rPr lang="fr-FR" dirty="0" err="1" smtClean="0">
                <a:latin typeface="Times New Roman" panose="02020603050405020304" pitchFamily="18" charset="0"/>
                <a:cs typeface="Times New Roman" panose="02020603050405020304" pitchFamily="18" charset="0"/>
              </a:rPr>
              <a:t>expecting</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that</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its</a:t>
            </a:r>
            <a:r>
              <a:rPr lang="fr-FR" dirty="0" smtClean="0">
                <a:latin typeface="Times New Roman" panose="02020603050405020304" pitchFamily="18" charset="0"/>
                <a:cs typeface="Times New Roman" panose="02020603050405020304" pitchFamily="18" charset="0"/>
              </a:rPr>
              <a:t> plantations </a:t>
            </a:r>
            <a:r>
              <a:rPr lang="fr-FR" dirty="0" err="1" smtClean="0">
                <a:latin typeface="Times New Roman" panose="02020603050405020304" pitchFamily="18" charset="0"/>
                <a:cs typeface="Times New Roman" panose="02020603050405020304" pitchFamily="18" charset="0"/>
              </a:rPr>
              <a:t>would</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provide</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goods</a:t>
            </a:r>
            <a:r>
              <a:rPr lang="fr-FR" dirty="0" smtClean="0">
                <a:latin typeface="Times New Roman" panose="02020603050405020304" pitchFamily="18" charset="0"/>
                <a:cs typeface="Times New Roman" panose="02020603050405020304" pitchFamily="18" charset="0"/>
              </a:rPr>
              <a:t> for the British </a:t>
            </a:r>
            <a:r>
              <a:rPr lang="fr-FR" dirty="0" err="1" smtClean="0">
                <a:latin typeface="Times New Roman" panose="02020603050405020304" pitchFamily="18" charset="0"/>
                <a:cs typeface="Times New Roman" panose="02020603050405020304" pitchFamily="18" charset="0"/>
              </a:rPr>
              <a:t>trade</a:t>
            </a:r>
            <a:r>
              <a:rPr lang="fr-FR" dirty="0" smtClean="0">
                <a:latin typeface="Times New Roman" panose="02020603050405020304" pitchFamily="18" charset="0"/>
                <a:cs typeface="Times New Roman" panose="02020603050405020304" pitchFamily="18" charset="0"/>
              </a:rPr>
              <a:t> and </a:t>
            </a:r>
            <a:r>
              <a:rPr lang="fr-FR" dirty="0" err="1" smtClean="0">
                <a:latin typeface="Times New Roman" panose="02020603050405020304" pitchFamily="18" charset="0"/>
                <a:cs typeface="Times New Roman" panose="02020603050405020304" pitchFamily="18" charset="0"/>
              </a:rPr>
              <a:t>would</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attract</a:t>
            </a:r>
            <a:r>
              <a:rPr lang="fr-FR" dirty="0" smtClean="0">
                <a:latin typeface="Times New Roman" panose="02020603050405020304" pitchFamily="18" charset="0"/>
                <a:cs typeface="Times New Roman" panose="02020603050405020304" pitchFamily="18" charset="0"/>
              </a:rPr>
              <a:t> the English </a:t>
            </a:r>
            <a:r>
              <a:rPr lang="fr-FR" dirty="0" err="1" smtClean="0">
                <a:latin typeface="Times New Roman" panose="02020603050405020304" pitchFamily="18" charset="0"/>
                <a:cs typeface="Times New Roman" panose="02020603050405020304" pitchFamily="18" charset="0"/>
              </a:rPr>
              <a:t>who</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needed</a:t>
            </a:r>
            <a:r>
              <a:rPr lang="fr-FR" dirty="0" smtClean="0">
                <a:latin typeface="Times New Roman" panose="02020603050405020304" pitchFamily="18" charset="0"/>
                <a:cs typeface="Times New Roman" panose="02020603050405020304" pitchFamily="18" charset="0"/>
              </a:rPr>
              <a:t> homes and land. </a:t>
            </a:r>
            <a:r>
              <a:rPr lang="fr-FR" dirty="0" err="1" smtClean="0">
                <a:latin typeface="Times New Roman" panose="02020603050405020304" pitchFamily="18" charset="0"/>
                <a:cs typeface="Times New Roman" panose="02020603050405020304" pitchFamily="18" charset="0"/>
              </a:rPr>
              <a:t>Their</a:t>
            </a:r>
            <a:r>
              <a:rPr lang="fr-FR" dirty="0" smtClean="0">
                <a:latin typeface="Times New Roman" panose="02020603050405020304" pitchFamily="18" charset="0"/>
                <a:cs typeface="Times New Roman" panose="02020603050405020304" pitchFamily="18" charset="0"/>
              </a:rPr>
              <a:t> conception of the NW </a:t>
            </a:r>
            <a:r>
              <a:rPr lang="fr-FR" dirty="0" err="1" smtClean="0">
                <a:latin typeface="Times New Roman" panose="02020603050405020304" pitchFamily="18" charset="0"/>
                <a:cs typeface="Times New Roman" panose="02020603050405020304" pitchFamily="18" charset="0"/>
              </a:rPr>
              <a:t>was</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so</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unrealistic</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that</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they</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brought</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with</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them</a:t>
            </a:r>
            <a:r>
              <a:rPr lang="fr-FR" dirty="0" smtClean="0">
                <a:latin typeface="Times New Roman" panose="02020603050405020304" pitchFamily="18" charset="0"/>
                <a:cs typeface="Times New Roman" panose="02020603050405020304" pitchFamily="18" charset="0"/>
              </a:rPr>
              <a:t> a </a:t>
            </a:r>
            <a:r>
              <a:rPr lang="fr-FR" dirty="0" err="1" smtClean="0">
                <a:latin typeface="Times New Roman" panose="02020603050405020304" pitchFamily="18" charset="0"/>
                <a:cs typeface="Times New Roman" panose="02020603050405020304" pitchFamily="18" charset="0"/>
              </a:rPr>
              <a:t>perfumer</a:t>
            </a:r>
            <a:r>
              <a:rPr lang="fr-FR" dirty="0" smtClean="0">
                <a:latin typeface="Times New Roman" panose="02020603050405020304" pitchFamily="18" charset="0"/>
                <a:cs typeface="Times New Roman" panose="02020603050405020304" pitchFamily="18" charset="0"/>
              </a:rPr>
              <a:t> and </a:t>
            </a:r>
            <a:r>
              <a:rPr lang="fr-FR" dirty="0" err="1" smtClean="0">
                <a:latin typeface="Times New Roman" panose="02020603050405020304" pitchFamily="18" charset="0"/>
                <a:cs typeface="Times New Roman" panose="02020603050405020304" pitchFamily="18" charset="0"/>
              </a:rPr>
              <a:t>tailors</a:t>
            </a:r>
            <a:r>
              <a:rPr lang="fr-FR" dirty="0">
                <a:latin typeface="Times New Roman" panose="02020603050405020304" pitchFamily="18" charset="0"/>
                <a:cs typeface="Times New Roman" panose="02020603050405020304" pitchFamily="18" charset="0"/>
              </a:rPr>
              <a:t> </a:t>
            </a:r>
            <a:r>
              <a:rPr lang="fr-FR" dirty="0" smtClean="0">
                <a:latin typeface="Times New Roman" panose="02020603050405020304" pitchFamily="18" charset="0"/>
                <a:cs typeface="Times New Roman" panose="02020603050405020304" pitchFamily="18" charset="0"/>
              </a:rPr>
              <a:t>[</a:t>
            </a:r>
            <a:r>
              <a:rPr lang="fr-FR" dirty="0" err="1" smtClean="0">
                <a:latin typeface="Times New Roman" panose="02020603050405020304" pitchFamily="18" charset="0"/>
                <a:cs typeface="Times New Roman" panose="02020603050405020304" pitchFamily="18" charset="0"/>
              </a:rPr>
              <a:t>Epidemic</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fever</a:t>
            </a:r>
            <a:r>
              <a:rPr lang="fr-FR" dirty="0" smtClean="0">
                <a:latin typeface="Times New Roman" panose="02020603050405020304" pitchFamily="18" charset="0"/>
                <a:cs typeface="Times New Roman" panose="02020603050405020304" pitchFamily="18" charset="0"/>
              </a:rPr>
              <a:t> and </a:t>
            </a:r>
            <a:r>
              <a:rPr lang="fr-FR" dirty="0" err="1" smtClean="0">
                <a:latin typeface="Times New Roman" panose="02020603050405020304" pitchFamily="18" charset="0"/>
                <a:cs typeface="Times New Roman" panose="02020603050405020304" pitchFamily="18" charset="0"/>
              </a:rPr>
              <a:t>Indian</a:t>
            </a:r>
            <a:r>
              <a:rPr lang="fr-FR" dirty="0" smtClean="0">
                <a:latin typeface="Times New Roman" panose="02020603050405020304" pitchFamily="18" charset="0"/>
                <a:cs typeface="Times New Roman" panose="02020603050405020304" pitchFamily="18" charset="0"/>
              </a:rPr>
              <a:t> raids </a:t>
            </a:r>
            <a:r>
              <a:rPr lang="fr-FR" dirty="0" err="1" smtClean="0">
                <a:latin typeface="Times New Roman" panose="02020603050405020304" pitchFamily="18" charset="0"/>
                <a:cs typeface="Times New Roman" panose="02020603050405020304" pitchFamily="18" charset="0"/>
              </a:rPr>
              <a:t>during</a:t>
            </a:r>
            <a:r>
              <a:rPr lang="fr-FR" dirty="0" smtClean="0">
                <a:latin typeface="Times New Roman" panose="02020603050405020304" pitchFamily="18" charset="0"/>
                <a:cs typeface="Times New Roman" panose="02020603050405020304" pitchFamily="18" charset="0"/>
              </a:rPr>
              <a:t> the first </a:t>
            </a:r>
            <a:r>
              <a:rPr lang="fr-FR" dirty="0" err="1" smtClean="0">
                <a:latin typeface="Times New Roman" panose="02020603050405020304" pitchFamily="18" charset="0"/>
                <a:cs typeface="Times New Roman" panose="02020603050405020304" pitchFamily="18" charset="0"/>
              </a:rPr>
              <a:t>years</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reduced</a:t>
            </a:r>
            <a:r>
              <a:rPr lang="fr-FR" dirty="0" smtClean="0">
                <a:latin typeface="Times New Roman" panose="02020603050405020304" pitchFamily="18" charset="0"/>
                <a:cs typeface="Times New Roman" panose="02020603050405020304" pitchFamily="18" charset="0"/>
              </a:rPr>
              <a:t> the </a:t>
            </a:r>
            <a:r>
              <a:rPr lang="fr-FR" dirty="0" err="1" smtClean="0">
                <a:latin typeface="Times New Roman" panose="02020603050405020304" pitchFamily="18" charset="0"/>
                <a:cs typeface="Times New Roman" panose="02020603050405020304" pitchFamily="18" charset="0"/>
              </a:rPr>
              <a:t>colony</a:t>
            </a:r>
            <a:r>
              <a:rPr lang="fr-FR" dirty="0" smtClean="0">
                <a:latin typeface="Times New Roman" panose="02020603050405020304" pitchFamily="18" charset="0"/>
                <a:cs typeface="Times New Roman" panose="02020603050405020304" pitchFamily="18" charset="0"/>
              </a:rPr>
              <a:t>. </a:t>
            </a:r>
          </a:p>
          <a:p>
            <a:pPr marL="285750" indent="-285750">
              <a:lnSpc>
                <a:spcPct val="150000"/>
              </a:lnSpc>
              <a:buFontTx/>
              <a:buChar char="-"/>
            </a:pPr>
            <a:r>
              <a:rPr lang="fr-FR" dirty="0" smtClean="0">
                <a:latin typeface="Times New Roman" panose="02020603050405020304" pitchFamily="18" charset="0"/>
                <a:cs typeface="Times New Roman" panose="02020603050405020304" pitchFamily="18" charset="0"/>
              </a:rPr>
              <a:t>Innocent of the </a:t>
            </a:r>
            <a:r>
              <a:rPr lang="fr-FR" dirty="0" err="1" smtClean="0">
                <a:latin typeface="Times New Roman" panose="02020603050405020304" pitchFamily="18" charset="0"/>
                <a:cs typeface="Times New Roman" panose="02020603050405020304" pitchFamily="18" charset="0"/>
              </a:rPr>
              <a:t>European</a:t>
            </a:r>
            <a:r>
              <a:rPr lang="fr-FR" dirty="0" smtClean="0">
                <a:latin typeface="Times New Roman" panose="02020603050405020304" pitchFamily="18" charset="0"/>
                <a:cs typeface="Times New Roman" panose="02020603050405020304" pitchFamily="18" charset="0"/>
              </a:rPr>
              <a:t> concept of </a:t>
            </a:r>
            <a:r>
              <a:rPr lang="fr-FR" dirty="0" err="1" smtClean="0">
                <a:latin typeface="Times New Roman" panose="02020603050405020304" pitchFamily="18" charset="0"/>
                <a:cs typeface="Times New Roman" panose="02020603050405020304" pitchFamily="18" charset="0"/>
              </a:rPr>
              <a:t>property</a:t>
            </a:r>
            <a:r>
              <a:rPr lang="fr-FR" dirty="0" smtClean="0">
                <a:latin typeface="Times New Roman" panose="02020603050405020304" pitchFamily="18" charset="0"/>
                <a:cs typeface="Times New Roman" panose="02020603050405020304" pitchFamily="18" charset="0"/>
              </a:rPr>
              <a:t>, the </a:t>
            </a:r>
            <a:r>
              <a:rPr lang="fr-FR" dirty="0" err="1" smtClean="0">
                <a:latin typeface="Times New Roman" panose="02020603050405020304" pitchFamily="18" charset="0"/>
                <a:cs typeface="Times New Roman" panose="02020603050405020304" pitchFamily="18" charset="0"/>
              </a:rPr>
              <a:t>Indians</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resented</a:t>
            </a:r>
            <a:r>
              <a:rPr lang="fr-FR" dirty="0" smtClean="0">
                <a:latin typeface="Times New Roman" panose="02020603050405020304" pitchFamily="18" charset="0"/>
                <a:cs typeface="Times New Roman" panose="02020603050405020304" pitchFamily="18" charset="0"/>
              </a:rPr>
              <a:t> the </a:t>
            </a:r>
            <a:r>
              <a:rPr lang="fr-FR" dirty="0" err="1" smtClean="0">
                <a:latin typeface="Times New Roman" panose="02020603050405020304" pitchFamily="18" charset="0"/>
                <a:cs typeface="Times New Roman" panose="02020603050405020304" pitchFamily="18" charset="0"/>
              </a:rPr>
              <a:t>settlers</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who</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fenced</a:t>
            </a:r>
            <a:r>
              <a:rPr lang="fr-FR" dirty="0" smtClean="0">
                <a:latin typeface="Times New Roman" panose="02020603050405020304" pitchFamily="18" charset="0"/>
                <a:cs typeface="Times New Roman" panose="02020603050405020304" pitchFamily="18" charset="0"/>
              </a:rPr>
              <a:t> and </a:t>
            </a:r>
            <a:r>
              <a:rPr lang="fr-FR" dirty="0" err="1" smtClean="0">
                <a:latin typeface="Times New Roman" panose="02020603050405020304" pitchFamily="18" charset="0"/>
                <a:cs typeface="Times New Roman" panose="02020603050405020304" pitchFamily="18" charset="0"/>
              </a:rPr>
              <a:t>cultivated</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their</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hunting</a:t>
            </a:r>
            <a:r>
              <a:rPr lang="fr-FR" dirty="0" smtClean="0">
                <a:latin typeface="Times New Roman" panose="02020603050405020304" pitchFamily="18" charset="0"/>
                <a:cs typeface="Times New Roman" panose="02020603050405020304" pitchFamily="18" charset="0"/>
              </a:rPr>
              <a:t> grounds, and </a:t>
            </a:r>
            <a:r>
              <a:rPr lang="fr-FR" dirty="0" err="1" smtClean="0">
                <a:latin typeface="Times New Roman" panose="02020603050405020304" pitchFamily="18" charset="0"/>
                <a:cs typeface="Times New Roman" panose="02020603050405020304" pitchFamily="18" charset="0"/>
              </a:rPr>
              <a:t>they</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retaliated</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with</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blood</a:t>
            </a:r>
            <a:r>
              <a:rPr lang="fr-FR" dirty="0" smtClean="0">
                <a:latin typeface="Times New Roman" panose="02020603050405020304" pitchFamily="18" charset="0"/>
                <a:cs typeface="Times New Roman" panose="02020603050405020304" pitchFamily="18" charset="0"/>
              </a:rPr>
              <a:t> and </a:t>
            </a:r>
            <a:r>
              <a:rPr lang="fr-FR" dirty="0" err="1" smtClean="0">
                <a:latin typeface="Times New Roman" panose="02020603050405020304" pitchFamily="18" charset="0"/>
                <a:cs typeface="Times New Roman" panose="02020603050405020304" pitchFamily="18" charset="0"/>
              </a:rPr>
              <a:t>fire</a:t>
            </a:r>
            <a:r>
              <a:rPr lang="fr-FR" dirty="0" smtClean="0">
                <a:latin typeface="Times New Roman" panose="02020603050405020304" pitchFamily="18" charset="0"/>
                <a:cs typeface="Times New Roman" panose="02020603050405020304" pitchFamily="18" charset="0"/>
              </a:rPr>
              <a:t>. </a:t>
            </a:r>
          </a:p>
          <a:p>
            <a:pPr marL="285750" indent="-285750">
              <a:lnSpc>
                <a:spcPct val="150000"/>
              </a:lnSpc>
              <a:buFontTx/>
              <a:buChar char="-"/>
            </a:pPr>
            <a:r>
              <a:rPr lang="fr-FR" dirty="0" smtClean="0">
                <a:latin typeface="Times New Roman" panose="02020603050405020304" pitchFamily="18" charset="0"/>
                <a:cs typeface="Times New Roman" panose="02020603050405020304" pitchFamily="18" charset="0"/>
              </a:rPr>
              <a:t>The </a:t>
            </a:r>
            <a:r>
              <a:rPr lang="fr-FR" dirty="0" err="1" smtClean="0">
                <a:latin typeface="Times New Roman" panose="02020603050405020304" pitchFamily="18" charset="0"/>
                <a:cs typeface="Times New Roman" panose="02020603050405020304" pitchFamily="18" charset="0"/>
              </a:rPr>
              <a:t>south</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became</a:t>
            </a:r>
            <a:r>
              <a:rPr lang="fr-FR" dirty="0" smtClean="0">
                <a:latin typeface="Times New Roman" panose="02020603050405020304" pitchFamily="18" charset="0"/>
                <a:cs typeface="Times New Roman" panose="02020603050405020304" pitchFamily="18" charset="0"/>
              </a:rPr>
              <a:t> mercantile and </a:t>
            </a:r>
            <a:r>
              <a:rPr lang="fr-FR" dirty="0" err="1" smtClean="0">
                <a:latin typeface="Times New Roman" panose="02020603050405020304" pitchFamily="18" charset="0"/>
                <a:cs typeface="Times New Roman" panose="02020603050405020304" pitchFamily="18" charset="0"/>
              </a:rPr>
              <a:t>instigated</a:t>
            </a:r>
            <a:r>
              <a:rPr lang="fr-FR" dirty="0" smtClean="0">
                <a:latin typeface="Times New Roman" panose="02020603050405020304" pitchFamily="18" charset="0"/>
                <a:cs typeface="Times New Roman" panose="02020603050405020304" pitchFamily="18" charset="0"/>
              </a:rPr>
              <a:t> slave-holding plantation </a:t>
            </a:r>
            <a:r>
              <a:rPr lang="fr-FR" dirty="0" err="1" smtClean="0">
                <a:latin typeface="Times New Roman" panose="02020603050405020304" pitchFamily="18" charset="0"/>
                <a:cs typeface="Times New Roman" panose="02020603050405020304" pitchFamily="18" charset="0"/>
              </a:rPr>
              <a:t>economy</a:t>
            </a:r>
            <a:r>
              <a:rPr lang="fr-FR" dirty="0" smtClean="0">
                <a:latin typeface="Times New Roman" panose="02020603050405020304" pitchFamily="18" charset="0"/>
                <a:cs typeface="Times New Roman" panose="02020603050405020304" pitchFamily="18" charset="0"/>
              </a:rPr>
              <a:t>, abusive colonial system.</a:t>
            </a:r>
          </a:p>
          <a:p>
            <a:pPr marL="285750" indent="-285750">
              <a:lnSpc>
                <a:spcPct val="150000"/>
              </a:lnSpc>
              <a:buFontTx/>
              <a:buChar char="-"/>
            </a:pPr>
            <a:r>
              <a:rPr lang="fr-FR" dirty="0" smtClean="0">
                <a:latin typeface="Times New Roman" panose="02020603050405020304" pitchFamily="18" charset="0"/>
                <a:cs typeface="Times New Roman" panose="02020603050405020304" pitchFamily="18" charset="0"/>
              </a:rPr>
              <a:t>The Navigation </a:t>
            </a:r>
            <a:r>
              <a:rPr lang="fr-FR" dirty="0" err="1" smtClean="0">
                <a:latin typeface="Times New Roman" panose="02020603050405020304" pitchFamily="18" charset="0"/>
                <a:cs typeface="Times New Roman" panose="02020603050405020304" pitchFamily="18" charset="0"/>
              </a:rPr>
              <a:t>Acts</a:t>
            </a:r>
            <a:r>
              <a:rPr lang="fr-FR" dirty="0" smtClean="0">
                <a:latin typeface="Times New Roman" panose="02020603050405020304" pitchFamily="18" charset="0"/>
                <a:cs typeface="Times New Roman" panose="02020603050405020304" pitchFamily="18" charset="0"/>
              </a:rPr>
              <a:t> of the </a:t>
            </a:r>
            <a:r>
              <a:rPr lang="fr-FR" dirty="0" err="1" smtClean="0">
                <a:latin typeface="Times New Roman" panose="02020603050405020304" pitchFamily="18" charset="0"/>
                <a:cs typeface="Times New Roman" panose="02020603050405020304" pitchFamily="18" charset="0"/>
              </a:rPr>
              <a:t>late</a:t>
            </a:r>
            <a:r>
              <a:rPr lang="fr-FR" dirty="0" smtClean="0">
                <a:latin typeface="Times New Roman" panose="02020603050405020304" pitchFamily="18" charset="0"/>
                <a:cs typeface="Times New Roman" panose="02020603050405020304" pitchFamily="18" charset="0"/>
              </a:rPr>
              <a:t> 17th </a:t>
            </a:r>
            <a:r>
              <a:rPr lang="fr-FR" dirty="0" err="1" smtClean="0">
                <a:latin typeface="Times New Roman" panose="02020603050405020304" pitchFamily="18" charset="0"/>
                <a:cs typeface="Times New Roman" panose="02020603050405020304" pitchFamily="18" charset="0"/>
              </a:rPr>
              <a:t>were</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intended</a:t>
            </a:r>
            <a:r>
              <a:rPr lang="fr-FR" dirty="0" smtClean="0">
                <a:latin typeface="Times New Roman" panose="02020603050405020304" pitchFamily="18" charset="0"/>
                <a:cs typeface="Times New Roman" panose="02020603050405020304" pitchFamily="18" charset="0"/>
              </a:rPr>
              <a:t> to </a:t>
            </a:r>
            <a:r>
              <a:rPr lang="fr-FR" dirty="0" err="1" smtClean="0">
                <a:latin typeface="Times New Roman" panose="02020603050405020304" pitchFamily="18" charset="0"/>
                <a:cs typeface="Times New Roman" panose="02020603050405020304" pitchFamily="18" charset="0"/>
              </a:rPr>
              <a:t>compel</a:t>
            </a:r>
            <a:r>
              <a:rPr lang="fr-FR" dirty="0" smtClean="0">
                <a:latin typeface="Times New Roman" panose="02020603050405020304" pitchFamily="18" charset="0"/>
                <a:cs typeface="Times New Roman" panose="02020603050405020304" pitchFamily="18" charset="0"/>
              </a:rPr>
              <a:t> the </a:t>
            </a:r>
            <a:r>
              <a:rPr lang="fr-FR" dirty="0" err="1" smtClean="0">
                <a:latin typeface="Times New Roman" panose="02020603050405020304" pitchFamily="18" charset="0"/>
                <a:cs typeface="Times New Roman" panose="02020603050405020304" pitchFamily="18" charset="0"/>
              </a:rPr>
              <a:t>colonists</a:t>
            </a:r>
            <a:r>
              <a:rPr lang="fr-FR" dirty="0" smtClean="0">
                <a:latin typeface="Times New Roman" panose="02020603050405020304" pitchFamily="18" charset="0"/>
                <a:cs typeface="Times New Roman" panose="02020603050405020304" pitchFamily="18" charset="0"/>
              </a:rPr>
              <a:t> to </a:t>
            </a:r>
            <a:r>
              <a:rPr lang="fr-FR" dirty="0" err="1" smtClean="0">
                <a:latin typeface="Times New Roman" panose="02020603050405020304" pitchFamily="18" charset="0"/>
                <a:cs typeface="Times New Roman" panose="02020603050405020304" pitchFamily="18" charset="0"/>
              </a:rPr>
              <a:t>sell</a:t>
            </a:r>
            <a:r>
              <a:rPr lang="fr-FR" dirty="0" smtClean="0">
                <a:latin typeface="Times New Roman" panose="02020603050405020304" pitchFamily="18" charset="0"/>
                <a:cs typeface="Times New Roman" panose="02020603050405020304" pitchFamily="18" charset="0"/>
              </a:rPr>
              <a:t> to the </a:t>
            </a:r>
            <a:r>
              <a:rPr lang="fr-FR" dirty="0" err="1" smtClean="0">
                <a:latin typeface="Times New Roman" panose="02020603050405020304" pitchFamily="18" charset="0"/>
                <a:cs typeface="Times New Roman" panose="02020603050405020304" pitchFamily="18" charset="0"/>
              </a:rPr>
              <a:t>mother</a:t>
            </a:r>
            <a:r>
              <a:rPr lang="fr-FR" dirty="0" smtClean="0">
                <a:latin typeface="Times New Roman" panose="02020603050405020304" pitchFamily="18" charset="0"/>
                <a:cs typeface="Times New Roman" panose="02020603050405020304" pitchFamily="18" charset="0"/>
              </a:rPr>
              <a:t> country all </a:t>
            </a:r>
            <a:r>
              <a:rPr lang="fr-FR" dirty="0" err="1" smtClean="0">
                <a:latin typeface="Times New Roman" panose="02020603050405020304" pitchFamily="18" charset="0"/>
                <a:cs typeface="Times New Roman" panose="02020603050405020304" pitchFamily="18" charset="0"/>
              </a:rPr>
              <a:t>their</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raw</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materials</a:t>
            </a:r>
            <a:r>
              <a:rPr lang="fr-FR" dirty="0" smtClean="0">
                <a:latin typeface="Times New Roman" panose="02020603050405020304" pitchFamily="18" charset="0"/>
                <a:cs typeface="Times New Roman" panose="02020603050405020304" pitchFamily="18" charset="0"/>
              </a:rPr>
              <a:t> and agricultural exports, for </a:t>
            </a:r>
            <a:r>
              <a:rPr lang="fr-FR" dirty="0" err="1" smtClean="0">
                <a:latin typeface="Times New Roman" panose="02020603050405020304" pitchFamily="18" charset="0"/>
                <a:cs typeface="Times New Roman" panose="02020603050405020304" pitchFamily="18" charset="0"/>
              </a:rPr>
              <a:t>which</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they</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were</a:t>
            </a:r>
            <a:r>
              <a:rPr lang="fr-FR" dirty="0" smtClean="0">
                <a:latin typeface="Times New Roman" panose="02020603050405020304" pitchFamily="18" charset="0"/>
                <a:cs typeface="Times New Roman" panose="02020603050405020304" pitchFamily="18" charset="0"/>
              </a:rPr>
              <a:t> to </a:t>
            </a:r>
            <a:r>
              <a:rPr lang="fr-FR" dirty="0" err="1" smtClean="0">
                <a:latin typeface="Times New Roman" panose="02020603050405020304" pitchFamily="18" charset="0"/>
                <a:cs typeface="Times New Roman" panose="02020603050405020304" pitchFamily="18" charset="0"/>
              </a:rPr>
              <a:t>receive</a:t>
            </a:r>
            <a:r>
              <a:rPr lang="fr-FR" dirty="0" smtClean="0">
                <a:latin typeface="Times New Roman" panose="02020603050405020304" pitchFamily="18" charset="0"/>
                <a:cs typeface="Times New Roman" panose="02020603050405020304" pitchFamily="18" charset="0"/>
              </a:rPr>
              <a:t> in exchange British </a:t>
            </a:r>
            <a:r>
              <a:rPr lang="fr-FR" dirty="0" err="1" smtClean="0">
                <a:latin typeface="Times New Roman" panose="02020603050405020304" pitchFamily="18" charset="0"/>
                <a:cs typeface="Times New Roman" panose="02020603050405020304" pitchFamily="18" charset="0"/>
              </a:rPr>
              <a:t>manufactured</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products</a:t>
            </a:r>
            <a:r>
              <a:rPr lang="fr-FR" dirty="0" smtClean="0">
                <a:latin typeface="Times New Roman" panose="02020603050405020304" pitchFamily="18" charset="0"/>
                <a:cs typeface="Times New Roman" panose="02020603050405020304" pitchFamily="18" charset="0"/>
              </a:rPr>
              <a:t>.</a:t>
            </a:r>
          </a:p>
          <a:p>
            <a:pPr marL="285750" indent="-285750">
              <a:lnSpc>
                <a:spcPct val="150000"/>
              </a:lnSpc>
              <a:buFontTx/>
              <a:buChar char="-"/>
            </a:pPr>
            <a:endParaRPr lang="fr-FR" dirty="0">
              <a:latin typeface="Times New Roman" panose="02020603050405020304" pitchFamily="18" charset="0"/>
              <a:cs typeface="Times New Roman" panose="02020603050405020304" pitchFamily="18" charset="0"/>
            </a:endParaRPr>
          </a:p>
          <a:p>
            <a:pPr marL="285750" indent="-285750">
              <a:lnSpc>
                <a:spcPct val="150000"/>
              </a:lnSpc>
              <a:buFontTx/>
              <a:buChar char="-"/>
            </a:pPr>
            <a:r>
              <a:rPr lang="fr-FR" dirty="0" smtClean="0">
                <a:latin typeface="Times New Roman" panose="02020603050405020304" pitchFamily="18" charset="0"/>
                <a:cs typeface="Times New Roman" panose="02020603050405020304" pitchFamily="18" charset="0"/>
              </a:rPr>
              <a:t>In the </a:t>
            </a:r>
            <a:r>
              <a:rPr lang="fr-FR" dirty="0" err="1" smtClean="0">
                <a:latin typeface="Times New Roman" panose="02020603050405020304" pitchFamily="18" charset="0"/>
                <a:cs typeface="Times New Roman" panose="02020603050405020304" pitchFamily="18" charset="0"/>
              </a:rPr>
              <a:t>northern</a:t>
            </a:r>
            <a:r>
              <a:rPr lang="fr-FR" dirty="0" smtClean="0">
                <a:latin typeface="Times New Roman" panose="02020603050405020304" pitchFamily="18" charset="0"/>
                <a:cs typeface="Times New Roman" panose="02020603050405020304" pitchFamily="18" charset="0"/>
              </a:rPr>
              <a:t> colonies, </a:t>
            </a:r>
            <a:r>
              <a:rPr lang="fr-FR" dirty="0" err="1" smtClean="0">
                <a:latin typeface="Times New Roman" panose="02020603050405020304" pitchFamily="18" charset="0"/>
                <a:cs typeface="Times New Roman" panose="02020603050405020304" pitchFamily="18" charset="0"/>
              </a:rPr>
              <a:t>where</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natural</a:t>
            </a:r>
            <a:r>
              <a:rPr lang="fr-FR" dirty="0" smtClean="0">
                <a:latin typeface="Times New Roman" panose="02020603050405020304" pitchFamily="18" charset="0"/>
                <a:cs typeface="Times New Roman" panose="02020603050405020304" pitchFamily="18" charset="0"/>
              </a:rPr>
              <a:t> conditions </a:t>
            </a:r>
            <a:r>
              <a:rPr lang="fr-FR" dirty="0" err="1" smtClean="0">
                <a:latin typeface="Times New Roman" panose="02020603050405020304" pitchFamily="18" charset="0"/>
                <a:cs typeface="Times New Roman" panose="02020603050405020304" pitchFamily="18" charset="0"/>
              </a:rPr>
              <a:t>favored</a:t>
            </a:r>
            <a:r>
              <a:rPr lang="fr-FR" dirty="0" smtClean="0">
                <a:latin typeface="Times New Roman" panose="02020603050405020304" pitchFamily="18" charset="0"/>
                <a:cs typeface="Times New Roman" panose="02020603050405020304" pitchFamily="18" charset="0"/>
              </a:rPr>
              <a:t> manufactures and commerce, </a:t>
            </a:r>
            <a:r>
              <a:rPr lang="fr-FR" dirty="0" err="1" smtClean="0">
                <a:latin typeface="Times New Roman" panose="02020603050405020304" pitchFamily="18" charset="0"/>
                <a:cs typeface="Times New Roman" panose="02020603050405020304" pitchFamily="18" charset="0"/>
              </a:rPr>
              <a:t>this</a:t>
            </a:r>
            <a:r>
              <a:rPr lang="fr-FR" dirty="0" smtClean="0">
                <a:latin typeface="Times New Roman" panose="02020603050405020304" pitchFamily="18" charset="0"/>
                <a:cs typeface="Times New Roman" panose="02020603050405020304" pitchFamily="18" charset="0"/>
              </a:rPr>
              <a:t> exploitation in time </a:t>
            </a:r>
            <a:r>
              <a:rPr lang="fr-FR" dirty="0" err="1" smtClean="0">
                <a:latin typeface="Times New Roman" panose="02020603050405020304" pitchFamily="18" charset="0"/>
                <a:cs typeface="Times New Roman" panose="02020603050405020304" pitchFamily="18" charset="0"/>
              </a:rPr>
              <a:t>became</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intolerable</a:t>
            </a:r>
            <a:r>
              <a:rPr lang="fr-FR" dirty="0" smtClean="0">
                <a:latin typeface="Times New Roman" panose="02020603050405020304" pitchFamily="18" charset="0"/>
                <a:cs typeface="Times New Roman" panose="02020603050405020304" pitchFamily="18" charset="0"/>
              </a:rPr>
              <a:t>, and </a:t>
            </a:r>
            <a:r>
              <a:rPr lang="fr-FR" dirty="0" err="1" smtClean="0">
                <a:latin typeface="Times New Roman" panose="02020603050405020304" pitchFamily="18" charset="0"/>
                <a:cs typeface="Times New Roman" panose="02020603050405020304" pitchFamily="18" charset="0"/>
              </a:rPr>
              <a:t>provided</a:t>
            </a:r>
            <a:r>
              <a:rPr lang="fr-FR" dirty="0" smtClean="0">
                <a:latin typeface="Times New Roman" panose="02020603050405020304" pitchFamily="18" charset="0"/>
                <a:cs typeface="Times New Roman" panose="02020603050405020304" pitchFamily="18" charset="0"/>
              </a:rPr>
              <a:t> one of the </a:t>
            </a:r>
            <a:r>
              <a:rPr lang="fr-FR" dirty="0" err="1" smtClean="0">
                <a:latin typeface="Times New Roman" panose="02020603050405020304" pitchFamily="18" charset="0"/>
                <a:cs typeface="Times New Roman" panose="02020603050405020304" pitchFamily="18" charset="0"/>
              </a:rPr>
              <a:t>deeprooted</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reasons</a:t>
            </a:r>
            <a:r>
              <a:rPr lang="fr-FR" dirty="0" smtClean="0">
                <a:latin typeface="Times New Roman" panose="02020603050405020304" pitchFamily="18" charset="0"/>
                <a:cs typeface="Times New Roman" panose="02020603050405020304" pitchFamily="18" charset="0"/>
              </a:rPr>
              <a:t> for the </a:t>
            </a:r>
            <a:r>
              <a:rPr lang="fr-FR" dirty="0" err="1" smtClean="0">
                <a:latin typeface="Times New Roman" panose="02020603050405020304" pitchFamily="18" charset="0"/>
                <a:cs typeface="Times New Roman" panose="02020603050405020304" pitchFamily="18" charset="0"/>
              </a:rPr>
              <a:t>Revolution</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703047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34538" y="111512"/>
            <a:ext cx="11441151" cy="6829049"/>
          </a:xfrm>
          <a:prstGeom prst="rect">
            <a:avLst/>
          </a:prstGeom>
          <a:noFill/>
        </p:spPr>
        <p:txBody>
          <a:bodyPr wrap="square" rtlCol="0">
            <a:spAutoFit/>
          </a:bodyPr>
          <a:lstStyle/>
          <a:p>
            <a:r>
              <a:rPr lang="fr-FR" b="1" dirty="0" smtClean="0">
                <a:latin typeface="Times New Roman" panose="02020603050405020304" pitchFamily="18" charset="0"/>
                <a:cs typeface="Times New Roman" panose="02020603050405020304" pitchFamily="18" charset="0"/>
              </a:rPr>
              <a:t>I</a:t>
            </a:r>
            <a:r>
              <a:rPr lang="fr-FR" b="1" dirty="0" smtClean="0">
                <a:latin typeface="Times New Roman" panose="02020603050405020304" pitchFamily="18" charset="0"/>
                <a:cs typeface="Times New Roman" panose="02020603050405020304" pitchFamily="18" charset="0"/>
              </a:rPr>
              <a:t>.2- </a:t>
            </a:r>
            <a:r>
              <a:rPr lang="fr-FR" b="1" dirty="0" smtClean="0">
                <a:latin typeface="Times New Roman" panose="02020603050405020304" pitchFamily="18" charset="0"/>
                <a:cs typeface="Times New Roman" panose="02020603050405020304" pitchFamily="18" charset="0"/>
              </a:rPr>
              <a:t>New </a:t>
            </a:r>
            <a:r>
              <a:rPr lang="fr-FR" b="1" dirty="0" err="1" smtClean="0">
                <a:latin typeface="Times New Roman" panose="02020603050405020304" pitchFamily="18" charset="0"/>
                <a:cs typeface="Times New Roman" panose="02020603050405020304" pitchFamily="18" charset="0"/>
              </a:rPr>
              <a:t>England</a:t>
            </a:r>
            <a:r>
              <a:rPr lang="fr-FR" b="1" dirty="0" smtClean="0">
                <a:latin typeface="Times New Roman" panose="02020603050405020304" pitchFamily="18" charset="0"/>
                <a:cs typeface="Times New Roman" panose="02020603050405020304" pitchFamily="18" charset="0"/>
              </a:rPr>
              <a:t>: </a:t>
            </a:r>
          </a:p>
          <a:p>
            <a:endParaRPr lang="fr-FR" dirty="0">
              <a:latin typeface="Times New Roman" panose="02020603050405020304" pitchFamily="18" charset="0"/>
              <a:cs typeface="Times New Roman" panose="02020603050405020304" pitchFamily="18" charset="0"/>
            </a:endParaRPr>
          </a:p>
          <a:p>
            <a:pPr marL="285750" indent="-285750">
              <a:lnSpc>
                <a:spcPct val="150000"/>
              </a:lnSpc>
              <a:buFontTx/>
              <a:buChar char="-"/>
            </a:pPr>
            <a:r>
              <a:rPr lang="fr-FR" dirty="0" smtClean="0">
                <a:latin typeface="Times New Roman" panose="02020603050405020304" pitchFamily="18" charset="0"/>
                <a:cs typeface="Times New Roman" panose="02020603050405020304" pitchFamily="18" charset="0"/>
              </a:rPr>
              <a:t>The situation in the  New </a:t>
            </a:r>
            <a:r>
              <a:rPr lang="fr-FR" dirty="0" err="1" smtClean="0">
                <a:latin typeface="Times New Roman" panose="02020603050405020304" pitchFamily="18" charset="0"/>
                <a:cs typeface="Times New Roman" panose="02020603050405020304" pitchFamily="18" charset="0"/>
              </a:rPr>
              <a:t>England</a:t>
            </a:r>
            <a:r>
              <a:rPr lang="fr-FR" dirty="0" smtClean="0">
                <a:latin typeface="Times New Roman" panose="02020603050405020304" pitchFamily="18" charset="0"/>
                <a:cs typeface="Times New Roman" panose="02020603050405020304" pitchFamily="18" charset="0"/>
              </a:rPr>
              <a:t> colonies </a:t>
            </a:r>
            <a:r>
              <a:rPr lang="fr-FR" dirty="0" err="1" smtClean="0">
                <a:latin typeface="Times New Roman" panose="02020603050405020304" pitchFamily="18" charset="0"/>
                <a:cs typeface="Times New Roman" panose="02020603050405020304" pitchFamily="18" charset="0"/>
              </a:rPr>
              <a:t>was</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quite</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different</a:t>
            </a:r>
            <a:r>
              <a:rPr lang="fr-FR" dirty="0" smtClean="0">
                <a:latin typeface="Times New Roman" panose="02020603050405020304" pitchFamily="18" charset="0"/>
                <a:cs typeface="Times New Roman" panose="02020603050405020304" pitchFamily="18" charset="0"/>
              </a:rPr>
              <a:t>. At Plymouth (1620), Salem (1628), Massachussetts </a:t>
            </a:r>
            <a:r>
              <a:rPr lang="fr-FR" dirty="0" err="1" smtClean="0">
                <a:latin typeface="Times New Roman" panose="02020603050405020304" pitchFamily="18" charset="0"/>
                <a:cs typeface="Times New Roman" panose="02020603050405020304" pitchFamily="18" charset="0"/>
              </a:rPr>
              <a:t>Bay</a:t>
            </a:r>
            <a:r>
              <a:rPr lang="fr-FR" dirty="0" smtClean="0">
                <a:latin typeface="Times New Roman" panose="02020603050405020304" pitchFamily="18" charset="0"/>
                <a:cs typeface="Times New Roman" panose="02020603050405020304" pitchFamily="18" charset="0"/>
              </a:rPr>
              <a:t> (1630), and </a:t>
            </a:r>
            <a:r>
              <a:rPr lang="fr-FR" dirty="0" err="1" smtClean="0">
                <a:latin typeface="Times New Roman" panose="02020603050405020304" pitchFamily="18" charset="0"/>
                <a:cs typeface="Times New Roman" panose="02020603050405020304" pitchFamily="18" charset="0"/>
              </a:rPr>
              <a:t>other</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nearby</a:t>
            </a:r>
            <a:r>
              <a:rPr lang="fr-FR" dirty="0" smtClean="0">
                <a:latin typeface="Times New Roman" panose="02020603050405020304" pitchFamily="18" charset="0"/>
                <a:cs typeface="Times New Roman" panose="02020603050405020304" pitchFamily="18" charset="0"/>
              </a:rPr>
              <a:t> spots </a:t>
            </a:r>
            <a:r>
              <a:rPr lang="fr-FR" dirty="0" err="1" smtClean="0">
                <a:latin typeface="Times New Roman" panose="02020603050405020304" pitchFamily="18" charset="0"/>
                <a:cs typeface="Times New Roman" panose="02020603050405020304" pitchFamily="18" charset="0"/>
              </a:rPr>
              <a:t>soon</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settled</a:t>
            </a:r>
            <a:r>
              <a:rPr lang="fr-FR" dirty="0" smtClean="0">
                <a:latin typeface="Times New Roman" panose="02020603050405020304" pitchFamily="18" charset="0"/>
                <a:cs typeface="Times New Roman" panose="02020603050405020304" pitchFamily="18" charset="0"/>
              </a:rPr>
              <a:t>, more </a:t>
            </a:r>
            <a:r>
              <a:rPr lang="fr-FR" dirty="0" err="1" smtClean="0">
                <a:latin typeface="Times New Roman" panose="02020603050405020304" pitchFamily="18" charset="0"/>
                <a:cs typeface="Times New Roman" panose="02020603050405020304" pitchFamily="18" charset="0"/>
              </a:rPr>
              <a:t>than</a:t>
            </a:r>
            <a:r>
              <a:rPr lang="fr-FR" dirty="0" smtClean="0">
                <a:latin typeface="Times New Roman" panose="02020603050405020304" pitchFamily="18" charset="0"/>
                <a:cs typeface="Times New Roman" panose="02020603050405020304" pitchFamily="18" charset="0"/>
              </a:rPr>
              <a:t> 20000 </a:t>
            </a:r>
            <a:r>
              <a:rPr lang="fr-FR" dirty="0" err="1" smtClean="0">
                <a:latin typeface="Times New Roman" panose="02020603050405020304" pitchFamily="18" charset="0"/>
                <a:cs typeface="Times New Roman" panose="02020603050405020304" pitchFamily="18" charset="0"/>
              </a:rPr>
              <a:t>Englishmen</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found</a:t>
            </a:r>
            <a:r>
              <a:rPr lang="fr-FR" dirty="0" smtClean="0">
                <a:latin typeface="Times New Roman" panose="02020603050405020304" pitchFamily="18" charset="0"/>
                <a:cs typeface="Times New Roman" panose="02020603050405020304" pitchFamily="18" charset="0"/>
              </a:rPr>
              <a:t> new homes. </a:t>
            </a:r>
            <a:endParaRPr lang="fr-FR" dirty="0">
              <a:latin typeface="Times New Roman" panose="02020603050405020304" pitchFamily="18" charset="0"/>
              <a:cs typeface="Times New Roman" panose="02020603050405020304" pitchFamily="18" charset="0"/>
            </a:endParaRPr>
          </a:p>
          <a:p>
            <a:pPr marL="285750" indent="-285750">
              <a:lnSpc>
                <a:spcPct val="150000"/>
              </a:lnSpc>
              <a:buFontTx/>
              <a:buChar char="-"/>
            </a:pPr>
            <a:r>
              <a:rPr lang="fr-FR" dirty="0" smtClean="0">
                <a:latin typeface="Times New Roman" panose="02020603050405020304" pitchFamily="18" charset="0"/>
                <a:cs typeface="Times New Roman" panose="02020603050405020304" pitchFamily="18" charset="0"/>
              </a:rPr>
              <a:t>A </a:t>
            </a:r>
            <a:r>
              <a:rPr lang="fr-FR" dirty="0" err="1" smtClean="0">
                <a:latin typeface="Times New Roman" panose="02020603050405020304" pitchFamily="18" charset="0"/>
                <a:cs typeface="Times New Roman" panose="02020603050405020304" pitchFamily="18" charset="0"/>
              </a:rPr>
              <a:t>considerable</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were</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educated</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especially</a:t>
            </a:r>
            <a:r>
              <a:rPr lang="fr-FR" dirty="0" smtClean="0">
                <a:latin typeface="Times New Roman" panose="02020603050405020304" pitchFamily="18" charset="0"/>
                <a:cs typeface="Times New Roman" panose="02020603050405020304" pitchFamily="18" charset="0"/>
              </a:rPr>
              <a:t> the </a:t>
            </a:r>
            <a:r>
              <a:rPr lang="fr-FR" dirty="0" err="1" smtClean="0">
                <a:latin typeface="Times New Roman" panose="02020603050405020304" pitchFamily="18" charset="0"/>
                <a:cs typeface="Times New Roman" panose="02020603050405020304" pitchFamily="18" charset="0"/>
              </a:rPr>
              <a:t>Puritan</a:t>
            </a:r>
            <a:r>
              <a:rPr lang="fr-FR" dirty="0" smtClean="0">
                <a:latin typeface="Times New Roman" panose="02020603050405020304" pitchFamily="18" charset="0"/>
                <a:cs typeface="Times New Roman" panose="02020603050405020304" pitchFamily="18" charset="0"/>
              </a:rPr>
              <a:t> clergymen and </a:t>
            </a:r>
            <a:r>
              <a:rPr lang="fr-FR" dirty="0" err="1" smtClean="0">
                <a:latin typeface="Times New Roman" panose="02020603050405020304" pitchFamily="18" charset="0"/>
                <a:cs typeface="Times New Roman" panose="02020603050405020304" pitchFamily="18" charset="0"/>
              </a:rPr>
              <a:t>governors</a:t>
            </a:r>
            <a:r>
              <a:rPr lang="fr-FR" dirty="0" smtClean="0">
                <a:latin typeface="Times New Roman" panose="02020603050405020304" pitchFamily="18" charset="0"/>
                <a:cs typeface="Times New Roman" panose="02020603050405020304" pitchFamily="18" charset="0"/>
              </a:rPr>
              <a:t>; and </a:t>
            </a:r>
            <a:r>
              <a:rPr lang="fr-FR" dirty="0" err="1" smtClean="0">
                <a:latin typeface="Times New Roman" panose="02020603050405020304" pitchFamily="18" charset="0"/>
                <a:cs typeface="Times New Roman" panose="02020603050405020304" pitchFamily="18" charset="0"/>
              </a:rPr>
              <a:t>some</a:t>
            </a:r>
            <a:r>
              <a:rPr lang="fr-FR" dirty="0" smtClean="0">
                <a:latin typeface="Times New Roman" panose="02020603050405020304" pitchFamily="18" charset="0"/>
                <a:cs typeface="Times New Roman" panose="02020603050405020304" pitchFamily="18" charset="0"/>
              </a:rPr>
              <a:t> of </a:t>
            </a:r>
            <a:r>
              <a:rPr lang="fr-FR" dirty="0" err="1" smtClean="0">
                <a:latin typeface="Times New Roman" panose="02020603050405020304" pitchFamily="18" charset="0"/>
                <a:cs typeface="Times New Roman" panose="02020603050405020304" pitchFamily="18" charset="0"/>
              </a:rPr>
              <a:t>them</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were</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great</a:t>
            </a:r>
            <a:r>
              <a:rPr lang="fr-FR" dirty="0" smtClean="0">
                <a:latin typeface="Times New Roman" panose="02020603050405020304" pitchFamily="18" charset="0"/>
                <a:cs typeface="Times New Roman" panose="02020603050405020304" pitchFamily="18" charset="0"/>
              </a:rPr>
              <a:t> men. </a:t>
            </a:r>
          </a:p>
          <a:p>
            <a:pPr marL="285750" indent="-285750">
              <a:lnSpc>
                <a:spcPct val="150000"/>
              </a:lnSpc>
              <a:buFontTx/>
              <a:buChar char="-"/>
            </a:pPr>
            <a:r>
              <a:rPr lang="fr-FR" dirty="0" err="1" smtClean="0">
                <a:latin typeface="Times New Roman" panose="02020603050405020304" pitchFamily="18" charset="0"/>
                <a:cs typeface="Times New Roman" panose="02020603050405020304" pitchFamily="18" charset="0"/>
              </a:rPr>
              <a:t>Even</a:t>
            </a:r>
            <a:r>
              <a:rPr lang="fr-FR" dirty="0" smtClean="0">
                <a:latin typeface="Times New Roman" panose="02020603050405020304" pitchFamily="18" charset="0"/>
                <a:cs typeface="Times New Roman" panose="02020603050405020304" pitchFamily="18" charset="0"/>
              </a:rPr>
              <a:t> in the 17th C, </a:t>
            </a:r>
            <a:r>
              <a:rPr lang="fr-FR" dirty="0" err="1" smtClean="0">
                <a:latin typeface="Times New Roman" panose="02020603050405020304" pitchFamily="18" charset="0"/>
                <a:cs typeface="Times New Roman" panose="02020603050405020304" pitchFamily="18" charset="0"/>
              </a:rPr>
              <a:t>they</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produced</a:t>
            </a:r>
            <a:r>
              <a:rPr lang="fr-FR" dirty="0" smtClean="0">
                <a:latin typeface="Times New Roman" panose="02020603050405020304" pitchFamily="18" charset="0"/>
                <a:cs typeface="Times New Roman" panose="02020603050405020304" pitchFamily="18" charset="0"/>
              </a:rPr>
              <a:t> a </a:t>
            </a:r>
            <a:r>
              <a:rPr lang="fr-FR" dirty="0" err="1" smtClean="0">
                <a:latin typeface="Times New Roman" panose="02020603050405020304" pitchFamily="18" charset="0"/>
                <a:cs typeface="Times New Roman" panose="02020603050405020304" pitchFamily="18" charset="0"/>
              </a:rPr>
              <a:t>considerable</a:t>
            </a:r>
            <a:r>
              <a:rPr lang="fr-FR" dirty="0" smtClean="0">
                <a:latin typeface="Times New Roman" panose="02020603050405020304" pitchFamily="18" charset="0"/>
                <a:cs typeface="Times New Roman" panose="02020603050405020304" pitchFamily="18" charset="0"/>
              </a:rPr>
              <a:t> body of </a:t>
            </a:r>
            <a:r>
              <a:rPr lang="fr-FR" dirty="0" err="1" smtClean="0">
                <a:latin typeface="Times New Roman" panose="02020603050405020304" pitchFamily="18" charset="0"/>
                <a:cs typeface="Times New Roman" panose="02020603050405020304" pitchFamily="18" charset="0"/>
              </a:rPr>
              <a:t>writing</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Yet</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they</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were</a:t>
            </a:r>
            <a:r>
              <a:rPr lang="fr-FR" dirty="0" smtClean="0">
                <a:latin typeface="Times New Roman" panose="02020603050405020304" pitchFamily="18" charset="0"/>
                <a:cs typeface="Times New Roman" panose="02020603050405020304" pitchFamily="18" charset="0"/>
              </a:rPr>
              <a:t> not </a:t>
            </a:r>
            <a:r>
              <a:rPr lang="fr-FR" dirty="0" err="1" smtClean="0">
                <a:latin typeface="Times New Roman" panose="02020603050405020304" pitchFamily="18" charset="0"/>
                <a:cs typeface="Times New Roman" panose="02020603050405020304" pitchFamily="18" charset="0"/>
              </a:rPr>
              <a:t>literary</a:t>
            </a:r>
            <a:r>
              <a:rPr lang="fr-FR" dirty="0" smtClean="0">
                <a:latin typeface="Times New Roman" panose="02020603050405020304" pitchFamily="18" charset="0"/>
                <a:cs typeface="Times New Roman" panose="02020603050405020304" pitchFamily="18" charset="0"/>
              </a:rPr>
              <a:t> people in the </a:t>
            </a:r>
            <a:r>
              <a:rPr lang="fr-FR" dirty="0" err="1" smtClean="0">
                <a:latin typeface="Times New Roman" panose="02020603050405020304" pitchFamily="18" charset="0"/>
                <a:cs typeface="Times New Roman" panose="02020603050405020304" pitchFamily="18" charset="0"/>
              </a:rPr>
              <a:t>professional</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sense</a:t>
            </a:r>
            <a:r>
              <a:rPr lang="fr-FR" dirty="0" smtClean="0">
                <a:latin typeface="Times New Roman" panose="02020603050405020304" pitchFamily="18" charset="0"/>
                <a:cs typeface="Times New Roman" panose="02020603050405020304" pitchFamily="18" charset="0"/>
              </a:rPr>
              <a:t>, and </a:t>
            </a:r>
            <a:r>
              <a:rPr lang="fr-FR" dirty="0" err="1" smtClean="0">
                <a:latin typeface="Times New Roman" panose="02020603050405020304" pitchFamily="18" charset="0"/>
                <a:cs typeface="Times New Roman" panose="02020603050405020304" pitchFamily="18" charset="0"/>
              </a:rPr>
              <a:t>they</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were</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intent</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upon</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subduing</a:t>
            </a:r>
            <a:r>
              <a:rPr lang="fr-FR" dirty="0" smtClean="0">
                <a:latin typeface="Times New Roman" panose="02020603050405020304" pitchFamily="18" charset="0"/>
                <a:cs typeface="Times New Roman" panose="02020603050405020304" pitchFamily="18" charset="0"/>
              </a:rPr>
              <a:t> a </a:t>
            </a:r>
            <a:r>
              <a:rPr lang="fr-FR" dirty="0" err="1" smtClean="0">
                <a:latin typeface="Times New Roman" panose="02020603050405020304" pitchFamily="18" charset="0"/>
                <a:cs typeface="Times New Roman" panose="02020603050405020304" pitchFamily="18" charset="0"/>
              </a:rPr>
              <a:t>wilderness</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making</a:t>
            </a:r>
            <a:r>
              <a:rPr lang="fr-FR" dirty="0" smtClean="0">
                <a:latin typeface="Times New Roman" panose="02020603050405020304" pitchFamily="18" charset="0"/>
                <a:cs typeface="Times New Roman" panose="02020603050405020304" pitchFamily="18" charset="0"/>
              </a:rPr>
              <a:t> homes, and building a new civil society, on </a:t>
            </a:r>
            <a:r>
              <a:rPr lang="fr-FR" dirty="0" err="1" smtClean="0">
                <a:latin typeface="Times New Roman" panose="02020603050405020304" pitchFamily="18" charset="0"/>
                <a:cs typeface="Times New Roman" panose="02020603050405020304" pitchFamily="18" charset="0"/>
              </a:rPr>
              <a:t>which</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they</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had</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staked</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their</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lives</a:t>
            </a:r>
            <a:r>
              <a:rPr lang="fr-FR" dirty="0" smtClean="0">
                <a:latin typeface="Times New Roman" panose="02020603050405020304" pitchFamily="18" charset="0"/>
                <a:cs typeface="Times New Roman" panose="02020603050405020304" pitchFamily="18" charset="0"/>
              </a:rPr>
              <a:t>, and in </a:t>
            </a:r>
            <a:r>
              <a:rPr lang="fr-FR" dirty="0" err="1" smtClean="0">
                <a:latin typeface="Times New Roman" panose="02020603050405020304" pitchFamily="18" charset="0"/>
                <a:cs typeface="Times New Roman" panose="02020603050405020304" pitchFamily="18" charset="0"/>
              </a:rPr>
              <a:t>some</a:t>
            </a:r>
            <a:r>
              <a:rPr lang="fr-FR" dirty="0" smtClean="0">
                <a:latin typeface="Times New Roman" panose="02020603050405020304" pitchFamily="18" charset="0"/>
                <a:cs typeface="Times New Roman" panose="02020603050405020304" pitchFamily="18" charset="0"/>
              </a:rPr>
              <a:t> instances, </a:t>
            </a:r>
            <a:r>
              <a:rPr lang="fr-FR" dirty="0" err="1" smtClean="0">
                <a:latin typeface="Times New Roman" panose="02020603050405020304" pitchFamily="18" charset="0"/>
                <a:cs typeface="Times New Roman" panose="02020603050405020304" pitchFamily="18" charset="0"/>
              </a:rPr>
              <a:t>their</a:t>
            </a:r>
            <a:r>
              <a:rPr lang="fr-FR" dirty="0" smtClean="0">
                <a:latin typeface="Times New Roman" panose="02020603050405020304" pitchFamily="18" charset="0"/>
                <a:cs typeface="Times New Roman" panose="02020603050405020304" pitchFamily="18" charset="0"/>
              </a:rPr>
              <a:t> fortunes. </a:t>
            </a:r>
          </a:p>
          <a:p>
            <a:pPr marL="285750" indent="-285750">
              <a:lnSpc>
                <a:spcPct val="150000"/>
              </a:lnSpc>
              <a:buFontTx/>
              <a:buChar char="-"/>
            </a:pPr>
            <a:r>
              <a:rPr lang="fr-FR" dirty="0" smtClean="0">
                <a:latin typeface="Times New Roman" panose="02020603050405020304" pitchFamily="18" charset="0"/>
                <a:cs typeface="Times New Roman" panose="02020603050405020304" pitchFamily="18" charset="0"/>
              </a:rPr>
              <a:t>It </a:t>
            </a:r>
            <a:r>
              <a:rPr lang="fr-FR" dirty="0" err="1" smtClean="0">
                <a:latin typeface="Times New Roman" panose="02020603050405020304" pitchFamily="18" charset="0"/>
                <a:cs typeface="Times New Roman" panose="02020603050405020304" pitchFamily="18" charset="0"/>
              </a:rPr>
              <a:t>was</a:t>
            </a:r>
            <a:r>
              <a:rPr lang="fr-FR" dirty="0" smtClean="0">
                <a:latin typeface="Times New Roman" panose="02020603050405020304" pitchFamily="18" charset="0"/>
                <a:cs typeface="Times New Roman" panose="02020603050405020304" pitchFamily="18" charset="0"/>
              </a:rPr>
              <a:t> not long </a:t>
            </a:r>
            <a:r>
              <a:rPr lang="fr-FR" dirty="0" err="1" smtClean="0">
                <a:latin typeface="Times New Roman" panose="02020603050405020304" pitchFamily="18" charset="0"/>
                <a:cs typeface="Times New Roman" panose="02020603050405020304" pitchFamily="18" charset="0"/>
              </a:rPr>
              <a:t>until</a:t>
            </a:r>
            <a:r>
              <a:rPr lang="fr-FR" dirty="0" smtClean="0">
                <a:latin typeface="Times New Roman" panose="02020603050405020304" pitchFamily="18" charset="0"/>
                <a:cs typeface="Times New Roman" panose="02020603050405020304" pitchFamily="18" charset="0"/>
              </a:rPr>
              <a:t> the </a:t>
            </a:r>
            <a:r>
              <a:rPr lang="fr-FR" dirty="0" err="1" smtClean="0">
                <a:latin typeface="Times New Roman" panose="02020603050405020304" pitchFamily="18" charset="0"/>
                <a:cs typeface="Times New Roman" panose="02020603050405020304" pitchFamily="18" charset="0"/>
              </a:rPr>
              <a:t>colony</a:t>
            </a:r>
            <a:r>
              <a:rPr lang="fr-FR" dirty="0" smtClean="0">
                <a:latin typeface="Times New Roman" panose="02020603050405020304" pitchFamily="18" charset="0"/>
                <a:cs typeface="Times New Roman" panose="02020603050405020304" pitchFamily="18" charset="0"/>
              </a:rPr>
              <a:t> at Massachussetts </a:t>
            </a:r>
            <a:r>
              <a:rPr lang="fr-FR" dirty="0" err="1" smtClean="0">
                <a:latin typeface="Times New Roman" panose="02020603050405020304" pitchFamily="18" charset="0"/>
                <a:cs typeface="Times New Roman" panose="02020603050405020304" pitchFamily="18" charset="0"/>
              </a:rPr>
              <a:t>Bay</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assumed</a:t>
            </a:r>
            <a:r>
              <a:rPr lang="fr-FR" dirty="0" smtClean="0">
                <a:latin typeface="Times New Roman" panose="02020603050405020304" pitchFamily="18" charset="0"/>
                <a:cs typeface="Times New Roman" panose="02020603050405020304" pitchFamily="18" charset="0"/>
              </a:rPr>
              <a:t> the </a:t>
            </a:r>
            <a:r>
              <a:rPr lang="fr-FR" dirty="0" err="1" smtClean="0">
                <a:latin typeface="Times New Roman" panose="02020603050405020304" pitchFamily="18" charset="0"/>
                <a:cs typeface="Times New Roman" panose="02020603050405020304" pitchFamily="18" charset="0"/>
              </a:rPr>
              <a:t>natural</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hegemony</a:t>
            </a:r>
            <a:r>
              <a:rPr lang="fr-FR" dirty="0" smtClean="0">
                <a:latin typeface="Times New Roman" panose="02020603050405020304" pitchFamily="18" charset="0"/>
                <a:cs typeface="Times New Roman" panose="02020603050405020304" pitchFamily="18" charset="0"/>
              </a:rPr>
              <a:t> of New </a:t>
            </a:r>
            <a:r>
              <a:rPr lang="fr-FR" dirty="0" err="1" smtClean="0">
                <a:latin typeface="Times New Roman" panose="02020603050405020304" pitchFamily="18" charset="0"/>
                <a:cs typeface="Times New Roman" panose="02020603050405020304" pitchFamily="18" charset="0"/>
              </a:rPr>
              <a:t>England</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Here</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was</a:t>
            </a:r>
            <a:r>
              <a:rPr lang="fr-FR" dirty="0" smtClean="0">
                <a:latin typeface="Times New Roman" panose="02020603050405020304" pitchFamily="18" charset="0"/>
                <a:cs typeface="Times New Roman" panose="02020603050405020304" pitchFamily="18" charset="0"/>
              </a:rPr>
              <a:t> the </a:t>
            </a:r>
            <a:r>
              <a:rPr lang="fr-FR" dirty="0" err="1" smtClean="0">
                <a:latin typeface="Times New Roman" panose="02020603050405020304" pitchFamily="18" charset="0"/>
                <a:cs typeface="Times New Roman" panose="02020603050405020304" pitchFamily="18" charset="0"/>
              </a:rPr>
              <a:t>physical</a:t>
            </a:r>
            <a:r>
              <a:rPr lang="fr-FR" dirty="0" smtClean="0">
                <a:latin typeface="Times New Roman" panose="02020603050405020304" pitchFamily="18" charset="0"/>
                <a:cs typeface="Times New Roman" panose="02020603050405020304" pitchFamily="18" charset="0"/>
              </a:rPr>
              <a:t> situation (expansion </a:t>
            </a:r>
            <a:r>
              <a:rPr lang="fr-FR" dirty="0" err="1" smtClean="0">
                <a:latin typeface="Times New Roman" panose="02020603050405020304" pitchFamily="18" charset="0"/>
                <a:cs typeface="Times New Roman" panose="02020603050405020304" pitchFamily="18" charset="0"/>
              </a:rPr>
              <a:t>into</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small</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towns</a:t>
            </a:r>
            <a:r>
              <a:rPr lang="fr-FR" dirty="0" smtClean="0">
                <a:latin typeface="Times New Roman" panose="02020603050405020304" pitchFamily="18" charset="0"/>
                <a:cs typeface="Times New Roman" panose="02020603050405020304" pitchFamily="18" charset="0"/>
              </a:rPr>
              <a:t> in close association </a:t>
            </a:r>
            <a:r>
              <a:rPr lang="fr-FR" dirty="0" err="1" smtClean="0">
                <a:latin typeface="Times New Roman" panose="02020603050405020304" pitchFamily="18" charset="0"/>
                <a:cs typeface="Times New Roman" panose="02020603050405020304" pitchFamily="18" charset="0"/>
              </a:rPr>
              <a:t>with</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each</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other</a:t>
            </a:r>
            <a:r>
              <a:rPr lang="fr-FR" dirty="0" smtClean="0">
                <a:latin typeface="Times New Roman" panose="02020603050405020304" pitchFamily="18" charset="0"/>
                <a:cs typeface="Times New Roman" panose="02020603050405020304" pitchFamily="18" charset="0"/>
              </a:rPr>
              <a:t>)</a:t>
            </a:r>
          </a:p>
          <a:p>
            <a:pPr marL="285750" indent="-285750">
              <a:lnSpc>
                <a:spcPct val="150000"/>
              </a:lnSpc>
              <a:buFontTx/>
              <a:buChar char="-"/>
            </a:pPr>
            <a:r>
              <a:rPr lang="fr-FR" dirty="0" smtClean="0">
                <a:latin typeface="Times New Roman" panose="02020603050405020304" pitchFamily="18" charset="0"/>
                <a:cs typeface="Times New Roman" panose="02020603050405020304" pitchFamily="18" charset="0"/>
              </a:rPr>
              <a:t>The </a:t>
            </a:r>
            <a:r>
              <a:rPr lang="fr-FR" dirty="0" err="1" smtClean="0">
                <a:latin typeface="Times New Roman" panose="02020603050405020304" pitchFamily="18" charset="0"/>
                <a:cs typeface="Times New Roman" panose="02020603050405020304" pitchFamily="18" charset="0"/>
              </a:rPr>
              <a:t>governor</a:t>
            </a:r>
            <a:r>
              <a:rPr lang="fr-FR" dirty="0" smtClean="0">
                <a:latin typeface="Times New Roman" panose="02020603050405020304" pitchFamily="18" charset="0"/>
                <a:cs typeface="Times New Roman" panose="02020603050405020304" pitchFamily="18" charset="0"/>
              </a:rPr>
              <a:t> of the Massachussetts </a:t>
            </a:r>
            <a:r>
              <a:rPr lang="fr-FR" dirty="0" err="1" smtClean="0">
                <a:latin typeface="Times New Roman" panose="02020603050405020304" pitchFamily="18" charset="0"/>
                <a:cs typeface="Times New Roman" panose="02020603050405020304" pitchFamily="18" charset="0"/>
              </a:rPr>
              <a:t>Bay</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Company</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Joh</a:t>
            </a:r>
            <a:r>
              <a:rPr lang="fr-FR" dirty="0" smtClean="0">
                <a:latin typeface="Times New Roman" panose="02020603050405020304" pitchFamily="18" charset="0"/>
                <a:cs typeface="Times New Roman" panose="02020603050405020304" pitchFamily="18" charset="0"/>
              </a:rPr>
              <a:t> Winthrop, a </a:t>
            </a:r>
            <a:r>
              <a:rPr lang="fr-FR" dirty="0" err="1" smtClean="0">
                <a:latin typeface="Times New Roman" panose="02020603050405020304" pitchFamily="18" charset="0"/>
                <a:cs typeface="Times New Roman" panose="02020603050405020304" pitchFamily="18" charset="0"/>
              </a:rPr>
              <a:t>strong</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Puritan</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moved</a:t>
            </a:r>
            <a:r>
              <a:rPr lang="fr-FR" dirty="0" smtClean="0">
                <a:latin typeface="Times New Roman" panose="02020603050405020304" pitchFamily="18" charset="0"/>
                <a:cs typeface="Times New Roman" panose="02020603050405020304" pitchFamily="18" charset="0"/>
              </a:rPr>
              <a:t> the </a:t>
            </a:r>
            <a:r>
              <a:rPr lang="fr-FR" dirty="0" err="1" smtClean="0">
                <a:latin typeface="Times New Roman" panose="02020603050405020304" pitchFamily="18" charset="0"/>
                <a:cs typeface="Times New Roman" panose="02020603050405020304" pitchFamily="18" charset="0"/>
              </a:rPr>
              <a:t>seat</a:t>
            </a:r>
            <a:r>
              <a:rPr lang="fr-FR" dirty="0" smtClean="0">
                <a:latin typeface="Times New Roman" panose="02020603050405020304" pitchFamily="18" charset="0"/>
                <a:cs typeface="Times New Roman" panose="02020603050405020304" pitchFamily="18" charset="0"/>
              </a:rPr>
              <a:t> of </a:t>
            </a:r>
            <a:r>
              <a:rPr lang="fr-FR" dirty="0" err="1" smtClean="0">
                <a:latin typeface="Times New Roman" panose="02020603050405020304" pitchFamily="18" charset="0"/>
                <a:cs typeface="Times New Roman" panose="02020603050405020304" pitchFamily="18" charset="0"/>
              </a:rPr>
              <a:t>his</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company</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from</a:t>
            </a:r>
            <a:r>
              <a:rPr lang="fr-FR" dirty="0" smtClean="0">
                <a:latin typeface="Times New Roman" panose="02020603050405020304" pitchFamily="18" charset="0"/>
                <a:cs typeface="Times New Roman" panose="02020603050405020304" pitchFamily="18" charset="0"/>
              </a:rPr>
              <a:t> London to Boston </a:t>
            </a:r>
            <a:r>
              <a:rPr lang="fr-FR" dirty="0" err="1" smtClean="0">
                <a:latin typeface="Times New Roman" panose="02020603050405020304" pitchFamily="18" charset="0"/>
                <a:cs typeface="Times New Roman" panose="02020603050405020304" pitchFamily="18" charset="0"/>
              </a:rPr>
              <a:t>Bay</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thus</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making</a:t>
            </a:r>
            <a:r>
              <a:rPr lang="fr-FR" dirty="0" smtClean="0">
                <a:latin typeface="Times New Roman" panose="02020603050405020304" pitchFamily="18" charset="0"/>
                <a:cs typeface="Times New Roman" panose="02020603050405020304" pitchFamily="18" charset="0"/>
              </a:rPr>
              <a:t> the </a:t>
            </a:r>
            <a:r>
              <a:rPr lang="fr-FR" dirty="0" err="1" smtClean="0">
                <a:latin typeface="Times New Roman" panose="02020603050405020304" pitchFamily="18" charset="0"/>
                <a:cs typeface="Times New Roman" panose="02020603050405020304" pitchFamily="18" charset="0"/>
              </a:rPr>
              <a:t>chartered</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company</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into</a:t>
            </a:r>
            <a:r>
              <a:rPr lang="fr-FR" dirty="0" smtClean="0">
                <a:latin typeface="Times New Roman" panose="02020603050405020304" pitchFamily="18" charset="0"/>
                <a:cs typeface="Times New Roman" panose="02020603050405020304" pitchFamily="18" charset="0"/>
              </a:rPr>
              <a:t> an </a:t>
            </a:r>
            <a:r>
              <a:rPr lang="fr-FR" dirty="0" err="1" smtClean="0">
                <a:latin typeface="Times New Roman" panose="02020603050405020304" pitchFamily="18" charset="0"/>
                <a:cs typeface="Times New Roman" panose="02020603050405020304" pitchFamily="18" charset="0"/>
              </a:rPr>
              <a:t>overseas</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colony</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with</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limited</a:t>
            </a:r>
            <a:r>
              <a:rPr lang="fr-FR" dirty="0" smtClean="0">
                <a:latin typeface="Times New Roman" panose="02020603050405020304" pitchFamily="18" charset="0"/>
                <a:cs typeface="Times New Roman" panose="02020603050405020304" pitchFamily="18" charset="0"/>
              </a:rPr>
              <a:t>, but </a:t>
            </a:r>
            <a:r>
              <a:rPr lang="fr-FR" dirty="0" err="1" smtClean="0">
                <a:latin typeface="Times New Roman" panose="02020603050405020304" pitchFamily="18" charset="0"/>
                <a:cs typeface="Times New Roman" panose="02020603050405020304" pitchFamily="18" charset="0"/>
              </a:rPr>
              <a:t>then</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quite</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unprecedented</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powers</a:t>
            </a:r>
            <a:r>
              <a:rPr lang="fr-FR" dirty="0" smtClean="0">
                <a:latin typeface="Times New Roman" panose="02020603050405020304" pitchFamily="18" charset="0"/>
                <a:cs typeface="Times New Roman" panose="02020603050405020304" pitchFamily="18" charset="0"/>
              </a:rPr>
              <a:t> of self-government.</a:t>
            </a:r>
          </a:p>
          <a:p>
            <a:pPr marL="285750" indent="-285750">
              <a:lnSpc>
                <a:spcPct val="150000"/>
              </a:lnSpc>
              <a:buFontTx/>
              <a:buChar char="-"/>
            </a:pPr>
            <a:r>
              <a:rPr lang="fr-FR" dirty="0" smtClean="0">
                <a:latin typeface="Times New Roman" panose="02020603050405020304" pitchFamily="18" charset="0"/>
                <a:cs typeface="Times New Roman" panose="02020603050405020304" pitchFamily="18" charset="0"/>
              </a:rPr>
              <a:t>The </a:t>
            </a:r>
            <a:r>
              <a:rPr lang="fr-FR" dirty="0" err="1" smtClean="0">
                <a:latin typeface="Times New Roman" panose="02020603050405020304" pitchFamily="18" charset="0"/>
                <a:cs typeface="Times New Roman" panose="02020603050405020304" pitchFamily="18" charset="0"/>
              </a:rPr>
              <a:t>Puritans</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who</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followed</a:t>
            </a:r>
            <a:r>
              <a:rPr lang="fr-FR" dirty="0" smtClean="0">
                <a:latin typeface="Times New Roman" panose="02020603050405020304" pitchFamily="18" charset="0"/>
                <a:cs typeface="Times New Roman" panose="02020603050405020304" pitchFamily="18" charset="0"/>
              </a:rPr>
              <a:t> Winthrop </a:t>
            </a:r>
            <a:r>
              <a:rPr lang="fr-FR" dirty="0" err="1" smtClean="0">
                <a:latin typeface="Times New Roman" panose="02020603050405020304" pitchFamily="18" charset="0"/>
                <a:cs typeface="Times New Roman" panose="02020603050405020304" pitchFamily="18" charset="0"/>
              </a:rPr>
              <a:t>were</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thrifty</a:t>
            </a:r>
            <a:r>
              <a:rPr lang="fr-FR" dirty="0" smtClean="0">
                <a:latin typeface="Times New Roman" panose="02020603050405020304" pitchFamily="18" charset="0"/>
                <a:cs typeface="Times New Roman" panose="02020603050405020304" pitchFamily="18" charset="0"/>
              </a:rPr>
              <a:t>, and </a:t>
            </a:r>
            <a:r>
              <a:rPr lang="fr-FR" dirty="0" err="1" smtClean="0">
                <a:latin typeface="Times New Roman" panose="02020603050405020304" pitchFamily="18" charset="0"/>
                <a:cs typeface="Times New Roman" panose="02020603050405020304" pitchFamily="18" charset="0"/>
              </a:rPr>
              <a:t>they</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thrived</a:t>
            </a:r>
            <a:endParaRPr lang="fr-FR" dirty="0" smtClean="0">
              <a:latin typeface="Times New Roman" panose="02020603050405020304" pitchFamily="18" charset="0"/>
              <a:cs typeface="Times New Roman" panose="02020603050405020304" pitchFamily="18" charset="0"/>
            </a:endParaRPr>
          </a:p>
          <a:p>
            <a:pPr marL="285750" indent="-285750">
              <a:lnSpc>
                <a:spcPct val="150000"/>
              </a:lnSpc>
              <a:buFontTx/>
              <a:buChar char="-"/>
            </a:pPr>
            <a:r>
              <a:rPr lang="fr-FR" dirty="0" err="1" smtClean="0">
                <a:latin typeface="Times New Roman" panose="02020603050405020304" pitchFamily="18" charset="0"/>
                <a:cs typeface="Times New Roman" panose="02020603050405020304" pitchFamily="18" charset="0"/>
              </a:rPr>
              <a:t>They</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initiated</a:t>
            </a:r>
            <a:r>
              <a:rPr lang="fr-FR" dirty="0" smtClean="0">
                <a:latin typeface="Times New Roman" panose="02020603050405020304" pitchFamily="18" charset="0"/>
                <a:cs typeface="Times New Roman" panose="02020603050405020304" pitchFamily="18" charset="0"/>
              </a:rPr>
              <a:t> a </a:t>
            </a:r>
            <a:r>
              <a:rPr lang="fr-FR" dirty="0" err="1" smtClean="0">
                <a:latin typeface="Times New Roman" panose="02020603050405020304" pitchFamily="18" charset="0"/>
                <a:cs typeface="Times New Roman" panose="02020603050405020304" pitchFamily="18" charset="0"/>
              </a:rPr>
              <a:t>town</a:t>
            </a:r>
            <a:r>
              <a:rPr lang="fr-FR" dirty="0" smtClean="0">
                <a:latin typeface="Times New Roman" panose="02020603050405020304" pitchFamily="18" charset="0"/>
                <a:cs typeface="Times New Roman" panose="02020603050405020304" pitchFamily="18" charset="0"/>
              </a:rPr>
              <a:t>-meeting </a:t>
            </a:r>
            <a:r>
              <a:rPr lang="fr-FR" dirty="0" err="1" smtClean="0">
                <a:latin typeface="Times New Roman" panose="02020603050405020304" pitchFamily="18" charset="0"/>
                <a:cs typeface="Times New Roman" panose="02020603050405020304" pitchFamily="18" charset="0"/>
              </a:rPr>
              <a:t>governmentn</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popular</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elections</a:t>
            </a:r>
            <a:r>
              <a:rPr lang="fr-FR" dirty="0" smtClean="0">
                <a:latin typeface="Times New Roman" panose="02020603050405020304" pitchFamily="18" charset="0"/>
                <a:cs typeface="Times New Roman" panose="02020603050405020304" pitchFamily="18" charset="0"/>
              </a:rPr>
              <a:t>, a </a:t>
            </a:r>
            <a:r>
              <a:rPr lang="fr-FR" dirty="0" err="1" smtClean="0">
                <a:latin typeface="Times New Roman" panose="02020603050405020304" pitchFamily="18" charset="0"/>
                <a:cs typeface="Times New Roman" panose="02020603050405020304" pitchFamily="18" charset="0"/>
              </a:rPr>
              <a:t>bicameral</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council</a:t>
            </a:r>
            <a:r>
              <a:rPr lang="fr-FR" dirty="0" smtClean="0">
                <a:latin typeface="Times New Roman" panose="02020603050405020304" pitchFamily="18" charset="0"/>
                <a:cs typeface="Times New Roman" panose="02020603050405020304" pitchFamily="18" charset="0"/>
              </a:rPr>
              <a:t>, and </a:t>
            </a:r>
            <a:r>
              <a:rPr lang="fr-FR" dirty="0" err="1" smtClean="0">
                <a:latin typeface="Times New Roman" panose="02020603050405020304" pitchFamily="18" charset="0"/>
                <a:cs typeface="Times New Roman" panose="02020603050405020304" pitchFamily="18" charset="0"/>
              </a:rPr>
              <a:t>other</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novelties</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that</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were</a:t>
            </a:r>
            <a:r>
              <a:rPr lang="fr-FR" dirty="0" smtClean="0">
                <a:latin typeface="Times New Roman" panose="02020603050405020304" pitchFamily="18" charset="0"/>
                <a:cs typeface="Times New Roman" panose="02020603050405020304" pitchFamily="18" charset="0"/>
              </a:rPr>
              <a:t> to </a:t>
            </a:r>
            <a:r>
              <a:rPr lang="fr-FR" dirty="0" err="1" smtClean="0">
                <a:latin typeface="Times New Roman" panose="02020603050405020304" pitchFamily="18" charset="0"/>
                <a:cs typeface="Times New Roman" panose="02020603050405020304" pitchFamily="18" charset="0"/>
              </a:rPr>
              <a:t>become</a:t>
            </a:r>
            <a:r>
              <a:rPr lang="fr-FR" dirty="0" smtClean="0">
                <a:latin typeface="Times New Roman" panose="02020603050405020304" pitchFamily="18" charset="0"/>
                <a:cs typeface="Times New Roman" panose="02020603050405020304" pitchFamily="18" charset="0"/>
              </a:rPr>
              <a:t> parts of the </a:t>
            </a:r>
            <a:r>
              <a:rPr lang="fr-FR" dirty="0" err="1" smtClean="0">
                <a:latin typeface="Times New Roman" panose="02020603050405020304" pitchFamily="18" charset="0"/>
                <a:cs typeface="Times New Roman" panose="02020603050405020304" pitchFamily="18" charset="0"/>
              </a:rPr>
              <a:t>machinery</a:t>
            </a:r>
            <a:r>
              <a:rPr lang="fr-FR" dirty="0" smtClean="0">
                <a:latin typeface="Times New Roman" panose="02020603050405020304" pitchFamily="18" charset="0"/>
                <a:cs typeface="Times New Roman" panose="02020603050405020304" pitchFamily="18" charset="0"/>
              </a:rPr>
              <a:t> of </a:t>
            </a:r>
            <a:r>
              <a:rPr lang="fr-FR" dirty="0" err="1" smtClean="0">
                <a:latin typeface="Times New Roman" panose="02020603050405020304" pitchFamily="18" charset="0"/>
                <a:cs typeface="Times New Roman" panose="02020603050405020304" pitchFamily="18" charset="0"/>
              </a:rPr>
              <a:t>democracy</a:t>
            </a:r>
            <a:r>
              <a:rPr lang="fr-FR" dirty="0" smtClean="0">
                <a:latin typeface="Times New Roman" panose="02020603050405020304" pitchFamily="18" charset="0"/>
                <a:cs typeface="Times New Roman" panose="02020603050405020304" pitchFamily="18" charset="0"/>
              </a:rPr>
              <a:t>.</a:t>
            </a:r>
          </a:p>
          <a:p>
            <a:pPr marL="285750" indent="-285750">
              <a:lnSpc>
                <a:spcPct val="150000"/>
              </a:lnSpc>
              <a:buFontTx/>
              <a:buChar char="-"/>
            </a:pPr>
            <a:r>
              <a:rPr lang="fr-FR" dirty="0" smtClean="0">
                <a:latin typeface="Times New Roman" panose="02020603050405020304" pitchFamily="18" charset="0"/>
                <a:cs typeface="Times New Roman" panose="02020603050405020304" pitchFamily="18" charset="0"/>
              </a:rPr>
              <a:t>The Massachussetts </a:t>
            </a:r>
            <a:r>
              <a:rPr lang="fr-FR" dirty="0" err="1" smtClean="0">
                <a:latin typeface="Times New Roman" panose="02020603050405020304" pitchFamily="18" charset="0"/>
                <a:cs typeface="Times New Roman" panose="02020603050405020304" pitchFamily="18" charset="0"/>
              </a:rPr>
              <a:t>Bay</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did</a:t>
            </a:r>
            <a:r>
              <a:rPr lang="fr-FR" dirty="0" smtClean="0">
                <a:latin typeface="Times New Roman" panose="02020603050405020304" pitchFamily="18" charset="0"/>
                <a:cs typeface="Times New Roman" panose="02020603050405020304" pitchFamily="18" charset="0"/>
              </a:rPr>
              <a:t> not </a:t>
            </a:r>
            <a:r>
              <a:rPr lang="fr-FR" dirty="0" err="1" smtClean="0">
                <a:latin typeface="Times New Roman" panose="02020603050405020304" pitchFamily="18" charset="0"/>
                <a:cs typeface="Times New Roman" panose="02020603050405020304" pitchFamily="18" charset="0"/>
              </a:rPr>
              <a:t>tolerate</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diversity</a:t>
            </a:r>
            <a:r>
              <a:rPr lang="fr-FR" dirty="0" smtClean="0">
                <a:latin typeface="Times New Roman" panose="02020603050405020304" pitchFamily="18" charset="0"/>
                <a:cs typeface="Times New Roman" panose="02020603050405020304" pitchFamily="18" charset="0"/>
              </a:rPr>
              <a:t> ( Anne Hutchinson and Roger </a:t>
            </a:r>
            <a:r>
              <a:rPr lang="fr-FR" dirty="0" err="1" smtClean="0">
                <a:latin typeface="Times New Roman" panose="02020603050405020304" pitchFamily="18" charset="0"/>
                <a:cs typeface="Times New Roman" panose="02020603050405020304" pitchFamily="18" charset="0"/>
              </a:rPr>
              <a:t>Wiliams</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dissendents</a:t>
            </a:r>
            <a:r>
              <a:rPr lang="fr-FR"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878840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25552" y="802888"/>
            <a:ext cx="10705170" cy="3785652"/>
          </a:xfrm>
          <a:prstGeom prst="rect">
            <a:avLst/>
          </a:prstGeom>
          <a:noFill/>
        </p:spPr>
        <p:txBody>
          <a:bodyPr wrap="square" rtlCol="0">
            <a:spAutoFit/>
          </a:bodyPr>
          <a:lstStyle/>
          <a:p>
            <a:pPr>
              <a:lnSpc>
                <a:spcPct val="200000"/>
              </a:lnSpc>
            </a:pPr>
            <a:r>
              <a:rPr lang="fr-FR" sz="2000" b="1" dirty="0" smtClean="0">
                <a:latin typeface="Times New Roman" panose="02020603050405020304" pitchFamily="18" charset="0"/>
                <a:cs typeface="Times New Roman" panose="02020603050405020304" pitchFamily="18" charset="0"/>
              </a:rPr>
              <a:t>I.3- </a:t>
            </a:r>
            <a:r>
              <a:rPr lang="fr-FR" sz="2000" b="1" dirty="0" err="1" smtClean="0">
                <a:latin typeface="Times New Roman" panose="02020603050405020304" pitchFamily="18" charset="0"/>
                <a:cs typeface="Times New Roman" panose="02020603050405020304" pitchFamily="18" charset="0"/>
              </a:rPr>
              <a:t>Puritanism</a:t>
            </a:r>
            <a:r>
              <a:rPr lang="fr-FR" sz="2000" b="1" dirty="0" smtClean="0">
                <a:latin typeface="Times New Roman" panose="02020603050405020304" pitchFamily="18" charset="0"/>
                <a:cs typeface="Times New Roman" panose="02020603050405020304" pitchFamily="18" charset="0"/>
              </a:rPr>
              <a:t>:</a:t>
            </a:r>
          </a:p>
          <a:p>
            <a:pPr marL="285750" indent="-285750">
              <a:lnSpc>
                <a:spcPct val="200000"/>
              </a:lnSpc>
              <a:buFontTx/>
              <a:buChar char="-"/>
            </a:pPr>
            <a:r>
              <a:rPr lang="fr-FR" sz="2000" dirty="0" smtClean="0">
                <a:latin typeface="Times New Roman" panose="02020603050405020304" pitchFamily="18" charset="0"/>
                <a:cs typeface="Times New Roman" panose="02020603050405020304" pitchFamily="18" charset="0"/>
              </a:rPr>
              <a:t>The </a:t>
            </a:r>
            <a:r>
              <a:rPr lang="fr-FR" sz="2000" dirty="0" err="1" smtClean="0">
                <a:latin typeface="Times New Roman" panose="02020603050405020304" pitchFamily="18" charset="0"/>
                <a:cs typeface="Times New Roman" panose="02020603050405020304" pitchFamily="18" charset="0"/>
              </a:rPr>
              <a:t>earliest</a:t>
            </a:r>
            <a:r>
              <a:rPr lang="fr-FR" sz="2000" dirty="0" smtClean="0">
                <a:latin typeface="Times New Roman" panose="02020603050405020304" pitchFamily="18" charset="0"/>
                <a:cs typeface="Times New Roman" panose="02020603050405020304" pitchFamily="18" charset="0"/>
              </a:rPr>
              <a:t> English </a:t>
            </a:r>
            <a:r>
              <a:rPr lang="fr-FR" sz="2000" dirty="0" err="1" smtClean="0">
                <a:latin typeface="Times New Roman" panose="02020603050405020304" pitchFamily="18" charset="0"/>
                <a:cs typeface="Times New Roman" panose="02020603050405020304" pitchFamily="18" charset="0"/>
              </a:rPr>
              <a:t>Puritans</a:t>
            </a:r>
            <a:r>
              <a:rPr lang="fr-FR" sz="2000" dirty="0" smtClean="0">
                <a:latin typeface="Times New Roman" panose="02020603050405020304" pitchFamily="18" charset="0"/>
                <a:cs typeface="Times New Roman" panose="02020603050405020304" pitchFamily="18" charset="0"/>
              </a:rPr>
              <a:t> </a:t>
            </a:r>
            <a:r>
              <a:rPr lang="fr-FR" sz="2000" dirty="0" err="1" smtClean="0">
                <a:latin typeface="Times New Roman" panose="02020603050405020304" pitchFamily="18" charset="0"/>
                <a:cs typeface="Times New Roman" panose="02020603050405020304" pitchFamily="18" charset="0"/>
              </a:rPr>
              <a:t>were</a:t>
            </a:r>
            <a:r>
              <a:rPr lang="fr-FR" sz="2000" dirty="0" smtClean="0">
                <a:latin typeface="Times New Roman" panose="02020603050405020304" pitchFamily="18" charset="0"/>
                <a:cs typeface="Times New Roman" panose="02020603050405020304" pitchFamily="18" charset="0"/>
              </a:rPr>
              <a:t> </a:t>
            </a:r>
            <a:r>
              <a:rPr lang="fr-FR" sz="2000" dirty="0" err="1" smtClean="0">
                <a:latin typeface="Times New Roman" panose="02020603050405020304" pitchFamily="18" charset="0"/>
                <a:cs typeface="Times New Roman" panose="02020603050405020304" pitchFamily="18" charset="0"/>
              </a:rPr>
              <a:t>devout</a:t>
            </a:r>
            <a:r>
              <a:rPr lang="fr-FR" sz="2000" dirty="0" smtClean="0">
                <a:latin typeface="Times New Roman" panose="02020603050405020304" pitchFamily="18" charset="0"/>
                <a:cs typeface="Times New Roman" panose="02020603050405020304" pitchFamily="18" charset="0"/>
              </a:rPr>
              <a:t> </a:t>
            </a:r>
            <a:r>
              <a:rPr lang="fr-FR" sz="2000" dirty="0" err="1" smtClean="0">
                <a:latin typeface="Times New Roman" panose="02020603050405020304" pitchFamily="18" charset="0"/>
                <a:cs typeface="Times New Roman" panose="02020603050405020304" pitchFamily="18" charset="0"/>
              </a:rPr>
              <a:t>members</a:t>
            </a:r>
            <a:r>
              <a:rPr lang="fr-FR" sz="2000" dirty="0" smtClean="0">
                <a:latin typeface="Times New Roman" panose="02020603050405020304" pitchFamily="18" charset="0"/>
                <a:cs typeface="Times New Roman" panose="02020603050405020304" pitchFamily="18" charset="0"/>
              </a:rPr>
              <a:t> of the Church of </a:t>
            </a:r>
            <a:r>
              <a:rPr lang="fr-FR" sz="2000" dirty="0" err="1" smtClean="0">
                <a:latin typeface="Times New Roman" panose="02020603050405020304" pitchFamily="18" charset="0"/>
                <a:cs typeface="Times New Roman" panose="02020603050405020304" pitchFamily="18" charset="0"/>
              </a:rPr>
              <a:t>England</a:t>
            </a:r>
            <a:r>
              <a:rPr lang="fr-FR" sz="2000" dirty="0" smtClean="0">
                <a:latin typeface="Times New Roman" panose="02020603050405020304" pitchFamily="18" charset="0"/>
                <a:cs typeface="Times New Roman" panose="02020603050405020304" pitchFamily="18" charset="0"/>
              </a:rPr>
              <a:t> and </a:t>
            </a:r>
            <a:r>
              <a:rPr lang="fr-FR" sz="2000" dirty="0" err="1" smtClean="0">
                <a:latin typeface="Times New Roman" panose="02020603050405020304" pitchFamily="18" charset="0"/>
                <a:cs typeface="Times New Roman" panose="02020603050405020304" pitchFamily="18" charset="0"/>
              </a:rPr>
              <a:t>had</a:t>
            </a:r>
            <a:r>
              <a:rPr lang="fr-FR" sz="2000" dirty="0" smtClean="0">
                <a:latin typeface="Times New Roman" panose="02020603050405020304" pitchFamily="18" charset="0"/>
                <a:cs typeface="Times New Roman" panose="02020603050405020304" pitchFamily="18" charset="0"/>
              </a:rPr>
              <a:t> no </a:t>
            </a:r>
            <a:r>
              <a:rPr lang="fr-FR" sz="2000" dirty="0" err="1" smtClean="0">
                <a:latin typeface="Times New Roman" panose="02020603050405020304" pitchFamily="18" charset="0"/>
                <a:cs typeface="Times New Roman" panose="02020603050405020304" pitchFamily="18" charset="0"/>
              </a:rPr>
              <a:t>desire</a:t>
            </a:r>
            <a:r>
              <a:rPr lang="fr-FR" sz="2000" dirty="0" smtClean="0">
                <a:latin typeface="Times New Roman" panose="02020603050405020304" pitchFamily="18" charset="0"/>
                <a:cs typeface="Times New Roman" panose="02020603050405020304" pitchFamily="18" charset="0"/>
              </a:rPr>
              <a:t> to </a:t>
            </a:r>
            <a:r>
              <a:rPr lang="fr-FR" sz="2000" dirty="0" err="1" smtClean="0">
                <a:latin typeface="Times New Roman" panose="02020603050405020304" pitchFamily="18" charset="0"/>
                <a:cs typeface="Times New Roman" panose="02020603050405020304" pitchFamily="18" charset="0"/>
              </a:rPr>
              <a:t>produce</a:t>
            </a:r>
            <a:r>
              <a:rPr lang="fr-FR" sz="2000" dirty="0" smtClean="0">
                <a:latin typeface="Times New Roman" panose="02020603050405020304" pitchFamily="18" charset="0"/>
                <a:cs typeface="Times New Roman" panose="02020603050405020304" pitchFamily="18" charset="0"/>
              </a:rPr>
              <a:t> a </a:t>
            </a:r>
            <a:r>
              <a:rPr lang="fr-FR" sz="2000" dirty="0" err="1" smtClean="0">
                <a:latin typeface="Times New Roman" panose="02020603050405020304" pitchFamily="18" charset="0"/>
                <a:cs typeface="Times New Roman" panose="02020603050405020304" pitchFamily="18" charset="0"/>
              </a:rPr>
              <a:t>schism</a:t>
            </a:r>
            <a:r>
              <a:rPr lang="fr-FR" sz="2000" dirty="0" smtClean="0">
                <a:latin typeface="Times New Roman" panose="02020603050405020304" pitchFamily="18" charset="0"/>
                <a:cs typeface="Times New Roman" panose="02020603050405020304" pitchFamily="18" charset="0"/>
              </a:rPr>
              <a:t>. </a:t>
            </a:r>
            <a:endParaRPr lang="fr-FR" sz="2000" dirty="0">
              <a:latin typeface="Times New Roman" panose="02020603050405020304" pitchFamily="18" charset="0"/>
              <a:cs typeface="Times New Roman" panose="02020603050405020304" pitchFamily="18" charset="0"/>
            </a:endParaRPr>
          </a:p>
          <a:p>
            <a:pPr marL="285750" indent="-285750">
              <a:lnSpc>
                <a:spcPct val="200000"/>
              </a:lnSpc>
              <a:buFontTx/>
              <a:buChar char="-"/>
            </a:pPr>
            <a:r>
              <a:rPr lang="fr-FR" sz="2000" dirty="0" smtClean="0">
                <a:latin typeface="Times New Roman" panose="02020603050405020304" pitchFamily="18" charset="0"/>
                <a:cs typeface="Times New Roman" panose="02020603050405020304" pitchFamily="18" charset="0"/>
              </a:rPr>
              <a:t>The </a:t>
            </a:r>
            <a:r>
              <a:rPr lang="fr-FR" sz="2000" dirty="0" err="1" smtClean="0">
                <a:latin typeface="Times New Roman" panose="02020603050405020304" pitchFamily="18" charset="0"/>
                <a:cs typeface="Times New Roman" panose="02020603050405020304" pitchFamily="18" charset="0"/>
              </a:rPr>
              <a:t>Puritans</a:t>
            </a:r>
            <a:r>
              <a:rPr lang="fr-FR" sz="2000" dirty="0" smtClean="0">
                <a:latin typeface="Times New Roman" panose="02020603050405020304" pitchFamily="18" charset="0"/>
                <a:cs typeface="Times New Roman" panose="02020603050405020304" pitchFamily="18" charset="0"/>
              </a:rPr>
              <a:t> </a:t>
            </a:r>
            <a:r>
              <a:rPr lang="fr-FR" sz="2000" dirty="0" err="1" smtClean="0">
                <a:latin typeface="Times New Roman" panose="02020603050405020304" pitchFamily="18" charset="0"/>
                <a:cs typeface="Times New Roman" panose="02020603050405020304" pitchFamily="18" charset="0"/>
              </a:rPr>
              <a:t>wanted</a:t>
            </a:r>
            <a:r>
              <a:rPr lang="fr-FR" sz="2000" dirty="0" smtClean="0">
                <a:latin typeface="Times New Roman" panose="02020603050405020304" pitchFamily="18" charset="0"/>
                <a:cs typeface="Times New Roman" panose="02020603050405020304" pitchFamily="18" charset="0"/>
              </a:rPr>
              <a:t> to </a:t>
            </a:r>
            <a:r>
              <a:rPr lang="fr-FR" sz="2000" dirty="0" err="1" smtClean="0">
                <a:latin typeface="Times New Roman" panose="02020603050405020304" pitchFamily="18" charset="0"/>
                <a:cs typeface="Times New Roman" panose="02020603050405020304" pitchFamily="18" charset="0"/>
              </a:rPr>
              <a:t>purify</a:t>
            </a:r>
            <a:r>
              <a:rPr lang="fr-FR" sz="2000" dirty="0" smtClean="0">
                <a:latin typeface="Times New Roman" panose="02020603050405020304" pitchFamily="18" charset="0"/>
                <a:cs typeface="Times New Roman" panose="02020603050405020304" pitchFamily="18" charset="0"/>
              </a:rPr>
              <a:t> (</a:t>
            </a:r>
            <a:r>
              <a:rPr lang="fr-FR" sz="2000" dirty="0" err="1" smtClean="0">
                <a:latin typeface="Times New Roman" panose="02020603050405020304" pitchFamily="18" charset="0"/>
                <a:cs typeface="Times New Roman" panose="02020603050405020304" pitchFamily="18" charset="0"/>
              </a:rPr>
              <a:t>reform</a:t>
            </a:r>
            <a:r>
              <a:rPr lang="fr-FR" sz="2000" dirty="0" smtClean="0">
                <a:latin typeface="Times New Roman" panose="02020603050405020304" pitchFamily="18" charset="0"/>
                <a:cs typeface="Times New Roman" panose="02020603050405020304" pitchFamily="18" charset="0"/>
              </a:rPr>
              <a:t>) the Church of </a:t>
            </a:r>
            <a:r>
              <a:rPr lang="fr-FR" sz="2000" dirty="0" err="1" smtClean="0">
                <a:latin typeface="Times New Roman" panose="02020603050405020304" pitchFamily="18" charset="0"/>
                <a:cs typeface="Times New Roman" panose="02020603050405020304" pitchFamily="18" charset="0"/>
              </a:rPr>
              <a:t>England</a:t>
            </a:r>
            <a:r>
              <a:rPr lang="fr-FR" sz="2000" dirty="0" smtClean="0">
                <a:latin typeface="Times New Roman" panose="02020603050405020304" pitchFamily="18" charset="0"/>
                <a:cs typeface="Times New Roman" panose="02020603050405020304" pitchFamily="18" charset="0"/>
              </a:rPr>
              <a:t> ( and </a:t>
            </a:r>
            <a:r>
              <a:rPr lang="fr-FR" sz="2000" dirty="0" err="1" smtClean="0">
                <a:latin typeface="Times New Roman" panose="02020603050405020304" pitchFamily="18" charset="0"/>
                <a:cs typeface="Times New Roman" panose="02020603050405020304" pitchFamily="18" charset="0"/>
              </a:rPr>
              <a:t>diminish</a:t>
            </a:r>
            <a:r>
              <a:rPr lang="fr-FR" sz="2000" dirty="0" smtClean="0">
                <a:latin typeface="Times New Roman" panose="02020603050405020304" pitchFamily="18" charset="0"/>
                <a:cs typeface="Times New Roman" panose="02020603050405020304" pitchFamily="18" charset="0"/>
              </a:rPr>
              <a:t> the </a:t>
            </a:r>
            <a:r>
              <a:rPr lang="fr-FR" sz="2000" dirty="0" err="1" smtClean="0">
                <a:latin typeface="Times New Roman" panose="02020603050405020304" pitchFamily="18" charset="0"/>
                <a:cs typeface="Times New Roman" panose="02020603050405020304" pitchFamily="18" charset="0"/>
              </a:rPr>
              <a:t>authority</a:t>
            </a:r>
            <a:r>
              <a:rPr lang="fr-FR" sz="2000" dirty="0" smtClean="0">
                <a:latin typeface="Times New Roman" panose="02020603050405020304" pitchFamily="18" charset="0"/>
                <a:cs typeface="Times New Roman" panose="02020603050405020304" pitchFamily="18" charset="0"/>
              </a:rPr>
              <a:t> of the bishops) </a:t>
            </a:r>
          </a:p>
          <a:p>
            <a:pPr marL="285750" indent="-285750">
              <a:lnSpc>
                <a:spcPct val="200000"/>
              </a:lnSpc>
              <a:buFontTx/>
              <a:buChar char="-"/>
            </a:pPr>
            <a:r>
              <a:rPr lang="fr-FR" sz="2000" dirty="0" err="1" smtClean="0">
                <a:latin typeface="Times New Roman" panose="02020603050405020304" pitchFamily="18" charset="0"/>
                <a:cs typeface="Times New Roman" panose="02020603050405020304" pitchFamily="18" charset="0"/>
              </a:rPr>
              <a:t>They</a:t>
            </a:r>
            <a:r>
              <a:rPr lang="fr-FR" sz="2000" dirty="0" smtClean="0">
                <a:latin typeface="Times New Roman" panose="02020603050405020304" pitchFamily="18" charset="0"/>
                <a:cs typeface="Times New Roman" panose="02020603050405020304" pitchFamily="18" charset="0"/>
              </a:rPr>
              <a:t> </a:t>
            </a:r>
            <a:r>
              <a:rPr lang="fr-FR" sz="2000" dirty="0" err="1" smtClean="0">
                <a:latin typeface="Times New Roman" panose="02020603050405020304" pitchFamily="18" charset="0"/>
                <a:cs typeface="Times New Roman" panose="02020603050405020304" pitchFamily="18" charset="0"/>
              </a:rPr>
              <a:t>were</a:t>
            </a:r>
            <a:r>
              <a:rPr lang="fr-FR" sz="2000" dirty="0" smtClean="0">
                <a:latin typeface="Times New Roman" panose="02020603050405020304" pitchFamily="18" charset="0"/>
                <a:cs typeface="Times New Roman" panose="02020603050405020304" pitchFamily="18" charset="0"/>
              </a:rPr>
              <a:t> </a:t>
            </a:r>
            <a:r>
              <a:rPr lang="fr-FR" sz="2000" dirty="0" err="1" smtClean="0">
                <a:latin typeface="Times New Roman" panose="02020603050405020304" pitchFamily="18" charset="0"/>
                <a:cs typeface="Times New Roman" panose="02020603050405020304" pitchFamily="18" charset="0"/>
              </a:rPr>
              <a:t>religious</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604855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47493" y="802888"/>
            <a:ext cx="9958039" cy="5078313"/>
          </a:xfrm>
          <a:prstGeom prst="rect">
            <a:avLst/>
          </a:prstGeom>
          <a:noFill/>
        </p:spPr>
        <p:txBody>
          <a:bodyPr wrap="square" rtlCol="0">
            <a:spAutoFit/>
          </a:bodyPr>
          <a:lstStyle/>
          <a:p>
            <a:pPr>
              <a:lnSpc>
                <a:spcPct val="200000"/>
              </a:lnSpc>
            </a:pPr>
            <a:r>
              <a:rPr lang="fr-FR" b="1" dirty="0" smtClean="0">
                <a:latin typeface="Times New Roman" panose="02020603050405020304" pitchFamily="18" charset="0"/>
                <a:cs typeface="Times New Roman" panose="02020603050405020304" pitchFamily="18" charset="0"/>
              </a:rPr>
              <a:t>I.4</a:t>
            </a:r>
            <a:r>
              <a:rPr lang="fr-FR" b="1" dirty="0" smtClean="0">
                <a:latin typeface="Times New Roman" panose="02020603050405020304" pitchFamily="18" charset="0"/>
                <a:cs typeface="Times New Roman" panose="02020603050405020304" pitchFamily="18" charset="0"/>
              </a:rPr>
              <a:t>- </a:t>
            </a:r>
            <a:r>
              <a:rPr lang="fr-FR" b="1" dirty="0" smtClean="0">
                <a:latin typeface="Times New Roman" panose="02020603050405020304" pitchFamily="18" charset="0"/>
                <a:cs typeface="Times New Roman" panose="02020603050405020304" pitchFamily="18" charset="0"/>
              </a:rPr>
              <a:t>The Middle Colonies</a:t>
            </a:r>
            <a:r>
              <a:rPr lang="fr-FR" dirty="0" smtClean="0">
                <a:latin typeface="Times New Roman" panose="02020603050405020304" pitchFamily="18" charset="0"/>
                <a:cs typeface="Times New Roman" panose="02020603050405020304" pitchFamily="18" charset="0"/>
              </a:rPr>
              <a:t>:</a:t>
            </a:r>
          </a:p>
          <a:p>
            <a:pPr>
              <a:lnSpc>
                <a:spcPct val="200000"/>
              </a:lnSpc>
            </a:pP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Lying</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between</a:t>
            </a:r>
            <a:r>
              <a:rPr lang="fr-FR" dirty="0" smtClean="0">
                <a:latin typeface="Times New Roman" panose="02020603050405020304" pitchFamily="18" charset="0"/>
                <a:cs typeface="Times New Roman" panose="02020603050405020304" pitchFamily="18" charset="0"/>
              </a:rPr>
              <a:t> New </a:t>
            </a:r>
            <a:r>
              <a:rPr lang="fr-FR" dirty="0" err="1" smtClean="0">
                <a:latin typeface="Times New Roman" panose="02020603050405020304" pitchFamily="18" charset="0"/>
                <a:cs typeface="Times New Roman" panose="02020603050405020304" pitchFamily="18" charset="0"/>
              </a:rPr>
              <a:t>England</a:t>
            </a:r>
            <a:r>
              <a:rPr lang="fr-FR" dirty="0" smtClean="0">
                <a:latin typeface="Times New Roman" panose="02020603050405020304" pitchFamily="18" charset="0"/>
                <a:cs typeface="Times New Roman" panose="02020603050405020304" pitchFamily="18" charset="0"/>
              </a:rPr>
              <a:t> to the </a:t>
            </a:r>
            <a:r>
              <a:rPr lang="fr-FR" dirty="0" err="1" smtClean="0">
                <a:latin typeface="Times New Roman" panose="02020603050405020304" pitchFamily="18" charset="0"/>
                <a:cs typeface="Times New Roman" panose="02020603050405020304" pitchFamily="18" charset="0"/>
              </a:rPr>
              <a:t>northeast</a:t>
            </a:r>
            <a:r>
              <a:rPr lang="fr-FR" dirty="0" smtClean="0">
                <a:latin typeface="Times New Roman" panose="02020603050405020304" pitchFamily="18" charset="0"/>
                <a:cs typeface="Times New Roman" panose="02020603050405020304" pitchFamily="18" charset="0"/>
              </a:rPr>
              <a:t> and the </a:t>
            </a:r>
            <a:r>
              <a:rPr lang="fr-FR" dirty="0" err="1" smtClean="0">
                <a:latin typeface="Times New Roman" panose="02020603050405020304" pitchFamily="18" charset="0"/>
                <a:cs typeface="Times New Roman" panose="02020603050405020304" pitchFamily="18" charset="0"/>
              </a:rPr>
              <a:t>sprawling</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farmlands</a:t>
            </a:r>
            <a:r>
              <a:rPr lang="fr-FR" dirty="0" smtClean="0">
                <a:latin typeface="Times New Roman" panose="02020603050405020304" pitchFamily="18" charset="0"/>
                <a:cs typeface="Times New Roman" panose="02020603050405020304" pitchFamily="18" charset="0"/>
              </a:rPr>
              <a:t> of the </a:t>
            </a:r>
            <a:r>
              <a:rPr lang="fr-FR" dirty="0" err="1" smtClean="0">
                <a:latin typeface="Times New Roman" panose="02020603050405020304" pitchFamily="18" charset="0"/>
                <a:cs typeface="Times New Roman" panose="02020603050405020304" pitchFamily="18" charset="0"/>
              </a:rPr>
              <a:t>southern</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coloniess</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streteched</a:t>
            </a:r>
            <a:r>
              <a:rPr lang="fr-FR" dirty="0" smtClean="0">
                <a:latin typeface="Times New Roman" panose="02020603050405020304" pitchFamily="18" charset="0"/>
                <a:cs typeface="Times New Roman" panose="02020603050405020304" pitchFamily="18" charset="0"/>
              </a:rPr>
              <a:t> the provinces of New York, New Jersey, Delaware, and </a:t>
            </a:r>
            <a:r>
              <a:rPr lang="fr-FR" dirty="0" err="1" smtClean="0">
                <a:latin typeface="Times New Roman" panose="02020603050405020304" pitchFamily="18" charset="0"/>
                <a:cs typeface="Times New Roman" panose="02020603050405020304" pitchFamily="18" charset="0"/>
              </a:rPr>
              <a:t>Pennsylvania</a:t>
            </a:r>
            <a:r>
              <a:rPr lang="fr-FR" dirty="0" smtClean="0">
                <a:latin typeface="Times New Roman" panose="02020603050405020304" pitchFamily="18" charset="0"/>
                <a:cs typeface="Times New Roman" panose="02020603050405020304" pitchFamily="18" charset="0"/>
              </a:rPr>
              <a:t>. The </a:t>
            </a:r>
            <a:r>
              <a:rPr lang="fr-FR" dirty="0" err="1" smtClean="0">
                <a:latin typeface="Times New Roman" panose="02020603050405020304" pitchFamily="18" charset="0"/>
                <a:cs typeface="Times New Roman" panose="02020603050405020304" pitchFamily="18" charset="0"/>
              </a:rPr>
              <a:t>seed</a:t>
            </a:r>
            <a:r>
              <a:rPr lang="fr-FR" dirty="0" smtClean="0">
                <a:latin typeface="Times New Roman" panose="02020603050405020304" pitchFamily="18" charset="0"/>
                <a:cs typeface="Times New Roman" panose="02020603050405020304" pitchFamily="18" charset="0"/>
              </a:rPr>
              <a:t> of American </a:t>
            </a:r>
            <a:r>
              <a:rPr lang="fr-FR" dirty="0" err="1" smtClean="0">
                <a:latin typeface="Times New Roman" panose="02020603050405020304" pitchFamily="18" charset="0"/>
                <a:cs typeface="Times New Roman" panose="02020603050405020304" pitchFamily="18" charset="0"/>
              </a:rPr>
              <a:t>toleration</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was</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sown</a:t>
            </a:r>
            <a:r>
              <a:rPr lang="fr-FR" dirty="0" smtClean="0">
                <a:latin typeface="Times New Roman" panose="02020603050405020304" pitchFamily="18" charset="0"/>
                <a:cs typeface="Times New Roman" panose="02020603050405020304" pitchFamily="18" charset="0"/>
              </a:rPr>
              <a:t> in </a:t>
            </a:r>
            <a:r>
              <a:rPr lang="fr-FR" dirty="0" err="1" smtClean="0">
                <a:latin typeface="Times New Roman" panose="02020603050405020304" pitchFamily="18" charset="0"/>
                <a:cs typeface="Times New Roman" panose="02020603050405020304" pitchFamily="18" charset="0"/>
              </a:rPr>
              <a:t>this</a:t>
            </a:r>
            <a:r>
              <a:rPr lang="fr-FR" dirty="0" smtClean="0">
                <a:latin typeface="Times New Roman" panose="02020603050405020304" pitchFamily="18" charset="0"/>
                <a:cs typeface="Times New Roman" panose="02020603050405020304" pitchFamily="18" charset="0"/>
              </a:rPr>
              <a:t> area, </a:t>
            </a:r>
            <a:r>
              <a:rPr lang="fr-FR" dirty="0" err="1" smtClean="0">
                <a:latin typeface="Times New Roman" panose="02020603050405020304" pitchFamily="18" charset="0"/>
                <a:cs typeface="Times New Roman" panose="02020603050405020304" pitchFamily="18" charset="0"/>
              </a:rPr>
              <a:t>with</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its</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diversity</a:t>
            </a:r>
            <a:r>
              <a:rPr lang="fr-FR" dirty="0" smtClean="0">
                <a:latin typeface="Times New Roman" panose="02020603050405020304" pitchFamily="18" charset="0"/>
                <a:cs typeface="Times New Roman" panose="02020603050405020304" pitchFamily="18" charset="0"/>
              </a:rPr>
              <a:t> of national </a:t>
            </a:r>
            <a:r>
              <a:rPr lang="fr-FR" dirty="0" err="1" smtClean="0">
                <a:latin typeface="Times New Roman" panose="02020603050405020304" pitchFamily="18" charset="0"/>
                <a:cs typeface="Times New Roman" panose="02020603050405020304" pitchFamily="18" charset="0"/>
              </a:rPr>
              <a:t>strains</a:t>
            </a:r>
            <a:r>
              <a:rPr lang="fr-FR" dirty="0" smtClean="0">
                <a:latin typeface="Times New Roman" panose="02020603050405020304" pitchFamily="18" charset="0"/>
                <a:cs typeface="Times New Roman" panose="02020603050405020304" pitchFamily="18" charset="0"/>
              </a:rPr>
              <a:t>, for </a:t>
            </a:r>
            <a:r>
              <a:rPr lang="fr-FR" dirty="0" err="1" smtClean="0">
                <a:latin typeface="Times New Roman" panose="02020603050405020304" pitchFamily="18" charset="0"/>
                <a:cs typeface="Times New Roman" panose="02020603050405020304" pitchFamily="18" charset="0"/>
              </a:rPr>
              <a:t>here</a:t>
            </a:r>
            <a:r>
              <a:rPr lang="fr-FR" dirty="0" smtClean="0">
                <a:latin typeface="Times New Roman" panose="02020603050405020304" pitchFamily="18" charset="0"/>
                <a:cs typeface="Times New Roman" panose="02020603050405020304" pitchFamily="18" charset="0"/>
              </a:rPr>
              <a:t> the </a:t>
            </a:r>
            <a:r>
              <a:rPr lang="fr-FR" dirty="0" err="1" smtClean="0">
                <a:latin typeface="Times New Roman" panose="02020603050405020304" pitchFamily="18" charset="0"/>
                <a:cs typeface="Times New Roman" panose="02020603050405020304" pitchFamily="18" charset="0"/>
              </a:rPr>
              <a:t>melting</a:t>
            </a:r>
            <a:r>
              <a:rPr lang="fr-FR" dirty="0" smtClean="0">
                <a:latin typeface="Times New Roman" panose="02020603050405020304" pitchFamily="18" charset="0"/>
                <a:cs typeface="Times New Roman" panose="02020603050405020304" pitchFamily="18" charset="0"/>
              </a:rPr>
              <a:t> pot </a:t>
            </a:r>
            <a:r>
              <a:rPr lang="fr-FR" dirty="0" err="1" smtClean="0">
                <a:latin typeface="Times New Roman" panose="02020603050405020304" pitchFamily="18" charset="0"/>
                <a:cs typeface="Times New Roman" panose="02020603050405020304" pitchFamily="18" charset="0"/>
              </a:rPr>
              <a:t>that</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produced</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Crèvecoeur’s</a:t>
            </a:r>
            <a:r>
              <a:rPr lang="fr-FR" dirty="0" smtClean="0">
                <a:latin typeface="Times New Roman" panose="02020603050405020304" pitchFamily="18" charset="0"/>
                <a:cs typeface="Times New Roman" panose="02020603050405020304" pitchFamily="18" charset="0"/>
              </a:rPr>
              <a:t> conception of an American </a:t>
            </a:r>
            <a:r>
              <a:rPr lang="fr-FR" dirty="0" err="1" smtClean="0">
                <a:latin typeface="Times New Roman" panose="02020603050405020304" pitchFamily="18" charset="0"/>
                <a:cs typeface="Times New Roman" panose="02020603050405020304" pitchFamily="18" charset="0"/>
              </a:rPr>
              <a:t>boiled</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with</a:t>
            </a:r>
            <a:r>
              <a:rPr lang="fr-FR" dirty="0" smtClean="0">
                <a:latin typeface="Times New Roman" panose="02020603050405020304" pitchFamily="18" charset="0"/>
                <a:cs typeface="Times New Roman" panose="02020603050405020304" pitchFamily="18" charset="0"/>
              </a:rPr>
              <a:t> a </a:t>
            </a:r>
            <a:r>
              <a:rPr lang="fr-FR" dirty="0" err="1" smtClean="0">
                <a:latin typeface="Times New Roman" panose="02020603050405020304" pitchFamily="18" charset="0"/>
                <a:cs typeface="Times New Roman" panose="02020603050405020304" pitchFamily="18" charset="0"/>
              </a:rPr>
              <a:t>briskness</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unknown</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elsewhere</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along</a:t>
            </a:r>
            <a:r>
              <a:rPr lang="fr-FR" dirty="0" smtClean="0">
                <a:latin typeface="Times New Roman" panose="02020603050405020304" pitchFamily="18" charset="0"/>
                <a:cs typeface="Times New Roman" panose="02020603050405020304" pitchFamily="18" charset="0"/>
              </a:rPr>
              <a:t> the Atlantic </a:t>
            </a:r>
            <a:r>
              <a:rPr lang="fr-FR" dirty="0" err="1" smtClean="0">
                <a:latin typeface="Times New Roman" panose="02020603050405020304" pitchFamily="18" charset="0"/>
                <a:cs typeface="Times New Roman" panose="02020603050405020304" pitchFamily="18" charset="0"/>
              </a:rPr>
              <a:t>seabord</a:t>
            </a:r>
            <a:r>
              <a:rPr lang="fr-FR" dirty="0">
                <a:latin typeface="Times New Roman" panose="02020603050405020304" pitchFamily="18" charset="0"/>
                <a:cs typeface="Times New Roman" panose="02020603050405020304" pitchFamily="18" charset="0"/>
              </a:rPr>
              <a:t> </a:t>
            </a:r>
            <a:r>
              <a:rPr lang="fr-FR" dirty="0" smtClean="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America felt </a:t>
            </a:r>
            <a:r>
              <a:rPr lang="en-US" b="1" dirty="0">
                <a:latin typeface="Times New Roman" panose="02020603050405020304" pitchFamily="18" charset="0"/>
                <a:cs typeface="Times New Roman" panose="02020603050405020304" pitchFamily="18" charset="0"/>
              </a:rPr>
              <a:t>more dynamic, restless, and energetic</a:t>
            </a:r>
            <a:r>
              <a:rPr lang="en-US" dirty="0">
                <a:latin typeface="Times New Roman" panose="02020603050405020304" pitchFamily="18" charset="0"/>
                <a:cs typeface="Times New Roman" panose="02020603050405020304" pitchFamily="18" charset="0"/>
              </a:rPr>
              <a:t> than its Atlantic </a:t>
            </a:r>
            <a:r>
              <a:rPr lang="en-US" dirty="0" smtClean="0">
                <a:latin typeface="Times New Roman" panose="02020603050405020304" pitchFamily="18" charset="0"/>
                <a:cs typeface="Times New Roman" panose="02020603050405020304" pitchFamily="18" charset="0"/>
              </a:rPr>
              <a:t>counterparts)</a:t>
            </a:r>
          </a:p>
          <a:p>
            <a:pPr>
              <a:lnSpc>
                <a:spcPct val="200000"/>
              </a:lnSpc>
            </a:pPr>
            <a:r>
              <a:rPr lang="fr-FR" dirty="0" smtClean="0">
                <a:latin typeface="Times New Roman" panose="02020603050405020304" pitchFamily="18" charset="0"/>
                <a:cs typeface="Times New Roman" panose="02020603050405020304" pitchFamily="18" charset="0"/>
              </a:rPr>
              <a:t>- Dutch and </a:t>
            </a:r>
            <a:r>
              <a:rPr lang="fr-FR" dirty="0" err="1" smtClean="0">
                <a:latin typeface="Times New Roman" panose="02020603050405020304" pitchFamily="18" charset="0"/>
                <a:cs typeface="Times New Roman" panose="02020603050405020304" pitchFamily="18" charset="0"/>
              </a:rPr>
              <a:t>Swedissh</a:t>
            </a:r>
            <a:r>
              <a:rPr lang="fr-FR" dirty="0" smtClean="0">
                <a:latin typeface="Times New Roman" panose="02020603050405020304" pitchFamily="18" charset="0"/>
                <a:cs typeface="Times New Roman" panose="02020603050405020304" pitchFamily="18" charset="0"/>
              </a:rPr>
              <a:t> colonies </a:t>
            </a:r>
            <a:r>
              <a:rPr lang="fr-FR" dirty="0" err="1" smtClean="0">
                <a:latin typeface="Times New Roman" panose="02020603050405020304" pitchFamily="18" charset="0"/>
                <a:cs typeface="Times New Roman" panose="02020603050405020304" pitchFamily="18" charset="0"/>
              </a:rPr>
              <a:t>were</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established</a:t>
            </a:r>
            <a:r>
              <a:rPr lang="fr-FR" dirty="0" smtClean="0">
                <a:latin typeface="Times New Roman" panose="02020603050405020304" pitchFamily="18" charset="0"/>
                <a:cs typeface="Times New Roman" panose="02020603050405020304" pitchFamily="18" charset="0"/>
              </a:rPr>
              <a:t> in New York and </a:t>
            </a:r>
            <a:r>
              <a:rPr lang="fr-FR" dirty="0" err="1" smtClean="0">
                <a:latin typeface="Times New Roman" panose="02020603050405020304" pitchFamily="18" charset="0"/>
                <a:cs typeface="Times New Roman" panose="02020603050405020304" pitchFamily="18" charset="0"/>
              </a:rPr>
              <a:t>Pennsylvania</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before</a:t>
            </a:r>
            <a:r>
              <a:rPr lang="fr-FR" dirty="0" smtClean="0">
                <a:latin typeface="Times New Roman" panose="02020603050405020304" pitchFamily="18" charset="0"/>
                <a:cs typeface="Times New Roman" panose="02020603050405020304" pitchFamily="18" charset="0"/>
              </a:rPr>
              <a:t> the British came; the </a:t>
            </a:r>
            <a:r>
              <a:rPr lang="fr-FR" dirty="0" err="1" smtClean="0">
                <a:latin typeface="Times New Roman" panose="02020603050405020304" pitchFamily="18" charset="0"/>
                <a:cs typeface="Times New Roman" panose="02020603050405020304" pitchFamily="18" charset="0"/>
              </a:rPr>
              <a:t>tolerance</a:t>
            </a:r>
            <a:r>
              <a:rPr lang="fr-FR" dirty="0" smtClean="0">
                <a:latin typeface="Times New Roman" panose="02020603050405020304" pitchFamily="18" charset="0"/>
                <a:cs typeface="Times New Roman" panose="02020603050405020304" pitchFamily="18" charset="0"/>
              </a:rPr>
              <a:t> of </a:t>
            </a:r>
            <a:r>
              <a:rPr lang="fr-FR" dirty="0" err="1" smtClean="0">
                <a:latin typeface="Times New Roman" panose="02020603050405020304" pitchFamily="18" charset="0"/>
                <a:cs typeface="Times New Roman" panose="02020603050405020304" pitchFamily="18" charset="0"/>
              </a:rPr>
              <a:t>Pennsylvania</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attarcted</a:t>
            </a:r>
            <a:r>
              <a:rPr lang="fr-FR" dirty="0" smtClean="0">
                <a:latin typeface="Times New Roman" panose="02020603050405020304" pitchFamily="18" charset="0"/>
                <a:cs typeface="Times New Roman" panose="02020603050405020304" pitchFamily="18" charset="0"/>
              </a:rPr>
              <a:t> large </a:t>
            </a:r>
            <a:r>
              <a:rPr lang="fr-FR" dirty="0" err="1" smtClean="0">
                <a:latin typeface="Times New Roman" panose="02020603050405020304" pitchFamily="18" charset="0"/>
                <a:cs typeface="Times New Roman" panose="02020603050405020304" pitchFamily="18" charset="0"/>
              </a:rPr>
              <a:t>numbers</a:t>
            </a:r>
            <a:r>
              <a:rPr lang="fr-FR" dirty="0" smtClean="0">
                <a:latin typeface="Times New Roman" panose="02020603050405020304" pitchFamily="18" charset="0"/>
                <a:cs typeface="Times New Roman" panose="02020603050405020304" pitchFamily="18" charset="0"/>
              </a:rPr>
              <a:t> of </a:t>
            </a:r>
            <a:r>
              <a:rPr lang="fr-FR" dirty="0" err="1" smtClean="0">
                <a:latin typeface="Times New Roman" panose="02020603050405020304" pitchFamily="18" charset="0"/>
                <a:cs typeface="Times New Roman" panose="02020603050405020304" pitchFamily="18" charset="0"/>
              </a:rPr>
              <a:t>Germans</a:t>
            </a:r>
            <a:r>
              <a:rPr lang="fr-FR" dirty="0" smtClean="0">
                <a:latin typeface="Times New Roman" panose="02020603050405020304" pitchFamily="18" charset="0"/>
                <a:cs typeface="Times New Roman" panose="02020603050405020304" pitchFamily="18" charset="0"/>
              </a:rPr>
              <a:t> and French-</a:t>
            </a:r>
            <a:r>
              <a:rPr lang="fr-FR" dirty="0" err="1" smtClean="0">
                <a:latin typeface="Times New Roman" panose="02020603050405020304" pitchFamily="18" charset="0"/>
                <a:cs typeface="Times New Roman" panose="02020603050405020304" pitchFamily="18" charset="0"/>
              </a:rPr>
              <a:t>Hugue</a:t>
            </a:r>
            <a:r>
              <a:rPr lang="fr-FR" dirty="0" smtClean="0">
                <a:latin typeface="Times New Roman" panose="02020603050405020304" pitchFamily="18" charset="0"/>
                <a:cs typeface="Times New Roman" panose="02020603050405020304" pitchFamily="18" charset="0"/>
              </a:rPr>
              <a:t>-not </a:t>
            </a:r>
            <a:r>
              <a:rPr lang="fr-FR" dirty="0" err="1" smtClean="0">
                <a:latin typeface="Times New Roman" panose="02020603050405020304" pitchFamily="18" charset="0"/>
                <a:cs typeface="Times New Roman" panose="02020603050405020304" pitchFamily="18" charset="0"/>
              </a:rPr>
              <a:t>refugees</a:t>
            </a:r>
            <a:r>
              <a:rPr lang="fr-FR" dirty="0" smtClean="0">
                <a:latin typeface="Times New Roman" panose="02020603050405020304" pitchFamily="18" charset="0"/>
                <a:cs typeface="Times New Roman" panose="02020603050405020304" pitchFamily="18" charset="0"/>
              </a:rPr>
              <a:t>; and </a:t>
            </a:r>
            <a:r>
              <a:rPr lang="fr-FR" dirty="0" err="1" smtClean="0">
                <a:latin typeface="Times New Roman" panose="02020603050405020304" pitchFamily="18" charset="0"/>
                <a:cs typeface="Times New Roman" panose="02020603050405020304" pitchFamily="18" charset="0"/>
              </a:rPr>
              <a:t>Jewish</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merchants</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early</a:t>
            </a:r>
            <a:r>
              <a:rPr lang="fr-FR" dirty="0" smtClean="0">
                <a:latin typeface="Times New Roman" panose="02020603050405020304" pitchFamily="18" charset="0"/>
                <a:cs typeface="Times New Roman" panose="02020603050405020304" pitchFamily="18" charset="0"/>
              </a:rPr>
              <a:t> </a:t>
            </a:r>
            <a:r>
              <a:rPr lang="fr-FR" dirty="0" err="1" smtClean="0">
                <a:latin typeface="Times New Roman" panose="02020603050405020304" pitchFamily="18" charset="0"/>
                <a:cs typeface="Times New Roman" panose="02020603050405020304" pitchFamily="18" charset="0"/>
              </a:rPr>
              <a:t>appeared</a:t>
            </a:r>
            <a:r>
              <a:rPr lang="fr-FR" dirty="0" smtClean="0">
                <a:latin typeface="Times New Roman" panose="02020603050405020304" pitchFamily="18" charset="0"/>
                <a:cs typeface="Times New Roman" panose="02020603050405020304" pitchFamily="18" charset="0"/>
              </a:rPr>
              <a:t> in New York and Philadelphia.</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496794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621</TotalTime>
  <Words>2520</Words>
  <Application>Microsoft Office PowerPoint</Application>
  <PresentationFormat>Widescreen</PresentationFormat>
  <Paragraphs>69</Paragraphs>
  <Slides>21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Calibri</vt:lpstr>
      <vt:lpstr>Calibri Light</vt:lpstr>
      <vt:lpstr>Times New Roman</vt:lpstr>
      <vt:lpstr>Office Theme</vt:lpstr>
      <vt:lpstr>History of American Literature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History of American Literature</dc:title>
  <dc:creator>Mordji</dc:creator>
  <cp:lastModifiedBy>Mordji</cp:lastModifiedBy>
  <cp:revision>51</cp:revision>
  <dcterms:created xsi:type="dcterms:W3CDTF">2022-03-06T18:30:59Z</dcterms:created>
  <dcterms:modified xsi:type="dcterms:W3CDTF">2026-02-28T14:38:37Z</dcterms:modified>
</cp:coreProperties>
</file>