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Alice" panose="020B0604020202020204" charset="0"/>
      <p:regular r:id="rId11"/>
    </p:embeddedFont>
    <p:embeddedFont>
      <p:font typeface="Calibri" panose="020F0502020204030204" pitchFamily="34" charset="0"/>
      <p:regular r:id="rId12"/>
      <p:bold r:id="rId13"/>
      <p:italic r:id="rId14"/>
      <p:boldItalic r:id="rId15"/>
    </p:embeddedFont>
    <p:embeddedFont>
      <p:font typeface="Trebuchet MS" panose="020B0603020202020204" pitchFamily="34" charset="0"/>
      <p:regular r:id="rId16"/>
      <p:bold r:id="rId17"/>
      <p:italic r:id="rId18"/>
      <p:boldItalic r:id="rId19"/>
    </p:embeddedFont>
    <p:embeddedFont>
      <p:font typeface="Lora" panose="020B0604020202020204" charset="0"/>
      <p:regular r:id="rId20"/>
    </p:embeddedFont>
    <p:embeddedFont>
      <p:font typeface="Wingdings 3" panose="05040102010807070707" pitchFamily="18" charset="2"/>
      <p:regular r:id="rId2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9" d="100"/>
          <a:sy n="59"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55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10160"/>
            <a:ext cx="14630400" cy="823976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808481" y="2885441"/>
            <a:ext cx="9320323" cy="1975562"/>
          </a:xfrm>
        </p:spPr>
        <p:txBody>
          <a:bodyPr anchor="b">
            <a:noAutofit/>
          </a:bodyPr>
          <a:lstStyle>
            <a:lvl1pPr algn="r">
              <a:defRPr sz="648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808481" y="4861000"/>
            <a:ext cx="9320323" cy="1316279"/>
          </a:xfrm>
        </p:spPr>
        <p:txBody>
          <a:bodyPr anchor="t"/>
          <a:lstStyle>
            <a:lvl1pPr marL="0" indent="0" algn="r">
              <a:buNone/>
              <a:defRPr>
                <a:solidFill>
                  <a:schemeClr val="tx1">
                    <a:lumMod val="50000"/>
                    <a:lumOff val="50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14464057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12802" y="731520"/>
            <a:ext cx="10316002" cy="4084320"/>
          </a:xfrm>
        </p:spPr>
        <p:txBody>
          <a:bodyPr anchor="ctr">
            <a:normAutofit/>
          </a:bodyPr>
          <a:lstStyle>
            <a:lvl1pPr algn="l">
              <a:defRPr sz="5280" b="0" cap="none"/>
            </a:lvl1pPr>
          </a:lstStyle>
          <a:p>
            <a:r>
              <a:rPr lang="fr-FR" smtClean="0"/>
              <a:t>Modifiez le style du titre</a:t>
            </a:r>
            <a:endParaRPr lang="en-US" dirty="0"/>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1411183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639367" y="4358640"/>
            <a:ext cx="8669429"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latin typeface="Arial"/>
              </a:rPr>
              <a:t>”</a:t>
            </a:r>
            <a:endParaRPr lang="en-US" sz="2160" dirty="0">
              <a:solidFill>
                <a:schemeClr val="accent1">
                  <a:lumMod val="60000"/>
                  <a:lumOff val="40000"/>
                </a:schemeClr>
              </a:solidFill>
              <a:latin typeface="Arial"/>
            </a:endParaRPr>
          </a:p>
        </p:txBody>
      </p:sp>
    </p:spTree>
    <p:extLst>
      <p:ext uri="{BB962C8B-B14F-4D97-AF65-F5344CB8AC3E}">
        <p14:creationId xmlns:p14="http://schemas.microsoft.com/office/powerpoint/2010/main" val="353531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12802" y="2318386"/>
            <a:ext cx="10316002" cy="3114552"/>
          </a:xfrm>
        </p:spPr>
        <p:txBody>
          <a:bodyPr anchor="b">
            <a:normAutofit/>
          </a:bodyPr>
          <a:lstStyle>
            <a:lvl1pPr algn="l">
              <a:defRPr sz="5280" b="0" cap="none"/>
            </a:lvl1pPr>
          </a:lstStyle>
          <a:p>
            <a:r>
              <a:rPr lang="fr-FR" smtClean="0"/>
              <a:t>Modifiez le style du titre</a:t>
            </a:r>
            <a:endParaRPr lang="en-US" dirty="0"/>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2874437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tx1">
                    <a:lumMod val="75000"/>
                    <a:lumOff val="25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83914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822959" y="731520"/>
            <a:ext cx="10305844" cy="3627120"/>
          </a:xfrm>
        </p:spPr>
        <p:txBody>
          <a:bodyPr anchor="ctr">
            <a:normAutofit/>
          </a:bodyPr>
          <a:lstStyle>
            <a:lvl1pPr algn="l">
              <a:defRPr sz="528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114000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extLst>
      <p:ext uri="{BB962C8B-B14F-4D97-AF65-F5344CB8AC3E}">
        <p14:creationId xmlns:p14="http://schemas.microsoft.com/office/powerpoint/2010/main" val="414440075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61208" y="731520"/>
            <a:ext cx="1565692" cy="630174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812802" y="731520"/>
            <a:ext cx="8472180" cy="630174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335973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706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022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36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0721378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021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913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4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598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02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3241041"/>
            <a:ext cx="10316002" cy="2191897"/>
          </a:xfrm>
        </p:spPr>
        <p:txBody>
          <a:bodyPr anchor="b"/>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812802" y="5432938"/>
            <a:ext cx="10316002" cy="1032480"/>
          </a:xfrm>
        </p:spPr>
        <p:txBody>
          <a:bodyPr anchor="t"/>
          <a:lstStyle>
            <a:lvl1pPr marL="0" indent="0" algn="l">
              <a:buNone/>
              <a:defRPr sz="240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9519227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12801" y="2592707"/>
            <a:ext cx="5020842" cy="465692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07964" y="2592707"/>
            <a:ext cx="5020841" cy="465692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extLst>
      <p:ext uri="{BB962C8B-B14F-4D97-AF65-F5344CB8AC3E}">
        <p14:creationId xmlns:p14="http://schemas.microsoft.com/office/powerpoint/2010/main" val="2627084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10894" y="2593180"/>
            <a:ext cx="502274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Modifiez les styles du texte du masque</a:t>
            </a:r>
          </a:p>
        </p:txBody>
      </p:sp>
      <p:sp>
        <p:nvSpPr>
          <p:cNvPr id="4" name="Content Placeholder 3"/>
          <p:cNvSpPr>
            <a:spLocks noGrp="1"/>
          </p:cNvSpPr>
          <p:nvPr>
            <p:ph sz="half" idx="2"/>
          </p:nvPr>
        </p:nvSpPr>
        <p:spPr>
          <a:xfrm>
            <a:off x="810894" y="3284695"/>
            <a:ext cx="5022748" cy="396494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06059" y="2593180"/>
            <a:ext cx="5022742"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Modifiez les styles du texte du masque</a:t>
            </a:r>
          </a:p>
        </p:txBody>
      </p:sp>
      <p:sp>
        <p:nvSpPr>
          <p:cNvPr id="6" name="Content Placeholder 5"/>
          <p:cNvSpPr>
            <a:spLocks noGrp="1"/>
          </p:cNvSpPr>
          <p:nvPr>
            <p:ph sz="quarter" idx="4"/>
          </p:nvPr>
        </p:nvSpPr>
        <p:spPr>
          <a:xfrm>
            <a:off x="6106062" y="3284695"/>
            <a:ext cx="5022740" cy="396494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5043619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812801" y="731520"/>
            <a:ext cx="10316002" cy="158496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5900053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36910158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2801" y="1798325"/>
            <a:ext cx="4625434" cy="1534159"/>
          </a:xfrm>
        </p:spPr>
        <p:txBody>
          <a:bodyPr anchor="b">
            <a:normAutofit/>
          </a:bodyPr>
          <a:lstStyle>
            <a:lvl1pPr>
              <a:defRPr sz="2400"/>
            </a:lvl1pPr>
          </a:lstStyle>
          <a:p>
            <a:r>
              <a:rPr lang="fr-FR" smtClean="0"/>
              <a:t>Modifiez le style du titre</a:t>
            </a:r>
            <a:endParaRPr lang="en-US" dirty="0"/>
          </a:p>
        </p:txBody>
      </p:sp>
      <p:sp>
        <p:nvSpPr>
          <p:cNvPr id="3" name="Content Placeholder 2"/>
          <p:cNvSpPr>
            <a:spLocks noGrp="1"/>
          </p:cNvSpPr>
          <p:nvPr>
            <p:ph idx="1"/>
          </p:nvPr>
        </p:nvSpPr>
        <p:spPr>
          <a:xfrm>
            <a:off x="5712554" y="617910"/>
            <a:ext cx="5416249" cy="663172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12801" y="3332483"/>
            <a:ext cx="4625434" cy="3101339"/>
          </a:xfrm>
        </p:spPr>
        <p:txBody>
          <a:bodyPr>
            <a:normAutofit/>
          </a:bodyPr>
          <a:lstStyle>
            <a:lvl1pPr marL="0" indent="0">
              <a:buNone/>
              <a:defRPr sz="1680"/>
            </a:lvl1pPr>
            <a:lvl2pPr marL="548476" indent="0">
              <a:buNone/>
              <a:defRPr sz="1680"/>
            </a:lvl2pPr>
            <a:lvl3pPr marL="1096951" indent="0">
              <a:buNone/>
              <a:defRPr sz="1440"/>
            </a:lvl3pPr>
            <a:lvl4pPr marL="1645427" indent="0">
              <a:buNone/>
              <a:defRPr sz="1200"/>
            </a:lvl4pPr>
            <a:lvl5pPr marL="2193901" indent="0">
              <a:buNone/>
              <a:defRPr sz="1200"/>
            </a:lvl5pPr>
            <a:lvl6pPr marL="2742377" indent="0">
              <a:buNone/>
              <a:defRPr sz="1200"/>
            </a:lvl6pPr>
            <a:lvl7pPr marL="3290852" indent="0">
              <a:buNone/>
              <a:defRPr sz="1200"/>
            </a:lvl7pPr>
            <a:lvl8pPr marL="3839328" indent="0">
              <a:buNone/>
              <a:defRPr sz="1200"/>
            </a:lvl8pPr>
            <a:lvl9pPr marL="4387804" indent="0">
              <a:buNone/>
              <a:defRPr sz="12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extLst>
      <p:ext uri="{BB962C8B-B14F-4D97-AF65-F5344CB8AC3E}">
        <p14:creationId xmlns:p14="http://schemas.microsoft.com/office/powerpoint/2010/main" val="6789348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2802" y="5760720"/>
            <a:ext cx="10316000" cy="680086"/>
          </a:xfrm>
        </p:spPr>
        <p:txBody>
          <a:bodyPr anchor="b">
            <a:normAutofit/>
          </a:bodyPr>
          <a:lstStyle>
            <a:lvl1pPr algn="l">
              <a:defRPr sz="288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12801" y="731520"/>
            <a:ext cx="10316002" cy="4614862"/>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12802" y="6440806"/>
            <a:ext cx="10316000" cy="808829"/>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923622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0160"/>
            <a:ext cx="14630400" cy="823976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731520"/>
            <a:ext cx="10316002" cy="158496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812801" y="2592707"/>
            <a:ext cx="10316002" cy="465692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46160" y="7249635"/>
            <a:ext cx="1094327" cy="438150"/>
          </a:xfrm>
          <a:prstGeom prst="rect">
            <a:avLst/>
          </a:prstGeom>
        </p:spPr>
        <p:txBody>
          <a:bodyPr vert="horz" lIns="91440" tIns="45720" rIns="91440" bIns="45720" rtlCol="0" anchor="ctr"/>
          <a:lstStyle>
            <a:lvl1pPr algn="r">
              <a:defRPr sz="1080">
                <a:solidFill>
                  <a:schemeClr val="tx1">
                    <a:tint val="75000"/>
                  </a:schemeClr>
                </a:solidFill>
              </a:defRPr>
            </a:lvl1pPr>
          </a:lstStyle>
          <a:p>
            <a:fld id="{B61BEF0D-F0BB-DE4B-95CE-6DB70DBA9567}" type="datetimeFigureOut">
              <a:rPr lang="en-US" dirty="0"/>
              <a:pPr/>
              <a:t>2/5/2025</a:t>
            </a:fld>
            <a:endParaRPr lang="en-US" dirty="0"/>
          </a:p>
        </p:txBody>
      </p:sp>
      <p:sp>
        <p:nvSpPr>
          <p:cNvPr id="5" name="Footer Placeholder 4"/>
          <p:cNvSpPr>
            <a:spLocks noGrp="1"/>
          </p:cNvSpPr>
          <p:nvPr>
            <p:ph type="ftr" sz="quarter" idx="3"/>
          </p:nvPr>
        </p:nvSpPr>
        <p:spPr>
          <a:xfrm>
            <a:off x="812801" y="7249635"/>
            <a:ext cx="7557134" cy="438150"/>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08796" y="7249635"/>
            <a:ext cx="820007" cy="438150"/>
          </a:xfrm>
          <a:prstGeom prst="rect">
            <a:avLst/>
          </a:prstGeom>
        </p:spPr>
        <p:txBody>
          <a:bodyPr vert="horz" lIns="91440" tIns="45720" rIns="91440" bIns="45720" rtlCol="0" anchor="ctr"/>
          <a:lstStyle>
            <a:lvl1pPr algn="r">
              <a:defRPr sz="1080">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9680195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lvl1pPr algn="l" defTabSz="548640" rtl="0" eaLnBrk="1" latinLnBrk="0" hangingPunct="1">
        <a:spcBef>
          <a:spcPct val="0"/>
        </a:spcBef>
        <a:buNone/>
        <a:defRPr sz="43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buClr>
        <a:buSzPct val="80000"/>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683073"/>
            <a:ext cx="7556421" cy="2126337"/>
          </a:xfrm>
          <a:prstGeom prst="rect">
            <a:avLst/>
          </a:prstGeom>
          <a:noFill/>
          <a:ln/>
        </p:spPr>
        <p:txBody>
          <a:bodyPr wrap="squar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Apprentissage Profond: Une Révolution de l'Intelligence Artificielle</a:t>
            </a:r>
            <a:endParaRPr lang="en-US" sz="4450" dirty="0"/>
          </a:p>
        </p:txBody>
      </p:sp>
      <p:sp>
        <p:nvSpPr>
          <p:cNvPr id="4" name="Shape 1"/>
          <p:cNvSpPr/>
          <p:nvPr/>
        </p:nvSpPr>
        <p:spPr>
          <a:xfrm>
            <a:off x="6280190" y="5166479"/>
            <a:ext cx="362903" cy="362903"/>
          </a:xfrm>
          <a:prstGeom prst="roundRect">
            <a:avLst>
              <a:gd name="adj" fmla="val 25194296"/>
            </a:avLst>
          </a:prstGeom>
          <a:noFill/>
          <a:ln w="7620">
            <a:solidFill>
              <a:srgbClr val="FFFFFF"/>
            </a:solidFill>
            <a:prstDash val="solid"/>
          </a:ln>
        </p:spPr>
      </p:sp>
      <p:sp>
        <p:nvSpPr>
          <p:cNvPr id="6" name="Text 2"/>
          <p:cNvSpPr/>
          <p:nvPr/>
        </p:nvSpPr>
        <p:spPr>
          <a:xfrm>
            <a:off x="6756440" y="5149572"/>
            <a:ext cx="2366724" cy="396835"/>
          </a:xfrm>
          <a:prstGeom prst="rect">
            <a:avLst/>
          </a:prstGeom>
          <a:noFill/>
          <a:ln/>
        </p:spPr>
        <p:txBody>
          <a:bodyPr wrap="none" lIns="0" tIns="0" rIns="0" bIns="0" rtlCol="0" anchor="t"/>
          <a:lstStyle/>
          <a:p>
            <a:pPr marL="0" indent="0" algn="l">
              <a:lnSpc>
                <a:spcPts val="3100"/>
              </a:lnSpc>
              <a:buNone/>
            </a:pPr>
            <a:r>
              <a:rPr lang="en-US" sz="2200" b="1" dirty="0">
                <a:solidFill>
                  <a:srgbClr val="2C2821"/>
                </a:solidFill>
                <a:latin typeface="Lora Bold" pitchFamily="34" charset="0"/>
                <a:ea typeface="Lora Bold" pitchFamily="34" charset="-122"/>
                <a:cs typeface="Lora Bold" pitchFamily="34" charset="-120"/>
              </a:rPr>
              <a:t>par zertal soumia</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358509"/>
            <a:ext cx="9863137"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Qu'est-ce que l'apprentissage profond ?</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Définition</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L'apprentissage profond est un sous-domaine de l'apprentissage automatique qui utilise des réseaux neuronaux artificiels profonds pour extraire des caractéristiques complexes à partir de données.</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Fonctionnement</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Il s'inspire du fonctionnement du cerveau humain, en utilisant des couches multiples de neurones interconnectés pour apprendre des relations et des patterns dans les données.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5778" y="761762"/>
            <a:ext cx="7665244" cy="1320403"/>
          </a:xfrm>
          <a:prstGeom prst="rect">
            <a:avLst/>
          </a:prstGeom>
          <a:noFill/>
          <a:ln/>
        </p:spPr>
        <p:txBody>
          <a:bodyPr wrap="square" lIns="0" tIns="0" rIns="0" bIns="0" rtlCol="0" anchor="t"/>
          <a:lstStyle/>
          <a:p>
            <a:pPr marL="0" indent="0">
              <a:lnSpc>
                <a:spcPts val="5150"/>
              </a:lnSpc>
              <a:buNone/>
            </a:pPr>
            <a:r>
              <a:rPr lang="en-US" sz="4150" dirty="0">
                <a:solidFill>
                  <a:srgbClr val="233E32"/>
                </a:solidFill>
                <a:latin typeface="Alice" pitchFamily="34" charset="0"/>
                <a:ea typeface="Alice" pitchFamily="34" charset="-122"/>
                <a:cs typeface="Alice" pitchFamily="34" charset="-120"/>
              </a:rPr>
              <a:t>Historique et évolution de l'apprentissage profond</a:t>
            </a:r>
            <a:endParaRPr lang="en-US" sz="4150" dirty="0"/>
          </a:p>
        </p:txBody>
      </p:sp>
      <p:sp>
        <p:nvSpPr>
          <p:cNvPr id="4" name="Shape 1"/>
          <p:cNvSpPr/>
          <p:nvPr/>
        </p:nvSpPr>
        <p:spPr>
          <a:xfrm>
            <a:off x="6531173" y="2398990"/>
            <a:ext cx="22860" cy="5068729"/>
          </a:xfrm>
          <a:prstGeom prst="roundRect">
            <a:avLst>
              <a:gd name="adj" fmla="val 138618"/>
            </a:avLst>
          </a:prstGeom>
          <a:solidFill>
            <a:srgbClr val="D6D3CC"/>
          </a:solidFill>
          <a:ln/>
        </p:spPr>
      </p:sp>
      <p:sp>
        <p:nvSpPr>
          <p:cNvPr id="5" name="Shape 2"/>
          <p:cNvSpPr/>
          <p:nvPr/>
        </p:nvSpPr>
        <p:spPr>
          <a:xfrm>
            <a:off x="6757392" y="2862858"/>
            <a:ext cx="739378" cy="22860"/>
          </a:xfrm>
          <a:prstGeom prst="roundRect">
            <a:avLst>
              <a:gd name="adj" fmla="val 138618"/>
            </a:avLst>
          </a:prstGeom>
          <a:solidFill>
            <a:srgbClr val="D6D3CC"/>
          </a:solidFill>
          <a:ln/>
        </p:spPr>
      </p:sp>
      <p:sp>
        <p:nvSpPr>
          <p:cNvPr id="6" name="Shape 3"/>
          <p:cNvSpPr/>
          <p:nvPr/>
        </p:nvSpPr>
        <p:spPr>
          <a:xfrm>
            <a:off x="6304955" y="2636639"/>
            <a:ext cx="475298" cy="475298"/>
          </a:xfrm>
          <a:prstGeom prst="roundRect">
            <a:avLst>
              <a:gd name="adj" fmla="val 6667"/>
            </a:avLst>
          </a:prstGeom>
          <a:solidFill>
            <a:srgbClr val="F0EDE6"/>
          </a:solidFill>
          <a:ln/>
        </p:spPr>
      </p:sp>
      <p:sp>
        <p:nvSpPr>
          <p:cNvPr id="7" name="Text 4"/>
          <p:cNvSpPr/>
          <p:nvPr/>
        </p:nvSpPr>
        <p:spPr>
          <a:xfrm>
            <a:off x="6474738" y="2715816"/>
            <a:ext cx="135612" cy="316825"/>
          </a:xfrm>
          <a:prstGeom prst="rect">
            <a:avLst/>
          </a:prstGeom>
          <a:noFill/>
          <a:ln/>
        </p:spPr>
        <p:txBody>
          <a:bodyPr wrap="none" lIns="0" tIns="0" rIns="0" bIns="0" rtlCol="0" anchor="t"/>
          <a:lstStyle/>
          <a:p>
            <a:pPr marL="0" indent="0" algn="ctr">
              <a:lnSpc>
                <a:spcPts val="2450"/>
              </a:lnSpc>
              <a:buNone/>
            </a:pPr>
            <a:r>
              <a:rPr lang="en-US" sz="2450" dirty="0">
                <a:solidFill>
                  <a:srgbClr val="2C2821"/>
                </a:solidFill>
                <a:latin typeface="Alice" pitchFamily="34" charset="0"/>
                <a:ea typeface="Alice" pitchFamily="34" charset="-122"/>
                <a:cs typeface="Alice" pitchFamily="34" charset="-120"/>
              </a:rPr>
              <a:t>1</a:t>
            </a:r>
            <a:endParaRPr lang="en-US" sz="2450" dirty="0"/>
          </a:p>
        </p:txBody>
      </p:sp>
      <p:sp>
        <p:nvSpPr>
          <p:cNvPr id="8" name="Text 5"/>
          <p:cNvSpPr/>
          <p:nvPr/>
        </p:nvSpPr>
        <p:spPr>
          <a:xfrm>
            <a:off x="7704415" y="2610207"/>
            <a:ext cx="6186607" cy="1013698"/>
          </a:xfrm>
          <a:prstGeom prst="rect">
            <a:avLst/>
          </a:prstGeom>
          <a:noFill/>
          <a:ln/>
        </p:spPr>
        <p:txBody>
          <a:bodyPr wrap="square" lIns="0" tIns="0" rIns="0" bIns="0" rtlCol="0" anchor="t"/>
          <a:lstStyle/>
          <a:p>
            <a:pPr marL="0" indent="0" algn="l">
              <a:lnSpc>
                <a:spcPts val="2650"/>
              </a:lnSpc>
              <a:buNone/>
            </a:pPr>
            <a:r>
              <a:rPr lang="en-US" sz="1650" dirty="0">
                <a:solidFill>
                  <a:srgbClr val="2C2821"/>
                </a:solidFill>
                <a:latin typeface="Lora" pitchFamily="34" charset="0"/>
                <a:ea typeface="Lora" pitchFamily="34" charset="-122"/>
                <a:cs typeface="Lora" pitchFamily="34" charset="-120"/>
              </a:rPr>
              <a:t>Les premières recherches sur les réseaux neuronaux remontent aux années 1950, avec des travaux pionniers de Frank Rosenblatt.</a:t>
            </a:r>
            <a:endParaRPr lang="en-US" sz="1650" dirty="0"/>
          </a:p>
        </p:txBody>
      </p:sp>
      <p:sp>
        <p:nvSpPr>
          <p:cNvPr id="9" name="Shape 6"/>
          <p:cNvSpPr/>
          <p:nvPr/>
        </p:nvSpPr>
        <p:spPr>
          <a:xfrm>
            <a:off x="6757392" y="4510207"/>
            <a:ext cx="739378" cy="22860"/>
          </a:xfrm>
          <a:prstGeom prst="roundRect">
            <a:avLst>
              <a:gd name="adj" fmla="val 138618"/>
            </a:avLst>
          </a:prstGeom>
          <a:solidFill>
            <a:srgbClr val="D6D3CC"/>
          </a:solidFill>
          <a:ln/>
        </p:spPr>
      </p:sp>
      <p:sp>
        <p:nvSpPr>
          <p:cNvPr id="10" name="Shape 7"/>
          <p:cNvSpPr/>
          <p:nvPr/>
        </p:nvSpPr>
        <p:spPr>
          <a:xfrm>
            <a:off x="6304955" y="4283988"/>
            <a:ext cx="475298" cy="475298"/>
          </a:xfrm>
          <a:prstGeom prst="roundRect">
            <a:avLst>
              <a:gd name="adj" fmla="val 6667"/>
            </a:avLst>
          </a:prstGeom>
          <a:solidFill>
            <a:srgbClr val="F0EDE6"/>
          </a:solidFill>
          <a:ln/>
        </p:spPr>
      </p:sp>
      <p:sp>
        <p:nvSpPr>
          <p:cNvPr id="11" name="Text 8"/>
          <p:cNvSpPr/>
          <p:nvPr/>
        </p:nvSpPr>
        <p:spPr>
          <a:xfrm>
            <a:off x="6464737" y="4363164"/>
            <a:ext cx="155615" cy="316825"/>
          </a:xfrm>
          <a:prstGeom prst="rect">
            <a:avLst/>
          </a:prstGeom>
          <a:noFill/>
          <a:ln/>
        </p:spPr>
        <p:txBody>
          <a:bodyPr wrap="none" lIns="0" tIns="0" rIns="0" bIns="0" rtlCol="0" anchor="t"/>
          <a:lstStyle/>
          <a:p>
            <a:pPr marL="0" indent="0" algn="ctr">
              <a:lnSpc>
                <a:spcPts val="2450"/>
              </a:lnSpc>
              <a:buNone/>
            </a:pPr>
            <a:r>
              <a:rPr lang="en-US" sz="2450" dirty="0">
                <a:solidFill>
                  <a:srgbClr val="2C2821"/>
                </a:solidFill>
                <a:latin typeface="Alice" pitchFamily="34" charset="0"/>
                <a:ea typeface="Alice" pitchFamily="34" charset="-122"/>
                <a:cs typeface="Alice" pitchFamily="34" charset="-120"/>
              </a:rPr>
              <a:t>2</a:t>
            </a:r>
            <a:endParaRPr lang="en-US" sz="2450" dirty="0"/>
          </a:p>
        </p:txBody>
      </p:sp>
      <p:sp>
        <p:nvSpPr>
          <p:cNvPr id="12" name="Text 9"/>
          <p:cNvSpPr/>
          <p:nvPr/>
        </p:nvSpPr>
        <p:spPr>
          <a:xfrm>
            <a:off x="7704415" y="4257556"/>
            <a:ext cx="6186607" cy="1013698"/>
          </a:xfrm>
          <a:prstGeom prst="rect">
            <a:avLst/>
          </a:prstGeom>
          <a:noFill/>
          <a:ln/>
        </p:spPr>
        <p:txBody>
          <a:bodyPr wrap="square" lIns="0" tIns="0" rIns="0" bIns="0" rtlCol="0" anchor="t"/>
          <a:lstStyle/>
          <a:p>
            <a:pPr marL="0" indent="0" algn="l">
              <a:lnSpc>
                <a:spcPts val="2650"/>
              </a:lnSpc>
              <a:buNone/>
            </a:pPr>
            <a:r>
              <a:rPr lang="en-US" sz="1650" dirty="0">
                <a:solidFill>
                  <a:srgbClr val="2C2821"/>
                </a:solidFill>
                <a:latin typeface="Lora" pitchFamily="34" charset="0"/>
                <a:ea typeface="Lora" pitchFamily="34" charset="-122"/>
                <a:cs typeface="Lora" pitchFamily="34" charset="-120"/>
              </a:rPr>
              <a:t>L'apprentissage profond a connu un regain d'intérêt dans les années 2000, grâce à l'augmentation des capacités de calcul et à la disponibilité de données massives.</a:t>
            </a:r>
            <a:endParaRPr lang="en-US" sz="1650" dirty="0"/>
          </a:p>
        </p:txBody>
      </p:sp>
      <p:sp>
        <p:nvSpPr>
          <p:cNvPr id="13" name="Shape 10"/>
          <p:cNvSpPr/>
          <p:nvPr/>
        </p:nvSpPr>
        <p:spPr>
          <a:xfrm>
            <a:off x="6757392" y="6157555"/>
            <a:ext cx="739378" cy="22860"/>
          </a:xfrm>
          <a:prstGeom prst="roundRect">
            <a:avLst>
              <a:gd name="adj" fmla="val 138618"/>
            </a:avLst>
          </a:prstGeom>
          <a:solidFill>
            <a:srgbClr val="D6D3CC"/>
          </a:solidFill>
          <a:ln/>
        </p:spPr>
      </p:sp>
      <p:sp>
        <p:nvSpPr>
          <p:cNvPr id="14" name="Shape 11"/>
          <p:cNvSpPr/>
          <p:nvPr/>
        </p:nvSpPr>
        <p:spPr>
          <a:xfrm>
            <a:off x="6304955" y="5931337"/>
            <a:ext cx="475298" cy="475298"/>
          </a:xfrm>
          <a:prstGeom prst="roundRect">
            <a:avLst>
              <a:gd name="adj" fmla="val 6667"/>
            </a:avLst>
          </a:prstGeom>
          <a:solidFill>
            <a:srgbClr val="F0EDE6"/>
          </a:solidFill>
          <a:ln/>
        </p:spPr>
      </p:sp>
      <p:sp>
        <p:nvSpPr>
          <p:cNvPr id="15" name="Text 12"/>
          <p:cNvSpPr/>
          <p:nvPr/>
        </p:nvSpPr>
        <p:spPr>
          <a:xfrm>
            <a:off x="6465451" y="6010513"/>
            <a:ext cx="154305" cy="316825"/>
          </a:xfrm>
          <a:prstGeom prst="rect">
            <a:avLst/>
          </a:prstGeom>
          <a:noFill/>
          <a:ln/>
        </p:spPr>
        <p:txBody>
          <a:bodyPr wrap="none" lIns="0" tIns="0" rIns="0" bIns="0" rtlCol="0" anchor="t"/>
          <a:lstStyle/>
          <a:p>
            <a:pPr marL="0" indent="0" algn="ctr">
              <a:lnSpc>
                <a:spcPts val="2450"/>
              </a:lnSpc>
              <a:buNone/>
            </a:pPr>
            <a:r>
              <a:rPr lang="en-US" sz="2450" dirty="0">
                <a:solidFill>
                  <a:srgbClr val="2C2821"/>
                </a:solidFill>
                <a:latin typeface="Alice" pitchFamily="34" charset="0"/>
                <a:ea typeface="Alice" pitchFamily="34" charset="-122"/>
                <a:cs typeface="Alice" pitchFamily="34" charset="-120"/>
              </a:rPr>
              <a:t>3</a:t>
            </a:r>
            <a:endParaRPr lang="en-US" sz="2450" dirty="0"/>
          </a:p>
        </p:txBody>
      </p:sp>
      <p:sp>
        <p:nvSpPr>
          <p:cNvPr id="16" name="Text 13"/>
          <p:cNvSpPr/>
          <p:nvPr/>
        </p:nvSpPr>
        <p:spPr>
          <a:xfrm>
            <a:off x="7704415" y="5904905"/>
            <a:ext cx="6186607" cy="1351598"/>
          </a:xfrm>
          <a:prstGeom prst="rect">
            <a:avLst/>
          </a:prstGeom>
          <a:noFill/>
          <a:ln/>
        </p:spPr>
        <p:txBody>
          <a:bodyPr wrap="square" lIns="0" tIns="0" rIns="0" bIns="0" rtlCol="0" anchor="t"/>
          <a:lstStyle/>
          <a:p>
            <a:pPr marL="0" indent="0" algn="l">
              <a:lnSpc>
                <a:spcPts val="2650"/>
              </a:lnSpc>
              <a:buNone/>
            </a:pPr>
            <a:r>
              <a:rPr lang="en-US" sz="1650" dirty="0">
                <a:solidFill>
                  <a:srgbClr val="2C2821"/>
                </a:solidFill>
                <a:latin typeface="Lora" pitchFamily="34" charset="0"/>
                <a:ea typeface="Lora" pitchFamily="34" charset="-122"/>
                <a:cs typeface="Lora" pitchFamily="34" charset="-120"/>
              </a:rPr>
              <a:t>Le développement de nouvelles architectures de réseaux neuronaux profonds, telles que les réseaux de convolution et les réseaux récurrents, a permis de réaliser des progrès significatifs dans l'apprentissage profond.</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01635" y="1216104"/>
            <a:ext cx="11532632" cy="626388"/>
          </a:xfrm>
          <a:prstGeom prst="rect">
            <a:avLst/>
          </a:prstGeom>
          <a:noFill/>
          <a:ln/>
        </p:spPr>
        <p:txBody>
          <a:bodyPr wrap="none" lIns="0" tIns="0" rIns="0" bIns="0" rtlCol="0" anchor="t"/>
          <a:lstStyle/>
          <a:p>
            <a:pPr marL="0" indent="0">
              <a:lnSpc>
                <a:spcPts val="4900"/>
              </a:lnSpc>
              <a:buNone/>
            </a:pPr>
            <a:r>
              <a:rPr lang="en-US" sz="3900" dirty="0">
                <a:solidFill>
                  <a:srgbClr val="233E32"/>
                </a:solidFill>
                <a:latin typeface="Alice" pitchFamily="34" charset="0"/>
                <a:ea typeface="Alice" pitchFamily="34" charset="-122"/>
                <a:cs typeface="Alice" pitchFamily="34" charset="-120"/>
              </a:rPr>
              <a:t>Principes fondamentaux de l'apprentissage profond</a:t>
            </a:r>
            <a:endParaRPr lang="en-US" sz="3900" dirty="0"/>
          </a:p>
        </p:txBody>
      </p:sp>
      <p:pic>
        <p:nvPicPr>
          <p:cNvPr id="3" name="Image 0" descr="preencoded.png"/>
          <p:cNvPicPr>
            <a:picLocks noChangeAspect="1"/>
          </p:cNvPicPr>
          <p:nvPr/>
        </p:nvPicPr>
        <p:blipFill>
          <a:blip r:embed="rId3"/>
          <a:stretch>
            <a:fillRect/>
          </a:stretch>
        </p:blipFill>
        <p:spPr>
          <a:xfrm>
            <a:off x="3189923" y="2243376"/>
            <a:ext cx="1636752" cy="1155025"/>
          </a:xfrm>
          <a:prstGeom prst="rect">
            <a:avLst/>
          </a:prstGeom>
        </p:spPr>
      </p:pic>
      <p:sp>
        <p:nvSpPr>
          <p:cNvPr id="4" name="Text 1"/>
          <p:cNvSpPr/>
          <p:nvPr/>
        </p:nvSpPr>
        <p:spPr>
          <a:xfrm>
            <a:off x="3954661" y="2763441"/>
            <a:ext cx="107275" cy="401003"/>
          </a:xfrm>
          <a:prstGeom prst="rect">
            <a:avLst/>
          </a:prstGeom>
          <a:noFill/>
          <a:ln/>
        </p:spPr>
        <p:txBody>
          <a:bodyPr wrap="none" lIns="0" tIns="0" rIns="0" bIns="0" rtlCol="0" anchor="t"/>
          <a:lstStyle/>
          <a:p>
            <a:pPr marL="0" indent="0" algn="ctr">
              <a:lnSpc>
                <a:spcPts val="3150"/>
              </a:lnSpc>
              <a:buNone/>
            </a:pPr>
            <a:r>
              <a:rPr lang="en-US" sz="1950" dirty="0">
                <a:solidFill>
                  <a:srgbClr val="2C2821"/>
                </a:solidFill>
                <a:latin typeface="Alice" pitchFamily="34" charset="0"/>
                <a:ea typeface="Alice" pitchFamily="34" charset="-122"/>
                <a:cs typeface="Alice" pitchFamily="34" charset="-120"/>
              </a:rPr>
              <a:t>1</a:t>
            </a:r>
            <a:endParaRPr lang="en-US" sz="1950" dirty="0"/>
          </a:p>
        </p:txBody>
      </p:sp>
      <p:sp>
        <p:nvSpPr>
          <p:cNvPr id="5" name="Text 2"/>
          <p:cNvSpPr/>
          <p:nvPr/>
        </p:nvSpPr>
        <p:spPr>
          <a:xfrm>
            <a:off x="5027057" y="2443758"/>
            <a:ext cx="2505789" cy="313253"/>
          </a:xfrm>
          <a:prstGeom prst="rect">
            <a:avLst/>
          </a:prstGeom>
          <a:noFill/>
          <a:ln/>
        </p:spPr>
        <p:txBody>
          <a:bodyPr wrap="none" lIns="0" tIns="0" rIns="0" bIns="0" rtlCol="0" anchor="t"/>
          <a:lstStyle/>
          <a:p>
            <a:pPr marL="0" indent="0" algn="l">
              <a:lnSpc>
                <a:spcPts val="2450"/>
              </a:lnSpc>
              <a:buNone/>
            </a:pPr>
            <a:r>
              <a:rPr lang="en-US" sz="1950" dirty="0">
                <a:solidFill>
                  <a:srgbClr val="2C2821"/>
                </a:solidFill>
                <a:latin typeface="Alice" pitchFamily="34" charset="0"/>
                <a:ea typeface="Alice" pitchFamily="34" charset="-122"/>
                <a:cs typeface="Alice" pitchFamily="34" charset="-120"/>
              </a:rPr>
              <a:t>Réseaux neuronaux</a:t>
            </a:r>
            <a:endParaRPr lang="en-US" sz="1950" dirty="0"/>
          </a:p>
        </p:txBody>
      </p:sp>
      <p:sp>
        <p:nvSpPr>
          <p:cNvPr id="6" name="Text 3"/>
          <p:cNvSpPr/>
          <p:nvPr/>
        </p:nvSpPr>
        <p:spPr>
          <a:xfrm>
            <a:off x="5027057" y="2877264"/>
            <a:ext cx="7583686" cy="320754"/>
          </a:xfrm>
          <a:prstGeom prst="rect">
            <a:avLst/>
          </a:prstGeom>
          <a:noFill/>
          <a:ln/>
        </p:spPr>
        <p:txBody>
          <a:bodyPr wrap="non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Des structures mathématiques qui imitent le fonctionnement du cerveau humain.</a:t>
            </a:r>
            <a:endParaRPr lang="en-US" sz="1550" dirty="0"/>
          </a:p>
        </p:txBody>
      </p:sp>
      <p:sp>
        <p:nvSpPr>
          <p:cNvPr id="7" name="Shape 4"/>
          <p:cNvSpPr/>
          <p:nvPr/>
        </p:nvSpPr>
        <p:spPr>
          <a:xfrm>
            <a:off x="4876681" y="3413879"/>
            <a:ext cx="9002078" cy="11430"/>
          </a:xfrm>
          <a:prstGeom prst="roundRect">
            <a:avLst>
              <a:gd name="adj" fmla="val 263082"/>
            </a:avLst>
          </a:prstGeom>
          <a:solidFill>
            <a:srgbClr val="D6D3CC"/>
          </a:solidFill>
          <a:ln/>
        </p:spPr>
      </p:sp>
      <p:pic>
        <p:nvPicPr>
          <p:cNvPr id="8" name="Image 1" descr="preencoded.png"/>
          <p:cNvPicPr>
            <a:picLocks noChangeAspect="1"/>
          </p:cNvPicPr>
          <p:nvPr/>
        </p:nvPicPr>
        <p:blipFill>
          <a:blip r:embed="rId4"/>
          <a:stretch>
            <a:fillRect/>
          </a:stretch>
        </p:blipFill>
        <p:spPr>
          <a:xfrm>
            <a:off x="2371487" y="3448407"/>
            <a:ext cx="3273623" cy="1155025"/>
          </a:xfrm>
          <a:prstGeom prst="rect">
            <a:avLst/>
          </a:prstGeom>
        </p:spPr>
      </p:pic>
      <p:sp>
        <p:nvSpPr>
          <p:cNvPr id="9" name="Text 5"/>
          <p:cNvSpPr/>
          <p:nvPr/>
        </p:nvSpPr>
        <p:spPr>
          <a:xfrm>
            <a:off x="3946684" y="3825359"/>
            <a:ext cx="123111" cy="401003"/>
          </a:xfrm>
          <a:prstGeom prst="rect">
            <a:avLst/>
          </a:prstGeom>
          <a:noFill/>
          <a:ln/>
        </p:spPr>
        <p:txBody>
          <a:bodyPr wrap="none" lIns="0" tIns="0" rIns="0" bIns="0" rtlCol="0" anchor="t"/>
          <a:lstStyle/>
          <a:p>
            <a:pPr marL="0" indent="0" algn="ctr">
              <a:lnSpc>
                <a:spcPts val="3150"/>
              </a:lnSpc>
              <a:buNone/>
            </a:pPr>
            <a:r>
              <a:rPr lang="en-US" sz="1950" dirty="0">
                <a:solidFill>
                  <a:srgbClr val="2C2821"/>
                </a:solidFill>
                <a:latin typeface="Alice" pitchFamily="34" charset="0"/>
                <a:ea typeface="Alice" pitchFamily="34" charset="-122"/>
                <a:cs typeface="Alice" pitchFamily="34" charset="-120"/>
              </a:rPr>
              <a:t>2</a:t>
            </a:r>
            <a:endParaRPr lang="en-US" sz="1950" dirty="0"/>
          </a:p>
        </p:txBody>
      </p:sp>
      <p:sp>
        <p:nvSpPr>
          <p:cNvPr id="10" name="Text 6"/>
          <p:cNvSpPr/>
          <p:nvPr/>
        </p:nvSpPr>
        <p:spPr>
          <a:xfrm>
            <a:off x="5845493" y="3648789"/>
            <a:ext cx="2746415" cy="313253"/>
          </a:xfrm>
          <a:prstGeom prst="rect">
            <a:avLst/>
          </a:prstGeom>
          <a:noFill/>
          <a:ln/>
        </p:spPr>
        <p:txBody>
          <a:bodyPr wrap="none" lIns="0" tIns="0" rIns="0" bIns="0" rtlCol="0" anchor="t"/>
          <a:lstStyle/>
          <a:p>
            <a:pPr marL="0" indent="0" algn="l">
              <a:lnSpc>
                <a:spcPts val="2450"/>
              </a:lnSpc>
              <a:buNone/>
            </a:pPr>
            <a:r>
              <a:rPr lang="en-US" sz="1950" dirty="0">
                <a:solidFill>
                  <a:srgbClr val="2C2821"/>
                </a:solidFill>
                <a:latin typeface="Alice" pitchFamily="34" charset="0"/>
                <a:ea typeface="Alice" pitchFamily="34" charset="-122"/>
                <a:cs typeface="Alice" pitchFamily="34" charset="-120"/>
              </a:rPr>
              <a:t>Apprentissage supervisé</a:t>
            </a:r>
            <a:endParaRPr lang="en-US" sz="1950" dirty="0"/>
          </a:p>
        </p:txBody>
      </p:sp>
      <p:sp>
        <p:nvSpPr>
          <p:cNvPr id="11" name="Text 7"/>
          <p:cNvSpPr/>
          <p:nvPr/>
        </p:nvSpPr>
        <p:spPr>
          <a:xfrm>
            <a:off x="5845493" y="4082296"/>
            <a:ext cx="4674513" cy="320754"/>
          </a:xfrm>
          <a:prstGeom prst="rect">
            <a:avLst/>
          </a:prstGeom>
          <a:noFill/>
          <a:ln/>
        </p:spPr>
        <p:txBody>
          <a:bodyPr wrap="non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Entraîner un modèle avec des données étiquetées.</a:t>
            </a:r>
            <a:endParaRPr lang="en-US" sz="1550" dirty="0"/>
          </a:p>
        </p:txBody>
      </p:sp>
      <p:sp>
        <p:nvSpPr>
          <p:cNvPr id="12" name="Shape 8"/>
          <p:cNvSpPr/>
          <p:nvPr/>
        </p:nvSpPr>
        <p:spPr>
          <a:xfrm>
            <a:off x="5695117" y="4618911"/>
            <a:ext cx="8183642" cy="11430"/>
          </a:xfrm>
          <a:prstGeom prst="roundRect">
            <a:avLst>
              <a:gd name="adj" fmla="val 263082"/>
            </a:avLst>
          </a:prstGeom>
          <a:solidFill>
            <a:srgbClr val="D6D3CC"/>
          </a:solidFill>
          <a:ln/>
        </p:spPr>
      </p:sp>
      <p:pic>
        <p:nvPicPr>
          <p:cNvPr id="13" name="Image 2" descr="preencoded.png"/>
          <p:cNvPicPr>
            <a:picLocks noChangeAspect="1"/>
          </p:cNvPicPr>
          <p:nvPr/>
        </p:nvPicPr>
        <p:blipFill>
          <a:blip r:embed="rId5"/>
          <a:stretch>
            <a:fillRect/>
          </a:stretch>
        </p:blipFill>
        <p:spPr>
          <a:xfrm>
            <a:off x="1553051" y="4653439"/>
            <a:ext cx="4910495" cy="1155025"/>
          </a:xfrm>
          <a:prstGeom prst="rect">
            <a:avLst/>
          </a:prstGeom>
        </p:spPr>
      </p:pic>
      <p:sp>
        <p:nvSpPr>
          <p:cNvPr id="14" name="Text 9"/>
          <p:cNvSpPr/>
          <p:nvPr/>
        </p:nvSpPr>
        <p:spPr>
          <a:xfrm>
            <a:off x="3947160" y="5030391"/>
            <a:ext cx="122039" cy="401003"/>
          </a:xfrm>
          <a:prstGeom prst="rect">
            <a:avLst/>
          </a:prstGeom>
          <a:noFill/>
          <a:ln/>
        </p:spPr>
        <p:txBody>
          <a:bodyPr wrap="none" lIns="0" tIns="0" rIns="0" bIns="0" rtlCol="0" anchor="t"/>
          <a:lstStyle/>
          <a:p>
            <a:pPr marL="0" indent="0" algn="ctr">
              <a:lnSpc>
                <a:spcPts val="3150"/>
              </a:lnSpc>
              <a:buNone/>
            </a:pPr>
            <a:r>
              <a:rPr lang="en-US" sz="1950" dirty="0">
                <a:solidFill>
                  <a:srgbClr val="2C2821"/>
                </a:solidFill>
                <a:latin typeface="Alice" pitchFamily="34" charset="0"/>
                <a:ea typeface="Alice" pitchFamily="34" charset="-122"/>
                <a:cs typeface="Alice" pitchFamily="34" charset="-120"/>
              </a:rPr>
              <a:t>3</a:t>
            </a:r>
            <a:endParaRPr lang="en-US" sz="1950" dirty="0"/>
          </a:p>
        </p:txBody>
      </p:sp>
      <p:sp>
        <p:nvSpPr>
          <p:cNvPr id="15" name="Text 10"/>
          <p:cNvSpPr/>
          <p:nvPr/>
        </p:nvSpPr>
        <p:spPr>
          <a:xfrm>
            <a:off x="6663928" y="4853821"/>
            <a:ext cx="3237071" cy="313253"/>
          </a:xfrm>
          <a:prstGeom prst="rect">
            <a:avLst/>
          </a:prstGeom>
          <a:noFill/>
          <a:ln/>
        </p:spPr>
        <p:txBody>
          <a:bodyPr wrap="none" lIns="0" tIns="0" rIns="0" bIns="0" rtlCol="0" anchor="t"/>
          <a:lstStyle/>
          <a:p>
            <a:pPr marL="0" indent="0" algn="l">
              <a:lnSpc>
                <a:spcPts val="2450"/>
              </a:lnSpc>
              <a:buNone/>
            </a:pPr>
            <a:r>
              <a:rPr lang="en-US" sz="1950" dirty="0">
                <a:solidFill>
                  <a:srgbClr val="2C2821"/>
                </a:solidFill>
                <a:latin typeface="Alice" pitchFamily="34" charset="0"/>
                <a:ea typeface="Alice" pitchFamily="34" charset="-122"/>
                <a:cs typeface="Alice" pitchFamily="34" charset="-120"/>
              </a:rPr>
              <a:t>Apprentissage non supervisé</a:t>
            </a:r>
            <a:endParaRPr lang="en-US" sz="1950" dirty="0"/>
          </a:p>
        </p:txBody>
      </p:sp>
      <p:sp>
        <p:nvSpPr>
          <p:cNvPr id="16" name="Text 11"/>
          <p:cNvSpPr/>
          <p:nvPr/>
        </p:nvSpPr>
        <p:spPr>
          <a:xfrm>
            <a:off x="6663928" y="5287328"/>
            <a:ext cx="6856928" cy="320754"/>
          </a:xfrm>
          <a:prstGeom prst="rect">
            <a:avLst/>
          </a:prstGeom>
          <a:noFill/>
          <a:ln/>
        </p:spPr>
        <p:txBody>
          <a:bodyPr wrap="non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Détecter des patterns et des structures dans des données non étiquetées.</a:t>
            </a:r>
            <a:endParaRPr lang="en-US" sz="1550" dirty="0"/>
          </a:p>
        </p:txBody>
      </p:sp>
      <p:sp>
        <p:nvSpPr>
          <p:cNvPr id="17" name="Shape 12"/>
          <p:cNvSpPr/>
          <p:nvPr/>
        </p:nvSpPr>
        <p:spPr>
          <a:xfrm>
            <a:off x="6513552" y="5823942"/>
            <a:ext cx="7365206" cy="11430"/>
          </a:xfrm>
          <a:prstGeom prst="roundRect">
            <a:avLst>
              <a:gd name="adj" fmla="val 263082"/>
            </a:avLst>
          </a:prstGeom>
          <a:solidFill>
            <a:srgbClr val="D6D3CC"/>
          </a:solidFill>
          <a:ln/>
        </p:spPr>
      </p:sp>
      <p:pic>
        <p:nvPicPr>
          <p:cNvPr id="18" name="Image 3" descr="preencoded.png"/>
          <p:cNvPicPr>
            <a:picLocks noChangeAspect="1"/>
          </p:cNvPicPr>
          <p:nvPr/>
        </p:nvPicPr>
        <p:blipFill>
          <a:blip r:embed="rId6"/>
          <a:stretch>
            <a:fillRect/>
          </a:stretch>
        </p:blipFill>
        <p:spPr>
          <a:xfrm>
            <a:off x="734616" y="5858470"/>
            <a:ext cx="6547366" cy="1155025"/>
          </a:xfrm>
          <a:prstGeom prst="rect">
            <a:avLst/>
          </a:prstGeom>
        </p:spPr>
      </p:pic>
      <p:sp>
        <p:nvSpPr>
          <p:cNvPr id="19" name="Text 13"/>
          <p:cNvSpPr/>
          <p:nvPr/>
        </p:nvSpPr>
        <p:spPr>
          <a:xfrm>
            <a:off x="3946088" y="6235422"/>
            <a:ext cx="124301" cy="401003"/>
          </a:xfrm>
          <a:prstGeom prst="rect">
            <a:avLst/>
          </a:prstGeom>
          <a:noFill/>
          <a:ln/>
        </p:spPr>
        <p:txBody>
          <a:bodyPr wrap="none" lIns="0" tIns="0" rIns="0" bIns="0" rtlCol="0" anchor="t"/>
          <a:lstStyle/>
          <a:p>
            <a:pPr marL="0" indent="0" algn="ctr">
              <a:lnSpc>
                <a:spcPts val="3150"/>
              </a:lnSpc>
              <a:buNone/>
            </a:pPr>
            <a:r>
              <a:rPr lang="en-US" sz="1950" dirty="0">
                <a:solidFill>
                  <a:srgbClr val="2C2821"/>
                </a:solidFill>
                <a:latin typeface="Alice" pitchFamily="34" charset="0"/>
                <a:ea typeface="Alice" pitchFamily="34" charset="-122"/>
                <a:cs typeface="Alice" pitchFamily="34" charset="-120"/>
              </a:rPr>
              <a:t>4</a:t>
            </a:r>
            <a:endParaRPr lang="en-US" sz="1950" dirty="0"/>
          </a:p>
        </p:txBody>
      </p:sp>
      <p:sp>
        <p:nvSpPr>
          <p:cNvPr id="20" name="Text 14"/>
          <p:cNvSpPr/>
          <p:nvPr/>
        </p:nvSpPr>
        <p:spPr>
          <a:xfrm>
            <a:off x="7482364" y="6058853"/>
            <a:ext cx="3634145" cy="313253"/>
          </a:xfrm>
          <a:prstGeom prst="rect">
            <a:avLst/>
          </a:prstGeom>
          <a:noFill/>
          <a:ln/>
        </p:spPr>
        <p:txBody>
          <a:bodyPr wrap="none" lIns="0" tIns="0" rIns="0" bIns="0" rtlCol="0" anchor="t"/>
          <a:lstStyle/>
          <a:p>
            <a:pPr marL="0" indent="0" algn="l">
              <a:lnSpc>
                <a:spcPts val="2450"/>
              </a:lnSpc>
              <a:buNone/>
            </a:pPr>
            <a:r>
              <a:rPr lang="en-US" sz="1950" dirty="0">
                <a:solidFill>
                  <a:srgbClr val="2C2821"/>
                </a:solidFill>
                <a:latin typeface="Alice" pitchFamily="34" charset="0"/>
                <a:ea typeface="Alice" pitchFamily="34" charset="-122"/>
                <a:cs typeface="Alice" pitchFamily="34" charset="-120"/>
              </a:rPr>
              <a:t>Apprentissage par renforcement</a:t>
            </a:r>
            <a:endParaRPr lang="en-US" sz="1950" dirty="0"/>
          </a:p>
        </p:txBody>
      </p:sp>
      <p:sp>
        <p:nvSpPr>
          <p:cNvPr id="21" name="Text 15"/>
          <p:cNvSpPr/>
          <p:nvPr/>
        </p:nvSpPr>
        <p:spPr>
          <a:xfrm>
            <a:off x="7482364" y="6492359"/>
            <a:ext cx="6044565" cy="320754"/>
          </a:xfrm>
          <a:prstGeom prst="rect">
            <a:avLst/>
          </a:prstGeom>
          <a:noFill/>
          <a:ln/>
        </p:spPr>
        <p:txBody>
          <a:bodyPr wrap="non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Apprendre par essais et erreurs, en maximisant les récompenses.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81407"/>
          </a:xfrm>
          <a:prstGeom prst="rect">
            <a:avLst/>
          </a:prstGeom>
        </p:spPr>
      </p:pic>
      <p:sp>
        <p:nvSpPr>
          <p:cNvPr id="3" name="Text 0"/>
          <p:cNvSpPr/>
          <p:nvPr/>
        </p:nvSpPr>
        <p:spPr>
          <a:xfrm>
            <a:off x="750689" y="3273028"/>
            <a:ext cx="9453801" cy="670322"/>
          </a:xfrm>
          <a:prstGeom prst="rect">
            <a:avLst/>
          </a:prstGeom>
          <a:noFill/>
          <a:ln/>
        </p:spPr>
        <p:txBody>
          <a:bodyPr wrap="none" lIns="0" tIns="0" rIns="0" bIns="0" rtlCol="0" anchor="t"/>
          <a:lstStyle/>
          <a:p>
            <a:pPr marL="0" indent="0">
              <a:lnSpc>
                <a:spcPts val="5250"/>
              </a:lnSpc>
              <a:buNone/>
            </a:pPr>
            <a:r>
              <a:rPr lang="en-US" sz="4200" dirty="0">
                <a:solidFill>
                  <a:srgbClr val="233E32"/>
                </a:solidFill>
                <a:latin typeface="Alice" pitchFamily="34" charset="0"/>
                <a:ea typeface="Alice" pitchFamily="34" charset="-122"/>
                <a:cs typeface="Alice" pitchFamily="34" charset="-120"/>
              </a:rPr>
              <a:t>Applications de l'apprentissage profond</a:t>
            </a:r>
            <a:endParaRPr lang="en-US" sz="4200" dirty="0"/>
          </a:p>
        </p:txBody>
      </p:sp>
      <p:sp>
        <p:nvSpPr>
          <p:cNvPr id="4" name="Shape 1"/>
          <p:cNvSpPr/>
          <p:nvPr/>
        </p:nvSpPr>
        <p:spPr>
          <a:xfrm>
            <a:off x="750689" y="4265057"/>
            <a:ext cx="6457355" cy="1579245"/>
          </a:xfrm>
          <a:prstGeom prst="roundRect">
            <a:avLst>
              <a:gd name="adj" fmla="val 2037"/>
            </a:avLst>
          </a:prstGeom>
          <a:solidFill>
            <a:srgbClr val="F0EDE6"/>
          </a:solidFill>
          <a:ln/>
        </p:spPr>
      </p:sp>
      <p:sp>
        <p:nvSpPr>
          <p:cNvPr id="5" name="Text 2"/>
          <p:cNvSpPr/>
          <p:nvPr/>
        </p:nvSpPr>
        <p:spPr>
          <a:xfrm>
            <a:off x="965121" y="4479488"/>
            <a:ext cx="2681407" cy="335161"/>
          </a:xfrm>
          <a:prstGeom prst="rect">
            <a:avLst/>
          </a:prstGeom>
          <a:noFill/>
          <a:ln/>
        </p:spPr>
        <p:txBody>
          <a:bodyPr wrap="none" lIns="0" tIns="0" rIns="0" bIns="0" rtlCol="0" anchor="t"/>
          <a:lstStyle/>
          <a:p>
            <a:pPr marL="0" indent="0">
              <a:lnSpc>
                <a:spcPts val="2600"/>
              </a:lnSpc>
              <a:buNone/>
            </a:pPr>
            <a:r>
              <a:rPr lang="en-US" sz="2100" dirty="0">
                <a:solidFill>
                  <a:srgbClr val="2C2821"/>
                </a:solidFill>
                <a:latin typeface="Alice" pitchFamily="34" charset="0"/>
                <a:ea typeface="Alice" pitchFamily="34" charset="-122"/>
                <a:cs typeface="Alice" pitchFamily="34" charset="-120"/>
              </a:rPr>
              <a:t>Vision par ordinateur</a:t>
            </a:r>
            <a:endParaRPr lang="en-US" sz="2100" dirty="0"/>
          </a:p>
        </p:txBody>
      </p:sp>
      <p:sp>
        <p:nvSpPr>
          <p:cNvPr id="6" name="Text 3"/>
          <p:cNvSpPr/>
          <p:nvPr/>
        </p:nvSpPr>
        <p:spPr>
          <a:xfrm>
            <a:off x="965121" y="4943356"/>
            <a:ext cx="6028492" cy="686514"/>
          </a:xfrm>
          <a:prstGeom prst="rect">
            <a:avLst/>
          </a:prstGeom>
          <a:noFill/>
          <a:ln/>
        </p:spPr>
        <p:txBody>
          <a:bodyPr wrap="square" lIns="0" tIns="0" rIns="0" bIns="0" rtlCol="0" anchor="t"/>
          <a:lstStyle/>
          <a:p>
            <a:pPr marL="0" indent="0">
              <a:lnSpc>
                <a:spcPts val="2700"/>
              </a:lnSpc>
              <a:buNone/>
            </a:pPr>
            <a:r>
              <a:rPr lang="en-US" sz="1650" dirty="0">
                <a:solidFill>
                  <a:srgbClr val="2C2821"/>
                </a:solidFill>
                <a:latin typeface="Lora" pitchFamily="34" charset="0"/>
                <a:ea typeface="Lora" pitchFamily="34" charset="-122"/>
                <a:cs typeface="Lora" pitchFamily="34" charset="-120"/>
              </a:rPr>
              <a:t>Reconnaissance d'images, détection d'objets, segmentation d'images.</a:t>
            </a:r>
            <a:endParaRPr lang="en-US" sz="1650" dirty="0"/>
          </a:p>
        </p:txBody>
      </p:sp>
      <p:sp>
        <p:nvSpPr>
          <p:cNvPr id="7" name="Shape 4"/>
          <p:cNvSpPr/>
          <p:nvPr/>
        </p:nvSpPr>
        <p:spPr>
          <a:xfrm>
            <a:off x="7422475" y="4265057"/>
            <a:ext cx="6457355" cy="1579245"/>
          </a:xfrm>
          <a:prstGeom prst="roundRect">
            <a:avLst>
              <a:gd name="adj" fmla="val 2037"/>
            </a:avLst>
          </a:prstGeom>
          <a:solidFill>
            <a:srgbClr val="F0EDE6"/>
          </a:solidFill>
          <a:ln/>
        </p:spPr>
      </p:sp>
      <p:sp>
        <p:nvSpPr>
          <p:cNvPr id="8" name="Text 5"/>
          <p:cNvSpPr/>
          <p:nvPr/>
        </p:nvSpPr>
        <p:spPr>
          <a:xfrm>
            <a:off x="7636907" y="4479488"/>
            <a:ext cx="3635931" cy="335161"/>
          </a:xfrm>
          <a:prstGeom prst="rect">
            <a:avLst/>
          </a:prstGeom>
          <a:noFill/>
          <a:ln/>
        </p:spPr>
        <p:txBody>
          <a:bodyPr wrap="none" lIns="0" tIns="0" rIns="0" bIns="0" rtlCol="0" anchor="t"/>
          <a:lstStyle/>
          <a:p>
            <a:pPr marL="0" indent="0">
              <a:lnSpc>
                <a:spcPts val="2600"/>
              </a:lnSpc>
              <a:buNone/>
            </a:pPr>
            <a:r>
              <a:rPr lang="en-US" sz="2100" dirty="0">
                <a:solidFill>
                  <a:srgbClr val="2C2821"/>
                </a:solidFill>
                <a:latin typeface="Alice" pitchFamily="34" charset="0"/>
                <a:ea typeface="Alice" pitchFamily="34" charset="-122"/>
                <a:cs typeface="Alice" pitchFamily="34" charset="-120"/>
              </a:rPr>
              <a:t>Traitement du langage naturel</a:t>
            </a:r>
            <a:endParaRPr lang="en-US" sz="2100" dirty="0"/>
          </a:p>
        </p:txBody>
      </p:sp>
      <p:sp>
        <p:nvSpPr>
          <p:cNvPr id="9" name="Text 6"/>
          <p:cNvSpPr/>
          <p:nvPr/>
        </p:nvSpPr>
        <p:spPr>
          <a:xfrm>
            <a:off x="7636907" y="4943356"/>
            <a:ext cx="6028492" cy="686514"/>
          </a:xfrm>
          <a:prstGeom prst="rect">
            <a:avLst/>
          </a:prstGeom>
          <a:noFill/>
          <a:ln/>
        </p:spPr>
        <p:txBody>
          <a:bodyPr wrap="square" lIns="0" tIns="0" rIns="0" bIns="0" rtlCol="0" anchor="t"/>
          <a:lstStyle/>
          <a:p>
            <a:pPr marL="0" indent="0">
              <a:lnSpc>
                <a:spcPts val="2700"/>
              </a:lnSpc>
              <a:buNone/>
            </a:pPr>
            <a:r>
              <a:rPr lang="en-US" sz="1650" dirty="0">
                <a:solidFill>
                  <a:srgbClr val="2C2821"/>
                </a:solidFill>
                <a:latin typeface="Lora" pitchFamily="34" charset="0"/>
                <a:ea typeface="Lora" pitchFamily="34" charset="-122"/>
                <a:cs typeface="Lora" pitchFamily="34" charset="-120"/>
              </a:rPr>
              <a:t>Traduction automatique, analyse de sentiment, résumé de texte.</a:t>
            </a:r>
            <a:endParaRPr lang="en-US" sz="1650" dirty="0"/>
          </a:p>
        </p:txBody>
      </p:sp>
      <p:sp>
        <p:nvSpPr>
          <p:cNvPr id="10" name="Shape 7"/>
          <p:cNvSpPr/>
          <p:nvPr/>
        </p:nvSpPr>
        <p:spPr>
          <a:xfrm>
            <a:off x="750689" y="6058733"/>
            <a:ext cx="6457355" cy="1579245"/>
          </a:xfrm>
          <a:prstGeom prst="roundRect">
            <a:avLst>
              <a:gd name="adj" fmla="val 2037"/>
            </a:avLst>
          </a:prstGeom>
          <a:solidFill>
            <a:srgbClr val="F0EDE6"/>
          </a:solidFill>
          <a:ln/>
        </p:spPr>
      </p:sp>
      <p:sp>
        <p:nvSpPr>
          <p:cNvPr id="11" name="Text 8"/>
          <p:cNvSpPr/>
          <p:nvPr/>
        </p:nvSpPr>
        <p:spPr>
          <a:xfrm>
            <a:off x="965121" y="6273165"/>
            <a:ext cx="2681407" cy="335161"/>
          </a:xfrm>
          <a:prstGeom prst="rect">
            <a:avLst/>
          </a:prstGeom>
          <a:noFill/>
          <a:ln/>
        </p:spPr>
        <p:txBody>
          <a:bodyPr wrap="none" lIns="0" tIns="0" rIns="0" bIns="0" rtlCol="0" anchor="t"/>
          <a:lstStyle/>
          <a:p>
            <a:pPr marL="0" indent="0">
              <a:lnSpc>
                <a:spcPts val="2600"/>
              </a:lnSpc>
              <a:buNone/>
            </a:pPr>
            <a:r>
              <a:rPr lang="en-US" sz="2100" dirty="0">
                <a:solidFill>
                  <a:srgbClr val="2C2821"/>
                </a:solidFill>
                <a:latin typeface="Alice" pitchFamily="34" charset="0"/>
                <a:ea typeface="Alice" pitchFamily="34" charset="-122"/>
                <a:cs typeface="Alice" pitchFamily="34" charset="-120"/>
              </a:rPr>
              <a:t>Robotique</a:t>
            </a:r>
            <a:endParaRPr lang="en-US" sz="2100" dirty="0"/>
          </a:p>
        </p:txBody>
      </p:sp>
      <p:sp>
        <p:nvSpPr>
          <p:cNvPr id="12" name="Text 9"/>
          <p:cNvSpPr/>
          <p:nvPr/>
        </p:nvSpPr>
        <p:spPr>
          <a:xfrm>
            <a:off x="965121" y="6737033"/>
            <a:ext cx="6028492" cy="686514"/>
          </a:xfrm>
          <a:prstGeom prst="rect">
            <a:avLst/>
          </a:prstGeom>
          <a:noFill/>
          <a:ln/>
        </p:spPr>
        <p:txBody>
          <a:bodyPr wrap="square" lIns="0" tIns="0" rIns="0" bIns="0" rtlCol="0" anchor="t"/>
          <a:lstStyle/>
          <a:p>
            <a:pPr marL="0" indent="0">
              <a:lnSpc>
                <a:spcPts val="2700"/>
              </a:lnSpc>
              <a:buNone/>
            </a:pPr>
            <a:r>
              <a:rPr lang="en-US" sz="1650" dirty="0">
                <a:solidFill>
                  <a:srgbClr val="2C2821"/>
                </a:solidFill>
                <a:latin typeface="Lora" pitchFamily="34" charset="0"/>
                <a:ea typeface="Lora" pitchFamily="34" charset="-122"/>
                <a:cs typeface="Lora" pitchFamily="34" charset="-120"/>
              </a:rPr>
              <a:t>Navigation autonome, planification de tâches, interaction homme-robot.</a:t>
            </a:r>
            <a:endParaRPr lang="en-US" sz="1650" dirty="0"/>
          </a:p>
        </p:txBody>
      </p:sp>
      <p:sp>
        <p:nvSpPr>
          <p:cNvPr id="13" name="Shape 10"/>
          <p:cNvSpPr/>
          <p:nvPr/>
        </p:nvSpPr>
        <p:spPr>
          <a:xfrm>
            <a:off x="7422475" y="6058733"/>
            <a:ext cx="6457355" cy="1579245"/>
          </a:xfrm>
          <a:prstGeom prst="roundRect">
            <a:avLst>
              <a:gd name="adj" fmla="val 2037"/>
            </a:avLst>
          </a:prstGeom>
          <a:solidFill>
            <a:srgbClr val="F0EDE6"/>
          </a:solidFill>
          <a:ln/>
        </p:spPr>
      </p:sp>
      <p:sp>
        <p:nvSpPr>
          <p:cNvPr id="14" name="Text 11"/>
          <p:cNvSpPr/>
          <p:nvPr/>
        </p:nvSpPr>
        <p:spPr>
          <a:xfrm>
            <a:off x="7636907" y="6273165"/>
            <a:ext cx="2681407" cy="335161"/>
          </a:xfrm>
          <a:prstGeom prst="rect">
            <a:avLst/>
          </a:prstGeom>
          <a:noFill/>
          <a:ln/>
        </p:spPr>
        <p:txBody>
          <a:bodyPr wrap="none" lIns="0" tIns="0" rIns="0" bIns="0" rtlCol="0" anchor="t"/>
          <a:lstStyle/>
          <a:p>
            <a:pPr marL="0" indent="0">
              <a:lnSpc>
                <a:spcPts val="2600"/>
              </a:lnSpc>
              <a:buNone/>
            </a:pPr>
            <a:r>
              <a:rPr lang="en-US" sz="2100" dirty="0">
                <a:solidFill>
                  <a:srgbClr val="2C2821"/>
                </a:solidFill>
                <a:latin typeface="Alice" pitchFamily="34" charset="0"/>
                <a:ea typeface="Alice" pitchFamily="34" charset="-122"/>
                <a:cs typeface="Alice" pitchFamily="34" charset="-120"/>
              </a:rPr>
              <a:t>Santé</a:t>
            </a:r>
            <a:endParaRPr lang="en-US" sz="2100" dirty="0"/>
          </a:p>
        </p:txBody>
      </p:sp>
      <p:sp>
        <p:nvSpPr>
          <p:cNvPr id="15" name="Text 12"/>
          <p:cNvSpPr/>
          <p:nvPr/>
        </p:nvSpPr>
        <p:spPr>
          <a:xfrm>
            <a:off x="7636907" y="6737033"/>
            <a:ext cx="6028492" cy="686514"/>
          </a:xfrm>
          <a:prstGeom prst="rect">
            <a:avLst/>
          </a:prstGeom>
          <a:noFill/>
          <a:ln/>
        </p:spPr>
        <p:txBody>
          <a:bodyPr wrap="square" lIns="0" tIns="0" rIns="0" bIns="0" rtlCol="0" anchor="t"/>
          <a:lstStyle/>
          <a:p>
            <a:pPr marL="0" indent="0">
              <a:lnSpc>
                <a:spcPts val="2700"/>
              </a:lnSpc>
              <a:buNone/>
            </a:pPr>
            <a:r>
              <a:rPr lang="en-US" sz="1650" dirty="0">
                <a:solidFill>
                  <a:srgbClr val="2C2821"/>
                </a:solidFill>
                <a:latin typeface="Lora" pitchFamily="34" charset="0"/>
                <a:ea typeface="Lora" pitchFamily="34" charset="-122"/>
                <a:cs typeface="Lora" pitchFamily="34" charset="-120"/>
              </a:rPr>
              <a:t>Diagnostic médical, prédiction de maladies, découverte de médicaments.</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5779" y="760809"/>
            <a:ext cx="7645241" cy="1338263"/>
          </a:xfrm>
          <a:prstGeom prst="rect">
            <a:avLst/>
          </a:prstGeom>
          <a:noFill/>
          <a:ln/>
        </p:spPr>
        <p:txBody>
          <a:bodyPr wrap="square" lIns="0" tIns="0" rIns="0" bIns="0" rtlCol="0" anchor="t"/>
          <a:lstStyle/>
          <a:p>
            <a:pPr marL="0" indent="0">
              <a:lnSpc>
                <a:spcPts val="5250"/>
              </a:lnSpc>
              <a:buNone/>
            </a:pPr>
            <a:r>
              <a:rPr lang="en-US" sz="4200" dirty="0">
                <a:solidFill>
                  <a:srgbClr val="233E32"/>
                </a:solidFill>
                <a:latin typeface="Alice" pitchFamily="34" charset="0"/>
                <a:ea typeface="Alice" pitchFamily="34" charset="-122"/>
                <a:cs typeface="Alice" pitchFamily="34" charset="-120"/>
              </a:rPr>
              <a:t>Défis et limitations de l'apprentissage profond</a:t>
            </a:r>
            <a:endParaRPr lang="en-US" sz="4200" dirty="0"/>
          </a:p>
        </p:txBody>
      </p:sp>
      <p:sp>
        <p:nvSpPr>
          <p:cNvPr id="4" name="Shape 1"/>
          <p:cNvSpPr/>
          <p:nvPr/>
        </p:nvSpPr>
        <p:spPr>
          <a:xfrm>
            <a:off x="6235779" y="2661047"/>
            <a:ext cx="481727" cy="481727"/>
          </a:xfrm>
          <a:prstGeom prst="roundRect">
            <a:avLst>
              <a:gd name="adj" fmla="val 6668"/>
            </a:avLst>
          </a:prstGeom>
          <a:solidFill>
            <a:srgbClr val="F0EDE6"/>
          </a:solidFill>
          <a:ln/>
        </p:spPr>
      </p:sp>
      <p:sp>
        <p:nvSpPr>
          <p:cNvPr id="5" name="Text 2"/>
          <p:cNvSpPr/>
          <p:nvPr/>
        </p:nvSpPr>
        <p:spPr>
          <a:xfrm>
            <a:off x="6407825" y="2741295"/>
            <a:ext cx="137517" cy="321231"/>
          </a:xfrm>
          <a:prstGeom prst="rect">
            <a:avLst/>
          </a:prstGeom>
          <a:noFill/>
          <a:ln/>
        </p:spPr>
        <p:txBody>
          <a:bodyPr wrap="none" lIns="0" tIns="0" rIns="0" bIns="0" rtlCol="0" anchor="t"/>
          <a:lstStyle/>
          <a:p>
            <a:pPr marL="0" indent="0" algn="ctr">
              <a:lnSpc>
                <a:spcPts val="2500"/>
              </a:lnSpc>
              <a:buNone/>
            </a:pPr>
            <a:r>
              <a:rPr lang="en-US" sz="2500" dirty="0">
                <a:solidFill>
                  <a:srgbClr val="2C2821"/>
                </a:solidFill>
                <a:latin typeface="Alice" pitchFamily="34" charset="0"/>
                <a:ea typeface="Alice" pitchFamily="34" charset="-122"/>
                <a:cs typeface="Alice" pitchFamily="34" charset="-120"/>
              </a:rPr>
              <a:t>1</a:t>
            </a:r>
            <a:endParaRPr lang="en-US" sz="2500" dirty="0"/>
          </a:p>
        </p:txBody>
      </p:sp>
      <p:sp>
        <p:nvSpPr>
          <p:cNvPr id="6" name="Text 3"/>
          <p:cNvSpPr/>
          <p:nvPr/>
        </p:nvSpPr>
        <p:spPr>
          <a:xfrm>
            <a:off x="6931581" y="2661047"/>
            <a:ext cx="2676644" cy="334566"/>
          </a:xfrm>
          <a:prstGeom prst="rect">
            <a:avLst/>
          </a:prstGeom>
          <a:noFill/>
          <a:ln/>
        </p:spPr>
        <p:txBody>
          <a:bodyPr wrap="none" lIns="0" tIns="0" rIns="0" bIns="0" rtlCol="0" anchor="t"/>
          <a:lstStyle/>
          <a:p>
            <a:pPr marL="0" indent="0">
              <a:lnSpc>
                <a:spcPts val="2600"/>
              </a:lnSpc>
              <a:buNone/>
            </a:pPr>
            <a:r>
              <a:rPr lang="en-US" sz="2100" dirty="0">
                <a:solidFill>
                  <a:srgbClr val="2C2821"/>
                </a:solidFill>
                <a:latin typeface="Alice" pitchFamily="34" charset="0"/>
                <a:ea typeface="Alice" pitchFamily="34" charset="-122"/>
                <a:cs typeface="Alice" pitchFamily="34" charset="-120"/>
              </a:rPr>
              <a:t>Volume de données</a:t>
            </a:r>
            <a:endParaRPr lang="en-US" sz="2100" dirty="0"/>
          </a:p>
        </p:txBody>
      </p:sp>
      <p:sp>
        <p:nvSpPr>
          <p:cNvPr id="7" name="Text 4"/>
          <p:cNvSpPr/>
          <p:nvPr/>
        </p:nvSpPr>
        <p:spPr>
          <a:xfrm>
            <a:off x="6931581" y="3124081"/>
            <a:ext cx="3019782" cy="1713309"/>
          </a:xfrm>
          <a:prstGeom prst="rect">
            <a:avLst/>
          </a:prstGeom>
          <a:noFill/>
          <a:ln/>
        </p:spPr>
        <p:txBody>
          <a:bodyPr wrap="square" lIns="0" tIns="0" rIns="0" bIns="0" rtlCol="0" anchor="t"/>
          <a:lstStyle/>
          <a:p>
            <a:pPr marL="0" indent="0">
              <a:lnSpc>
                <a:spcPts val="2650"/>
              </a:lnSpc>
              <a:buNone/>
            </a:pPr>
            <a:r>
              <a:rPr lang="en-US" sz="1650" dirty="0">
                <a:solidFill>
                  <a:srgbClr val="2C2821"/>
                </a:solidFill>
                <a:latin typeface="Lora" pitchFamily="34" charset="0"/>
                <a:ea typeface="Lora" pitchFamily="34" charset="-122"/>
                <a:cs typeface="Lora" pitchFamily="34" charset="-120"/>
              </a:rPr>
              <a:t>Les modèles d'apprentissage profond nécessitent d'énormes quantités de données pour un entraînement efficace.</a:t>
            </a:r>
            <a:endParaRPr lang="en-US" sz="1650" dirty="0"/>
          </a:p>
        </p:txBody>
      </p:sp>
      <p:sp>
        <p:nvSpPr>
          <p:cNvPr id="8" name="Shape 5"/>
          <p:cNvSpPr/>
          <p:nvPr/>
        </p:nvSpPr>
        <p:spPr>
          <a:xfrm>
            <a:off x="10165437" y="2661047"/>
            <a:ext cx="481727" cy="481727"/>
          </a:xfrm>
          <a:prstGeom prst="roundRect">
            <a:avLst>
              <a:gd name="adj" fmla="val 6668"/>
            </a:avLst>
          </a:prstGeom>
          <a:solidFill>
            <a:srgbClr val="F0EDE6"/>
          </a:solidFill>
          <a:ln/>
        </p:spPr>
      </p:sp>
      <p:sp>
        <p:nvSpPr>
          <p:cNvPr id="9" name="Text 6"/>
          <p:cNvSpPr/>
          <p:nvPr/>
        </p:nvSpPr>
        <p:spPr>
          <a:xfrm>
            <a:off x="10327362" y="2741295"/>
            <a:ext cx="157758" cy="321231"/>
          </a:xfrm>
          <a:prstGeom prst="rect">
            <a:avLst/>
          </a:prstGeom>
          <a:noFill/>
          <a:ln/>
        </p:spPr>
        <p:txBody>
          <a:bodyPr wrap="none" lIns="0" tIns="0" rIns="0" bIns="0" rtlCol="0" anchor="t"/>
          <a:lstStyle/>
          <a:p>
            <a:pPr marL="0" indent="0" algn="ctr">
              <a:lnSpc>
                <a:spcPts val="2500"/>
              </a:lnSpc>
              <a:buNone/>
            </a:pPr>
            <a:r>
              <a:rPr lang="en-US" sz="2500" dirty="0">
                <a:solidFill>
                  <a:srgbClr val="2C2821"/>
                </a:solidFill>
                <a:latin typeface="Alice" pitchFamily="34" charset="0"/>
                <a:ea typeface="Alice" pitchFamily="34" charset="-122"/>
                <a:cs typeface="Alice" pitchFamily="34" charset="-120"/>
              </a:rPr>
              <a:t>2</a:t>
            </a:r>
            <a:endParaRPr lang="en-US" sz="2500" dirty="0"/>
          </a:p>
        </p:txBody>
      </p:sp>
      <p:sp>
        <p:nvSpPr>
          <p:cNvPr id="10" name="Text 7"/>
          <p:cNvSpPr/>
          <p:nvPr/>
        </p:nvSpPr>
        <p:spPr>
          <a:xfrm>
            <a:off x="10861238" y="2661047"/>
            <a:ext cx="2676644" cy="334566"/>
          </a:xfrm>
          <a:prstGeom prst="rect">
            <a:avLst/>
          </a:prstGeom>
          <a:noFill/>
          <a:ln/>
        </p:spPr>
        <p:txBody>
          <a:bodyPr wrap="none" lIns="0" tIns="0" rIns="0" bIns="0" rtlCol="0" anchor="t"/>
          <a:lstStyle/>
          <a:p>
            <a:pPr marL="0" indent="0">
              <a:lnSpc>
                <a:spcPts val="2600"/>
              </a:lnSpc>
              <a:buNone/>
            </a:pPr>
            <a:r>
              <a:rPr lang="en-US" sz="2100" dirty="0">
                <a:solidFill>
                  <a:srgbClr val="2C2821"/>
                </a:solidFill>
                <a:latin typeface="Alice" pitchFamily="34" charset="0"/>
                <a:ea typeface="Alice" pitchFamily="34" charset="-122"/>
                <a:cs typeface="Alice" pitchFamily="34" charset="-120"/>
              </a:rPr>
              <a:t>Puissance de calcul</a:t>
            </a:r>
            <a:endParaRPr lang="en-US" sz="2100" dirty="0"/>
          </a:p>
        </p:txBody>
      </p:sp>
      <p:sp>
        <p:nvSpPr>
          <p:cNvPr id="11" name="Text 8"/>
          <p:cNvSpPr/>
          <p:nvPr/>
        </p:nvSpPr>
        <p:spPr>
          <a:xfrm>
            <a:off x="10861238" y="3124081"/>
            <a:ext cx="3019782" cy="1713309"/>
          </a:xfrm>
          <a:prstGeom prst="rect">
            <a:avLst/>
          </a:prstGeom>
          <a:noFill/>
          <a:ln/>
        </p:spPr>
        <p:txBody>
          <a:bodyPr wrap="square" lIns="0" tIns="0" rIns="0" bIns="0" rtlCol="0" anchor="t"/>
          <a:lstStyle/>
          <a:p>
            <a:pPr marL="0" indent="0">
              <a:lnSpc>
                <a:spcPts val="2650"/>
              </a:lnSpc>
              <a:buNone/>
            </a:pPr>
            <a:r>
              <a:rPr lang="en-US" sz="1650" dirty="0">
                <a:solidFill>
                  <a:srgbClr val="2C2821"/>
                </a:solidFill>
                <a:latin typeface="Lora" pitchFamily="34" charset="0"/>
                <a:ea typeface="Lora" pitchFamily="34" charset="-122"/>
                <a:cs typeface="Lora" pitchFamily="34" charset="-120"/>
              </a:rPr>
              <a:t>L'entraînement et l'exécution de modèles d'apprentissage profond exigent des ressources informatiques importantes.</a:t>
            </a:r>
            <a:endParaRPr lang="en-US" sz="1650" dirty="0"/>
          </a:p>
        </p:txBody>
      </p:sp>
      <p:sp>
        <p:nvSpPr>
          <p:cNvPr id="12" name="Shape 9"/>
          <p:cNvSpPr/>
          <p:nvPr/>
        </p:nvSpPr>
        <p:spPr>
          <a:xfrm>
            <a:off x="6235779" y="5292328"/>
            <a:ext cx="481727" cy="481727"/>
          </a:xfrm>
          <a:prstGeom prst="roundRect">
            <a:avLst>
              <a:gd name="adj" fmla="val 6668"/>
            </a:avLst>
          </a:prstGeom>
          <a:solidFill>
            <a:srgbClr val="F0EDE6"/>
          </a:solidFill>
          <a:ln/>
        </p:spPr>
      </p:sp>
      <p:sp>
        <p:nvSpPr>
          <p:cNvPr id="13" name="Text 10"/>
          <p:cNvSpPr/>
          <p:nvPr/>
        </p:nvSpPr>
        <p:spPr>
          <a:xfrm>
            <a:off x="6398419" y="5372576"/>
            <a:ext cx="156448" cy="321231"/>
          </a:xfrm>
          <a:prstGeom prst="rect">
            <a:avLst/>
          </a:prstGeom>
          <a:noFill/>
          <a:ln/>
        </p:spPr>
        <p:txBody>
          <a:bodyPr wrap="none" lIns="0" tIns="0" rIns="0" bIns="0" rtlCol="0" anchor="t"/>
          <a:lstStyle/>
          <a:p>
            <a:pPr marL="0" indent="0" algn="ctr">
              <a:lnSpc>
                <a:spcPts val="2500"/>
              </a:lnSpc>
              <a:buNone/>
            </a:pPr>
            <a:r>
              <a:rPr lang="en-US" sz="2500" dirty="0">
                <a:solidFill>
                  <a:srgbClr val="2C2821"/>
                </a:solidFill>
                <a:latin typeface="Alice" pitchFamily="34" charset="0"/>
                <a:ea typeface="Alice" pitchFamily="34" charset="-122"/>
                <a:cs typeface="Alice" pitchFamily="34" charset="-120"/>
              </a:rPr>
              <a:t>3</a:t>
            </a:r>
            <a:endParaRPr lang="en-US" sz="2500" dirty="0"/>
          </a:p>
        </p:txBody>
      </p:sp>
      <p:sp>
        <p:nvSpPr>
          <p:cNvPr id="14" name="Text 11"/>
          <p:cNvSpPr/>
          <p:nvPr/>
        </p:nvSpPr>
        <p:spPr>
          <a:xfrm>
            <a:off x="6931581" y="5292328"/>
            <a:ext cx="2676644" cy="334566"/>
          </a:xfrm>
          <a:prstGeom prst="rect">
            <a:avLst/>
          </a:prstGeom>
          <a:noFill/>
          <a:ln/>
        </p:spPr>
        <p:txBody>
          <a:bodyPr wrap="none" lIns="0" tIns="0" rIns="0" bIns="0" rtlCol="0" anchor="t"/>
          <a:lstStyle/>
          <a:p>
            <a:pPr marL="0" indent="0">
              <a:lnSpc>
                <a:spcPts val="2600"/>
              </a:lnSpc>
              <a:buNone/>
            </a:pPr>
            <a:r>
              <a:rPr lang="en-US" sz="2100" dirty="0">
                <a:solidFill>
                  <a:srgbClr val="2C2821"/>
                </a:solidFill>
                <a:latin typeface="Alice" pitchFamily="34" charset="0"/>
                <a:ea typeface="Alice" pitchFamily="34" charset="-122"/>
                <a:cs typeface="Alice" pitchFamily="34" charset="-120"/>
              </a:rPr>
              <a:t>Explicabilité</a:t>
            </a:r>
            <a:endParaRPr lang="en-US" sz="2100" dirty="0"/>
          </a:p>
        </p:txBody>
      </p:sp>
      <p:sp>
        <p:nvSpPr>
          <p:cNvPr id="15" name="Text 12"/>
          <p:cNvSpPr/>
          <p:nvPr/>
        </p:nvSpPr>
        <p:spPr>
          <a:xfrm>
            <a:off x="6931581" y="5755362"/>
            <a:ext cx="3019782" cy="1713309"/>
          </a:xfrm>
          <a:prstGeom prst="rect">
            <a:avLst/>
          </a:prstGeom>
          <a:noFill/>
          <a:ln/>
        </p:spPr>
        <p:txBody>
          <a:bodyPr wrap="square" lIns="0" tIns="0" rIns="0" bIns="0" rtlCol="0" anchor="t"/>
          <a:lstStyle/>
          <a:p>
            <a:pPr marL="0" indent="0">
              <a:lnSpc>
                <a:spcPts val="2650"/>
              </a:lnSpc>
              <a:buNone/>
            </a:pPr>
            <a:r>
              <a:rPr lang="en-US" sz="1650" dirty="0">
                <a:solidFill>
                  <a:srgbClr val="2C2821"/>
                </a:solidFill>
                <a:latin typeface="Lora" pitchFamily="34" charset="0"/>
                <a:ea typeface="Lora" pitchFamily="34" charset="-122"/>
                <a:cs typeface="Lora" pitchFamily="34" charset="-120"/>
              </a:rPr>
              <a:t>Comprendre les raisons derrière les décisions prises par les modèles d'apprentissage profond est un défi.</a:t>
            </a:r>
            <a:endParaRPr lang="en-US" sz="1650" dirty="0"/>
          </a:p>
        </p:txBody>
      </p:sp>
      <p:sp>
        <p:nvSpPr>
          <p:cNvPr id="16" name="Shape 13"/>
          <p:cNvSpPr/>
          <p:nvPr/>
        </p:nvSpPr>
        <p:spPr>
          <a:xfrm>
            <a:off x="10165437" y="5292328"/>
            <a:ext cx="481727" cy="481727"/>
          </a:xfrm>
          <a:prstGeom prst="roundRect">
            <a:avLst>
              <a:gd name="adj" fmla="val 6668"/>
            </a:avLst>
          </a:prstGeom>
          <a:solidFill>
            <a:srgbClr val="F0EDE6"/>
          </a:solidFill>
          <a:ln/>
        </p:spPr>
      </p:sp>
      <p:sp>
        <p:nvSpPr>
          <p:cNvPr id="17" name="Text 14"/>
          <p:cNvSpPr/>
          <p:nvPr/>
        </p:nvSpPr>
        <p:spPr>
          <a:xfrm>
            <a:off x="10326648" y="5372576"/>
            <a:ext cx="159306" cy="321231"/>
          </a:xfrm>
          <a:prstGeom prst="rect">
            <a:avLst/>
          </a:prstGeom>
          <a:noFill/>
          <a:ln/>
        </p:spPr>
        <p:txBody>
          <a:bodyPr wrap="none" lIns="0" tIns="0" rIns="0" bIns="0" rtlCol="0" anchor="t"/>
          <a:lstStyle/>
          <a:p>
            <a:pPr marL="0" indent="0" algn="ctr">
              <a:lnSpc>
                <a:spcPts val="2500"/>
              </a:lnSpc>
              <a:buNone/>
            </a:pPr>
            <a:r>
              <a:rPr lang="en-US" sz="2500" dirty="0">
                <a:solidFill>
                  <a:srgbClr val="2C2821"/>
                </a:solidFill>
                <a:latin typeface="Alice" pitchFamily="34" charset="0"/>
                <a:ea typeface="Alice" pitchFamily="34" charset="-122"/>
                <a:cs typeface="Alice" pitchFamily="34" charset="-120"/>
              </a:rPr>
              <a:t>4</a:t>
            </a:r>
            <a:endParaRPr lang="en-US" sz="2500" dirty="0"/>
          </a:p>
        </p:txBody>
      </p:sp>
      <p:sp>
        <p:nvSpPr>
          <p:cNvPr id="18" name="Text 15"/>
          <p:cNvSpPr/>
          <p:nvPr/>
        </p:nvSpPr>
        <p:spPr>
          <a:xfrm>
            <a:off x="10861238" y="5292328"/>
            <a:ext cx="2676644" cy="334566"/>
          </a:xfrm>
          <a:prstGeom prst="rect">
            <a:avLst/>
          </a:prstGeom>
          <a:noFill/>
          <a:ln/>
        </p:spPr>
        <p:txBody>
          <a:bodyPr wrap="none" lIns="0" tIns="0" rIns="0" bIns="0" rtlCol="0" anchor="t"/>
          <a:lstStyle/>
          <a:p>
            <a:pPr marL="0" indent="0">
              <a:lnSpc>
                <a:spcPts val="2600"/>
              </a:lnSpc>
              <a:buNone/>
            </a:pPr>
            <a:r>
              <a:rPr lang="en-US" sz="2100" dirty="0">
                <a:solidFill>
                  <a:srgbClr val="2C2821"/>
                </a:solidFill>
                <a:latin typeface="Alice" pitchFamily="34" charset="0"/>
                <a:ea typeface="Alice" pitchFamily="34" charset="-122"/>
                <a:cs typeface="Alice" pitchFamily="34" charset="-120"/>
              </a:rPr>
              <a:t>Biais et équité</a:t>
            </a:r>
            <a:endParaRPr lang="en-US" sz="2100" dirty="0"/>
          </a:p>
        </p:txBody>
      </p:sp>
      <p:sp>
        <p:nvSpPr>
          <p:cNvPr id="19" name="Text 16"/>
          <p:cNvSpPr/>
          <p:nvPr/>
        </p:nvSpPr>
        <p:spPr>
          <a:xfrm>
            <a:off x="10861238" y="5755362"/>
            <a:ext cx="3019782" cy="1713309"/>
          </a:xfrm>
          <a:prstGeom prst="rect">
            <a:avLst/>
          </a:prstGeom>
          <a:noFill/>
          <a:ln/>
        </p:spPr>
        <p:txBody>
          <a:bodyPr wrap="square" lIns="0" tIns="0" rIns="0" bIns="0" rtlCol="0" anchor="t"/>
          <a:lstStyle/>
          <a:p>
            <a:pPr marL="0" indent="0">
              <a:lnSpc>
                <a:spcPts val="2650"/>
              </a:lnSpc>
              <a:buNone/>
            </a:pPr>
            <a:r>
              <a:rPr lang="en-US" sz="1650" dirty="0">
                <a:solidFill>
                  <a:srgbClr val="2C2821"/>
                </a:solidFill>
                <a:latin typeface="Lora" pitchFamily="34" charset="0"/>
                <a:ea typeface="Lora" pitchFamily="34" charset="-122"/>
                <a:cs typeface="Lora" pitchFamily="34" charset="-120"/>
              </a:rPr>
              <a:t>Les modèles d'apprentissage profond peuvent refléter et amplifier les biais présents dans les données d'entraînement.</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9703" y="560903"/>
            <a:ext cx="7717393" cy="1273969"/>
          </a:xfrm>
          <a:prstGeom prst="rect">
            <a:avLst/>
          </a:prstGeom>
          <a:noFill/>
          <a:ln/>
        </p:spPr>
        <p:txBody>
          <a:bodyPr wrap="square" lIns="0" tIns="0" rIns="0" bIns="0" rtlCol="0" anchor="t"/>
          <a:lstStyle/>
          <a:p>
            <a:pPr marL="0" indent="0">
              <a:lnSpc>
                <a:spcPts val="5000"/>
              </a:lnSpc>
              <a:buNone/>
            </a:pPr>
            <a:r>
              <a:rPr lang="en-US" sz="4000" dirty="0">
                <a:solidFill>
                  <a:srgbClr val="233E32"/>
                </a:solidFill>
                <a:latin typeface="Alice" pitchFamily="34" charset="0"/>
                <a:ea typeface="Alice" pitchFamily="34" charset="-122"/>
                <a:cs typeface="Alice" pitchFamily="34" charset="-120"/>
              </a:rPr>
              <a:t>Tendances émergentes en apprentissage profond</a:t>
            </a:r>
            <a:endParaRPr lang="en-US" sz="4000" dirty="0"/>
          </a:p>
        </p:txBody>
      </p:sp>
      <p:pic>
        <p:nvPicPr>
          <p:cNvPr id="4" name="Image 1" descr="preencoded.png"/>
          <p:cNvPicPr>
            <a:picLocks noChangeAspect="1"/>
          </p:cNvPicPr>
          <p:nvPr/>
        </p:nvPicPr>
        <p:blipFill>
          <a:blip r:embed="rId4"/>
          <a:stretch>
            <a:fillRect/>
          </a:stretch>
        </p:blipFill>
        <p:spPr>
          <a:xfrm>
            <a:off x="6199703" y="2140506"/>
            <a:ext cx="509468" cy="509468"/>
          </a:xfrm>
          <a:prstGeom prst="rect">
            <a:avLst/>
          </a:prstGeom>
        </p:spPr>
      </p:pic>
      <p:sp>
        <p:nvSpPr>
          <p:cNvPr id="5" name="Text 1"/>
          <p:cNvSpPr/>
          <p:nvPr/>
        </p:nvSpPr>
        <p:spPr>
          <a:xfrm>
            <a:off x="6199703" y="2853690"/>
            <a:ext cx="2547818" cy="318492"/>
          </a:xfrm>
          <a:prstGeom prst="rect">
            <a:avLst/>
          </a:prstGeom>
          <a:noFill/>
          <a:ln/>
        </p:spPr>
        <p:txBody>
          <a:bodyPr wrap="non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Apprentissage fédéré</a:t>
            </a:r>
            <a:endParaRPr lang="en-US" sz="2000" dirty="0"/>
          </a:p>
        </p:txBody>
      </p:sp>
      <p:sp>
        <p:nvSpPr>
          <p:cNvPr id="6" name="Text 2"/>
          <p:cNvSpPr/>
          <p:nvPr/>
        </p:nvSpPr>
        <p:spPr>
          <a:xfrm>
            <a:off x="6199703" y="3294459"/>
            <a:ext cx="3705820" cy="1304449"/>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Entraîner des modèles d'apprentissage profond sur des appareils périphériques sans partager les données.</a:t>
            </a:r>
            <a:endParaRPr lang="en-US" sz="1600" dirty="0"/>
          </a:p>
        </p:txBody>
      </p:sp>
      <p:pic>
        <p:nvPicPr>
          <p:cNvPr id="7" name="Image 2" descr="preencoded.png"/>
          <p:cNvPicPr>
            <a:picLocks noChangeAspect="1"/>
          </p:cNvPicPr>
          <p:nvPr/>
        </p:nvPicPr>
        <p:blipFill>
          <a:blip r:embed="rId5"/>
          <a:stretch>
            <a:fillRect/>
          </a:stretch>
        </p:blipFill>
        <p:spPr>
          <a:xfrm>
            <a:off x="10211157" y="2140506"/>
            <a:ext cx="509468" cy="509468"/>
          </a:xfrm>
          <a:prstGeom prst="rect">
            <a:avLst/>
          </a:prstGeom>
        </p:spPr>
      </p:pic>
      <p:sp>
        <p:nvSpPr>
          <p:cNvPr id="8" name="Text 3"/>
          <p:cNvSpPr/>
          <p:nvPr/>
        </p:nvSpPr>
        <p:spPr>
          <a:xfrm>
            <a:off x="10211157" y="2853690"/>
            <a:ext cx="3705939" cy="636984"/>
          </a:xfrm>
          <a:prstGeom prst="rect">
            <a:avLst/>
          </a:prstGeom>
          <a:noFill/>
          <a:ln/>
        </p:spPr>
        <p:txBody>
          <a:bodyPr wrap="squar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Apprentissage par renforcement profond</a:t>
            </a:r>
            <a:endParaRPr lang="en-US" sz="2000" dirty="0"/>
          </a:p>
        </p:txBody>
      </p:sp>
      <p:sp>
        <p:nvSpPr>
          <p:cNvPr id="9" name="Text 4"/>
          <p:cNvSpPr/>
          <p:nvPr/>
        </p:nvSpPr>
        <p:spPr>
          <a:xfrm>
            <a:off x="10211157" y="3612952"/>
            <a:ext cx="3705939" cy="978337"/>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Permettre aux agents intelligents d'apprendre à partir de l'interaction avec leur environnement.</a:t>
            </a:r>
            <a:endParaRPr lang="en-US" sz="1600" dirty="0"/>
          </a:p>
        </p:txBody>
      </p:sp>
      <p:pic>
        <p:nvPicPr>
          <p:cNvPr id="10" name="Image 3" descr="preencoded.png"/>
          <p:cNvPicPr>
            <a:picLocks noChangeAspect="1"/>
          </p:cNvPicPr>
          <p:nvPr/>
        </p:nvPicPr>
        <p:blipFill>
          <a:blip r:embed="rId6"/>
          <a:stretch>
            <a:fillRect/>
          </a:stretch>
        </p:blipFill>
        <p:spPr>
          <a:xfrm>
            <a:off x="6199703" y="5210294"/>
            <a:ext cx="509468" cy="509468"/>
          </a:xfrm>
          <a:prstGeom prst="rect">
            <a:avLst/>
          </a:prstGeom>
        </p:spPr>
      </p:pic>
      <p:sp>
        <p:nvSpPr>
          <p:cNvPr id="11" name="Text 5"/>
          <p:cNvSpPr/>
          <p:nvPr/>
        </p:nvSpPr>
        <p:spPr>
          <a:xfrm>
            <a:off x="6199703" y="5923478"/>
            <a:ext cx="3139678" cy="318492"/>
          </a:xfrm>
          <a:prstGeom prst="rect">
            <a:avLst/>
          </a:prstGeom>
          <a:noFill/>
          <a:ln/>
        </p:spPr>
        <p:txBody>
          <a:bodyPr wrap="non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Apprentissage par transfert</a:t>
            </a:r>
            <a:endParaRPr lang="en-US" sz="2000" dirty="0"/>
          </a:p>
        </p:txBody>
      </p:sp>
      <p:sp>
        <p:nvSpPr>
          <p:cNvPr id="12" name="Text 6"/>
          <p:cNvSpPr/>
          <p:nvPr/>
        </p:nvSpPr>
        <p:spPr>
          <a:xfrm>
            <a:off x="6199703" y="6364248"/>
            <a:ext cx="3705820" cy="1304449"/>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Réutiliser les connaissances acquises sur un domaine pour résoudre des problèmes similaires dans d'autres domaines.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4100632"/>
            <a:ext cx="8756928"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Conclusion et perspectives futures</a:t>
            </a:r>
            <a:endParaRPr lang="en-US" sz="4450" dirty="0"/>
          </a:p>
        </p:txBody>
      </p:sp>
      <p:sp>
        <p:nvSpPr>
          <p:cNvPr id="4" name="Text 1"/>
          <p:cNvSpPr/>
          <p:nvPr/>
        </p:nvSpPr>
        <p:spPr>
          <a:xfrm>
            <a:off x="793790" y="5149572"/>
            <a:ext cx="13042821" cy="1814513"/>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L'apprentissage profond a révolutionné l'intelligence artificielle, offrant des possibilités immenses dans divers domaines. Cependant, il est essentiel de relever les défis et de garantir un développement responsable et éthique de cette technologie prometteuse. Les tendances émergentes, telles que l'apprentissage fédéré et l'apprentissage par transfert, ouvrent de nouvelles voies pour une intelligence artificielle plus puissante et accessible. L'avenir de l'apprentissage profond est prometteur, avec de nouvelles applications et des découvertes à venir.</a:t>
            </a:r>
            <a:endParaRPr lang="en-US" sz="1750" dirty="0"/>
          </a:p>
        </p:txBody>
      </p:sp>
    </p:spTree>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TotalTime>
  <Words>501</Words>
  <Application>Microsoft Office PowerPoint</Application>
  <PresentationFormat>Personnalisé</PresentationFormat>
  <Paragraphs>66</Paragraphs>
  <Slides>8</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vt:i4>
      </vt:variant>
    </vt:vector>
  </HeadingPairs>
  <TitlesOfParts>
    <vt:vector size="16" baseType="lpstr">
      <vt:lpstr>Alice</vt:lpstr>
      <vt:lpstr>Lora Bold</vt:lpstr>
      <vt:lpstr>Calibri</vt:lpstr>
      <vt:lpstr>Trebuchet MS</vt:lpstr>
      <vt:lpstr>Lora</vt:lpstr>
      <vt:lpstr>Arial</vt:lpstr>
      <vt:lpstr>Wingdings 3</vt:lpstr>
      <vt:lpstr>Facette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cp:lastModifiedBy>
  <cp:revision>2</cp:revision>
  <dcterms:created xsi:type="dcterms:W3CDTF">2025-02-03T17:34:30Z</dcterms:created>
  <dcterms:modified xsi:type="dcterms:W3CDTF">2025-02-05T09:45:16Z</dcterms:modified>
</cp:coreProperties>
</file>