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1EC68-7EE5-4881-AAB7-6DFBA2C3744C}" type="datetimeFigureOut">
              <a:rPr lang="fr-FR" smtClean="0"/>
              <a:pPr/>
              <a:t>06/11/2023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1B95C-13E0-4C6F-A113-FF12447C0C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1B95C-13E0-4C6F-A113-FF12447C0C3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06/11/2023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00636"/>
          </a:xfrm>
        </p:spPr>
        <p:txBody>
          <a:bodyPr>
            <a:noAutofit/>
            <a:scene3d>
              <a:camera prst="orthographicFront"/>
              <a:lightRig rig="sunset" dir="t"/>
            </a:scene3d>
            <a:sp3d extrusionH="57150" prstMaterial="metal">
              <a:bevelT w="38100" h="38100"/>
              <a:bevelB w="38100" h="38100" prst="relaxedInset"/>
              <a:contourClr>
                <a:schemeClr val="tx2"/>
              </a:contourClr>
            </a:sp3d>
          </a:bodyPr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Pre-school Years</a:t>
            </a:r>
            <a:r>
              <a:rPr lang="fr-FR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8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>
              <a:buClrTx/>
              <a:buFont typeface="Wingdings" pitchFamily="2" charset="2"/>
              <a:buChar char="Ø"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the most impressive language developments in the early school years is the astonishing growth of vocabulary.</a:t>
            </a:r>
          </a:p>
          <a:p>
            <a:pPr>
              <a:buClrTx/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important development in the school years is the acquisition of different language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REGISTERS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fact, it is generally accepted that by age four, children have mastered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basic structures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language or languages spoken to them in these early years.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Three- and four-year-olds continue to learn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the rate of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several words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day.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begin to acquire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less frequent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more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linguistic structures such as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passives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clauses.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the age of four, most children can:</a:t>
            </a:r>
            <a:endParaRPr lang="en-US" dirty="0" smtClean="0"/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ask questions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give commands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report real events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 algn="just">
              <a:buClr>
                <a:srgbClr val="FF0000"/>
              </a:buClr>
            </a:pPr>
            <a:r>
              <a:rPr lang="en-US" dirty="0" smtClean="0"/>
              <a:t>Much of children’s language acquisition effort in the late pre-school years is spent in developing their ability to use language in </a:t>
            </a:r>
            <a:r>
              <a:rPr lang="en-US" b="1" u="sng" dirty="0" smtClean="0">
                <a:solidFill>
                  <a:srgbClr val="FF0000"/>
                </a:solidFill>
              </a:rPr>
              <a:t>a widening social environment</a:t>
            </a:r>
            <a:r>
              <a:rPr lang="en-US" dirty="0" smtClean="0"/>
              <a:t>. They use language in a greater  variety of situations: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acquire the aggressive or cajoling language that is needed to defend their toys in the playground.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interact more often with unfamiliar adults.</a:t>
            </a:r>
          </a:p>
          <a:p>
            <a:pPr marL="274320" lvl="1" indent="-274320">
              <a:lnSpc>
                <a:spcPct val="150000"/>
              </a:lnSpc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dirty="0" smtClean="0"/>
              <a:t>create stories about imaginary ones-using correct word order and grammatical markers most of the time.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begin to talk sensibly on the telephone to invisible grandparents.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show that they have learned the difference between how adults talk to babies and how they talk to each other, and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400" dirty="0" smtClean="0"/>
              <a:t>In this way, they explore and begin to understand </a:t>
            </a:r>
            <a:r>
              <a:rPr lang="en-US" sz="2400" b="1" dirty="0" smtClean="0">
                <a:solidFill>
                  <a:srgbClr val="0070C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50"/>
                </a:solidFill>
              </a:rPr>
              <a:t>why</a:t>
            </a:r>
            <a:r>
              <a:rPr lang="en-US" sz="2400" dirty="0" smtClean="0"/>
              <a:t> language varies.</a:t>
            </a:r>
            <a:endParaRPr lang="fr-F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Clr>
                <a:srgbClr val="D90BBC"/>
              </a:buClr>
              <a:buNone/>
            </a:pPr>
            <a:endParaRPr lang="fr-FR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D90BBC"/>
              </a:buClr>
              <a:buNone/>
            </a:pPr>
            <a:endParaRPr lang="fr-FR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Clr>
                <a:srgbClr val="D90BBC"/>
              </a:buClr>
              <a:buNone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'cake the eat‘</a:t>
            </a:r>
            <a:endParaRPr lang="en-US" sz="32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200000"/>
              </a:lnSpc>
              <a:buClr>
                <a:srgbClr val="D90BBC"/>
              </a:buClr>
              <a:buNone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'drink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chair‘</a:t>
            </a:r>
          </a:p>
          <a:p>
            <a:pPr>
              <a:buClr>
                <a:srgbClr val="D90BBC"/>
              </a:buClr>
              <a:buFont typeface="Wingdings" pitchFamily="2" charset="2"/>
              <a:buChar char="v"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Clr>
                <a:srgbClr val="D90BBC"/>
              </a:buClr>
              <a:buFont typeface="Wingdings" pitchFamily="2" charset="2"/>
              <a:buChar char="v"/>
            </a:pPr>
            <a:r>
              <a:rPr lang="en-US" dirty="0" smtClean="0"/>
              <a:t>In the pre-school years, they also develop </a:t>
            </a:r>
            <a:r>
              <a:rPr lang="en-US" b="1" dirty="0" smtClean="0">
                <a:solidFill>
                  <a:srgbClr val="7030A0"/>
                </a:solidFill>
              </a:rPr>
              <a:t>METALINGUISTIC AWARENESS</a:t>
            </a:r>
            <a:r>
              <a:rPr lang="en-US" dirty="0" smtClean="0"/>
              <a:t>, the ability to treat language as an object separate from the meaning it conveys.</a:t>
            </a:r>
            <a:endParaRPr lang="en-US" i="1" dirty="0" smtClean="0">
              <a:solidFill>
                <a:srgbClr val="C00000"/>
              </a:solidFill>
            </a:endParaRPr>
          </a:p>
          <a:p>
            <a:pPr>
              <a:buClr>
                <a:srgbClr val="D90BBC"/>
              </a:buClr>
              <a:buFont typeface="Wingdings" pitchFamily="2" charset="2"/>
              <a:buChar char="v"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43314"/>
          </a:xfrm>
          <a:scene3d>
            <a:camera prst="orthographicFront"/>
            <a:lightRig rig="sunset" dir="t"/>
          </a:scene3d>
          <a:sp3d prstMaterial="dkEdge">
            <a:bevelT prst="relaxedInset"/>
            <a:bevelB prst="relaxedInset"/>
          </a:sp3d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School Years</a:t>
            </a:r>
            <a:endParaRPr lang="fr-FR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>
              <a:buClr>
                <a:schemeClr val="tx1"/>
              </a:buCl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  <a:buClr>
                <a:schemeClr val="tx1"/>
              </a:buClr>
              <a:buNone/>
            </a:pPr>
            <a:r>
              <a:rPr lang="fr-FR" sz="7500" b="1" i="1" dirty="0" smtClean="0">
                <a:latin typeface="Times New Roman" pitchFamily="18" charset="0"/>
                <a:cs typeface="Times New Roman" pitchFamily="18" charset="0"/>
              </a:rPr>
              <a:t>‘Train’</a:t>
            </a:r>
          </a:p>
          <a:p>
            <a:pPr algn="ctr">
              <a:lnSpc>
                <a:spcPct val="170000"/>
              </a:lnSpc>
              <a:buClr>
                <a:schemeClr val="tx1"/>
              </a:buClr>
              <a:buNone/>
            </a:pPr>
            <a:r>
              <a:rPr lang="fr-FR" sz="7500" b="1" i="1" dirty="0" smtClean="0">
                <a:latin typeface="Times New Roman" pitchFamily="18" charset="0"/>
                <a:cs typeface="Times New Roman" pitchFamily="18" charset="0"/>
              </a:rPr>
              <a:t>‘Caterpillar’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5900" b="1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seeing words represented by letters and other symbols on a page leads children to a new understanding that language has form as well as meaning.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Clr>
                <a:schemeClr val="tx1"/>
              </a:buCl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      Children develop more sophisticated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metalinguistic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awareness. Learning to read gives a major boost to this aspect of language development.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fr-F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b="1" u="sng" dirty="0" err="1" smtClean="0">
                <a:latin typeface="Times New Roman" pitchFamily="18" charset="0"/>
                <a:cs typeface="Times New Roman" pitchFamily="18" charset="0"/>
              </a:rPr>
              <a:t>Literal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 and Figurative </a:t>
            </a:r>
            <a:r>
              <a:rPr lang="fr-FR" b="1" u="sng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0" y="1857364"/>
            <a:ext cx="4429124" cy="128588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Q-Why can’t fishermen be generous?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A- Because their business makes them sell fish.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500562" y="1857364"/>
            <a:ext cx="4643438" cy="128588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Q-Did you hear about the guy whose whole left side was cut off?</a:t>
            </a:r>
          </a:p>
          <a:p>
            <a:pPr algn="ctr"/>
            <a:r>
              <a:rPr lang="en-US" dirty="0" smtClean="0"/>
              <a:t>A-He’s all right now.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0" y="3286124"/>
            <a:ext cx="4429124" cy="128588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1"/>
              </a:buClr>
              <a:buNone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Why can’t a man living in New York be buried in Chicago?</a:t>
            </a:r>
          </a:p>
          <a:p>
            <a:pPr>
              <a:buClr>
                <a:schemeClr val="tx1"/>
              </a:buCl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Because he’s still living!</a:t>
            </a:r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4500562" y="3286124"/>
            <a:ext cx="4643438" cy="128588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1"/>
              </a:buCl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What five-letter word becomes shorter when you add two letters to it ?</a:t>
            </a:r>
          </a:p>
          <a:p>
            <a:pPr>
              <a:buClr>
                <a:schemeClr val="tx1"/>
              </a:buClr>
              <a:buNone/>
            </a:pP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A.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Short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0" y="5514972"/>
            <a:ext cx="4429124" cy="134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“Nobody invites Edward to parties because he is a wet blanket”</a:t>
            </a: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4500562" y="5500678"/>
            <a:ext cx="464343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“That car of mine is a real lemon”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0" y="357166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800" b="1" dirty="0" err="1" smtClean="0"/>
              <a:t>Metalinguistic</a:t>
            </a:r>
            <a:r>
              <a:rPr lang="en-US" sz="2800" b="1" dirty="0" smtClean="0"/>
              <a:t> awareness also</a:t>
            </a:r>
            <a:r>
              <a:rPr lang="en-US" sz="2800" dirty="0" smtClean="0"/>
              <a:t> includes the discovery of such things as ambiguity.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Word jokes, trick questions and riddles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718"/>
            <a:ext cx="8429684" cy="680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822</TotalTime>
  <Words>481</Words>
  <PresentationFormat>Affichage à l'écran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The Pre-school Years </vt:lpstr>
      <vt:lpstr> </vt:lpstr>
      <vt:lpstr> </vt:lpstr>
      <vt:lpstr> </vt:lpstr>
      <vt:lpstr> </vt:lpstr>
      <vt:lpstr>The School Years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Pre-school Years </dc:title>
  <dc:creator>Abd Jalal</dc:creator>
  <cp:lastModifiedBy>Lenovo</cp:lastModifiedBy>
  <cp:revision>89</cp:revision>
  <dcterms:created xsi:type="dcterms:W3CDTF">2013-11-01T17:39:34Z</dcterms:created>
  <dcterms:modified xsi:type="dcterms:W3CDTF">2023-11-06T13:22:29Z</dcterms:modified>
</cp:coreProperties>
</file>