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9" r:id="rId12"/>
    <p:sldId id="268" r:id="rId13"/>
    <p:sldId id="266" r:id="rId14"/>
    <p:sldId id="267"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22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6446A2-BB5E-40F1-9552-E0928AFC137C}"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fr-FR"/>
        </a:p>
      </dgm:t>
    </dgm:pt>
    <dgm:pt modelId="{4BA734B0-9AAD-42F5-AFED-0A77BD03BB86}">
      <dgm:prSet phldrT="[Texte]"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2600" dirty="0" smtClean="0">
              <a:latin typeface="Times New Roman" pitchFamily="18" charset="0"/>
              <a:cs typeface="Times New Roman" pitchFamily="18" charset="0"/>
            </a:rPr>
            <a:t>A question of considerable interest is: What type of input facilitates learning?</a:t>
          </a:r>
          <a:endParaRPr lang="fr-FR" sz="2600" dirty="0" smtClean="0">
            <a:latin typeface="Times New Roman" pitchFamily="18" charset="0"/>
            <a:cs typeface="Times New Roman" pitchFamily="18" charset="0"/>
          </a:endParaRPr>
        </a:p>
        <a:p>
          <a:pPr defTabSz="2800350">
            <a:lnSpc>
              <a:spcPct val="90000"/>
            </a:lnSpc>
            <a:spcBef>
              <a:spcPct val="0"/>
            </a:spcBef>
            <a:spcAft>
              <a:spcPct val="35000"/>
            </a:spcAft>
          </a:pPr>
          <a:endParaRPr lang="fr-FR" dirty="0"/>
        </a:p>
      </dgm:t>
    </dgm:pt>
    <dgm:pt modelId="{EEA1DAA3-6C0D-4494-8AA1-71CB7453A5FB}" type="parTrans" cxnId="{D4A8CD9B-54D6-4CAC-BCE2-1E1E792A5D6C}">
      <dgm:prSet/>
      <dgm:spPr/>
      <dgm:t>
        <a:bodyPr/>
        <a:lstStyle/>
        <a:p>
          <a:endParaRPr lang="fr-FR"/>
        </a:p>
      </dgm:t>
    </dgm:pt>
    <dgm:pt modelId="{AB185E4B-132A-46AA-8D46-C3130522BC19}" type="sibTrans" cxnId="{D4A8CD9B-54D6-4CAC-BCE2-1E1E792A5D6C}">
      <dgm:prSet/>
      <dgm:spPr/>
      <dgm:t>
        <a:bodyPr/>
        <a:lstStyle/>
        <a:p>
          <a:endParaRPr lang="fr-FR"/>
        </a:p>
      </dgm:t>
    </dgm:pt>
    <dgm:pt modelId="{49CA1DF0-F4A9-4CE1-9B0F-F711060BCD0D}">
      <dgm:prSet phldrT="[Texte]"/>
      <dgm:spPr/>
      <dgm:t>
        <a:bodyPr/>
        <a:lstStyle/>
        <a:p>
          <a:r>
            <a:rPr lang="en-US" b="1" dirty="0" smtClean="0">
              <a:latin typeface="Times New Roman" pitchFamily="18" charset="0"/>
              <a:cs typeface="Times New Roman" pitchFamily="18" charset="0"/>
            </a:rPr>
            <a:t>Authentic language</a:t>
          </a:r>
          <a:endParaRPr lang="fr-FR" b="1" dirty="0">
            <a:latin typeface="Times New Roman" pitchFamily="18" charset="0"/>
            <a:cs typeface="Times New Roman" pitchFamily="18" charset="0"/>
          </a:endParaRPr>
        </a:p>
      </dgm:t>
    </dgm:pt>
    <dgm:pt modelId="{53448810-1C86-430E-A8A6-346EF467F0BB}" type="parTrans" cxnId="{F517D7E6-F743-41AB-8F4A-84EC68625303}">
      <dgm:prSet/>
      <dgm:spPr/>
      <dgm:t>
        <a:bodyPr/>
        <a:lstStyle/>
        <a:p>
          <a:endParaRPr lang="fr-FR"/>
        </a:p>
      </dgm:t>
    </dgm:pt>
    <dgm:pt modelId="{A447A59F-FA5A-466E-83AC-64FE6A029ECA}" type="sibTrans" cxnId="{F517D7E6-F743-41AB-8F4A-84EC68625303}">
      <dgm:prSet/>
      <dgm:spPr/>
      <dgm:t>
        <a:bodyPr/>
        <a:lstStyle/>
        <a:p>
          <a:endParaRPr lang="fr-FR"/>
        </a:p>
      </dgm:t>
    </dgm:pt>
    <dgm:pt modelId="{6A2A9BBE-3488-4E31-A9AA-AFC5B94BFCCD}">
      <dgm:prSet phldrT="[Texte]"/>
      <dgm:spPr/>
      <dgm:t>
        <a:bodyPr/>
        <a:lstStyle/>
        <a:p>
          <a:r>
            <a:rPr lang="en-US" b="1" dirty="0" smtClean="0">
              <a:latin typeface="Times New Roman" pitchFamily="18" charset="0"/>
              <a:cs typeface="Times New Roman" pitchFamily="18" charset="0"/>
            </a:rPr>
            <a:t>Simplified language </a:t>
          </a:r>
          <a:endParaRPr lang="fr-FR" b="1" dirty="0">
            <a:latin typeface="Times New Roman" pitchFamily="18" charset="0"/>
            <a:cs typeface="Times New Roman" pitchFamily="18" charset="0"/>
          </a:endParaRPr>
        </a:p>
      </dgm:t>
    </dgm:pt>
    <dgm:pt modelId="{45B296F4-A23F-45E2-BB68-F0D5F6CD6FD5}" type="parTrans" cxnId="{283EA64D-5973-47E5-8BCA-0089F78D5D5C}">
      <dgm:prSet/>
      <dgm:spPr/>
      <dgm:t>
        <a:bodyPr/>
        <a:lstStyle/>
        <a:p>
          <a:endParaRPr lang="fr-FR"/>
        </a:p>
      </dgm:t>
    </dgm:pt>
    <dgm:pt modelId="{9AED33D6-96DB-4867-A845-B897211ADB2A}" type="sibTrans" cxnId="{283EA64D-5973-47E5-8BCA-0089F78D5D5C}">
      <dgm:prSet/>
      <dgm:spPr/>
      <dgm:t>
        <a:bodyPr/>
        <a:lstStyle/>
        <a:p>
          <a:endParaRPr lang="fr-FR"/>
        </a:p>
      </dgm:t>
    </dgm:pt>
    <dgm:pt modelId="{A23708CA-CC5B-429C-AA9E-C998A5908BB4}" type="pres">
      <dgm:prSet presAssocID="{2A6446A2-BB5E-40F1-9552-E0928AFC137C}" presName="Name0" presStyleCnt="0">
        <dgm:presLayoutVars>
          <dgm:dir/>
          <dgm:resizeHandles val="exact"/>
        </dgm:presLayoutVars>
      </dgm:prSet>
      <dgm:spPr/>
      <dgm:t>
        <a:bodyPr/>
        <a:lstStyle/>
        <a:p>
          <a:endParaRPr lang="fr-FR"/>
        </a:p>
      </dgm:t>
    </dgm:pt>
    <dgm:pt modelId="{0320CC1F-45F8-49E5-B761-6387A60C1A53}" type="pres">
      <dgm:prSet presAssocID="{4BA734B0-9AAD-42F5-AFED-0A77BD03BB86}" presName="node" presStyleLbl="node1" presStyleIdx="0" presStyleCnt="3" custScaleX="289675" custScaleY="152191">
        <dgm:presLayoutVars>
          <dgm:bulletEnabled val="1"/>
        </dgm:presLayoutVars>
      </dgm:prSet>
      <dgm:spPr/>
      <dgm:t>
        <a:bodyPr/>
        <a:lstStyle/>
        <a:p>
          <a:endParaRPr lang="fr-FR"/>
        </a:p>
      </dgm:t>
    </dgm:pt>
    <dgm:pt modelId="{BFDE2D6D-30F2-4271-8795-DB1F0E30DA53}" type="pres">
      <dgm:prSet presAssocID="{AB185E4B-132A-46AA-8D46-C3130522BC19}" presName="sibTrans" presStyleLbl="sibTrans2D1" presStyleIdx="0" presStyleCnt="3" custAng="15558874" custScaleX="45044" custScaleY="307038"/>
      <dgm:spPr>
        <a:prstGeom prst="downArrow">
          <a:avLst/>
        </a:prstGeom>
      </dgm:spPr>
      <dgm:t>
        <a:bodyPr/>
        <a:lstStyle/>
        <a:p>
          <a:endParaRPr lang="fr-FR"/>
        </a:p>
      </dgm:t>
    </dgm:pt>
    <dgm:pt modelId="{9ADF0550-8B6D-4142-A060-D4D76A4FFC4E}" type="pres">
      <dgm:prSet presAssocID="{AB185E4B-132A-46AA-8D46-C3130522BC19}" presName="connectorText" presStyleLbl="sibTrans2D1" presStyleIdx="0" presStyleCnt="3"/>
      <dgm:spPr/>
      <dgm:t>
        <a:bodyPr/>
        <a:lstStyle/>
        <a:p>
          <a:endParaRPr lang="fr-FR"/>
        </a:p>
      </dgm:t>
    </dgm:pt>
    <dgm:pt modelId="{FF5A36D9-3FBE-40E5-8884-6CD2E0C620E3}" type="pres">
      <dgm:prSet presAssocID="{49CA1DF0-F4A9-4CE1-9B0F-F711060BCD0D}" presName="node" presStyleLbl="node1" presStyleIdx="1" presStyleCnt="3" custRadScaleRad="91163" custRadScaleInc="-17294">
        <dgm:presLayoutVars>
          <dgm:bulletEnabled val="1"/>
        </dgm:presLayoutVars>
      </dgm:prSet>
      <dgm:spPr/>
      <dgm:t>
        <a:bodyPr/>
        <a:lstStyle/>
        <a:p>
          <a:endParaRPr lang="fr-FR"/>
        </a:p>
      </dgm:t>
    </dgm:pt>
    <dgm:pt modelId="{0E6D2B6F-F664-4703-9EF5-559550AD6DC8}" type="pres">
      <dgm:prSet presAssocID="{A447A59F-FA5A-466E-83AC-64FE6A029ECA}" presName="sibTrans" presStyleLbl="sibTrans2D1" presStyleIdx="1" presStyleCnt="3" custFlipVert="0" custFlipHor="1" custScaleX="2450" custScaleY="77702" custLinFactY="197938" custLinFactNeighborX="4392" custLinFactNeighborY="200000"/>
      <dgm:spPr/>
      <dgm:t>
        <a:bodyPr/>
        <a:lstStyle/>
        <a:p>
          <a:endParaRPr lang="fr-FR"/>
        </a:p>
      </dgm:t>
    </dgm:pt>
    <dgm:pt modelId="{1E0D6497-0DF4-44A1-8153-D28C061E6CBF}" type="pres">
      <dgm:prSet presAssocID="{A447A59F-FA5A-466E-83AC-64FE6A029ECA}" presName="connectorText" presStyleLbl="sibTrans2D1" presStyleIdx="1" presStyleCnt="3"/>
      <dgm:spPr/>
      <dgm:t>
        <a:bodyPr/>
        <a:lstStyle/>
        <a:p>
          <a:endParaRPr lang="fr-FR"/>
        </a:p>
      </dgm:t>
    </dgm:pt>
    <dgm:pt modelId="{95E710FD-E5DD-451F-BF32-F28D19673F51}" type="pres">
      <dgm:prSet presAssocID="{6A2A9BBE-3488-4E31-A9AA-AFC5B94BFCCD}" presName="node" presStyleLbl="node1" presStyleIdx="2" presStyleCnt="3" custRadScaleRad="90898" custRadScaleInc="17195">
        <dgm:presLayoutVars>
          <dgm:bulletEnabled val="1"/>
        </dgm:presLayoutVars>
      </dgm:prSet>
      <dgm:spPr/>
      <dgm:t>
        <a:bodyPr/>
        <a:lstStyle/>
        <a:p>
          <a:endParaRPr lang="fr-FR"/>
        </a:p>
      </dgm:t>
    </dgm:pt>
    <dgm:pt modelId="{25570CD0-5F57-4C96-B10A-F757EF497FFC}" type="pres">
      <dgm:prSet presAssocID="{9AED33D6-96DB-4867-A845-B897211ADB2A}" presName="sibTrans" presStyleLbl="sibTrans2D1" presStyleIdx="2" presStyleCnt="3" custAng="16788683" custScaleX="45232" custScaleY="307001"/>
      <dgm:spPr>
        <a:prstGeom prst="upArrow">
          <a:avLst/>
        </a:prstGeom>
      </dgm:spPr>
      <dgm:t>
        <a:bodyPr/>
        <a:lstStyle/>
        <a:p>
          <a:endParaRPr lang="fr-FR"/>
        </a:p>
      </dgm:t>
    </dgm:pt>
    <dgm:pt modelId="{96F3DFC3-8943-458B-B6FA-63B9B9BB0E08}" type="pres">
      <dgm:prSet presAssocID="{9AED33D6-96DB-4867-A845-B897211ADB2A}" presName="connectorText" presStyleLbl="sibTrans2D1" presStyleIdx="2" presStyleCnt="3"/>
      <dgm:spPr/>
      <dgm:t>
        <a:bodyPr/>
        <a:lstStyle/>
        <a:p>
          <a:endParaRPr lang="fr-FR"/>
        </a:p>
      </dgm:t>
    </dgm:pt>
  </dgm:ptLst>
  <dgm:cxnLst>
    <dgm:cxn modelId="{FFF2D37D-EDDA-4625-9991-DE0883E8E169}" type="presOf" srcId="{4BA734B0-9AAD-42F5-AFED-0A77BD03BB86}" destId="{0320CC1F-45F8-49E5-B761-6387A60C1A53}" srcOrd="0" destOrd="0" presId="urn:microsoft.com/office/officeart/2005/8/layout/cycle7"/>
    <dgm:cxn modelId="{1C9EC71F-B7FC-41B4-9FCD-2856C63319C8}" type="presOf" srcId="{6A2A9BBE-3488-4E31-A9AA-AFC5B94BFCCD}" destId="{95E710FD-E5DD-451F-BF32-F28D19673F51}" srcOrd="0" destOrd="0" presId="urn:microsoft.com/office/officeart/2005/8/layout/cycle7"/>
    <dgm:cxn modelId="{D4A8CD9B-54D6-4CAC-BCE2-1E1E792A5D6C}" srcId="{2A6446A2-BB5E-40F1-9552-E0928AFC137C}" destId="{4BA734B0-9AAD-42F5-AFED-0A77BD03BB86}" srcOrd="0" destOrd="0" parTransId="{EEA1DAA3-6C0D-4494-8AA1-71CB7453A5FB}" sibTransId="{AB185E4B-132A-46AA-8D46-C3130522BC19}"/>
    <dgm:cxn modelId="{283EA64D-5973-47E5-8BCA-0089F78D5D5C}" srcId="{2A6446A2-BB5E-40F1-9552-E0928AFC137C}" destId="{6A2A9BBE-3488-4E31-A9AA-AFC5B94BFCCD}" srcOrd="2" destOrd="0" parTransId="{45B296F4-A23F-45E2-BB68-F0D5F6CD6FD5}" sibTransId="{9AED33D6-96DB-4867-A845-B897211ADB2A}"/>
    <dgm:cxn modelId="{02C382DE-D026-464B-9B44-A584B593D06A}" type="presOf" srcId="{A447A59F-FA5A-466E-83AC-64FE6A029ECA}" destId="{1E0D6497-0DF4-44A1-8153-D28C061E6CBF}" srcOrd="1" destOrd="0" presId="urn:microsoft.com/office/officeart/2005/8/layout/cycle7"/>
    <dgm:cxn modelId="{6D858F0E-4406-48A4-BB17-69297897BCC7}" type="presOf" srcId="{9AED33D6-96DB-4867-A845-B897211ADB2A}" destId="{96F3DFC3-8943-458B-B6FA-63B9B9BB0E08}" srcOrd="1" destOrd="0" presId="urn:microsoft.com/office/officeart/2005/8/layout/cycle7"/>
    <dgm:cxn modelId="{DD40B678-2C07-428B-ACAF-D143CD85819D}" type="presOf" srcId="{AB185E4B-132A-46AA-8D46-C3130522BC19}" destId="{BFDE2D6D-30F2-4271-8795-DB1F0E30DA53}" srcOrd="0" destOrd="0" presId="urn:microsoft.com/office/officeart/2005/8/layout/cycle7"/>
    <dgm:cxn modelId="{D66B4971-D062-47B0-B143-F5F5A7E22CA1}" type="presOf" srcId="{AB185E4B-132A-46AA-8D46-C3130522BC19}" destId="{9ADF0550-8B6D-4142-A060-D4D76A4FFC4E}" srcOrd="1" destOrd="0" presId="urn:microsoft.com/office/officeart/2005/8/layout/cycle7"/>
    <dgm:cxn modelId="{F517D7E6-F743-41AB-8F4A-84EC68625303}" srcId="{2A6446A2-BB5E-40F1-9552-E0928AFC137C}" destId="{49CA1DF0-F4A9-4CE1-9B0F-F711060BCD0D}" srcOrd="1" destOrd="0" parTransId="{53448810-1C86-430E-A8A6-346EF467F0BB}" sibTransId="{A447A59F-FA5A-466E-83AC-64FE6A029ECA}"/>
    <dgm:cxn modelId="{7355A8F5-1296-4884-8F62-626F48477AB3}" type="presOf" srcId="{49CA1DF0-F4A9-4CE1-9B0F-F711060BCD0D}" destId="{FF5A36D9-3FBE-40E5-8884-6CD2E0C620E3}" srcOrd="0" destOrd="0" presId="urn:microsoft.com/office/officeart/2005/8/layout/cycle7"/>
    <dgm:cxn modelId="{C1BAE6AD-DA91-4280-813D-E656F7BCB24F}" type="presOf" srcId="{2A6446A2-BB5E-40F1-9552-E0928AFC137C}" destId="{A23708CA-CC5B-429C-AA9E-C998A5908BB4}" srcOrd="0" destOrd="0" presId="urn:microsoft.com/office/officeart/2005/8/layout/cycle7"/>
    <dgm:cxn modelId="{CF189828-7457-4A3D-A7C2-1C890391BDF8}" type="presOf" srcId="{9AED33D6-96DB-4867-A845-B897211ADB2A}" destId="{25570CD0-5F57-4C96-B10A-F757EF497FFC}" srcOrd="0" destOrd="0" presId="urn:microsoft.com/office/officeart/2005/8/layout/cycle7"/>
    <dgm:cxn modelId="{0489152C-922D-4DCF-A18F-683B5E2A8B92}" type="presOf" srcId="{A447A59F-FA5A-466E-83AC-64FE6A029ECA}" destId="{0E6D2B6F-F664-4703-9EF5-559550AD6DC8}" srcOrd="0" destOrd="0" presId="urn:microsoft.com/office/officeart/2005/8/layout/cycle7"/>
    <dgm:cxn modelId="{454D1F6E-CA33-4E0F-A152-821A5DDA4BC3}" type="presParOf" srcId="{A23708CA-CC5B-429C-AA9E-C998A5908BB4}" destId="{0320CC1F-45F8-49E5-B761-6387A60C1A53}" srcOrd="0" destOrd="0" presId="urn:microsoft.com/office/officeart/2005/8/layout/cycle7"/>
    <dgm:cxn modelId="{4E0E0843-5926-4B2D-860B-4D7043A47F3E}" type="presParOf" srcId="{A23708CA-CC5B-429C-AA9E-C998A5908BB4}" destId="{BFDE2D6D-30F2-4271-8795-DB1F0E30DA53}" srcOrd="1" destOrd="0" presId="urn:microsoft.com/office/officeart/2005/8/layout/cycle7"/>
    <dgm:cxn modelId="{04E6142E-75E5-404E-8314-42F08CB0E4AD}" type="presParOf" srcId="{BFDE2D6D-30F2-4271-8795-DB1F0E30DA53}" destId="{9ADF0550-8B6D-4142-A060-D4D76A4FFC4E}" srcOrd="0" destOrd="0" presId="urn:microsoft.com/office/officeart/2005/8/layout/cycle7"/>
    <dgm:cxn modelId="{751B4C97-097A-4816-9847-89A81979CA02}" type="presParOf" srcId="{A23708CA-CC5B-429C-AA9E-C998A5908BB4}" destId="{FF5A36D9-3FBE-40E5-8884-6CD2E0C620E3}" srcOrd="2" destOrd="0" presId="urn:microsoft.com/office/officeart/2005/8/layout/cycle7"/>
    <dgm:cxn modelId="{A9C343E7-6D8D-4B0B-9E50-1F368F33A192}" type="presParOf" srcId="{A23708CA-CC5B-429C-AA9E-C998A5908BB4}" destId="{0E6D2B6F-F664-4703-9EF5-559550AD6DC8}" srcOrd="3" destOrd="0" presId="urn:microsoft.com/office/officeart/2005/8/layout/cycle7"/>
    <dgm:cxn modelId="{35FCA09F-FB0B-4580-B6EF-0AF6AAD5F363}" type="presParOf" srcId="{0E6D2B6F-F664-4703-9EF5-559550AD6DC8}" destId="{1E0D6497-0DF4-44A1-8153-D28C061E6CBF}" srcOrd="0" destOrd="0" presId="urn:microsoft.com/office/officeart/2005/8/layout/cycle7"/>
    <dgm:cxn modelId="{E97B53F7-C8A8-448A-A4B2-6D767A07F874}" type="presParOf" srcId="{A23708CA-CC5B-429C-AA9E-C998A5908BB4}" destId="{95E710FD-E5DD-451F-BF32-F28D19673F51}" srcOrd="4" destOrd="0" presId="urn:microsoft.com/office/officeart/2005/8/layout/cycle7"/>
    <dgm:cxn modelId="{81093054-15A7-4C38-BBC0-8501B4CD7486}" type="presParOf" srcId="{A23708CA-CC5B-429C-AA9E-C998A5908BB4}" destId="{25570CD0-5F57-4C96-B10A-F757EF497FFC}" srcOrd="5" destOrd="0" presId="urn:microsoft.com/office/officeart/2005/8/layout/cycle7"/>
    <dgm:cxn modelId="{402FE078-73F8-4ADB-88AD-5E101B76239B}" type="presParOf" srcId="{25570CD0-5F57-4C96-B10A-F757EF497FFC}" destId="{96F3DFC3-8943-458B-B6FA-63B9B9BB0E08}" srcOrd="0" destOrd="0" presId="urn:microsoft.com/office/officeart/2005/8/layout/cycle7"/>
  </dgm:cxnLst>
  <dgm:bg/>
  <dgm:whole/>
</dgm:dataModel>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AA309A6D-C09C-4548-B29A-6CF363A7E532}" type="datetimeFigureOut">
              <a:rPr lang="fr-FR" smtClean="0"/>
              <a:pPr/>
              <a:t>12/04/2023</a:t>
            </a:fld>
            <a:endParaRPr lang="fr-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12/04/2023</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12/04/2023</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12/04/2023</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12/04/2023</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12/04/2023</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12/04/2023</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AA309A6D-C09C-4548-B29A-6CF363A7E532}" type="datetimeFigureOut">
              <a:rPr lang="fr-FR" smtClean="0"/>
              <a:pPr/>
              <a:t>12/04/2023</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AA309A6D-C09C-4548-B29A-6CF363A7E532}" type="datetimeFigureOut">
              <a:rPr lang="fr-FR" smtClean="0"/>
              <a:pPr/>
              <a:t>12/04/2023</a:t>
            </a:fld>
            <a:endParaRPr lang="fr-BE"/>
          </a:p>
        </p:txBody>
      </p:sp>
      <p:sp>
        <p:nvSpPr>
          <p:cNvPr id="3" name="Espace réservé du pied de page 2"/>
          <p:cNvSpPr>
            <a:spLocks noGrp="1"/>
          </p:cNvSpPr>
          <p:nvPr>
            <p:ph type="ftr" sz="quarter" idx="11"/>
          </p:nvPr>
        </p:nvSpPr>
        <p:spPr/>
        <p:txBody>
          <a:bodyPr/>
          <a:lstStyle>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AA309A6D-C09C-4548-B29A-6CF363A7E532}" type="datetimeFigureOut">
              <a:rPr lang="fr-FR" smtClean="0"/>
              <a:pPr/>
              <a:t>12/04/2023</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AA309A6D-C09C-4548-B29A-6CF363A7E532}" type="datetimeFigureOut">
              <a:rPr lang="fr-FR" smtClean="0"/>
              <a:pPr/>
              <a:t>12/04/2023</a:t>
            </a:fld>
            <a:endParaRPr lang="fr-BE"/>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CF4668DC-857F-487D-BFFA-8C0CA5037977}" type="slidenum">
              <a:rPr lang="fr-BE" smtClean="0"/>
              <a:pPr/>
              <a:t>‹N°›</a:t>
            </a:fld>
            <a:endParaRPr lang="fr-BE"/>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A309A6D-C09C-4548-B29A-6CF363A7E532}" type="datetimeFigureOut">
              <a:rPr lang="fr-FR" smtClean="0"/>
              <a:pPr/>
              <a:t>12/04/2023</a:t>
            </a:fld>
            <a:endParaRPr lang="fr-BE"/>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BE"/>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file:///D:\SLA\Third%20Y%20SLA%20Courses\2nd%20Semester\Friends%20Imitating%20Chandler%20%5bHQ%5d.mp4"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9144000" cy="4000504"/>
          </a:xfrm>
        </p:spPr>
        <p:txBody>
          <a:bodyPr>
            <a:noAutofit/>
          </a:bodyPr>
          <a:lstStyle/>
          <a:p>
            <a:pPr algn="ctr"/>
            <a:r>
              <a:rPr lang="en-US" sz="8000" b="1" dirty="0" smtClean="0">
                <a:latin typeface="Times New Roman" pitchFamily="18" charset="0"/>
                <a:cs typeface="Times New Roman" pitchFamily="18" charset="0"/>
              </a:rPr>
              <a:t>Describing and Explaining L2 Acquisition</a:t>
            </a:r>
            <a:endParaRPr lang="fr-FR" sz="8000" b="1" dirty="0">
              <a:latin typeface="Times New Roman" pitchFamily="18" charset="0"/>
              <a:cs typeface="Times New Roman" pitchFamily="18" charset="0"/>
            </a:endParaRPr>
          </a:p>
        </p:txBody>
      </p:sp>
      <p:sp>
        <p:nvSpPr>
          <p:cNvPr id="3" name="Sous-titre 2"/>
          <p:cNvSpPr>
            <a:spLocks noGrp="1"/>
          </p:cNvSpPr>
          <p:nvPr>
            <p:ph type="subTitle" idx="1"/>
          </p:nvPr>
        </p:nvSpPr>
        <p:spPr>
          <a:xfrm flipV="1">
            <a:off x="0" y="6857999"/>
            <a:ext cx="8062912" cy="45719"/>
          </a:xfrm>
        </p:spPr>
        <p:txBody>
          <a:bodyPr>
            <a:normAutofit fontScale="25000" lnSpcReduction="20000"/>
          </a:bodyPr>
          <a:lstStyle/>
          <a:p>
            <a:r>
              <a:rPr lang="fr-FR" dirty="0" smtClean="0"/>
              <a:t> </a:t>
            </a:r>
            <a:endParaRPr lang="fr-FR" dirty="0"/>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buNone/>
            </a:pPr>
            <a:r>
              <a:rPr lang="fr-FR" sz="2600" dirty="0" smtClean="0">
                <a:latin typeface="Times New Roman" pitchFamily="18" charset="0"/>
                <a:cs typeface="Times New Roman" pitchFamily="18" charset="0"/>
              </a:rPr>
              <a:t> </a:t>
            </a:r>
            <a:endParaRPr lang="fr-FR" sz="2600" dirty="0">
              <a:latin typeface="Times New Roman" pitchFamily="18" charset="0"/>
              <a:cs typeface="Times New Roman" pitchFamily="18" charset="0"/>
            </a:endParaRPr>
          </a:p>
        </p:txBody>
      </p:sp>
      <p:sp>
        <p:nvSpPr>
          <p:cNvPr id="2" name="Titre 1"/>
          <p:cNvSpPr>
            <a:spLocks noGrp="1"/>
          </p:cNvSpPr>
          <p:nvPr>
            <p:ph type="title"/>
          </p:nvPr>
        </p:nvSpPr>
        <p:spPr>
          <a:xfrm>
            <a:off x="0" y="0"/>
            <a:ext cx="8686800" cy="45719"/>
          </a:xfrm>
        </p:spPr>
        <p:txBody>
          <a:bodyPr>
            <a:normAutofit fontScale="90000"/>
          </a:bodyPr>
          <a:lstStyle/>
          <a:p>
            <a:r>
              <a:rPr lang="fr-FR" dirty="0" smtClean="0"/>
              <a:t> </a:t>
            </a:r>
            <a:endParaRPr lang="fr-FR" dirty="0"/>
          </a:p>
        </p:txBody>
      </p:sp>
      <p:graphicFrame>
        <p:nvGraphicFramePr>
          <p:cNvPr id="5" name="Diagramme 4"/>
          <p:cNvGraphicFramePr/>
          <p:nvPr/>
        </p:nvGraphicFramePr>
        <p:xfrm>
          <a:off x="0" y="214290"/>
          <a:ext cx="9144000" cy="6357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cover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donald-trump_hpMain_20230131-131612_16x9_992.jpg"/>
          <p:cNvPicPr>
            <a:picLocks noGrp="1" noChangeAspect="1"/>
          </p:cNvPicPr>
          <p:nvPr>
            <p:ph idx="1"/>
          </p:nvPr>
        </p:nvPicPr>
        <p:blipFill>
          <a:blip r:embed="rId2"/>
          <a:stretch>
            <a:fillRect/>
          </a:stretch>
        </p:blipFill>
        <p:spPr>
          <a:xfrm>
            <a:off x="0" y="0"/>
            <a:ext cx="9144000" cy="6858000"/>
          </a:xfrm>
        </p:spPr>
      </p:pic>
      <p:sp>
        <p:nvSpPr>
          <p:cNvPr id="3" name="Titre 2"/>
          <p:cNvSpPr>
            <a:spLocks noGrp="1"/>
          </p:cNvSpPr>
          <p:nvPr>
            <p:ph type="title"/>
          </p:nvPr>
        </p:nvSpPr>
        <p:spPr>
          <a:xfrm>
            <a:off x="0" y="0"/>
            <a:ext cx="8686800" cy="45719"/>
          </a:xfrm>
        </p:spPr>
        <p:txBody>
          <a:bodyPr>
            <a:normAutofit fontScale="90000"/>
          </a:bodyPr>
          <a:lstStyle/>
          <a:p>
            <a:r>
              <a:rPr lang="fr-FR" dirty="0" smtClean="0"/>
              <a:t> </a:t>
            </a:r>
            <a:endParaRPr lang="fr-FR" dirty="0"/>
          </a:p>
        </p:txBody>
      </p:sp>
    </p:spTree>
  </p:cSld>
  <p:clrMapOvr>
    <a:masterClrMapping/>
  </p:clrMapOvr>
  <p:transition>
    <p:wheel spokes="8"/>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0" y="0"/>
            <a:ext cx="8686800" cy="45719"/>
          </a:xfrm>
        </p:spPr>
        <p:txBody>
          <a:bodyPr>
            <a:normAutofit fontScale="90000"/>
          </a:bodyPr>
          <a:lstStyle/>
          <a:p>
            <a:r>
              <a:rPr lang="fr-FR" dirty="0" smtClean="0"/>
              <a:t> </a:t>
            </a:r>
            <a:endParaRPr lang="fr-FR" dirty="0"/>
          </a:p>
        </p:txBody>
      </p:sp>
      <p:pic>
        <p:nvPicPr>
          <p:cNvPr id="4" name="Friends Imitating Chandler [HQ].mp4">
            <a:hlinkClick r:id="" action="ppaction://media"/>
          </p:cNvPr>
          <p:cNvPicPr>
            <a:picLocks noGrp="1" noRot="1" noChangeAspect="1"/>
          </p:cNvPicPr>
          <p:nvPr>
            <p:ph idx="1"/>
            <a:videoFile r:link="rId1"/>
          </p:nvPr>
        </p:nvPicPr>
        <p:blipFill>
          <a:blip r:embed="rId3"/>
          <a:stretch>
            <a:fillRect/>
          </a:stretch>
        </p:blipFill>
        <p:spPr>
          <a:xfrm>
            <a:off x="0" y="0"/>
            <a:ext cx="9144000" cy="6858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buNone/>
            </a:pPr>
            <a:r>
              <a:rPr lang="en-US" sz="2600" b="1" u="sng" dirty="0" smtClean="0">
                <a:solidFill>
                  <a:schemeClr val="bg1"/>
                </a:solidFill>
                <a:latin typeface="Times New Roman" pitchFamily="18" charset="0"/>
                <a:cs typeface="Times New Roman" pitchFamily="18" charset="0"/>
              </a:rPr>
              <a:t>Internal Factors:</a:t>
            </a:r>
          </a:p>
          <a:p>
            <a:pPr algn="ctr">
              <a:buNone/>
            </a:pPr>
            <a:r>
              <a:rPr lang="en-US" sz="2600" b="1" dirty="0" smtClean="0">
                <a:latin typeface="Times New Roman" pitchFamily="18" charset="0"/>
                <a:cs typeface="Times New Roman" pitchFamily="18" charset="0"/>
              </a:rPr>
              <a:t>Internal Factors</a:t>
            </a:r>
          </a:p>
          <a:p>
            <a:r>
              <a:rPr lang="en-US" sz="2600" dirty="0" smtClean="0">
                <a:latin typeface="Times New Roman" pitchFamily="18" charset="0"/>
                <a:cs typeface="Times New Roman" pitchFamily="18" charset="0"/>
              </a:rPr>
              <a:t>Learners possess cognitive mechanisms which enable them to extract information about the L2 from the input.</a:t>
            </a:r>
          </a:p>
          <a:p>
            <a:r>
              <a:rPr lang="en-US" sz="2600" dirty="0" smtClean="0">
                <a:latin typeface="Times New Roman" pitchFamily="18" charset="0"/>
                <a:cs typeface="Times New Roman" pitchFamily="18" charset="0"/>
              </a:rPr>
              <a:t>L2 learners bring an enormous amount of knowledge to the task of learning an L2:</a:t>
            </a:r>
          </a:p>
          <a:p>
            <a:pPr lvl="2">
              <a:buFont typeface="Wingdings" pitchFamily="2" charset="2"/>
              <a:buChar char="Ø"/>
            </a:pPr>
            <a:r>
              <a:rPr lang="en-US" dirty="0" smtClean="0">
                <a:latin typeface="Times New Roman" pitchFamily="18" charset="0"/>
                <a:cs typeface="Times New Roman" pitchFamily="18" charset="0"/>
              </a:rPr>
              <a:t>For a start, they have already learned a language (their mother tongue) and we can expect them to draw on this when they learn an L2.</a:t>
            </a:r>
          </a:p>
          <a:p>
            <a:pPr lvl="2">
              <a:buFont typeface="Wingdings" pitchFamily="2" charset="2"/>
              <a:buChar char="Ø"/>
            </a:pPr>
            <a:r>
              <a:rPr lang="en-US" dirty="0" smtClean="0">
                <a:latin typeface="Times New Roman" pitchFamily="18" charset="0"/>
                <a:cs typeface="Times New Roman" pitchFamily="18" charset="0"/>
              </a:rPr>
              <a:t>They also possess general knowledge about the world which they can draw on to help them understand L2 input.</a:t>
            </a:r>
          </a:p>
          <a:p>
            <a:pPr lvl="2">
              <a:buFont typeface="Wingdings" pitchFamily="2" charset="2"/>
              <a:buChar char="Ø"/>
            </a:pPr>
            <a:r>
              <a:rPr lang="en-US" dirty="0" smtClean="0">
                <a:latin typeface="Times New Roman" pitchFamily="18" charset="0"/>
                <a:cs typeface="Times New Roman" pitchFamily="18" charset="0"/>
              </a:rPr>
              <a:t>Finally, learners possess communication strategies that can help them make effective use of their L2 knowledge.</a:t>
            </a:r>
          </a:p>
          <a:p>
            <a:pPr lvl="2">
              <a:buNone/>
            </a:pPr>
            <a:r>
              <a:rPr lang="en-US" dirty="0" smtClean="0">
                <a:latin typeface="Times New Roman" pitchFamily="18" charset="0"/>
                <a:cs typeface="Times New Roman" pitchFamily="18" charset="0"/>
              </a:rPr>
              <a:t>       For example, even if they have not learned the word 'art gallery' they may be able to communicate the idea of it by inventing their own term (for example, 'picture place').</a:t>
            </a:r>
            <a:endParaRPr lang="fr-FR" dirty="0">
              <a:latin typeface="Times New Roman" pitchFamily="18" charset="0"/>
              <a:cs typeface="Times New Roman" pitchFamily="18" charset="0"/>
            </a:endParaRPr>
          </a:p>
        </p:txBody>
      </p:sp>
      <p:sp>
        <p:nvSpPr>
          <p:cNvPr id="2" name="Titre 1"/>
          <p:cNvSpPr>
            <a:spLocks noGrp="1"/>
          </p:cNvSpPr>
          <p:nvPr>
            <p:ph type="title"/>
          </p:nvPr>
        </p:nvSpPr>
        <p:spPr>
          <a:xfrm>
            <a:off x="0" y="0"/>
            <a:ext cx="8686800" cy="45719"/>
          </a:xfrm>
        </p:spPr>
        <p:txBody>
          <a:bodyPr>
            <a:normAutofit fontScale="90000"/>
          </a:bodyPr>
          <a:lstStyle/>
          <a:p>
            <a:r>
              <a:rPr lang="fr-FR" dirty="0" smtClean="0"/>
              <a:t>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0"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1000"/>
                                        <p:tgtEl>
                                          <p:spTgt spid="3">
                                            <p:txEl>
                                              <p:pRg st="6" end="6"/>
                                            </p:txEl>
                                          </p:spTgt>
                                        </p:tgtEl>
                                      </p:cBhvr>
                                    </p:animEffect>
                                    <p:anim calcmode="lin" valueType="num">
                                      <p:cBhvr>
                                        <p:cTn id="4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3" presetID="5" presetClass="entr" presetSubtype="10" fill="hold" nodeType="with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Effect transition="in" filter="checkerboard(across)">
                                      <p:cBhvr>
                                        <p:cTn id="4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just">
              <a:lnSpc>
                <a:spcPct val="200000"/>
              </a:lnSpc>
            </a:pPr>
            <a:r>
              <a:rPr lang="en-US" sz="2600" dirty="0" smtClean="0">
                <a:latin typeface="Times New Roman" pitchFamily="18" charset="0"/>
                <a:cs typeface="Times New Roman" pitchFamily="18" charset="0"/>
              </a:rPr>
              <a:t>A final set of internal factors explain why learners vary in the rate they learn an L2 and how successful they ultimately are. For example, it has been suggested that people vary in their</a:t>
            </a:r>
            <a:r>
              <a:rPr lang="en-US" sz="2600" b="1" dirty="0" smtClean="0">
                <a:latin typeface="Times New Roman" pitchFamily="18" charset="0"/>
                <a:cs typeface="Times New Roman" pitchFamily="18" charset="0"/>
              </a:rPr>
              <a:t> </a:t>
            </a:r>
            <a:r>
              <a:rPr lang="en-US" sz="2600" b="1" dirty="0" smtClean="0">
                <a:solidFill>
                  <a:srgbClr val="00B050"/>
                </a:solidFill>
                <a:latin typeface="Times New Roman" pitchFamily="18" charset="0"/>
                <a:cs typeface="Times New Roman" pitchFamily="18" charset="0"/>
              </a:rPr>
              <a:t>language aptitude</a:t>
            </a:r>
            <a:r>
              <a:rPr lang="en-US" sz="2600" dirty="0" smtClean="0">
                <a:solidFill>
                  <a:srgbClr val="00B050"/>
                </a:solidFill>
                <a:latin typeface="Times New Roman" pitchFamily="18" charset="0"/>
                <a:cs typeface="Times New Roman" pitchFamily="18" charset="0"/>
              </a:rPr>
              <a:t> </a:t>
            </a:r>
            <a:r>
              <a:rPr lang="en-US" sz="2600" dirty="0" smtClean="0">
                <a:latin typeface="Times New Roman" pitchFamily="18" charset="0"/>
                <a:cs typeface="Times New Roman" pitchFamily="18" charset="0"/>
              </a:rPr>
              <a:t>(i.e. their natural disposition for learning an L2), some finding it easier than others.</a:t>
            </a:r>
          </a:p>
          <a:p>
            <a:pPr algn="just">
              <a:lnSpc>
                <a:spcPct val="200000"/>
              </a:lnSpc>
            </a:pPr>
            <a:endParaRPr lang="fr-FR" sz="2600" dirty="0">
              <a:latin typeface="Times New Roman" pitchFamily="18" charset="0"/>
              <a:cs typeface="Times New Roman" pitchFamily="18" charset="0"/>
            </a:endParaRPr>
          </a:p>
        </p:txBody>
      </p:sp>
      <p:sp>
        <p:nvSpPr>
          <p:cNvPr id="2" name="Titre 1"/>
          <p:cNvSpPr>
            <a:spLocks noGrp="1"/>
          </p:cNvSpPr>
          <p:nvPr>
            <p:ph type="title"/>
          </p:nvPr>
        </p:nvSpPr>
        <p:spPr>
          <a:xfrm>
            <a:off x="0" y="0"/>
            <a:ext cx="8686800" cy="45719"/>
          </a:xfrm>
        </p:spPr>
        <p:txBody>
          <a:bodyPr>
            <a:normAutofit fontScale="90000"/>
          </a:bodyPr>
          <a:lstStyle/>
          <a:p>
            <a:r>
              <a:rPr lang="fr-FR" dirty="0" smtClean="0"/>
              <a:t>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857232"/>
            <a:ext cx="9144000" cy="6000768"/>
          </a:xfrm>
        </p:spPr>
        <p:txBody>
          <a:bodyPr>
            <a:normAutofit/>
          </a:bodyPr>
          <a:lstStyle/>
          <a:p>
            <a:r>
              <a:rPr lang="en-US" sz="2600" dirty="0" smtClean="0">
                <a:latin typeface="Times New Roman" pitchFamily="18" charset="0"/>
                <a:cs typeface="Times New Roman" pitchFamily="18" charset="0"/>
              </a:rPr>
              <a:t>The systematic study of how people acquire a second language belongs to the second half of the twentieth century.</a:t>
            </a:r>
          </a:p>
          <a:p>
            <a:endParaRPr lang="en-US" sz="2600" dirty="0" smtClean="0">
              <a:latin typeface="Times New Roman" pitchFamily="18" charset="0"/>
              <a:cs typeface="Times New Roman" pitchFamily="18" charset="0"/>
            </a:endParaRPr>
          </a:p>
          <a:p>
            <a:r>
              <a:rPr lang="en-US" sz="2600" dirty="0" smtClean="0">
                <a:latin typeface="Times New Roman" pitchFamily="18" charset="0"/>
                <a:cs typeface="Times New Roman" pitchFamily="18" charset="0"/>
              </a:rPr>
              <a:t>Its emergence at this time is no accident:</a:t>
            </a:r>
          </a:p>
          <a:p>
            <a:pPr lvl="2" algn="ctr">
              <a:buFont typeface="Wingdings" pitchFamily="2" charset="2"/>
              <a:buChar char="v"/>
            </a:pPr>
            <a:r>
              <a:rPr lang="en-US" sz="2600" dirty="0" smtClean="0">
                <a:latin typeface="Times New Roman" pitchFamily="18" charset="0"/>
                <a:cs typeface="Times New Roman" pitchFamily="18" charset="0"/>
              </a:rPr>
              <a:t> This has been a time of the 'global village' and the 'World Wide Web‘</a:t>
            </a:r>
          </a:p>
          <a:p>
            <a:pPr lvl="2" algn="ctr">
              <a:buFont typeface="Wingdings" pitchFamily="2" charset="2"/>
              <a:buChar char="v"/>
            </a:pPr>
            <a:endParaRPr lang="en-US" sz="2600" dirty="0" smtClean="0">
              <a:latin typeface="Times New Roman" pitchFamily="18" charset="0"/>
              <a:cs typeface="Times New Roman" pitchFamily="18" charset="0"/>
            </a:endParaRPr>
          </a:p>
          <a:p>
            <a:pPr lvl="2" algn="ctr">
              <a:buFont typeface="Wingdings" pitchFamily="2" charset="2"/>
              <a:buChar char="v"/>
            </a:pPr>
            <a:endParaRPr lang="en-US" sz="2600" dirty="0" smtClean="0">
              <a:latin typeface="Times New Roman" pitchFamily="18" charset="0"/>
              <a:cs typeface="Times New Roman" pitchFamily="18" charset="0"/>
            </a:endParaRPr>
          </a:p>
          <a:p>
            <a:pPr lvl="2" algn="ctr">
              <a:buNone/>
            </a:pPr>
            <a:r>
              <a:rPr lang="en-US" sz="2800" b="1" dirty="0" smtClean="0">
                <a:latin typeface="Times New Roman" pitchFamily="18" charset="0"/>
                <a:cs typeface="Times New Roman" pitchFamily="18" charset="0"/>
              </a:rPr>
              <a:t>People have had to learn a second language</a:t>
            </a:r>
          </a:p>
          <a:p>
            <a:pPr>
              <a:buNone/>
            </a:pPr>
            <a:r>
              <a:rPr lang="en-US" sz="2600" dirty="0" smtClean="0">
                <a:latin typeface="Times New Roman" pitchFamily="18" charset="0"/>
                <a:cs typeface="Times New Roman" pitchFamily="18" charset="0"/>
              </a:rPr>
              <a:t>At such a time, there is an obvious need to discover more about how second languages are learned.</a:t>
            </a:r>
            <a:endParaRPr lang="fr-FR" sz="2600" b="1" dirty="0">
              <a:solidFill>
                <a:schemeClr val="bg1"/>
              </a:solidFill>
              <a:latin typeface="Times New Roman" pitchFamily="18" charset="0"/>
              <a:cs typeface="Times New Roman" pitchFamily="18" charset="0"/>
            </a:endParaRPr>
          </a:p>
        </p:txBody>
      </p:sp>
      <p:sp>
        <p:nvSpPr>
          <p:cNvPr id="2" name="Titre 1"/>
          <p:cNvSpPr>
            <a:spLocks noGrp="1"/>
          </p:cNvSpPr>
          <p:nvPr>
            <p:ph type="title"/>
          </p:nvPr>
        </p:nvSpPr>
        <p:spPr>
          <a:xfrm>
            <a:off x="0" y="0"/>
            <a:ext cx="9144000" cy="928670"/>
          </a:xfrm>
        </p:spPr>
        <p:txBody>
          <a:bodyPr>
            <a:noAutofit/>
          </a:bodyPr>
          <a:lstStyle/>
          <a:p>
            <a:r>
              <a:rPr lang="en-US" sz="3600" b="1" dirty="0" smtClean="0">
                <a:latin typeface="Times New Roman" pitchFamily="18" charset="0"/>
                <a:cs typeface="Times New Roman" pitchFamily="18" charset="0"/>
              </a:rPr>
              <a:t>What is 'second language acquisition'?</a:t>
            </a:r>
            <a:endParaRPr lang="fr-FR" sz="3600" b="1" dirty="0">
              <a:latin typeface="Times New Roman" pitchFamily="18" charset="0"/>
              <a:cs typeface="Times New Roman" pitchFamily="18" charset="0"/>
            </a:endParaRPr>
          </a:p>
        </p:txBody>
      </p:sp>
      <p:sp>
        <p:nvSpPr>
          <p:cNvPr id="4" name="Flèche vers le bas 3"/>
          <p:cNvSpPr/>
          <p:nvPr/>
        </p:nvSpPr>
        <p:spPr>
          <a:xfrm>
            <a:off x="5000628" y="3571876"/>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heckerboard(across)">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 presetClass="entr" presetSubtype="1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checkerboard(across)">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5"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5"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6" dur="1000"/>
                                        <p:tgtEl>
                                          <p:spTgt spid="3">
                                            <p:txEl>
                                              <p:pRg st="3" end="3"/>
                                            </p:txEl>
                                          </p:spTgt>
                                        </p:tgtEl>
                                      </p:cBhvr>
                                    </p:animEffect>
                                  </p:childTnLst>
                                </p:cTn>
                              </p:par>
                            </p:childTnLst>
                          </p:cTn>
                        </p:par>
                        <p:par>
                          <p:cTn id="27" fill="hold">
                            <p:stCondLst>
                              <p:cond delay="1000"/>
                            </p:stCondLst>
                            <p:childTnLst>
                              <p:par>
                                <p:cTn id="28" presetID="22" presetClass="entr" presetSubtype="1" fill="hold" grpId="0" nodeType="after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wipe(up)">
                                      <p:cBhvr>
                                        <p:cTn id="30" dur="500"/>
                                        <p:tgtEl>
                                          <p:spTgt spid="4"/>
                                        </p:tgtEl>
                                      </p:cBhvr>
                                    </p:animEffect>
                                  </p:childTnLst>
                                </p:cTn>
                              </p:par>
                              <p:par>
                                <p:cTn id="31" presetID="55" presetClass="entr" presetSubtype="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p:cTn id="33"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34"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35" dur="10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 calcmode="lin" valueType="num">
                                      <p:cBhvr>
                                        <p:cTn id="40" dur="1000" fill="hold"/>
                                        <p:tgtEl>
                                          <p:spTgt spid="3">
                                            <p:txEl>
                                              <p:pRg st="7" end="7"/>
                                            </p:txEl>
                                          </p:spTgt>
                                        </p:tgtEl>
                                        <p:attrNameLst>
                                          <p:attrName>ppt_w</p:attrName>
                                        </p:attrNameLst>
                                      </p:cBhvr>
                                      <p:tavLst>
                                        <p:tav tm="0">
                                          <p:val>
                                            <p:strVal val="#ppt_w*0.70"/>
                                          </p:val>
                                        </p:tav>
                                        <p:tav tm="100000">
                                          <p:val>
                                            <p:strVal val="#ppt_w"/>
                                          </p:val>
                                        </p:tav>
                                      </p:tavLst>
                                    </p:anim>
                                    <p:anim calcmode="lin" valueType="num">
                                      <p:cBhvr>
                                        <p:cTn id="41" dur="1000" fill="hold"/>
                                        <p:tgtEl>
                                          <p:spTgt spid="3">
                                            <p:txEl>
                                              <p:pRg st="7" end="7"/>
                                            </p:txEl>
                                          </p:spTgt>
                                        </p:tgtEl>
                                        <p:attrNameLst>
                                          <p:attrName>ppt_h</p:attrName>
                                        </p:attrNameLst>
                                      </p:cBhvr>
                                      <p:tavLst>
                                        <p:tav tm="0">
                                          <p:val>
                                            <p:strVal val="#ppt_h"/>
                                          </p:val>
                                        </p:tav>
                                        <p:tav tm="100000">
                                          <p:val>
                                            <p:strVal val="#ppt_h"/>
                                          </p:val>
                                        </p:tav>
                                      </p:tavLst>
                                    </p:anim>
                                    <p:animEffect transition="in" filter="fade">
                                      <p:cBhvr>
                                        <p:cTn id="4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just"/>
            <a:r>
              <a:rPr lang="en-US" sz="2600" dirty="0" smtClean="0">
                <a:latin typeface="Times New Roman" pitchFamily="18" charset="0"/>
                <a:cs typeface="Times New Roman" pitchFamily="18" charset="0"/>
              </a:rPr>
              <a:t>At first sight, the meaning of the term </a:t>
            </a:r>
            <a:r>
              <a:rPr lang="en-US" sz="2600" dirty="0" smtClean="0">
                <a:solidFill>
                  <a:srgbClr val="FF0000"/>
                </a:solidFill>
                <a:latin typeface="Times New Roman" pitchFamily="18" charset="0"/>
                <a:cs typeface="Times New Roman" pitchFamily="18" charset="0"/>
              </a:rPr>
              <a:t>'second language acquisition</a:t>
            </a:r>
            <a:r>
              <a:rPr lang="en-US" sz="2600" dirty="0" smtClean="0">
                <a:latin typeface="Times New Roman" pitchFamily="18" charset="0"/>
                <a:cs typeface="Times New Roman" pitchFamily="18" charset="0"/>
              </a:rPr>
              <a:t>' seems transparent but, in fact, it requires careful explanation:</a:t>
            </a:r>
          </a:p>
          <a:p>
            <a:pPr>
              <a:buNone/>
            </a:pPr>
            <a:endParaRPr lang="en-US" sz="2600" dirty="0" smtClean="0">
              <a:latin typeface="Times New Roman" pitchFamily="18" charset="0"/>
              <a:cs typeface="Times New Roman" pitchFamily="18" charset="0"/>
            </a:endParaRPr>
          </a:p>
          <a:p>
            <a:pPr algn="ctr">
              <a:buNone/>
            </a:pPr>
            <a:r>
              <a:rPr lang="en-US" sz="2800" dirty="0" smtClean="0">
                <a:latin typeface="Times New Roman" pitchFamily="18" charset="0"/>
                <a:cs typeface="Times New Roman" pitchFamily="18" charset="0"/>
              </a:rPr>
              <a:t>              For one thing, in this context 'second' can refer to any language that is learned subsequent to the mother tongue.</a:t>
            </a:r>
          </a:p>
          <a:p>
            <a:pPr lvl="3">
              <a:buFont typeface="Wingdings" pitchFamily="2" charset="2"/>
              <a:buChar char="Ø"/>
            </a:pPr>
            <a:r>
              <a:rPr lang="en-US" sz="2800" dirty="0" smtClean="0">
                <a:latin typeface="Times New Roman" pitchFamily="18" charset="0"/>
                <a:cs typeface="Times New Roman" pitchFamily="18" charset="0"/>
              </a:rPr>
              <a:t>Thus, it can refer to the learning of a third or fourth language.</a:t>
            </a:r>
          </a:p>
          <a:p>
            <a:pPr lvl="3">
              <a:buFont typeface="Wingdings" pitchFamily="2" charset="2"/>
              <a:buChar char="Ø"/>
            </a:pPr>
            <a:endParaRPr lang="en-US" sz="2800" dirty="0" smtClean="0">
              <a:latin typeface="Times New Roman" pitchFamily="18" charset="0"/>
              <a:cs typeface="Times New Roman" pitchFamily="18" charset="0"/>
            </a:endParaRPr>
          </a:p>
          <a:p>
            <a:pPr lvl="3">
              <a:buNone/>
            </a:pPr>
            <a:r>
              <a:rPr lang="fr-FR" sz="2600" dirty="0" smtClean="0">
                <a:latin typeface="Times New Roman" pitchFamily="18" charset="0"/>
                <a:cs typeface="Times New Roman" pitchFamily="18" charset="0"/>
              </a:rPr>
              <a:t>         </a:t>
            </a:r>
            <a:r>
              <a:rPr lang="en-US" sz="2600" dirty="0" smtClean="0">
                <a:latin typeface="Times New Roman" pitchFamily="18" charset="0"/>
                <a:cs typeface="Times New Roman" pitchFamily="18" charset="0"/>
              </a:rPr>
              <a:t>Also, 'second' is not intended to contrast with 'foreign'.</a:t>
            </a:r>
          </a:p>
          <a:p>
            <a:pPr lvl="3">
              <a:buFont typeface="Wingdings" pitchFamily="2" charset="2"/>
              <a:buChar char="Ø"/>
            </a:pPr>
            <a:r>
              <a:rPr lang="en-US" sz="2600" dirty="0" smtClean="0">
                <a:latin typeface="Times New Roman" pitchFamily="18" charset="0"/>
                <a:cs typeface="Times New Roman" pitchFamily="18" charset="0"/>
              </a:rPr>
              <a:t>Whether you are learning a language naturally as a result of living in a country where it is spoken, or </a:t>
            </a:r>
          </a:p>
          <a:p>
            <a:pPr lvl="3">
              <a:buFont typeface="Wingdings" pitchFamily="2" charset="2"/>
              <a:buChar char="Ø"/>
            </a:pPr>
            <a:r>
              <a:rPr lang="en-US" sz="2600" dirty="0" smtClean="0">
                <a:latin typeface="Times New Roman" pitchFamily="18" charset="0"/>
                <a:cs typeface="Times New Roman" pitchFamily="18" charset="0"/>
              </a:rPr>
              <a:t>learning it in a classroom through instruction</a:t>
            </a:r>
            <a:endParaRPr lang="fr-FR" sz="2600" dirty="0" smtClean="0">
              <a:latin typeface="Times New Roman" pitchFamily="18" charset="0"/>
              <a:cs typeface="Times New Roman" pitchFamily="18" charset="0"/>
            </a:endParaRPr>
          </a:p>
          <a:p>
            <a:pPr lvl="3">
              <a:buFont typeface="Wingdings" pitchFamily="2" charset="2"/>
              <a:buChar char="Ø"/>
            </a:pPr>
            <a:endParaRPr lang="fr-FR" sz="2600" dirty="0">
              <a:latin typeface="Times New Roman" pitchFamily="18" charset="0"/>
              <a:cs typeface="Times New Roman" pitchFamily="18" charset="0"/>
            </a:endParaRPr>
          </a:p>
        </p:txBody>
      </p:sp>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4" name="Flèche droite 3"/>
          <p:cNvSpPr/>
          <p:nvPr/>
        </p:nvSpPr>
        <p:spPr>
          <a:xfrm>
            <a:off x="214282" y="178592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214282" y="435769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par>
                                <p:cTn id="13" presetID="22" presetClass="entr" presetSubtype="8"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7"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left)">
                                      <p:cBhvr>
                                        <p:cTn id="27" dur="500"/>
                                        <p:tgtEl>
                                          <p:spTgt spid="5"/>
                                        </p:tgtEl>
                                      </p:cBhvr>
                                    </p:animEffect>
                                  </p:childTnLst>
                                </p:cTn>
                              </p:par>
                              <p:par>
                                <p:cTn id="28" presetID="22" presetClass="entr" presetSubtype="8" fill="hold"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left)">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857232"/>
            <a:ext cx="9144000" cy="6000768"/>
          </a:xfrm>
        </p:spPr>
        <p:txBody>
          <a:bodyPr/>
          <a:lstStyle/>
          <a:p>
            <a:r>
              <a:rPr lang="en-US" sz="2600" dirty="0" smtClean="0">
                <a:latin typeface="Times New Roman" pitchFamily="18" charset="0"/>
                <a:cs typeface="Times New Roman" pitchFamily="18" charset="0"/>
              </a:rPr>
              <a:t>How to find out how learners acquire an L2 ?</a:t>
            </a:r>
          </a:p>
          <a:p>
            <a:pPr lvl="1">
              <a:buFont typeface="Wingdings" pitchFamily="2" charset="2"/>
              <a:buChar char="Ø"/>
            </a:pPr>
            <a:r>
              <a:rPr lang="en-US" dirty="0" smtClean="0">
                <a:latin typeface="Times New Roman" pitchFamily="18" charset="0"/>
                <a:cs typeface="Times New Roman" pitchFamily="18" charset="0"/>
              </a:rPr>
              <a:t>One way might be simply to ask learners who have been successful in learning a second language how they did it. </a:t>
            </a:r>
          </a:p>
          <a:p>
            <a:pPr lvl="1">
              <a:buNone/>
            </a:pPr>
            <a:r>
              <a:rPr lang="en-US" dirty="0" smtClean="0">
                <a:latin typeface="Times New Roman" pitchFamily="18" charset="0"/>
                <a:cs typeface="Times New Roman" pitchFamily="18" charset="0"/>
              </a:rPr>
              <a:t>It is, however, limited in that learners:</a:t>
            </a:r>
          </a:p>
          <a:p>
            <a:pPr lvl="1">
              <a:buNone/>
            </a:pPr>
            <a:r>
              <a:rPr lang="en-US" sz="2500" dirty="0" smtClean="0">
                <a:latin typeface="Times New Roman" pitchFamily="18" charset="0"/>
                <a:cs typeface="Times New Roman" pitchFamily="18" charset="0"/>
              </a:rPr>
              <a:t>-cannot remember the actual learning processes they engaged in</a:t>
            </a:r>
          </a:p>
          <a:p>
            <a:pPr lvl="1">
              <a:buNone/>
            </a:pPr>
            <a:r>
              <a:rPr lang="en-US" sz="2500" dirty="0" smtClean="0">
                <a:latin typeface="Times New Roman" pitchFamily="18" charset="0"/>
                <a:cs typeface="Times New Roman" pitchFamily="18" charset="0"/>
              </a:rPr>
              <a:t>-or are probably not aware of it.</a:t>
            </a:r>
          </a:p>
          <a:p>
            <a:pPr lvl="1">
              <a:buFont typeface="Wingdings" pitchFamily="2" charset="2"/>
              <a:buChar char="Ø"/>
            </a:pPr>
            <a:endParaRPr lang="fr-FR" dirty="0" smtClean="0">
              <a:latin typeface="Times New Roman" pitchFamily="18" charset="0"/>
              <a:cs typeface="Times New Roman" pitchFamily="18" charset="0"/>
            </a:endParaRPr>
          </a:p>
          <a:p>
            <a:pPr lvl="1">
              <a:buFont typeface="Wingdings" pitchFamily="2" charset="2"/>
              <a:buChar char="Ø"/>
            </a:pPr>
            <a:r>
              <a:rPr lang="en-US" sz="2500" dirty="0" smtClean="0">
                <a:latin typeface="Times New Roman" pitchFamily="18" charset="0"/>
                <a:cs typeface="Times New Roman" pitchFamily="18" charset="0"/>
              </a:rPr>
              <a:t>A better approach might be to find out what learners </a:t>
            </a:r>
            <a:r>
              <a:rPr lang="en-US" sz="2500" b="1" u="sng" dirty="0" smtClean="0">
                <a:solidFill>
                  <a:srgbClr val="00B050"/>
                </a:solidFill>
                <a:latin typeface="Times New Roman" pitchFamily="18" charset="0"/>
                <a:cs typeface="Times New Roman" pitchFamily="18" charset="0"/>
              </a:rPr>
              <a:t>actually do</a:t>
            </a:r>
            <a:r>
              <a:rPr lang="en-US" sz="2500" dirty="0" smtClean="0">
                <a:latin typeface="Times New Roman" pitchFamily="18" charset="0"/>
                <a:cs typeface="Times New Roman" pitchFamily="18" charset="0"/>
              </a:rPr>
              <a:t>, as opposed to </a:t>
            </a:r>
            <a:r>
              <a:rPr lang="en-US" sz="2500" b="1" dirty="0" smtClean="0">
                <a:solidFill>
                  <a:srgbClr val="FF0000"/>
                </a:solidFill>
                <a:latin typeface="Times New Roman" pitchFamily="18" charset="0"/>
                <a:cs typeface="Times New Roman" pitchFamily="18" charset="0"/>
              </a:rPr>
              <a:t>what they think</a:t>
            </a:r>
            <a:r>
              <a:rPr lang="en-US" sz="2500" dirty="0" smtClean="0">
                <a:latin typeface="Times New Roman" pitchFamily="18" charset="0"/>
                <a:cs typeface="Times New Roman" pitchFamily="18" charset="0"/>
              </a:rPr>
              <a:t> they do, when they try to learn an L2.</a:t>
            </a:r>
            <a:endParaRPr lang="fr-FR" sz="2500" dirty="0">
              <a:latin typeface="Times New Roman" pitchFamily="18" charset="0"/>
              <a:cs typeface="Times New Roman" pitchFamily="18" charset="0"/>
            </a:endParaRPr>
          </a:p>
        </p:txBody>
      </p:sp>
      <p:sp>
        <p:nvSpPr>
          <p:cNvPr id="2" name="Titre 1"/>
          <p:cNvSpPr>
            <a:spLocks noGrp="1"/>
          </p:cNvSpPr>
          <p:nvPr>
            <p:ph type="title"/>
          </p:nvPr>
        </p:nvSpPr>
        <p:spPr>
          <a:xfrm>
            <a:off x="0" y="0"/>
            <a:ext cx="8686800" cy="928670"/>
          </a:xfrm>
        </p:spPr>
        <p:txBody>
          <a:bodyPr>
            <a:normAutofit/>
          </a:bodyPr>
          <a:lstStyle/>
          <a:p>
            <a:r>
              <a:rPr lang="en-US" sz="3600" dirty="0" smtClean="0">
                <a:latin typeface="Times New Roman" pitchFamily="18" charset="0"/>
                <a:cs typeface="Times New Roman" pitchFamily="18" charset="0"/>
              </a:rPr>
              <a:t>What are the goals of SLA?</a:t>
            </a:r>
            <a:endParaRPr lang="fr-FR" sz="36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checkerboard(across)">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1000"/>
                                        <p:tgtEl>
                                          <p:spTgt spid="3">
                                            <p:txEl>
                                              <p:pRg st="3" end="3"/>
                                            </p:txEl>
                                          </p:spTgt>
                                        </p:tgtEl>
                                      </p:cBhvr>
                                    </p:animEffect>
                                    <p:anim calcmode="lin" valueType="num">
                                      <p:cBhvr>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fade">
                                      <p:cBhvr>
                                        <p:cTn id="36" dur="1000"/>
                                        <p:tgtEl>
                                          <p:spTgt spid="3">
                                            <p:txEl>
                                              <p:pRg st="4" end="4"/>
                                            </p:txEl>
                                          </p:spTgt>
                                        </p:tgtEl>
                                      </p:cBhvr>
                                    </p:animEffect>
                                    <p:anim calcmode="lin" valueType="num">
                                      <p:cBhvr>
                                        <p:cTn id="3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7" presetClass="entr" presetSubtype="0"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just">
              <a:buSzPct val="90000"/>
              <a:buFont typeface="Wingdings" pitchFamily="2" charset="2"/>
              <a:buChar char="q"/>
            </a:pPr>
            <a:r>
              <a:rPr lang="en-US" sz="2600" dirty="0" smtClean="0">
                <a:latin typeface="Times New Roman" pitchFamily="18" charset="0"/>
                <a:cs typeface="Times New Roman" pitchFamily="18" charset="0"/>
              </a:rPr>
              <a:t>One way of doing this is by collecting samples of</a:t>
            </a:r>
            <a:r>
              <a:rPr lang="en-US" sz="2600" b="1" dirty="0" smtClean="0">
                <a:latin typeface="Times New Roman" pitchFamily="18" charset="0"/>
                <a:cs typeface="Times New Roman" pitchFamily="18" charset="0"/>
              </a:rPr>
              <a:t> learner language</a:t>
            </a:r>
            <a:r>
              <a:rPr lang="en-US" sz="2600" dirty="0" smtClean="0">
                <a:latin typeface="Times New Roman" pitchFamily="18" charset="0"/>
                <a:cs typeface="Times New Roman" pitchFamily="18" charset="0"/>
              </a:rPr>
              <a:t>—the language that learners produce when they are called on to use an L2 in speech or writing—and </a:t>
            </a:r>
            <a:r>
              <a:rPr lang="en-US" sz="2600" dirty="0" err="1" smtClean="0">
                <a:latin typeface="Times New Roman" pitchFamily="18" charset="0"/>
                <a:cs typeface="Times New Roman" pitchFamily="18" charset="0"/>
              </a:rPr>
              <a:t>analyse</a:t>
            </a:r>
            <a:r>
              <a:rPr lang="en-US" sz="2600" dirty="0" smtClean="0">
                <a:latin typeface="Times New Roman" pitchFamily="18" charset="0"/>
                <a:cs typeface="Times New Roman" pitchFamily="18" charset="0"/>
              </a:rPr>
              <a:t> them carefully.</a:t>
            </a:r>
          </a:p>
          <a:p>
            <a:endParaRPr lang="en-US" sz="2600" dirty="0" smtClean="0">
              <a:latin typeface="Times New Roman" pitchFamily="18" charset="0"/>
              <a:cs typeface="Times New Roman" pitchFamily="18" charset="0"/>
            </a:endParaRPr>
          </a:p>
          <a:p>
            <a:pPr algn="just">
              <a:buNone/>
            </a:pPr>
            <a:r>
              <a:rPr lang="en-US" sz="2600" dirty="0" smtClean="0">
                <a:latin typeface="Times New Roman" pitchFamily="18" charset="0"/>
                <a:cs typeface="Times New Roman" pitchFamily="18" charset="0"/>
              </a:rPr>
              <a:t>These samples provide evidence of what the learners know about the language they are trying to learn (the</a:t>
            </a:r>
            <a:r>
              <a:rPr lang="en-US" sz="2600" b="1" dirty="0" smtClean="0">
                <a:latin typeface="Times New Roman" pitchFamily="18" charset="0"/>
                <a:cs typeface="Times New Roman" pitchFamily="18" charset="0"/>
              </a:rPr>
              <a:t> target language).</a:t>
            </a:r>
          </a:p>
          <a:p>
            <a:endParaRPr lang="en-US" sz="2600" b="1" dirty="0" smtClean="0">
              <a:latin typeface="Times New Roman" pitchFamily="18" charset="0"/>
              <a:cs typeface="Times New Roman" pitchFamily="18" charset="0"/>
            </a:endParaRPr>
          </a:p>
          <a:p>
            <a:pPr algn="just">
              <a:buSzPct val="100000"/>
              <a:buFont typeface="Wingdings 3" pitchFamily="18" charset="2"/>
              <a:buChar char=""/>
            </a:pPr>
            <a:r>
              <a:rPr lang="en-US" sz="2800" dirty="0" smtClean="0">
                <a:latin typeface="Times New Roman" pitchFamily="18" charset="0"/>
                <a:cs typeface="Times New Roman" pitchFamily="18" charset="0"/>
              </a:rPr>
              <a:t>If samples are collected at different points in time it may also be possible to find out how learners' knowledge gradually develops. What we might seek to do, then, is to</a:t>
            </a:r>
            <a:r>
              <a:rPr lang="en-US" sz="2800" i="1" dirty="0" smtClean="0">
                <a:latin typeface="Times New Roman" pitchFamily="18" charset="0"/>
                <a:cs typeface="Times New Roman" pitchFamily="18" charset="0"/>
              </a:rPr>
              <a:t> </a:t>
            </a:r>
            <a:r>
              <a:rPr lang="en-US" sz="2800" b="1" i="1" dirty="0" smtClean="0">
                <a:solidFill>
                  <a:srgbClr val="00B050"/>
                </a:solidFill>
                <a:latin typeface="Times New Roman" pitchFamily="18" charset="0"/>
                <a:cs typeface="Times New Roman" pitchFamily="18" charset="0"/>
              </a:rPr>
              <a:t>describe</a:t>
            </a:r>
            <a:r>
              <a:rPr lang="en-US" sz="2800" i="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how learner language changes over time.</a:t>
            </a:r>
            <a:endParaRPr lang="fr-FR" sz="2600" dirty="0">
              <a:latin typeface="Times New Roman" pitchFamily="18" charset="0"/>
              <a:cs typeface="Times New Roman" pitchFamily="18" charset="0"/>
            </a:endParaRPr>
          </a:p>
        </p:txBody>
      </p:sp>
      <p:sp>
        <p:nvSpPr>
          <p:cNvPr id="2" name="Titre 1"/>
          <p:cNvSpPr>
            <a:spLocks noGrp="1"/>
          </p:cNvSpPr>
          <p:nvPr>
            <p:ph type="title"/>
          </p:nvPr>
        </p:nvSpPr>
        <p:spPr>
          <a:xfrm>
            <a:off x="0" y="0"/>
            <a:ext cx="8686800" cy="45719"/>
          </a:xfrm>
        </p:spPr>
        <p:txBody>
          <a:bodyPr>
            <a:normAutofit fontScale="90000"/>
          </a:bodyPr>
          <a:lstStyle/>
          <a:p>
            <a:r>
              <a:rPr lang="fr-FR" dirty="0" smtClean="0"/>
              <a:t>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checkerboard(across)">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 presetClass="entr" presetSubtype="1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heckerboard(across)">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buSzPct val="100000"/>
              <a:buFont typeface="Wingdings 2" pitchFamily="18" charset="2"/>
              <a:buChar char=""/>
            </a:pPr>
            <a:r>
              <a:rPr lang="en-US" sz="2600" dirty="0" smtClean="0">
                <a:latin typeface="Times New Roman" pitchFamily="18" charset="0"/>
                <a:cs typeface="Times New Roman" pitchFamily="18" charset="0"/>
              </a:rPr>
              <a:t>But what exactly should you look for in samples of learner language?</a:t>
            </a:r>
          </a:p>
          <a:p>
            <a:pPr>
              <a:buSzPct val="100000"/>
              <a:buFont typeface="Wingdings 3" pitchFamily="18" charset="2"/>
              <a:buChar char=""/>
            </a:pPr>
            <a:r>
              <a:rPr lang="en-US" sz="2600" dirty="0" smtClean="0">
                <a:latin typeface="Times New Roman" pitchFamily="18" charset="0"/>
                <a:cs typeface="Times New Roman" pitchFamily="18" charset="0"/>
              </a:rPr>
              <a:t>You may decide to focus on how learners' overall ability to communicate develops, how they become more fluent in their use of an L2.</a:t>
            </a:r>
          </a:p>
          <a:p>
            <a:pPr>
              <a:buSzPct val="100000"/>
              <a:buFont typeface="Wingdings 3" pitchFamily="18" charset="2"/>
              <a:buChar char=""/>
            </a:pPr>
            <a:r>
              <a:rPr lang="en-US" sz="2600" dirty="0" smtClean="0">
                <a:latin typeface="Times New Roman" pitchFamily="18" charset="0"/>
                <a:cs typeface="Times New Roman" pitchFamily="18" charset="0"/>
              </a:rPr>
              <a:t>In general, however, SLA has not focused on these communicative aspects of language development but on the formal features of language that linguists have traditionally concentrated on.</a:t>
            </a:r>
          </a:p>
          <a:p>
            <a:pPr lvl="3">
              <a:buFont typeface="Courier New" pitchFamily="49" charset="0"/>
              <a:buChar char="o"/>
            </a:pPr>
            <a:r>
              <a:rPr lang="en-US" sz="2400" dirty="0" smtClean="0">
                <a:latin typeface="Times New Roman" pitchFamily="18" charset="0"/>
                <a:cs typeface="Times New Roman" pitchFamily="18" charset="0"/>
              </a:rPr>
              <a:t>One example might be the pronunciation of an L2; how learners' accents change over time. </a:t>
            </a:r>
          </a:p>
          <a:p>
            <a:pPr lvl="3">
              <a:buFont typeface="Courier New" pitchFamily="49" charset="0"/>
              <a:buChar char="o"/>
            </a:pPr>
            <a:r>
              <a:rPr lang="en-US" sz="2400" dirty="0" smtClean="0">
                <a:latin typeface="Times New Roman" pitchFamily="18" charset="0"/>
                <a:cs typeface="Times New Roman" pitchFamily="18" charset="0"/>
              </a:rPr>
              <a:t>Another might be the words learners use; how learners build up their vocabulary. </a:t>
            </a:r>
          </a:p>
          <a:p>
            <a:pPr lvl="3">
              <a:buFont typeface="Courier New" pitchFamily="49" charset="0"/>
              <a:buChar char="o"/>
            </a:pPr>
            <a:r>
              <a:rPr lang="en-US" sz="2400" dirty="0" smtClean="0">
                <a:latin typeface="Times New Roman" pitchFamily="18" charset="0"/>
                <a:cs typeface="Times New Roman" pitchFamily="18" charset="0"/>
              </a:rPr>
              <a:t>Most often, however, the focus has been the grammar of the L2.</a:t>
            </a:r>
            <a:endParaRPr lang="fr-FR" sz="2400" dirty="0">
              <a:latin typeface="Times New Roman" pitchFamily="18" charset="0"/>
              <a:cs typeface="Times New Roman" pitchFamily="18" charset="0"/>
            </a:endParaRPr>
          </a:p>
        </p:txBody>
      </p:sp>
      <p:sp>
        <p:nvSpPr>
          <p:cNvPr id="2" name="Titre 1"/>
          <p:cNvSpPr>
            <a:spLocks noGrp="1"/>
          </p:cNvSpPr>
          <p:nvPr>
            <p:ph type="title"/>
          </p:nvPr>
        </p:nvSpPr>
        <p:spPr>
          <a:xfrm>
            <a:off x="0" y="0"/>
            <a:ext cx="8686800" cy="45719"/>
          </a:xfrm>
        </p:spPr>
        <p:txBody>
          <a:bodyPr>
            <a:normAutofit fontScale="90000"/>
          </a:bodyPr>
          <a:lstStyle/>
          <a:p>
            <a:r>
              <a:rPr lang="fr-FR" dirty="0" smtClean="0"/>
              <a:t>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7" presetClass="entr" presetSubtype="2"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2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7" dur="2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7" presetClass="entr" presetSubtype="2"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20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3" dur="2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7" presetClass="entr" presetSubtype="2" fill="hold"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additive="base">
                                        <p:cTn id="38" dur="20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9" dur="2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endParaRPr lang="en-US" sz="2600" dirty="0" smtClean="0">
              <a:latin typeface="Times New Roman" pitchFamily="18" charset="0"/>
              <a:cs typeface="Times New Roman" pitchFamily="18" charset="0"/>
            </a:endParaRPr>
          </a:p>
          <a:p>
            <a:endParaRPr lang="en-US" sz="2600" dirty="0" smtClean="0">
              <a:latin typeface="Times New Roman" pitchFamily="18" charset="0"/>
              <a:cs typeface="Times New Roman" pitchFamily="18" charset="0"/>
            </a:endParaRPr>
          </a:p>
          <a:p>
            <a:pPr algn="just">
              <a:lnSpc>
                <a:spcPct val="200000"/>
              </a:lnSpc>
            </a:pPr>
            <a:r>
              <a:rPr lang="en-US" sz="2600" dirty="0" smtClean="0">
                <a:latin typeface="Times New Roman" pitchFamily="18" charset="0"/>
                <a:cs typeface="Times New Roman" pitchFamily="18" charset="0"/>
              </a:rPr>
              <a:t>Researchers select a specific grammatical structure, such as plurals or relative clauses, and explore how learners' ability to produce this structure develops over time.</a:t>
            </a:r>
            <a:endParaRPr lang="fr-FR" sz="2600" dirty="0">
              <a:latin typeface="Times New Roman" pitchFamily="18" charset="0"/>
              <a:cs typeface="Times New Roman" pitchFamily="18" charset="0"/>
            </a:endParaRPr>
          </a:p>
        </p:txBody>
      </p:sp>
      <p:sp>
        <p:nvSpPr>
          <p:cNvPr id="2" name="Titre 1"/>
          <p:cNvSpPr>
            <a:spLocks noGrp="1"/>
          </p:cNvSpPr>
          <p:nvPr>
            <p:ph type="title"/>
          </p:nvPr>
        </p:nvSpPr>
        <p:spPr>
          <a:xfrm>
            <a:off x="0" y="0"/>
            <a:ext cx="8686800" cy="45719"/>
          </a:xfrm>
        </p:spPr>
        <p:txBody>
          <a:bodyPr>
            <a:normAutofit fontScale="90000"/>
          </a:bodyPr>
          <a:lstStyle/>
          <a:p>
            <a:r>
              <a:rPr lang="fr-FR" dirty="0" smtClean="0"/>
              <a:t>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r>
              <a:rPr lang="en-US" sz="2600" dirty="0" smtClean="0">
                <a:latin typeface="Times New Roman" pitchFamily="18" charset="0"/>
                <a:cs typeface="Times New Roman" pitchFamily="18" charset="0"/>
              </a:rPr>
              <a:t>One of the goals of SLA, then, is:</a:t>
            </a:r>
          </a:p>
          <a:p>
            <a:endParaRPr lang="en-US" sz="2600" dirty="0" smtClean="0">
              <a:latin typeface="Times New Roman" pitchFamily="18" charset="0"/>
              <a:cs typeface="Times New Roman" pitchFamily="18" charset="0"/>
            </a:endParaRPr>
          </a:p>
          <a:p>
            <a:endParaRPr lang="en-US" sz="2600" dirty="0" smtClean="0">
              <a:latin typeface="Times New Roman" pitchFamily="18" charset="0"/>
              <a:cs typeface="Times New Roman" pitchFamily="18" charset="0"/>
            </a:endParaRPr>
          </a:p>
          <a:p>
            <a:endParaRPr lang="en-US" sz="2600" dirty="0" smtClean="0">
              <a:latin typeface="Times New Roman" pitchFamily="18" charset="0"/>
              <a:cs typeface="Times New Roman" pitchFamily="18" charset="0"/>
            </a:endParaRPr>
          </a:p>
          <a:p>
            <a:endParaRPr lang="en-US" sz="2600" dirty="0" smtClean="0">
              <a:latin typeface="Times New Roman" pitchFamily="18" charset="0"/>
              <a:cs typeface="Times New Roman" pitchFamily="18" charset="0"/>
            </a:endParaRPr>
          </a:p>
          <a:p>
            <a:pPr>
              <a:buNone/>
            </a:pPr>
            <a:r>
              <a:rPr lang="en-US" sz="2600" dirty="0" smtClean="0">
                <a:latin typeface="Times New Roman" pitchFamily="18" charset="0"/>
                <a:cs typeface="Times New Roman" pitchFamily="18" charset="0"/>
              </a:rPr>
              <a:t>The</a:t>
            </a:r>
            <a:r>
              <a:rPr lang="en-US" sz="2600" i="1" dirty="0" smtClean="0">
                <a:latin typeface="Times New Roman" pitchFamily="18" charset="0"/>
                <a:cs typeface="Times New Roman" pitchFamily="18" charset="0"/>
              </a:rPr>
              <a:t> </a:t>
            </a:r>
            <a:r>
              <a:rPr lang="en-US" sz="2600" b="1" i="1" dirty="0" smtClean="0">
                <a:solidFill>
                  <a:srgbClr val="00B050"/>
                </a:solidFill>
                <a:latin typeface="Times New Roman" pitchFamily="18" charset="0"/>
                <a:cs typeface="Times New Roman" pitchFamily="18" charset="0"/>
              </a:rPr>
              <a:t>description</a:t>
            </a:r>
            <a:r>
              <a:rPr lang="en-US" sz="2600" dirty="0" smtClean="0">
                <a:latin typeface="Times New Roman" pitchFamily="18" charset="0"/>
                <a:cs typeface="Times New Roman" pitchFamily="18" charset="0"/>
              </a:rPr>
              <a:t> of L2 acquisition</a:t>
            </a:r>
          </a:p>
          <a:p>
            <a:pPr>
              <a:buNone/>
            </a:pPr>
            <a:r>
              <a:rPr lang="en-US" sz="2600" dirty="0" smtClean="0">
                <a:latin typeface="Times New Roman" pitchFamily="18" charset="0"/>
                <a:cs typeface="Times New Roman" pitchFamily="18" charset="0"/>
              </a:rPr>
              <a:t>                                                                   Another is</a:t>
            </a:r>
            <a:r>
              <a:rPr lang="en-US" sz="2600" i="1" dirty="0" smtClean="0">
                <a:latin typeface="Times New Roman" pitchFamily="18" charset="0"/>
                <a:cs typeface="Times New Roman" pitchFamily="18" charset="0"/>
              </a:rPr>
              <a:t> </a:t>
            </a:r>
            <a:r>
              <a:rPr lang="en-US" sz="2600" b="1" i="1" dirty="0" smtClean="0">
                <a:solidFill>
                  <a:srgbClr val="00B050"/>
                </a:solidFill>
                <a:latin typeface="Times New Roman" pitchFamily="18" charset="0"/>
                <a:cs typeface="Times New Roman" pitchFamily="18" charset="0"/>
              </a:rPr>
              <a:t>explanation</a:t>
            </a:r>
            <a:endParaRPr lang="en-US" sz="2600" i="1" dirty="0" smtClean="0">
              <a:solidFill>
                <a:srgbClr val="00B050"/>
              </a:solidFill>
              <a:latin typeface="Times New Roman" pitchFamily="18" charset="0"/>
              <a:cs typeface="Times New Roman" pitchFamily="18" charset="0"/>
            </a:endParaRPr>
          </a:p>
          <a:p>
            <a:pPr>
              <a:buNone/>
            </a:pPr>
            <a:r>
              <a:rPr lang="en-US" sz="2600" i="1" dirty="0" smtClean="0">
                <a:latin typeface="Times New Roman" pitchFamily="18" charset="0"/>
                <a:cs typeface="Times New Roman" pitchFamily="18" charset="0"/>
              </a:rPr>
              <a:t>                                     </a:t>
            </a:r>
            <a:endParaRPr lang="fr-FR" sz="2600" dirty="0">
              <a:latin typeface="Times New Roman" pitchFamily="18" charset="0"/>
              <a:cs typeface="Times New Roman" pitchFamily="18" charset="0"/>
            </a:endParaRPr>
          </a:p>
        </p:txBody>
      </p:sp>
      <p:sp>
        <p:nvSpPr>
          <p:cNvPr id="2" name="Titre 1"/>
          <p:cNvSpPr>
            <a:spLocks noGrp="1"/>
          </p:cNvSpPr>
          <p:nvPr>
            <p:ph type="title"/>
          </p:nvPr>
        </p:nvSpPr>
        <p:spPr>
          <a:xfrm>
            <a:off x="0" y="0"/>
            <a:ext cx="8686800" cy="45719"/>
          </a:xfrm>
        </p:spPr>
        <p:txBody>
          <a:bodyPr>
            <a:normAutofit fontScale="90000"/>
          </a:bodyPr>
          <a:lstStyle/>
          <a:p>
            <a:r>
              <a:rPr lang="fr-FR" dirty="0" smtClean="0"/>
              <a:t> </a:t>
            </a:r>
            <a:endParaRPr lang="fr-FR" dirty="0"/>
          </a:p>
        </p:txBody>
      </p:sp>
      <p:cxnSp>
        <p:nvCxnSpPr>
          <p:cNvPr id="5" name="Connecteur droit 4"/>
          <p:cNvCxnSpPr/>
          <p:nvPr/>
        </p:nvCxnSpPr>
        <p:spPr>
          <a:xfrm rot="5400000">
            <a:off x="4571206" y="1857364"/>
            <a:ext cx="715174"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a:off x="4929190" y="2214554"/>
            <a:ext cx="2643206" cy="14287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rot="10800000" flipV="1">
            <a:off x="2357422" y="2214554"/>
            <a:ext cx="2571768" cy="10715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1"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up)">
                                      <p:cBhvr>
                                        <p:cTn id="14" dur="500"/>
                                        <p:tgtEl>
                                          <p:spTgt spid="5"/>
                                        </p:tgtEl>
                                      </p:cBhvr>
                                    </p:animEffect>
                                  </p:childTnLst>
                                </p:cTn>
                              </p:par>
                              <p:par>
                                <p:cTn id="15" presetID="22" presetClass="entr" presetSubtype="2"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right)">
                                      <p:cBhvr>
                                        <p:cTn id="17" dur="500"/>
                                        <p:tgtEl>
                                          <p:spTgt spid="12"/>
                                        </p:tgtEl>
                                      </p:cBhvr>
                                    </p:animEffect>
                                  </p:childTnLst>
                                </p:cTn>
                              </p:par>
                              <p:par>
                                <p:cTn id="18" presetID="7" presetClass="entr" presetSubtype="8" fill="hold" nodeType="withEffect">
                                  <p:stCondLst>
                                    <p:cond delay="0"/>
                                  </p:stCondLst>
                                  <p:childTnLst>
                                    <p:set>
                                      <p:cBhvr>
                                        <p:cTn id="19" dur="1" fill="hold">
                                          <p:stCondLst>
                                            <p:cond delay="0"/>
                                          </p:stCondLst>
                                        </p:cTn>
                                        <p:tgtEl>
                                          <p:spTgt spid="3">
                                            <p:txEl>
                                              <p:pRg st="7" end="7"/>
                                            </p:txEl>
                                          </p:spTgt>
                                        </p:tgtEl>
                                        <p:attrNameLst>
                                          <p:attrName>style.visibility</p:attrName>
                                        </p:attrNameLst>
                                      </p:cBhvr>
                                      <p:to>
                                        <p:strVal val="visible"/>
                                      </p:to>
                                    </p:set>
                                    <p:anim calcmode="lin" valueType="num">
                                      <p:cBhvr additive="base">
                                        <p:cTn id="20" dur="2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21" dur="2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wipe(left)">
                                      <p:cBhvr>
                                        <p:cTn id="26" dur="500"/>
                                        <p:tgtEl>
                                          <p:spTgt spid="9"/>
                                        </p:tgtEl>
                                      </p:cBhvr>
                                    </p:animEffect>
                                  </p:childTnLst>
                                </p:cTn>
                              </p:par>
                              <p:par>
                                <p:cTn id="27" presetID="7" presetClass="entr" presetSubtype="2"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 calcmode="lin" valueType="num">
                                      <p:cBhvr additive="base">
                                        <p:cTn id="29" dur="20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30" dur="20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r>
              <a:rPr lang="en-US" sz="2600" b="1" i="1" dirty="0" smtClean="0">
                <a:solidFill>
                  <a:srgbClr val="00B050"/>
                </a:solidFill>
                <a:latin typeface="Times New Roman" pitchFamily="18" charset="0"/>
                <a:cs typeface="Times New Roman" pitchFamily="18" charset="0"/>
              </a:rPr>
              <a:t>Explanation</a:t>
            </a:r>
            <a:r>
              <a:rPr lang="en-US" sz="2600" i="1" dirty="0" smtClean="0">
                <a:latin typeface="Times New Roman" pitchFamily="18" charset="0"/>
                <a:cs typeface="Times New Roman" pitchFamily="18" charset="0"/>
              </a:rPr>
              <a:t> is about</a:t>
            </a:r>
            <a:r>
              <a:rPr lang="en-US" sz="2600" dirty="0" smtClean="0">
                <a:latin typeface="Times New Roman" pitchFamily="18" charset="0"/>
                <a:cs typeface="Times New Roman" pitchFamily="18" charset="0"/>
              </a:rPr>
              <a:t> identifying the </a:t>
            </a:r>
            <a:r>
              <a:rPr lang="en-US" sz="2600" i="1" u="sng" dirty="0" smtClean="0">
                <a:solidFill>
                  <a:srgbClr val="0070C0"/>
                </a:solidFill>
                <a:latin typeface="Times New Roman" pitchFamily="18" charset="0"/>
                <a:cs typeface="Times New Roman" pitchFamily="18" charset="0"/>
              </a:rPr>
              <a:t>external</a:t>
            </a:r>
            <a:r>
              <a:rPr lang="en-US" sz="2600" dirty="0" smtClean="0">
                <a:latin typeface="Times New Roman" pitchFamily="18" charset="0"/>
                <a:cs typeface="Times New Roman" pitchFamily="18" charset="0"/>
              </a:rPr>
              <a:t> and </a:t>
            </a:r>
            <a:r>
              <a:rPr lang="en-US" sz="2600" i="1" u="sng" dirty="0" smtClean="0">
                <a:solidFill>
                  <a:srgbClr val="0070C0"/>
                </a:solidFill>
                <a:latin typeface="Times New Roman" pitchFamily="18" charset="0"/>
                <a:cs typeface="Times New Roman" pitchFamily="18" charset="0"/>
              </a:rPr>
              <a:t>internal</a:t>
            </a:r>
            <a:r>
              <a:rPr lang="en-US" sz="2600" dirty="0" smtClean="0">
                <a:latin typeface="Times New Roman" pitchFamily="18" charset="0"/>
                <a:cs typeface="Times New Roman" pitchFamily="18" charset="0"/>
              </a:rPr>
              <a:t> factors that account for why learners acquire an L2 in the way they do.</a:t>
            </a:r>
          </a:p>
          <a:p>
            <a:pPr lvl="2">
              <a:buFont typeface="Wingdings" pitchFamily="2" charset="2"/>
              <a:buChar char="Ø"/>
            </a:pPr>
            <a:r>
              <a:rPr lang="en-US" sz="2600" dirty="0" smtClean="0">
                <a:latin typeface="Times New Roman" pitchFamily="18" charset="0"/>
                <a:cs typeface="Times New Roman" pitchFamily="18" charset="0"/>
              </a:rPr>
              <a:t>One of the external factors is the social milieu in which learning takes place.</a:t>
            </a:r>
          </a:p>
          <a:p>
            <a:pPr lvl="2">
              <a:buNone/>
            </a:pPr>
            <a:r>
              <a:rPr lang="en-US" sz="2600" dirty="0" smtClean="0">
                <a:latin typeface="Times New Roman" pitchFamily="18" charset="0"/>
                <a:cs typeface="Times New Roman" pitchFamily="18" charset="0"/>
              </a:rPr>
              <a:t>      Social conditions influence the </a:t>
            </a:r>
            <a:r>
              <a:rPr lang="en-US" sz="2600" b="1" u="sng" dirty="0" smtClean="0">
                <a:latin typeface="Times New Roman" pitchFamily="18" charset="0"/>
                <a:cs typeface="Times New Roman" pitchFamily="18" charset="0"/>
              </a:rPr>
              <a:t>attitudes</a:t>
            </a:r>
            <a:r>
              <a:rPr lang="en-US" sz="2600" dirty="0" smtClean="0">
                <a:latin typeface="Times New Roman" pitchFamily="18" charset="0"/>
                <a:cs typeface="Times New Roman" pitchFamily="18" charset="0"/>
              </a:rPr>
              <a:t> that learners develop towards language.</a:t>
            </a:r>
          </a:p>
          <a:p>
            <a:pPr lvl="2">
              <a:buFont typeface="Wingdings" pitchFamily="2" charset="2"/>
              <a:buChar char="Ø"/>
            </a:pPr>
            <a:endParaRPr lang="en-US" sz="2800" dirty="0" smtClean="0"/>
          </a:p>
          <a:p>
            <a:pPr lvl="2">
              <a:buFont typeface="Wingdings" pitchFamily="2" charset="2"/>
              <a:buChar char="Ø"/>
            </a:pPr>
            <a:r>
              <a:rPr lang="en-US" sz="2600" dirty="0" smtClean="0">
                <a:latin typeface="Times New Roman" pitchFamily="18" charset="0"/>
                <a:cs typeface="Times New Roman" pitchFamily="18" charset="0"/>
              </a:rPr>
              <a:t>Another external factor is the</a:t>
            </a:r>
            <a:r>
              <a:rPr lang="en-US" sz="2600" b="1" dirty="0" smtClean="0">
                <a:latin typeface="Times New Roman" pitchFamily="18" charset="0"/>
                <a:cs typeface="Times New Roman" pitchFamily="18" charset="0"/>
              </a:rPr>
              <a:t> </a:t>
            </a:r>
            <a:r>
              <a:rPr lang="en-US" sz="2600" b="1" u="sng" dirty="0" smtClean="0">
                <a:solidFill>
                  <a:srgbClr val="00B0F0"/>
                </a:solidFill>
                <a:latin typeface="Times New Roman" pitchFamily="18" charset="0"/>
                <a:cs typeface="Times New Roman" pitchFamily="18" charset="0"/>
              </a:rPr>
              <a:t>input</a:t>
            </a:r>
            <a:r>
              <a:rPr lang="en-US" sz="2600" dirty="0" smtClean="0">
                <a:latin typeface="Times New Roman" pitchFamily="18" charset="0"/>
                <a:cs typeface="Times New Roman" pitchFamily="18" charset="0"/>
              </a:rPr>
              <a:t> that learners receive, that is, the samples of language to which a learner is exposed.</a:t>
            </a:r>
            <a:endParaRPr lang="fr-FR" sz="2600" dirty="0">
              <a:latin typeface="Times New Roman" pitchFamily="18" charset="0"/>
              <a:cs typeface="Times New Roman" pitchFamily="18" charset="0"/>
            </a:endParaRPr>
          </a:p>
        </p:txBody>
      </p:sp>
      <p:sp>
        <p:nvSpPr>
          <p:cNvPr id="2" name="Titre 1"/>
          <p:cNvSpPr>
            <a:spLocks noGrp="1"/>
          </p:cNvSpPr>
          <p:nvPr>
            <p:ph type="title"/>
          </p:nvPr>
        </p:nvSpPr>
        <p:spPr>
          <a:xfrm>
            <a:off x="0" y="0"/>
            <a:ext cx="8686800" cy="45719"/>
          </a:xfrm>
        </p:spPr>
        <p:txBody>
          <a:bodyPr>
            <a:normAutofit fontScale="90000"/>
          </a:bodyPr>
          <a:lstStyle/>
          <a:p>
            <a:r>
              <a:rPr lang="fr-FR" dirty="0" smtClean="0"/>
              <a:t>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5" presetClass="entr" presetSubtype="1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checkerboard(across)">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831</TotalTime>
  <Words>857</Words>
  <PresentationFormat>Affichage à l'écran (4:3)</PresentationFormat>
  <Paragraphs>80</Paragraphs>
  <Slides>14</Slides>
  <Notes>0</Notes>
  <HiddenSlides>0</HiddenSlides>
  <MMClips>1</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Rotonde</vt:lpstr>
      <vt:lpstr>Describing and Explaining L2 Acquisition</vt:lpstr>
      <vt:lpstr>What is 'second language acquisition'?</vt:lpstr>
      <vt:lpstr> </vt:lpstr>
      <vt:lpstr>What are the goals of SLA?</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Describing and Explaining L2 Acquisition</dc:title>
  <dc:creator>Abd Jalal</dc:creator>
  <cp:lastModifiedBy>Lenovo</cp:lastModifiedBy>
  <cp:revision>57</cp:revision>
  <dcterms:created xsi:type="dcterms:W3CDTF">2013-12-21T08:43:06Z</dcterms:created>
  <dcterms:modified xsi:type="dcterms:W3CDTF">2023-04-12T11:02:09Z</dcterms:modified>
</cp:coreProperties>
</file>