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0" r:id="rId4"/>
    <p:sldId id="273" r:id="rId5"/>
    <p:sldId id="272" r:id="rId6"/>
    <p:sldId id="271" r:id="rId7"/>
    <p:sldId id="270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98" r:id="rId16"/>
    <p:sldId id="274" r:id="rId17"/>
    <p:sldId id="262" r:id="rId18"/>
    <p:sldId id="282" r:id="rId19"/>
    <p:sldId id="281" r:id="rId20"/>
    <p:sldId id="280" r:id="rId21"/>
    <p:sldId id="279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93" autoAdjust="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F829B7-F80C-49F8-A130-67EC1A30E9E1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02354-5832-46EF-B9FF-88104458C5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258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02354-5832-46EF-B9FF-88104458C5F0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483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0" y="285728"/>
            <a:ext cx="85010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latin typeface="Algerian" pitchFamily="82" charset="0"/>
            </a:endParaRPr>
          </a:p>
          <a:p>
            <a:endParaRPr lang="fr-FR" sz="2400" dirty="0" smtClean="0">
              <a:latin typeface="Algerian" pitchFamily="82" charset="0"/>
            </a:endParaRPr>
          </a:p>
          <a:p>
            <a:endParaRPr lang="fr-FR" sz="2400" dirty="0">
              <a:latin typeface="Algerian" pitchFamily="82" charset="0"/>
            </a:endParaRPr>
          </a:p>
          <a:p>
            <a:endParaRPr lang="fr-FR" sz="2400" dirty="0" smtClean="0">
              <a:latin typeface="Algerian" pitchFamily="82" charset="0"/>
            </a:endParaRPr>
          </a:p>
          <a:p>
            <a:endParaRPr lang="fr-FR" sz="2400" dirty="0">
              <a:latin typeface="Algerian" pitchFamily="82" charset="0"/>
            </a:endParaRPr>
          </a:p>
          <a:p>
            <a:endParaRPr lang="fr-FR" sz="2400" dirty="0" smtClean="0">
              <a:latin typeface="Algerian" pitchFamily="82" charset="0"/>
            </a:endParaRPr>
          </a:p>
          <a:p>
            <a:endParaRPr lang="fr-FR" dirty="0"/>
          </a:p>
          <a:p>
            <a:endParaRPr lang="fr-FR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142844" y="214290"/>
            <a:ext cx="2759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lgerian" pitchFamily="82" charset="0"/>
              </a:rPr>
              <a:t>L’expression  génique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282" y="2244060"/>
            <a:ext cx="864399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oper Black" pitchFamily="18" charset="0"/>
              </a:rPr>
              <a:t>La traduction </a:t>
            </a:r>
          </a:p>
          <a:p>
            <a:endParaRPr lang="fr-FR" sz="6600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algn="r"/>
            <a:endParaRPr lang="fr-FR" b="1" dirty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endParaRPr lang="fr-FR" b="1" dirty="0" smtClean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endParaRPr lang="fr-FR" b="1" dirty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endParaRPr lang="fr-FR" b="1" dirty="0" smtClean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r>
              <a:rPr lang="fr-FR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Responsable M: HAMDOUCHE.N</a:t>
            </a:r>
            <a:endParaRPr lang="fr-FR" b="1" dirty="0">
              <a:solidFill>
                <a:schemeClr val="accent2">
                  <a:lumMod val="20000"/>
                  <a:lumOff val="8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1214414" y="571480"/>
            <a:ext cx="7500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2- Les acteurs de la traduction</a:t>
            </a:r>
            <a:endParaRPr lang="fr-FR" sz="32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857224" y="1500174"/>
            <a:ext cx="7500990" cy="46434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4735" t="12884" b="18003"/>
          <a:stretch>
            <a:fillRect/>
          </a:stretch>
        </p:blipFill>
        <p:spPr bwMode="auto">
          <a:xfrm>
            <a:off x="1071538" y="1928802"/>
            <a:ext cx="7186637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071810"/>
            <a:ext cx="850112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1571604" y="428604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400" b="1" u="sng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400" b="1" u="sng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2357422" y="428604"/>
            <a:ext cx="435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Les ARN de transfert  (</a:t>
            </a:r>
            <a:r>
              <a:rPr lang="fr-FR" sz="2400" b="1" u="sng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ARNt</a:t>
            </a:r>
            <a:r>
              <a:rPr lang="fr-F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fr-FR" sz="2400" b="1" u="sng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104900"/>
            <a:ext cx="8172450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14422"/>
            <a:ext cx="8358214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5357786" y="285728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ARNt</a:t>
            </a:r>
            <a:endParaRPr lang="fr-FR" sz="28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785794"/>
            <a:ext cx="8220075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85720" y="428604"/>
            <a:ext cx="87154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chemeClr val="bg1">
                    <a:lumMod val="95000"/>
                  </a:schemeClr>
                </a:solidFill>
                <a:latin typeface="Cambria" pitchFamily="18" charset="0"/>
                <a:cs typeface="Aharoni" pitchFamily="2" charset="-79"/>
              </a:rPr>
              <a:t>L'acide aminé est attaché au bon </a:t>
            </a:r>
            <a:r>
              <a:rPr lang="fr-FR" sz="2400" b="1" dirty="0" err="1">
                <a:solidFill>
                  <a:schemeClr val="bg1">
                    <a:lumMod val="95000"/>
                  </a:schemeClr>
                </a:solidFill>
                <a:latin typeface="Cambria" pitchFamily="18" charset="0"/>
                <a:cs typeface="Aharoni" pitchFamily="2" charset="-79"/>
              </a:rPr>
              <a:t>ARNt</a:t>
            </a:r>
            <a:r>
              <a:rPr lang="fr-FR" sz="2400" b="1" dirty="0">
                <a:solidFill>
                  <a:schemeClr val="bg1">
                    <a:lumMod val="95000"/>
                  </a:schemeClr>
                </a:solidFill>
                <a:latin typeface="Cambria" pitchFamily="18" charset="0"/>
                <a:cs typeface="Aharoni" pitchFamily="2" charset="-79"/>
              </a:rPr>
              <a:t> </a:t>
            </a:r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  <a:latin typeface="Cambria" pitchFamily="18" charset="0"/>
                <a:cs typeface="Aharoni" pitchFamily="2" charset="-79"/>
              </a:rPr>
              <a:t>par l'enzyme </a:t>
            </a:r>
            <a:r>
              <a:rPr lang="fr-FR" sz="2400" b="1" i="1" u="sng" dirty="0" err="1">
                <a:solidFill>
                  <a:srgbClr val="FF0000"/>
                </a:solidFill>
                <a:latin typeface="Cambria" pitchFamily="18" charset="0"/>
                <a:cs typeface="Aharoni" pitchFamily="2" charset="-79"/>
              </a:rPr>
              <a:t>aminoacyl</a:t>
            </a:r>
            <a:r>
              <a:rPr lang="fr-FR" sz="2400" b="1" i="1" u="sng" dirty="0">
                <a:solidFill>
                  <a:srgbClr val="FF0000"/>
                </a:solidFill>
                <a:latin typeface="Cambria" pitchFamily="18" charset="0"/>
                <a:cs typeface="Aharoni" pitchFamily="2" charset="-79"/>
              </a:rPr>
              <a:t>-</a:t>
            </a:r>
            <a:r>
              <a:rPr lang="fr-FR" sz="2400" b="1" i="1" u="sng" dirty="0" err="1">
                <a:solidFill>
                  <a:srgbClr val="FF0000"/>
                </a:solidFill>
                <a:latin typeface="Cambria" pitchFamily="18" charset="0"/>
                <a:cs typeface="Aharoni" pitchFamily="2" charset="-79"/>
              </a:rPr>
              <a:t>ARNt</a:t>
            </a:r>
            <a:r>
              <a:rPr lang="fr-FR" sz="2400" b="1" i="1" u="sng" dirty="0">
                <a:solidFill>
                  <a:srgbClr val="FF0000"/>
                </a:solidFill>
                <a:latin typeface="Cambria" pitchFamily="18" charset="0"/>
                <a:cs typeface="Aharoni" pitchFamily="2" charset="-79"/>
              </a:rPr>
              <a:t> synthétase </a:t>
            </a:r>
            <a:r>
              <a:rPr lang="fr-FR" sz="2400" b="1" dirty="0">
                <a:solidFill>
                  <a:schemeClr val="bg1">
                    <a:lumMod val="95000"/>
                  </a:schemeClr>
                </a:solidFill>
                <a:latin typeface="Cambria" pitchFamily="18" charset="0"/>
                <a:cs typeface="Aharoni" pitchFamily="2" charset="-79"/>
              </a:rPr>
              <a:t>qui catalyse </a:t>
            </a:r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  <a:latin typeface="Cambria" pitchFamily="18" charset="0"/>
                <a:cs typeface="Aharoni" pitchFamily="2" charset="-79"/>
              </a:rPr>
              <a:t>la réaction </a:t>
            </a:r>
            <a:r>
              <a:rPr lang="fr-FR" sz="2400" b="1" dirty="0">
                <a:solidFill>
                  <a:schemeClr val="bg1">
                    <a:lumMod val="95000"/>
                  </a:schemeClr>
                </a:solidFill>
                <a:latin typeface="Cambria" pitchFamily="18" charset="0"/>
                <a:cs typeface="Aharoni" pitchFamily="2" charset="-79"/>
              </a:rPr>
              <a:t>spécifique entre l’</a:t>
            </a:r>
            <a:r>
              <a:rPr lang="fr-FR" sz="2400" b="1" dirty="0" err="1">
                <a:solidFill>
                  <a:schemeClr val="bg1">
                    <a:lumMod val="95000"/>
                  </a:schemeClr>
                </a:solidFill>
                <a:latin typeface="Cambria" pitchFamily="18" charset="0"/>
                <a:cs typeface="Aharoni" pitchFamily="2" charset="-79"/>
              </a:rPr>
              <a:t>a.a</a:t>
            </a:r>
            <a:r>
              <a:rPr lang="fr-FR" sz="2400" b="1" dirty="0">
                <a:solidFill>
                  <a:schemeClr val="bg1">
                    <a:lumMod val="95000"/>
                  </a:schemeClr>
                </a:solidFill>
                <a:latin typeface="Cambria" pitchFamily="18" charset="0"/>
                <a:cs typeface="Aharoni" pitchFamily="2" charset="-79"/>
              </a:rPr>
              <a:t>. et </a:t>
            </a:r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  <a:latin typeface="Cambria" pitchFamily="18" charset="0"/>
                <a:cs typeface="Aharoni" pitchFamily="2" charset="-79"/>
              </a:rPr>
              <a:t>l’</a:t>
            </a:r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  <a:latin typeface="Cambria" pitchFamily="18" charset="0"/>
                <a:cs typeface="Aharoni" pitchFamily="2" charset="-79"/>
              </a:rPr>
              <a:t>ARNt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  <a:latin typeface="Cambria" pitchFamily="18" charset="0"/>
              <a:cs typeface="Aharoni" pitchFamily="2" charset="-79"/>
            </a:endParaRPr>
          </a:p>
          <a:p>
            <a:pPr algn="just"/>
            <a:endParaRPr lang="fr-FR" sz="2400" b="1" dirty="0">
              <a:solidFill>
                <a:schemeClr val="bg1">
                  <a:lumMod val="95000"/>
                </a:schemeClr>
              </a:solidFill>
              <a:latin typeface="Cambria" pitchFamily="18" charset="0"/>
              <a:cs typeface="Aharoni" pitchFamily="2" charset="-79"/>
            </a:endParaRPr>
          </a:p>
          <a:p>
            <a:pPr algn="just"/>
            <a:endParaRPr lang="fr-FR" sz="2400" b="1" dirty="0" smtClean="0">
              <a:solidFill>
                <a:schemeClr val="bg1">
                  <a:lumMod val="95000"/>
                </a:schemeClr>
              </a:solidFill>
              <a:latin typeface="Cambria" pitchFamily="18" charset="0"/>
              <a:cs typeface="Aharoni" pitchFamily="2" charset="-79"/>
            </a:endParaRPr>
          </a:p>
          <a:p>
            <a:r>
              <a:rPr lang="fr-FR" sz="2400" b="1" dirty="0">
                <a:solidFill>
                  <a:schemeClr val="bg2"/>
                </a:solidFill>
                <a:latin typeface="Cambria" pitchFamily="18" charset="0"/>
              </a:rPr>
              <a:t>Un </a:t>
            </a:r>
            <a:r>
              <a:rPr lang="fr-FR" sz="2400" b="1" dirty="0" err="1">
                <a:solidFill>
                  <a:schemeClr val="bg2"/>
                </a:solidFill>
                <a:latin typeface="Cambria" pitchFamily="18" charset="0"/>
              </a:rPr>
              <a:t>ARNt</a:t>
            </a:r>
            <a:r>
              <a:rPr lang="fr-FR" sz="2400" b="1" dirty="0">
                <a:solidFill>
                  <a:schemeClr val="bg2"/>
                </a:solidFill>
                <a:latin typeface="Cambria" pitchFamily="18" charset="0"/>
              </a:rPr>
              <a:t> ne transporte pas n'importe </a:t>
            </a:r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</a:rPr>
              <a:t>quel acide </a:t>
            </a:r>
            <a:r>
              <a:rPr lang="fr-FR" sz="2400" b="1" dirty="0">
                <a:solidFill>
                  <a:schemeClr val="bg2"/>
                </a:solidFill>
                <a:latin typeface="Cambria" pitchFamily="18" charset="0"/>
              </a:rPr>
              <a:t>aminé: ça dépend de l'anticodon.</a:t>
            </a:r>
          </a:p>
          <a:p>
            <a:r>
              <a:rPr lang="fr-FR" sz="2400" b="1" dirty="0">
                <a:solidFill>
                  <a:schemeClr val="bg2"/>
                </a:solidFill>
                <a:latin typeface="Cambria" pitchFamily="18" charset="0"/>
              </a:rPr>
              <a:t>Il existe 60 </a:t>
            </a:r>
            <a:r>
              <a:rPr lang="fr-FR" sz="2400" b="1" dirty="0" err="1">
                <a:solidFill>
                  <a:schemeClr val="bg2"/>
                </a:solidFill>
                <a:latin typeface="Cambria" pitchFamily="18" charset="0"/>
              </a:rPr>
              <a:t>ARNt</a:t>
            </a:r>
            <a:r>
              <a:rPr lang="fr-FR" sz="2400" b="1" dirty="0">
                <a:solidFill>
                  <a:schemeClr val="bg2"/>
                </a:solidFill>
                <a:latin typeface="Cambria" pitchFamily="18" charset="0"/>
              </a:rPr>
              <a:t> différents dans une bactérie et 100 à 110</a:t>
            </a:r>
          </a:p>
          <a:p>
            <a:r>
              <a:rPr lang="fr-FR" sz="2400" b="1" dirty="0">
                <a:solidFill>
                  <a:schemeClr val="bg2"/>
                </a:solidFill>
                <a:latin typeface="Cambria" pitchFamily="18" charset="0"/>
              </a:rPr>
              <a:t>chez les </a:t>
            </a:r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</a:rPr>
              <a:t>mammifères</a:t>
            </a:r>
          </a:p>
          <a:p>
            <a:endParaRPr lang="fr-FR" sz="2400" b="1" dirty="0">
              <a:solidFill>
                <a:schemeClr val="bg2"/>
              </a:solidFill>
              <a:latin typeface="Cambria" pitchFamily="18" charset="0"/>
              <a:cs typeface="Aharoni" pitchFamily="2" charset="-79"/>
            </a:endParaRPr>
          </a:p>
          <a:p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  <a:cs typeface="Aharoni" pitchFamily="2" charset="-79"/>
              </a:rPr>
              <a:t>Possède deux </a:t>
            </a:r>
            <a:r>
              <a:rPr lang="fr-FR" sz="2400" b="1" dirty="0" err="1" smtClean="0">
                <a:solidFill>
                  <a:schemeClr val="bg2"/>
                </a:solidFill>
                <a:latin typeface="Cambria" pitchFamily="18" charset="0"/>
                <a:cs typeface="Aharoni" pitchFamily="2" charset="-79"/>
              </a:rPr>
              <a:t>roles</a:t>
            </a:r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  <a:cs typeface="Aharoni" pitchFamily="2" charset="-79"/>
              </a:rPr>
              <a:t>:</a:t>
            </a:r>
          </a:p>
          <a:p>
            <a:pPr>
              <a:buFontTx/>
              <a:buChar char="-"/>
            </a:pPr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  <a:cs typeface="Aharoni" pitchFamily="2" charset="-79"/>
              </a:rPr>
              <a:t> </a:t>
            </a:r>
            <a:r>
              <a:rPr lang="fr-FR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mbria" pitchFamily="18" charset="0"/>
                <a:cs typeface="Aharoni" pitchFamily="2" charset="-79"/>
              </a:rPr>
              <a:t>Se lier à son acide aminé spécifique</a:t>
            </a:r>
          </a:p>
          <a:p>
            <a:pPr>
              <a:buFontTx/>
              <a:buChar char="-"/>
            </a:pPr>
            <a:r>
              <a:rPr lang="fr-FR" sz="2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mbria" pitchFamily="18" charset="0"/>
                <a:cs typeface="Aharoni" pitchFamily="2" charset="-79"/>
              </a:rPr>
              <a:t> </a:t>
            </a:r>
            <a:r>
              <a:rPr lang="fr-FR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mbria" pitchFamily="18" charset="0"/>
                <a:cs typeface="Aharoni" pitchFamily="2" charset="-79"/>
              </a:rPr>
              <a:t>porter  cet acide aminé </a:t>
            </a:r>
            <a:r>
              <a:rPr lang="fr-FR" sz="24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Cambria" pitchFamily="18" charset="0"/>
                <a:cs typeface="Aharoni" pitchFamily="2" charset="-79"/>
              </a:rPr>
              <a:t>dant</a:t>
            </a:r>
            <a:r>
              <a:rPr lang="fr-FR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mbria" pitchFamily="18" charset="0"/>
                <a:cs typeface="Aharoni" pitchFamily="2" charset="-79"/>
              </a:rPr>
              <a:t> le ribosome</a:t>
            </a:r>
            <a:endParaRPr lang="fr-FR" sz="2400" b="1" dirty="0">
              <a:solidFill>
                <a:schemeClr val="tx2">
                  <a:lumMod val="40000"/>
                  <a:lumOff val="60000"/>
                </a:schemeClr>
              </a:solidFill>
              <a:latin typeface="Cambria" pitchFamily="18" charset="0"/>
              <a:cs typeface="Aharoni" pitchFamily="2" charset="-79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714488"/>
            <a:ext cx="5743575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21537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"/>
            <a:ext cx="90011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571472" y="2571744"/>
            <a:ext cx="82153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mbria" pitchFamily="18" charset="0"/>
              </a:rPr>
              <a:t>Les ribosomes sont des organelles </a:t>
            </a:r>
            <a:r>
              <a:rPr lang="fr-FR" sz="28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mbria" pitchFamily="18" charset="0"/>
              </a:rPr>
              <a:t>cytosoliques</a:t>
            </a:r>
            <a:r>
              <a:rPr lang="fr-FR" sz="2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mbria" pitchFamily="18" charset="0"/>
              </a:rPr>
              <a:t> constitués pour environ 2/3 d’</a:t>
            </a:r>
            <a:r>
              <a:rPr lang="fr-FR" sz="28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mbria" pitchFamily="18" charset="0"/>
              </a:rPr>
              <a:t>ARNr</a:t>
            </a:r>
            <a:r>
              <a:rPr lang="fr-FR" sz="2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mbria" pitchFamily="18" charset="0"/>
              </a:rPr>
              <a:t>  et 1/3 de </a:t>
            </a:r>
            <a:r>
              <a:rPr lang="fr-FR" sz="2800" b="1" dirty="0" smtClean="0">
                <a:solidFill>
                  <a:schemeClr val="bg2"/>
                </a:solidFill>
                <a:latin typeface="Cambria" pitchFamily="18" charset="0"/>
              </a:rPr>
              <a:t>protéines </a:t>
            </a:r>
            <a:r>
              <a:rPr lang="fr-FR" sz="2800" b="1" dirty="0">
                <a:solidFill>
                  <a:schemeClr val="bg2"/>
                </a:solidFill>
                <a:latin typeface="Cambria" pitchFamily="18" charset="0"/>
              </a:rPr>
              <a:t>Formés de deux sous-unités: une</a:t>
            </a:r>
          </a:p>
          <a:p>
            <a:r>
              <a:rPr lang="fr-FR" sz="2800" b="1" dirty="0">
                <a:solidFill>
                  <a:schemeClr val="bg2"/>
                </a:solidFill>
                <a:latin typeface="Cambria" pitchFamily="18" charset="0"/>
              </a:rPr>
              <a:t>petite et une grande</a:t>
            </a:r>
            <a:endParaRPr lang="fr-FR" sz="2800" b="1" dirty="0" smtClean="0">
              <a:solidFill>
                <a:schemeClr val="bg2"/>
              </a:solidFill>
              <a:latin typeface="Cambria" pitchFamily="18" charset="0"/>
            </a:endParaRPr>
          </a:p>
          <a:p>
            <a:endParaRPr lang="fr-FR" sz="2800" b="1" dirty="0">
              <a:solidFill>
                <a:schemeClr val="accent2">
                  <a:lumMod val="20000"/>
                  <a:lumOff val="80000"/>
                </a:schemeClr>
              </a:solidFill>
              <a:latin typeface="Cambria" pitchFamily="18" charset="0"/>
            </a:endParaRPr>
          </a:p>
          <a:p>
            <a:r>
              <a:rPr lang="fr-FR" sz="2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mbria" pitchFamily="18" charset="0"/>
              </a:rPr>
              <a:t>Leurs masse moléculaire est: </a:t>
            </a:r>
          </a:p>
          <a:p>
            <a:r>
              <a:rPr lang="fr-FR" sz="2800" b="1" dirty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Cambria" pitchFamily="18" charset="0"/>
              </a:rPr>
              <a:t>    * 2500 </a:t>
            </a:r>
            <a:r>
              <a:rPr lang="fr-FR" sz="2800" b="1" dirty="0" err="1" smtClean="0">
                <a:solidFill>
                  <a:srgbClr val="FF0000"/>
                </a:solidFill>
                <a:latin typeface="Cambria" pitchFamily="18" charset="0"/>
              </a:rPr>
              <a:t>KkD</a:t>
            </a:r>
            <a:r>
              <a:rPr lang="fr-FR" sz="2800" b="1" dirty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Cambria" pitchFamily="18" charset="0"/>
              </a:rPr>
              <a:t>chez les procaryotes</a:t>
            </a:r>
          </a:p>
          <a:p>
            <a:r>
              <a:rPr lang="fr-FR" sz="2800" b="1" dirty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Cambria" pitchFamily="18" charset="0"/>
              </a:rPr>
              <a:t>    * 4200 </a:t>
            </a:r>
            <a:r>
              <a:rPr lang="fr-FR" sz="2800" b="1" dirty="0" err="1" smtClean="0">
                <a:solidFill>
                  <a:srgbClr val="FF0000"/>
                </a:solidFill>
                <a:latin typeface="Cambria" pitchFamily="18" charset="0"/>
              </a:rPr>
              <a:t>Kd</a:t>
            </a:r>
            <a:r>
              <a:rPr lang="fr-FR" sz="2800" b="1" dirty="0" smtClean="0">
                <a:solidFill>
                  <a:srgbClr val="FF0000"/>
                </a:solidFill>
                <a:latin typeface="Cambria" pitchFamily="18" charset="0"/>
              </a:rPr>
              <a:t> chez les eucaryotes</a:t>
            </a:r>
            <a:endParaRPr lang="fr-FR" sz="28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8743950" cy="6124575"/>
          </a:xfrm>
          <a:prstGeom prst="rect">
            <a:avLst/>
          </a:prstGeom>
          <a:ln>
            <a:solidFill>
              <a:srgbClr val="92D05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rganigramme : Alternative 5"/>
          <p:cNvSpPr/>
          <p:nvPr/>
        </p:nvSpPr>
        <p:spPr>
          <a:xfrm>
            <a:off x="4214810" y="285728"/>
            <a:ext cx="4143404" cy="571504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rgbClr val="7030A0"/>
                </a:solidFill>
                <a:latin typeface="Cambria" pitchFamily="18" charset="0"/>
              </a:rPr>
              <a:t>Les ribosomes</a:t>
            </a:r>
            <a:endParaRPr lang="fr-FR" sz="3200" b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71472" y="1214422"/>
            <a:ext cx="83582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latin typeface="Cambria" pitchFamily="18" charset="0"/>
              </a:rPr>
              <a:t> </a:t>
            </a:r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</a:rPr>
              <a:t>l’assemblage des petits </a:t>
            </a:r>
            <a:r>
              <a:rPr lang="fr-FR" sz="2400" b="1" dirty="0" err="1" smtClean="0">
                <a:solidFill>
                  <a:schemeClr val="bg2"/>
                </a:solidFill>
                <a:latin typeface="Cambria" pitchFamily="18" charset="0"/>
              </a:rPr>
              <a:t>ARNr</a:t>
            </a:r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</a:rPr>
              <a:t> et des protéines en sous –unités </a:t>
            </a:r>
            <a:r>
              <a:rPr lang="fr-FR" sz="2400" b="1" dirty="0" err="1" smtClean="0">
                <a:solidFill>
                  <a:schemeClr val="bg2"/>
                </a:solidFill>
                <a:latin typeface="Cambria" pitchFamily="18" charset="0"/>
              </a:rPr>
              <a:t>ribosimiques</a:t>
            </a:r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</a:rPr>
              <a:t> est fait par le nucléole</a:t>
            </a:r>
          </a:p>
          <a:p>
            <a:pPr>
              <a:buFont typeface="Wingdings" pitchFamily="2" charset="2"/>
              <a:buChar char="Ø"/>
            </a:pPr>
            <a:endParaRPr lang="fr-FR" sz="2400" b="1" dirty="0">
              <a:solidFill>
                <a:schemeClr val="bg2"/>
              </a:solidFill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</a:rPr>
              <a:t> les sous unités sont exportées , individuellement , vers le cytosol.</a:t>
            </a:r>
          </a:p>
          <a:p>
            <a:pPr>
              <a:buFont typeface="Wingdings" pitchFamily="2" charset="2"/>
              <a:buChar char="Ø"/>
            </a:pPr>
            <a:endParaRPr lang="fr-FR" sz="2400" b="1" dirty="0">
              <a:solidFill>
                <a:schemeClr val="bg2"/>
              </a:solidFill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</a:rPr>
              <a:t>Se regroupe en ribosome </a:t>
            </a:r>
            <a:r>
              <a:rPr lang="fr-FR" sz="2400" b="1" dirty="0" err="1" smtClean="0">
                <a:solidFill>
                  <a:schemeClr val="bg2"/>
                </a:solidFill>
                <a:latin typeface="Cambria" pitchFamily="18" charset="0"/>
              </a:rPr>
              <a:t>fonctionel</a:t>
            </a:r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</a:rPr>
              <a:t> lorsqu’il se fixent à  une molécule d’ARN messager </a:t>
            </a:r>
            <a:endParaRPr lang="fr-FR" sz="2400" b="1" dirty="0">
              <a:latin typeface="Cambria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42910" y="4429132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 smtClean="0">
              <a:latin typeface="Cambria" pitchFamily="18" charset="0"/>
            </a:endParaRPr>
          </a:p>
          <a:p>
            <a:endParaRPr lang="fr-FR" sz="2400" dirty="0">
              <a:latin typeface="Cambria" pitchFamily="18" charset="0"/>
            </a:endParaRPr>
          </a:p>
          <a:p>
            <a:endParaRPr lang="fr-FR" sz="24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3419" t="4211" b="6425"/>
          <a:stretch>
            <a:fillRect/>
          </a:stretch>
        </p:blipFill>
        <p:spPr bwMode="auto">
          <a:xfrm>
            <a:off x="1500166" y="3571876"/>
            <a:ext cx="6964809" cy="314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85720" y="142852"/>
            <a:ext cx="871543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chemeClr val="bg2"/>
                </a:solidFill>
                <a:latin typeface="Cambria" pitchFamily="18" charset="0"/>
              </a:rPr>
              <a:t>Un ribosome comporte 3 sites de liaisons:</a:t>
            </a:r>
          </a:p>
          <a:p>
            <a:endParaRPr lang="fr-FR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2000" b="1" dirty="0" smtClean="0">
                <a:solidFill>
                  <a:srgbClr val="C00000"/>
                </a:solidFill>
                <a:latin typeface="Bookman Old Style" pitchFamily="18" charset="0"/>
              </a:rPr>
              <a:t> Le site A 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pour </a:t>
            </a:r>
            <a:r>
              <a:rPr lang="fr-FR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aminoacyl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-</a:t>
            </a:r>
            <a:r>
              <a:rPr lang="fr-FR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ARNt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, permet l’entrée de l’</a:t>
            </a:r>
            <a:r>
              <a:rPr lang="fr-FR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ARNt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 chargé d’un </a:t>
            </a:r>
            <a:r>
              <a:rPr lang="fr-FR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aa</a:t>
            </a:r>
            <a:endParaRPr lang="fr-FR" sz="20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endParaRPr lang="fr-FR" sz="20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endParaRPr lang="fr-FR" sz="20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fr-FR" sz="2000" b="1" dirty="0" smtClean="0">
                <a:solidFill>
                  <a:srgbClr val="C00000"/>
                </a:solidFill>
                <a:latin typeface="Bookman Old Style" pitchFamily="18" charset="0"/>
              </a:rPr>
              <a:t>Le site P 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pour </a:t>
            </a:r>
            <a:r>
              <a:rPr lang="fr-FR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peptidyl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-</a:t>
            </a:r>
            <a:r>
              <a:rPr lang="fr-FR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ARNt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, porte l’</a:t>
            </a:r>
            <a:r>
              <a:rPr lang="fr-FR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ARNt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fr-FR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cargée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 d’un </a:t>
            </a:r>
            <a:r>
              <a:rPr lang="fr-FR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aa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 lié à la chaine polypeptidique</a:t>
            </a:r>
          </a:p>
          <a:p>
            <a:endParaRPr lang="fr-FR" sz="20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fr-FR" sz="2000" b="1" dirty="0" smtClean="0">
                <a:solidFill>
                  <a:srgbClr val="C00000"/>
                </a:solidFill>
                <a:latin typeface="Bookman Old Style" pitchFamily="18" charset="0"/>
              </a:rPr>
              <a:t>le site E 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pour exit, contient l’</a:t>
            </a:r>
            <a:r>
              <a:rPr lang="fr-FR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ARNt</a:t>
            </a:r>
            <a:r>
              <a:rPr lang="fr-FR" sz="2000" b="1" dirty="0" smtClean="0">
                <a:solidFill>
                  <a:srgbClr val="FFFF00"/>
                </a:solidFill>
                <a:latin typeface="Bookman Old Style" pitchFamily="18" charset="0"/>
              </a:rPr>
              <a:t> déchargé avant sa libération par le ribosome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142844" y="571480"/>
            <a:ext cx="9001156" cy="357020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fr-FR" b="1" dirty="0" smtClean="0">
                <a:ln/>
                <a:solidFill>
                  <a:schemeClr val="accent3"/>
                </a:solidFill>
              </a:rPr>
              <a:t>                                                                          </a:t>
            </a:r>
            <a:r>
              <a:rPr lang="fr-FR" sz="2400" b="1" dirty="0" smtClean="0">
                <a:ln/>
                <a:solidFill>
                  <a:schemeClr val="accent3"/>
                </a:solidFill>
              </a:rPr>
              <a:t> INTRDUCTION</a:t>
            </a:r>
          </a:p>
          <a:p>
            <a:endParaRPr lang="fr-FR" b="1" dirty="0">
              <a:ln/>
              <a:solidFill>
                <a:schemeClr val="accent3"/>
              </a:solidFill>
            </a:endParaRPr>
          </a:p>
          <a:p>
            <a:endParaRPr lang="fr-FR" b="1" dirty="0" smtClean="0">
              <a:ln/>
              <a:solidFill>
                <a:schemeClr val="accent3"/>
              </a:solidFill>
            </a:endParaRPr>
          </a:p>
          <a:p>
            <a:endParaRPr lang="fr-FR" b="1" dirty="0">
              <a:ln/>
              <a:solidFill>
                <a:schemeClr val="accent3"/>
              </a:solidFill>
            </a:endParaRPr>
          </a:p>
          <a:p>
            <a:endParaRPr lang="fr-FR" b="1" dirty="0" smtClean="0">
              <a:ln/>
              <a:solidFill>
                <a:schemeClr val="accent3"/>
              </a:solidFill>
            </a:endParaRPr>
          </a:p>
          <a:p>
            <a:endParaRPr lang="fr-FR" b="1" dirty="0">
              <a:ln/>
              <a:solidFill>
                <a:schemeClr val="accent3"/>
              </a:solidFill>
            </a:endParaRPr>
          </a:p>
          <a:p>
            <a:r>
              <a:rPr lang="fr-FR" sz="2800" b="1" dirty="0" smtClean="0">
                <a:ln/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C’est </a:t>
            </a:r>
            <a:r>
              <a:rPr lang="fr-FR" sz="2800" b="1" dirty="0">
                <a:ln/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le mécanisme par lequel le flux d’information va </a:t>
            </a:r>
            <a:r>
              <a:rPr lang="fr-FR" sz="2800" b="1" dirty="0" smtClean="0">
                <a:ln/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passer de </a:t>
            </a:r>
            <a:r>
              <a:rPr lang="fr-FR" sz="2800" b="1" dirty="0">
                <a:ln/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la forme acide nucléique ARN (alphabet à 4 lettres) à </a:t>
            </a:r>
            <a:r>
              <a:rPr lang="fr-FR" sz="2800" b="1" dirty="0" smtClean="0">
                <a:ln/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la forme </a:t>
            </a:r>
            <a:r>
              <a:rPr lang="fr-FR" sz="2800" b="1" dirty="0">
                <a:ln/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protéine (alphabet à 20 lettres) selon un code universel</a:t>
            </a:r>
          </a:p>
        </p:txBody>
      </p:sp>
      <p:sp>
        <p:nvSpPr>
          <p:cNvPr id="7" name="Rectangle 6"/>
          <p:cNvSpPr/>
          <p:nvPr/>
        </p:nvSpPr>
        <p:spPr>
          <a:xfrm>
            <a:off x="-4545400" y="2136338"/>
            <a:ext cx="1847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fr-FR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785786" y="357166"/>
            <a:ext cx="5572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F0"/>
                </a:solidFill>
                <a:latin typeface="Cambria" pitchFamily="18" charset="0"/>
              </a:rPr>
              <a:t>Rôles des ribosomes</a:t>
            </a:r>
            <a:endParaRPr lang="fr-FR" sz="3200" b="1" dirty="0">
              <a:solidFill>
                <a:srgbClr val="00B0F0"/>
              </a:solidFill>
              <a:latin typeface="Cambria" pitchFamily="18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0034" y="1071546"/>
            <a:ext cx="7929618" cy="5286412"/>
          </a:xfrm>
          <a:prstGeom prst="wedgeRoundRect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t="11864"/>
          <a:stretch>
            <a:fillRect/>
          </a:stretch>
        </p:blipFill>
        <p:spPr bwMode="auto">
          <a:xfrm>
            <a:off x="642910" y="1857364"/>
            <a:ext cx="764386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714348" y="571480"/>
            <a:ext cx="6858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3-Etapes de la traduction </a:t>
            </a:r>
            <a:endParaRPr lang="fr-FR" sz="44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rganigramme : Alternative 5"/>
          <p:cNvSpPr/>
          <p:nvPr/>
        </p:nvSpPr>
        <p:spPr>
          <a:xfrm>
            <a:off x="214282" y="1928802"/>
            <a:ext cx="8929718" cy="471490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071678"/>
            <a:ext cx="836295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285720" y="500042"/>
            <a:ext cx="850112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Chez les bactéries la traduction et la transcription sont couplées , des que l’extrémité 5’ de l’</a:t>
            </a:r>
            <a:r>
              <a:rPr lang="fr-FR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est synthétisée la traduction commence</a:t>
            </a:r>
          </a:p>
          <a:p>
            <a:endParaRPr lang="fr-FR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Vitesse de la synthèse: • Chez E. coli ~ 5 AA / s</a:t>
            </a:r>
          </a:p>
          <a:p>
            <a:r>
              <a:rPr lang="fr-F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• Chez eucaryotes ~ 16 AA / s</a:t>
            </a:r>
          </a:p>
          <a:p>
            <a:pPr>
              <a:buFont typeface="Wingdings" pitchFamily="2" charset="2"/>
              <a:buChar char="Ø"/>
            </a:pP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428596" y="785794"/>
            <a:ext cx="857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arré corné 6"/>
          <p:cNvSpPr/>
          <p:nvPr/>
        </p:nvSpPr>
        <p:spPr>
          <a:xfrm>
            <a:off x="428596" y="1714488"/>
            <a:ext cx="7358114" cy="3214710"/>
          </a:xfrm>
          <a:prstGeom prst="foldedCorne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  code génétique</a:t>
            </a:r>
          </a:p>
          <a:p>
            <a:pPr algn="just"/>
            <a:r>
              <a:rPr lang="fr-FR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Est un code qui permet la conversion d’une séquence de nucléotides (ADN  puis ARN ) en séquence d’acides aminés </a:t>
            </a:r>
          </a:p>
          <a:p>
            <a:pPr algn="just"/>
            <a:r>
              <a:rPr lang="fr-FR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Le code implique les base A,C,U et G  ainsi que les 20 </a:t>
            </a:r>
            <a:r>
              <a:rPr lang="fr-FR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aa</a:t>
            </a:r>
            <a:endParaRPr lang="fr-FR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rganigramme : Processus 5"/>
          <p:cNvSpPr/>
          <p:nvPr/>
        </p:nvSpPr>
        <p:spPr>
          <a:xfrm>
            <a:off x="500034" y="1500174"/>
            <a:ext cx="8286808" cy="4071966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Caractéristiques</a:t>
            </a:r>
          </a:p>
          <a:p>
            <a:pPr algn="ctr"/>
            <a:endParaRPr lang="fr-FR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Les codons sont des triplets de nucléotides</a:t>
            </a:r>
          </a:p>
          <a:p>
            <a:endParaRPr lang="fr-FR" sz="24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 code génétique est universel</a:t>
            </a:r>
          </a:p>
          <a:p>
            <a:endParaRPr lang="fr-FR" sz="24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 code génétique est redondant ou dégénéré</a:t>
            </a:r>
          </a:p>
          <a:p>
            <a:pPr>
              <a:buFont typeface="Wingdings" pitchFamily="2" charset="2"/>
              <a:buChar char="§"/>
            </a:pPr>
            <a:endParaRPr lang="fr-FR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 codon AUG (code pour </a:t>
            </a:r>
            <a:r>
              <a:rPr lang="fr-FR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formyl</a:t>
            </a:r>
            <a:r>
              <a:rPr lang="fr-FR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-MET ou MET) = codon d'initiation.</a:t>
            </a:r>
            <a:endParaRPr lang="fr-FR" sz="2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fr-FR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71670" y="428604"/>
            <a:ext cx="54938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Le code génétique</a:t>
            </a:r>
            <a:endParaRPr lang="fr-FR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9563" y="1714488"/>
            <a:ext cx="8524875" cy="47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000232" y="500042"/>
            <a:ext cx="5708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Les codons sont des triplets de nucléotides</a:t>
            </a:r>
            <a:endParaRPr lang="fr-FR" sz="2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428728" y="714356"/>
            <a:ext cx="71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Le code génétique est redondant ou dégénéré</a:t>
            </a:r>
            <a:r>
              <a:rPr lang="fr-FR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sz="2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rganigramme : Processus 5"/>
          <p:cNvSpPr/>
          <p:nvPr/>
        </p:nvSpPr>
        <p:spPr>
          <a:xfrm>
            <a:off x="357158" y="1571612"/>
            <a:ext cx="8358246" cy="5000660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 y a 64 possibilités de combiner les nucléotides en codons (43).</a:t>
            </a:r>
          </a:p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Comme </a:t>
            </a:r>
            <a:r>
              <a:rPr lang="fr-FR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 y a 20 acides aminés, il y a donc 44 codons supplémentaires.</a:t>
            </a:r>
          </a:p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fr-FR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correspondent à des codons stop ou non-sens: </a:t>
            </a:r>
            <a:r>
              <a:rPr lang="fr-FR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UAA, UAG </a:t>
            </a:r>
            <a:r>
              <a:rPr lang="fr-FR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et UGA</a:t>
            </a:r>
          </a:p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les autres sont des synonymes qui codent pour</a:t>
            </a:r>
            <a:endParaRPr lang="fr-FR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différents acides </a:t>
            </a:r>
            <a:r>
              <a:rPr lang="fr-FR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aminés</a:t>
            </a:r>
            <a:endParaRPr lang="fr-FR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" y="571500"/>
            <a:ext cx="91059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785786" y="142852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Font typeface="Wingdings" pitchFamily="2" charset="2"/>
              <a:buChar char="§"/>
            </a:pPr>
            <a:r>
              <a:rPr lang="fr-FR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Le code génétique est redondant ou dégénéré</a:t>
            </a:r>
            <a:r>
              <a:rPr lang="fr-FR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286000" y="214290"/>
            <a:ext cx="457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Code UNIVERSEL</a:t>
            </a:r>
          </a:p>
          <a:p>
            <a:endParaRPr lang="fr-FR" dirty="0"/>
          </a:p>
        </p:txBody>
      </p:sp>
      <p:sp>
        <p:nvSpPr>
          <p:cNvPr id="6" name="Ellipse 5"/>
          <p:cNvSpPr/>
          <p:nvPr/>
        </p:nvSpPr>
        <p:spPr>
          <a:xfrm>
            <a:off x="500034" y="1714488"/>
            <a:ext cx="7643866" cy="364333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c'est le même pour tous les êtres vivants</a:t>
            </a:r>
          </a:p>
          <a:p>
            <a:pPr algn="ctr"/>
            <a:endParaRPr lang="fr-FR" sz="2800" b="1" dirty="0" smtClean="0">
              <a:solidFill>
                <a:schemeClr val="accent2"/>
              </a:solidFill>
            </a:endParaRPr>
          </a:p>
          <a:p>
            <a:r>
              <a:rPr lang="fr-FR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sauf quelques rares exceptions:</a:t>
            </a:r>
          </a:p>
          <a:p>
            <a:r>
              <a:rPr lang="fr-FR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Certains protistes : un seul codon STOP (UGA); les autres codent pour un acide aminé.</a:t>
            </a:r>
            <a:endParaRPr lang="fr-FR" sz="2000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524</Words>
  <Application>Microsoft Office PowerPoint</Application>
  <PresentationFormat>Affichage à l'écran (4:3)</PresentationFormat>
  <Paragraphs>100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1" baseType="lpstr">
      <vt:lpstr>Aharoni</vt:lpstr>
      <vt:lpstr>Algerian</vt:lpstr>
      <vt:lpstr>Arial</vt:lpstr>
      <vt:lpstr>Bookman Old Style</vt:lpstr>
      <vt:lpstr>Calibri</vt:lpstr>
      <vt:lpstr>Cambria</vt:lpstr>
      <vt:lpstr>Cooper Black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lok</dc:creator>
  <cp:lastModifiedBy>Utilisateur Windows</cp:lastModifiedBy>
  <cp:revision>69</cp:revision>
  <dcterms:created xsi:type="dcterms:W3CDTF">2016-04-08T14:15:25Z</dcterms:created>
  <dcterms:modified xsi:type="dcterms:W3CDTF">2020-09-12T20:32:58Z</dcterms:modified>
</cp:coreProperties>
</file>