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notesMasterIdLst>
    <p:notesMasterId r:id="rId38"/>
  </p:notesMasterIdLst>
  <p:handoutMasterIdLst>
    <p:handoutMasterId r:id="rId39"/>
  </p:handoutMasterIdLst>
  <p:sldIdLst>
    <p:sldId id="256" r:id="rId3"/>
    <p:sldId id="258" r:id="rId4"/>
    <p:sldId id="266" r:id="rId5"/>
    <p:sldId id="267" r:id="rId6"/>
    <p:sldId id="269" r:id="rId7"/>
    <p:sldId id="270" r:id="rId8"/>
    <p:sldId id="271" r:id="rId9"/>
    <p:sldId id="272" r:id="rId10"/>
    <p:sldId id="273" r:id="rId11"/>
    <p:sldId id="274" r:id="rId12"/>
    <p:sldId id="275" r:id="rId13"/>
    <p:sldId id="276" r:id="rId14"/>
    <p:sldId id="277" r:id="rId15"/>
    <p:sldId id="278" r:id="rId16"/>
    <p:sldId id="280" r:id="rId17"/>
    <p:sldId id="281" r:id="rId18"/>
    <p:sldId id="282" r:id="rId19"/>
    <p:sldId id="309" r:id="rId20"/>
    <p:sldId id="310" r:id="rId21"/>
    <p:sldId id="283" r:id="rId22"/>
    <p:sldId id="312" r:id="rId23"/>
    <p:sldId id="313" r:id="rId24"/>
    <p:sldId id="314" r:id="rId25"/>
    <p:sldId id="315" r:id="rId26"/>
    <p:sldId id="316" r:id="rId27"/>
    <p:sldId id="317" r:id="rId28"/>
    <p:sldId id="320" r:id="rId29"/>
    <p:sldId id="318" r:id="rId30"/>
    <p:sldId id="321" r:id="rId31"/>
    <p:sldId id="322" r:id="rId32"/>
    <p:sldId id="323" r:id="rId33"/>
    <p:sldId id="324" r:id="rId34"/>
    <p:sldId id="319" r:id="rId35"/>
    <p:sldId id="311" r:id="rId36"/>
    <p:sldId id="308" r:id="rId37"/>
  </p:sldIdLst>
  <p:sldSz cx="9144000" cy="6858000" type="screen4x3"/>
  <p:notesSz cx="9869488" cy="673576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718" autoAdjust="0"/>
  </p:normalViewPr>
  <p:slideViewPr>
    <p:cSldViewPr>
      <p:cViewPr varScale="1">
        <p:scale>
          <a:sx n="65" d="100"/>
          <a:sy n="65" d="100"/>
        </p:scale>
        <p:origin x="1452" y="60"/>
      </p:cViewPr>
      <p:guideLst>
        <p:guide orient="horz" pos="2160"/>
        <p:guide pos="2880"/>
      </p:guideLst>
    </p:cSldViewPr>
  </p:slideViewPr>
  <p:outlineViewPr>
    <p:cViewPr>
      <p:scale>
        <a:sx n="33" d="100"/>
        <a:sy n="33" d="100"/>
      </p:scale>
      <p:origin x="0" y="1909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sz="quarter" idx="1"/>
          </p:nvPr>
        </p:nvSpPr>
        <p:spPr>
          <a:xfrm>
            <a:off x="2288" y="0"/>
            <a:ext cx="4276779" cy="336788"/>
          </a:xfrm>
          <a:prstGeom prst="rect">
            <a:avLst/>
          </a:prstGeom>
        </p:spPr>
        <p:txBody>
          <a:bodyPr vert="horz" lIns="91440" tIns="45720" rIns="91440" bIns="45720" rtlCol="1"/>
          <a:lstStyle>
            <a:lvl1pPr algn="l">
              <a:defRPr sz="1200"/>
            </a:lvl1pPr>
          </a:lstStyle>
          <a:p>
            <a:fld id="{D5D9A16A-81B1-46AB-B6EB-2242DC0F9141}" type="datetime1">
              <a:rPr lang="en-US" smtClean="0"/>
              <a:t>10/28/2024</a:t>
            </a:fld>
            <a:endParaRPr lang="ar-SA"/>
          </a:p>
        </p:txBody>
      </p:sp>
      <p:sp>
        <p:nvSpPr>
          <p:cNvPr id="4" name="Footer Placeholder 3"/>
          <p:cNvSpPr>
            <a:spLocks noGrp="1"/>
          </p:cNvSpPr>
          <p:nvPr>
            <p:ph type="ftr" sz="quarter" idx="2"/>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5" name="Slide Number Placeholder 4"/>
          <p:cNvSpPr>
            <a:spLocks noGrp="1"/>
          </p:cNvSpPr>
          <p:nvPr>
            <p:ph type="sldNum" sz="quarter" idx="3"/>
          </p:nvPr>
        </p:nvSpPr>
        <p:spPr>
          <a:xfrm>
            <a:off x="2288" y="6397806"/>
            <a:ext cx="4276779" cy="336788"/>
          </a:xfrm>
          <a:prstGeom prst="rect">
            <a:avLst/>
          </a:prstGeom>
        </p:spPr>
        <p:txBody>
          <a:bodyPr vert="horz" lIns="91440" tIns="45720" rIns="91440" bIns="45720" rtlCol="1" anchor="b"/>
          <a:lstStyle>
            <a:lvl1pPr algn="l">
              <a:defRPr sz="1200"/>
            </a:lvl1pPr>
          </a:lstStyle>
          <a:p>
            <a:fld id="{C6395E4D-6E97-482B-84FD-30E28AD351DD}" type="slidenum">
              <a:rPr lang="ar-SA" smtClean="0"/>
              <a:pPr/>
              <a:t>‹N°›</a:t>
            </a:fld>
            <a:endParaRPr lang="ar-S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592711" y="0"/>
            <a:ext cx="4276779" cy="336788"/>
          </a:xfrm>
          <a:prstGeom prst="rect">
            <a:avLst/>
          </a:prstGeom>
        </p:spPr>
        <p:txBody>
          <a:bodyPr vert="horz" lIns="91440" tIns="45720" rIns="91440" bIns="45720" rtlCol="1"/>
          <a:lstStyle>
            <a:lvl1pPr algn="r">
              <a:defRPr sz="1200"/>
            </a:lvl1pPr>
          </a:lstStyle>
          <a:p>
            <a:r>
              <a:rPr lang="ar-SA"/>
              <a:t>قسم التسيير - -إدارة أعمال </a:t>
            </a:r>
          </a:p>
        </p:txBody>
      </p:sp>
      <p:sp>
        <p:nvSpPr>
          <p:cNvPr id="3" name="Date Placeholder 2"/>
          <p:cNvSpPr>
            <a:spLocks noGrp="1"/>
          </p:cNvSpPr>
          <p:nvPr>
            <p:ph type="dt" idx="1"/>
          </p:nvPr>
        </p:nvSpPr>
        <p:spPr>
          <a:xfrm>
            <a:off x="2288" y="0"/>
            <a:ext cx="4276779" cy="336788"/>
          </a:xfrm>
          <a:prstGeom prst="rect">
            <a:avLst/>
          </a:prstGeom>
        </p:spPr>
        <p:txBody>
          <a:bodyPr vert="horz" lIns="91440" tIns="45720" rIns="91440" bIns="45720" rtlCol="1"/>
          <a:lstStyle>
            <a:lvl1pPr algn="l">
              <a:defRPr sz="1200"/>
            </a:lvl1pPr>
          </a:lstStyle>
          <a:p>
            <a:fld id="{49158F9F-2901-4BCF-9534-F054E4D20341}" type="datetime1">
              <a:rPr lang="en-US" smtClean="0"/>
              <a:t>10/28/2024</a:t>
            </a:fld>
            <a:endParaRPr lang="ar-SA"/>
          </a:p>
        </p:txBody>
      </p:sp>
      <p:sp>
        <p:nvSpPr>
          <p:cNvPr id="4" name="Slide Image Placeholder 3"/>
          <p:cNvSpPr>
            <a:spLocks noGrp="1" noRot="1" noChangeAspect="1"/>
          </p:cNvSpPr>
          <p:nvPr>
            <p:ph type="sldImg" idx="2"/>
          </p:nvPr>
        </p:nvSpPr>
        <p:spPr>
          <a:xfrm>
            <a:off x="3249613" y="504825"/>
            <a:ext cx="3370262" cy="25273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986950" y="3199487"/>
            <a:ext cx="7895590" cy="3031094"/>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5592711" y="6397806"/>
            <a:ext cx="4276779" cy="336788"/>
          </a:xfrm>
          <a:prstGeom prst="rect">
            <a:avLst/>
          </a:prstGeom>
        </p:spPr>
        <p:txBody>
          <a:bodyPr vert="horz" lIns="91440" tIns="45720" rIns="91440" bIns="45720" rtlCol="1" anchor="b"/>
          <a:lstStyle>
            <a:lvl1pPr algn="r">
              <a:defRPr sz="1200"/>
            </a:lvl1pPr>
          </a:lstStyle>
          <a:p>
            <a:r>
              <a:rPr lang="ar-SA"/>
              <a:t>الأستاذ الدكتور بوداح عبدالجليل</a:t>
            </a:r>
          </a:p>
        </p:txBody>
      </p:sp>
      <p:sp>
        <p:nvSpPr>
          <p:cNvPr id="7" name="Slide Number Placeholder 6"/>
          <p:cNvSpPr>
            <a:spLocks noGrp="1"/>
          </p:cNvSpPr>
          <p:nvPr>
            <p:ph type="sldNum" sz="quarter" idx="5"/>
          </p:nvPr>
        </p:nvSpPr>
        <p:spPr>
          <a:xfrm>
            <a:off x="2288" y="6397806"/>
            <a:ext cx="4276779" cy="336788"/>
          </a:xfrm>
          <a:prstGeom prst="rect">
            <a:avLst/>
          </a:prstGeom>
        </p:spPr>
        <p:txBody>
          <a:bodyPr vert="horz" lIns="91440" tIns="45720" rIns="91440" bIns="45720" rtlCol="1" anchor="b"/>
          <a:lstStyle>
            <a:lvl1pPr algn="l">
              <a:defRPr sz="1200"/>
            </a:lvl1pPr>
          </a:lstStyle>
          <a:p>
            <a:fld id="{2F576C64-1989-487D-A6AB-C06D0AEDBD91}" type="slidenum">
              <a:rPr lang="ar-SA" smtClean="0"/>
              <a:pPr/>
              <a:t>‹N°›</a:t>
            </a:fld>
            <a:endParaRPr lang="ar-SA"/>
          </a:p>
        </p:txBody>
      </p:sp>
    </p:spTree>
  </p:cSld>
  <p:clrMap bg1="lt1" tx1="dk1" bg2="lt2" tx2="dk2" accent1="accent1" accent2="accent2" accent3="accent3" accent4="accent4" accent5="accent5" accent6="accent6" hlink="hlink" folHlink="folHlink"/>
  <p:hf/>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F576C64-1989-487D-A6AB-C06D0AEDBD91}" type="slidenum">
              <a:rPr lang="ar-SA" smtClean="0"/>
              <a:pPr/>
              <a:t>1</a:t>
            </a:fld>
            <a:endParaRPr lang="ar-SA"/>
          </a:p>
        </p:txBody>
      </p:sp>
      <p:sp>
        <p:nvSpPr>
          <p:cNvPr id="5" name="Date Placeholder 4"/>
          <p:cNvSpPr>
            <a:spLocks noGrp="1"/>
          </p:cNvSpPr>
          <p:nvPr>
            <p:ph type="dt" idx="11"/>
          </p:nvPr>
        </p:nvSpPr>
        <p:spPr/>
        <p:txBody>
          <a:bodyPr/>
          <a:lstStyle/>
          <a:p>
            <a:fld id="{E059774D-3841-47D7-9688-0014C70C601F}"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Header Placeholder 6"/>
          <p:cNvSpPr>
            <a:spLocks noGrp="1"/>
          </p:cNvSpPr>
          <p:nvPr>
            <p:ph type="hdr" sz="quarter" idx="13"/>
          </p:nvPr>
        </p:nvSpPr>
        <p:spPr/>
        <p:txBody>
          <a:bodyPr/>
          <a:lstStyle/>
          <a:p>
            <a:r>
              <a:rPr lang="ar-SA"/>
              <a:t>قسم التسيير - -إدارة أعمال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7EF5B40B-F6D6-4291-B4E4-C438C318AC2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10</a:t>
            </a:fld>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714789E-F24E-4D18-BBC0-CA5732BCE838}"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11</a:t>
            </a:fld>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FAAFBE49-98AC-4FD8-83D4-2ADA667931A9}"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12</a:t>
            </a:fld>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2E9A909B-65BF-4824-A05B-EE21FAAAC1B4}"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13</a:t>
            </a:fld>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CB804F53-13F0-4EB8-8ABE-6CD4F2E58A05}"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14</a:t>
            </a:fld>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BE799EC7-67B2-4F1C-86A3-D9CF83C4B232}"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15</a:t>
            </a:fld>
            <a:endParaRPr lang="ar-S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2FE1992C-FC06-42F1-B9B6-08D0DC1DF50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16</a:t>
            </a:fld>
            <a:endParaRPr lang="ar-S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93D85FE6-850E-4656-931F-089E2D321C4D}"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17</a:t>
            </a:fld>
            <a:endParaRPr lang="ar-S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0A5E034C-AC4E-41EA-A14A-824311506520}"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18</a:t>
            </a:fld>
            <a:endParaRPr lang="ar-SA"/>
          </a:p>
        </p:txBody>
      </p:sp>
    </p:spTree>
    <p:extLst>
      <p:ext uri="{BB962C8B-B14F-4D97-AF65-F5344CB8AC3E}">
        <p14:creationId xmlns:p14="http://schemas.microsoft.com/office/powerpoint/2010/main" val="226889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A1B550A8-1696-4F82-857E-36D0E90644BA}"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19</a:t>
            </a:fld>
            <a:endParaRPr lang="ar-SA"/>
          </a:p>
        </p:txBody>
      </p:sp>
    </p:spTree>
    <p:extLst>
      <p:ext uri="{BB962C8B-B14F-4D97-AF65-F5344CB8AC3E}">
        <p14:creationId xmlns:p14="http://schemas.microsoft.com/office/powerpoint/2010/main" val="2016988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E4E3E8F4-2C0E-4E23-B6CB-E417C75085F0}"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a:t>
            </a:fld>
            <a:endParaRPr lang="ar-S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364B9F53-E497-4556-844C-70EC5BFD15D6}"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20</a:t>
            </a:fld>
            <a:endParaRPr lang="ar-S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C5723309-BB3F-40B6-8EE1-B0671E86B144}"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21</a:t>
            </a:fld>
            <a:endParaRPr lang="ar-SA"/>
          </a:p>
        </p:txBody>
      </p:sp>
    </p:spTree>
    <p:extLst>
      <p:ext uri="{BB962C8B-B14F-4D97-AF65-F5344CB8AC3E}">
        <p14:creationId xmlns:p14="http://schemas.microsoft.com/office/powerpoint/2010/main" val="2479347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E9A8645A-875E-4B17-AA5B-6C87BC1824DE}"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22</a:t>
            </a:fld>
            <a:endParaRPr lang="ar-SA"/>
          </a:p>
        </p:txBody>
      </p:sp>
    </p:spTree>
    <p:extLst>
      <p:ext uri="{BB962C8B-B14F-4D97-AF65-F5344CB8AC3E}">
        <p14:creationId xmlns:p14="http://schemas.microsoft.com/office/powerpoint/2010/main" val="11799265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23</a:t>
            </a:fld>
            <a:endParaRPr lang="ar-SA"/>
          </a:p>
        </p:txBody>
      </p:sp>
    </p:spTree>
    <p:extLst>
      <p:ext uri="{BB962C8B-B14F-4D97-AF65-F5344CB8AC3E}">
        <p14:creationId xmlns:p14="http://schemas.microsoft.com/office/powerpoint/2010/main" val="3093025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24</a:t>
            </a:fld>
            <a:endParaRPr lang="ar-SA"/>
          </a:p>
        </p:txBody>
      </p:sp>
    </p:spTree>
    <p:extLst>
      <p:ext uri="{BB962C8B-B14F-4D97-AF65-F5344CB8AC3E}">
        <p14:creationId xmlns:p14="http://schemas.microsoft.com/office/powerpoint/2010/main" val="19752840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25</a:t>
            </a:fld>
            <a:endParaRPr lang="ar-SA"/>
          </a:p>
        </p:txBody>
      </p:sp>
    </p:spTree>
    <p:extLst>
      <p:ext uri="{BB962C8B-B14F-4D97-AF65-F5344CB8AC3E}">
        <p14:creationId xmlns:p14="http://schemas.microsoft.com/office/powerpoint/2010/main" val="34977300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26</a:t>
            </a:fld>
            <a:endParaRPr lang="ar-SA"/>
          </a:p>
        </p:txBody>
      </p:sp>
    </p:spTree>
    <p:extLst>
      <p:ext uri="{BB962C8B-B14F-4D97-AF65-F5344CB8AC3E}">
        <p14:creationId xmlns:p14="http://schemas.microsoft.com/office/powerpoint/2010/main" val="2713087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27</a:t>
            </a:fld>
            <a:endParaRPr lang="ar-SA"/>
          </a:p>
        </p:txBody>
      </p:sp>
    </p:spTree>
    <p:extLst>
      <p:ext uri="{BB962C8B-B14F-4D97-AF65-F5344CB8AC3E}">
        <p14:creationId xmlns:p14="http://schemas.microsoft.com/office/powerpoint/2010/main" val="3966871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28</a:t>
            </a:fld>
            <a:endParaRPr lang="ar-SA"/>
          </a:p>
        </p:txBody>
      </p:sp>
    </p:spTree>
    <p:extLst>
      <p:ext uri="{BB962C8B-B14F-4D97-AF65-F5344CB8AC3E}">
        <p14:creationId xmlns:p14="http://schemas.microsoft.com/office/powerpoint/2010/main" val="233834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29</a:t>
            </a:fld>
            <a:endParaRPr lang="ar-SA"/>
          </a:p>
        </p:txBody>
      </p:sp>
    </p:spTree>
    <p:extLst>
      <p:ext uri="{BB962C8B-B14F-4D97-AF65-F5344CB8AC3E}">
        <p14:creationId xmlns:p14="http://schemas.microsoft.com/office/powerpoint/2010/main" val="527899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DDD89510-A792-4950-BCFD-AB65B6C817B5}"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a:t>
            </a:fld>
            <a:endParaRPr lang="ar-S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30</a:t>
            </a:fld>
            <a:endParaRPr lang="ar-SA"/>
          </a:p>
        </p:txBody>
      </p:sp>
    </p:spTree>
    <p:extLst>
      <p:ext uri="{BB962C8B-B14F-4D97-AF65-F5344CB8AC3E}">
        <p14:creationId xmlns:p14="http://schemas.microsoft.com/office/powerpoint/2010/main" val="31941600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31</a:t>
            </a:fld>
            <a:endParaRPr lang="ar-SA"/>
          </a:p>
        </p:txBody>
      </p:sp>
    </p:spTree>
    <p:extLst>
      <p:ext uri="{BB962C8B-B14F-4D97-AF65-F5344CB8AC3E}">
        <p14:creationId xmlns:p14="http://schemas.microsoft.com/office/powerpoint/2010/main" val="4006051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32</a:t>
            </a:fld>
            <a:endParaRPr lang="ar-SA"/>
          </a:p>
        </p:txBody>
      </p:sp>
    </p:spTree>
    <p:extLst>
      <p:ext uri="{BB962C8B-B14F-4D97-AF65-F5344CB8AC3E}">
        <p14:creationId xmlns:p14="http://schemas.microsoft.com/office/powerpoint/2010/main" val="28964688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4E43850F-EC9A-4A49-A008-4E2EBCE14ABC}"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33</a:t>
            </a:fld>
            <a:endParaRPr lang="ar-SA"/>
          </a:p>
        </p:txBody>
      </p:sp>
    </p:spTree>
    <p:extLst>
      <p:ext uri="{BB962C8B-B14F-4D97-AF65-F5344CB8AC3E}">
        <p14:creationId xmlns:p14="http://schemas.microsoft.com/office/powerpoint/2010/main" val="13214182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386BA8D3-05ED-4068-B46C-D169AA22EB94}"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10/28/2024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5415271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قسم التسيير - -إدارة أعمال </a:t>
            </a:r>
          </a:p>
        </p:txBody>
      </p:sp>
      <p:sp>
        <p:nvSpPr>
          <p:cNvPr id="5" name="Date Placeholder 4"/>
          <p:cNvSpPr>
            <a:spLocks noGrp="1"/>
          </p:cNvSpPr>
          <p:nvPr>
            <p:ph type="dt" idx="11"/>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F55B1F2-2A24-47AF-9E27-F08BCCEA3E1A}" type="datetime1">
              <a:rPr kumimoji="0" lang="en-US" sz="1200" b="0" i="0" u="none" strike="noStrike" kern="1200" cap="none" spc="0" normalizeH="0" baseline="0" noProof="0" smtClean="0">
                <a:ln>
                  <a:noFill/>
                </a:ln>
                <a:solidFill>
                  <a:prstClr val="black"/>
                </a:solidFill>
                <a:effectLst/>
                <a:uLnTx/>
                <a:uFillTx/>
                <a:latin typeface="Calibri"/>
                <a:ea typeface="+mn-ea"/>
                <a:cs typeface="+mn-cs"/>
              </a:rPr>
              <a:t>10/28/2024</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6" name="Footer Placeholder 5"/>
          <p:cNvSpPr>
            <a:spLocks noGrp="1"/>
          </p:cNvSpPr>
          <p:nvPr>
            <p:ph type="ftr" sz="quarter" idx="12"/>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rPr>
              <a:t>الأستاذ الدكتور بوداح عبدالجليل</a:t>
            </a:r>
          </a:p>
        </p:txBody>
      </p:sp>
      <p:sp>
        <p:nvSpPr>
          <p:cNvPr id="7" name="Slide Number Placeholder 6"/>
          <p:cNvSpPr>
            <a:spLocks noGrp="1"/>
          </p:cNvSpPr>
          <p:nvPr>
            <p:ph type="sldNum" sz="quarter" idx="13"/>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2F576C64-1989-487D-A6AB-C06D0AEDBD91}" type="slidenum">
              <a:rPr kumimoji="0" lang="ar-SA"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35</a:t>
            </a:fld>
            <a:endParaRPr kumimoji="0" lang="ar-SA"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281432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722CBA5B-599A-48E1-9A27-1ACD3136D869}"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4</a:t>
            </a:fld>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22E8AC44-158C-4E43-8BB8-6394BABDE0BE}"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5</a:t>
            </a:fld>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8E729B33-0ED8-4E62-A15F-E7D90243BBA0}"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6</a:t>
            </a:fld>
            <a:endParaRPr lang="ar-S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AF6912E9-2DC8-41B2-86DA-2677506F2E34}"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7</a:t>
            </a:fld>
            <a:endParaRPr lang="ar-S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79CE2909-B780-4029-9C3D-026316C2B6C1}"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8</a:t>
            </a:fld>
            <a:endParaRPr lang="ar-S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Header Placeholder 3"/>
          <p:cNvSpPr>
            <a:spLocks noGrp="1"/>
          </p:cNvSpPr>
          <p:nvPr>
            <p:ph type="hdr" sz="quarter" idx="10"/>
          </p:nvPr>
        </p:nvSpPr>
        <p:spPr/>
        <p:txBody>
          <a:bodyPr/>
          <a:lstStyle/>
          <a:p>
            <a:r>
              <a:rPr lang="ar-SA"/>
              <a:t>قسم التسيير - -إدارة أعمال </a:t>
            </a:r>
          </a:p>
        </p:txBody>
      </p:sp>
      <p:sp>
        <p:nvSpPr>
          <p:cNvPr id="5" name="Date Placeholder 4"/>
          <p:cNvSpPr>
            <a:spLocks noGrp="1"/>
          </p:cNvSpPr>
          <p:nvPr>
            <p:ph type="dt" idx="11"/>
          </p:nvPr>
        </p:nvSpPr>
        <p:spPr/>
        <p:txBody>
          <a:bodyPr/>
          <a:lstStyle/>
          <a:p>
            <a:fld id="{8551FCE1-E69E-4101-9D58-0619B081FC09}" type="datetime1">
              <a:rPr lang="en-US" smtClean="0"/>
              <a:t>10/28/2024</a:t>
            </a:fld>
            <a:endParaRPr lang="ar-SA"/>
          </a:p>
        </p:txBody>
      </p:sp>
      <p:sp>
        <p:nvSpPr>
          <p:cNvPr id="6" name="Footer Placeholder 5"/>
          <p:cNvSpPr>
            <a:spLocks noGrp="1"/>
          </p:cNvSpPr>
          <p:nvPr>
            <p:ph type="ftr" sz="quarter" idx="12"/>
          </p:nvPr>
        </p:nvSpPr>
        <p:spPr/>
        <p:txBody>
          <a:bodyPr/>
          <a:lstStyle/>
          <a:p>
            <a:r>
              <a:rPr lang="ar-SA"/>
              <a:t>الأستاذ الدكتور بوداح عبدالجليل</a:t>
            </a:r>
          </a:p>
        </p:txBody>
      </p:sp>
      <p:sp>
        <p:nvSpPr>
          <p:cNvPr id="7" name="Slide Number Placeholder 6"/>
          <p:cNvSpPr>
            <a:spLocks noGrp="1"/>
          </p:cNvSpPr>
          <p:nvPr>
            <p:ph type="sldNum" sz="quarter" idx="13"/>
          </p:nvPr>
        </p:nvSpPr>
        <p:spPr/>
        <p:txBody>
          <a:bodyPr/>
          <a:lstStyle/>
          <a:p>
            <a:fld id="{2F576C64-1989-487D-A6AB-C06D0AEDBD91}" type="slidenum">
              <a:rPr lang="ar-SA" smtClean="0"/>
              <a:pPr/>
              <a:t>9</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138365-30EE-45DA-8B1C-1E3E2D8B52C9}" type="datetime3">
              <a:rPr lang="en-US" smtClean="0"/>
              <a:t>28 October 2024</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FB6AAB-991D-4FD0-BF18-1CC19D29F298}" type="datetime3">
              <a:rPr lang="en-US" smtClean="0"/>
              <a:t>28 October 2024</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C34F2AB-A7FD-45E8-BFA3-A7E2D0D2C586}" type="datetime3">
              <a:rPr lang="en-US" smtClean="0"/>
              <a:t>28 October 2024</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BD8C36D6-AEE9-4963-A21A-F42E3D189822}" type="datetime3">
              <a:rPr lang="en-US" smtClean="0"/>
              <a:t>28 October 2024</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63267149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30A53641-B550-42B8-84CC-D31D8CE8FE15}" type="datetime3">
              <a:rPr lang="en-US" smtClean="0"/>
              <a:t>28 October 2024</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1787895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13517A4-390B-4CF6-BDE3-633135E2F653}" type="datetime3">
              <a:rPr lang="en-US" smtClean="0"/>
              <a:t>28 October 2024</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367791269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CB8EF60-9787-41BF-B400-168BAEADEA60}" type="datetime3">
              <a:rPr lang="en-US" smtClean="0"/>
              <a:t>28 October 2024</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306369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AC3AF3CB-2256-43D0-8386-C368EC00BF7E}" type="datetime3">
              <a:rPr lang="en-US" smtClean="0"/>
              <a:t>28 October 2024</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3510284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F12BDEB-19F1-49E3-8274-622FF0172243}" type="datetime3">
              <a:rPr lang="en-US" smtClean="0"/>
              <a:t>28 October 2024</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77776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3AF4D-DBFB-4459-844B-32066CF783AC}" type="datetime3">
              <a:rPr lang="en-US" smtClean="0"/>
              <a:t>28 October 2024</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4218008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7F2341CD-38E2-473D-9E79-2C4FC10AD164}" type="datetime3">
              <a:rPr lang="en-US" smtClean="0"/>
              <a:t>28 October 2024</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0343804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3C736DF6-0BE8-4F42-B94B-E29533351FC3}" type="datetime3">
              <a:rPr lang="en-US" smtClean="0"/>
              <a:t>28 October 2024</a:t>
            </a:fld>
            <a:endParaRPr lang="ar-SA"/>
          </a:p>
        </p:txBody>
      </p:sp>
      <p:sp>
        <p:nvSpPr>
          <p:cNvPr id="9" name="Slide Number Placeholder 8"/>
          <p:cNvSpPr>
            <a:spLocks noGrp="1"/>
          </p:cNvSpPr>
          <p:nvPr>
            <p:ph type="sldNum" sz="quarter" idx="15"/>
          </p:nvPr>
        </p:nvSpPr>
        <p:spPr/>
        <p:txBody>
          <a:bodyPr rtlCol="0"/>
          <a:lstStyle/>
          <a:p>
            <a:fld id="{A4231B69-FBD1-4C22-85BF-9904F0109019}" type="slidenum">
              <a:rPr lang="ar-SA" smtClean="0"/>
              <a:pPr/>
              <a:t>‹N°›</a:t>
            </a:fld>
            <a:endParaRPr lang="ar-SA"/>
          </a:p>
        </p:txBody>
      </p:sp>
      <p:sp>
        <p:nvSpPr>
          <p:cNvPr id="10" name="Footer Placeholder 9"/>
          <p:cNvSpPr>
            <a:spLocks noGrp="1"/>
          </p:cNvSpPr>
          <p:nvPr>
            <p:ph type="ftr" sz="quarter" idx="16"/>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BB8288D-B3E7-4CCA-A07F-B7D77DFF348C}" type="datetime3">
              <a:rPr lang="en-US" smtClean="0"/>
              <a:t>28 October 2024</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3599822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37339D-887B-4C69-98B0-236F6A25CD16}" type="datetime3">
              <a:rPr lang="en-US" smtClean="0"/>
              <a:t>28 October 2024</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4414099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587157D-D3C8-4DDC-A397-7A99E7193353}" type="datetime3">
              <a:rPr lang="en-US" smtClean="0"/>
              <a:t>28 October 2024</a:t>
            </a:fld>
            <a:endParaRPr lang="ar-SA"/>
          </a:p>
        </p:txBody>
      </p:sp>
      <p:sp>
        <p:nvSpPr>
          <p:cNvPr id="5" name="Footer Placeholder 4"/>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6" name="Slide Number Placeholder 5"/>
          <p:cNvSpPr>
            <a:spLocks noGrp="1"/>
          </p:cNvSpPr>
          <p:nvPr>
            <p:ph type="sldNum" sz="quarter" idx="12"/>
          </p:nvPr>
        </p:nvSpPr>
        <p:spPr/>
        <p:txBody>
          <a:bodyPr/>
          <a:lstStyle/>
          <a:p>
            <a:fld id="{A4231B69-FBD1-4C22-85BF-9904F0109019}" type="slidenum">
              <a:rPr lang="ar-SA" smtClean="0"/>
              <a:pPr/>
              <a:t>‹N°›</a:t>
            </a:fld>
            <a:endParaRPr lang="ar-SA"/>
          </a:p>
        </p:txBody>
      </p:sp>
    </p:spTree>
    <p:extLst>
      <p:ext uri="{BB962C8B-B14F-4D97-AF65-F5344CB8AC3E}">
        <p14:creationId xmlns:p14="http://schemas.microsoft.com/office/powerpoint/2010/main" val="217596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810B462-0763-4A01-A407-9B53C38EB236}" type="datetime3">
              <a:rPr lang="en-US" smtClean="0"/>
              <a:t>28 October 2024</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4231B69-FBD1-4C22-85BF-9904F0109019}" type="slidenum">
              <a:rPr lang="ar-SA" smtClean="0"/>
              <a:pPr/>
              <a:t>‹N°›</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D914095-3307-404F-B796-A15267CBB6C4}" type="datetime3">
              <a:rPr lang="en-US" smtClean="0"/>
              <a:t>28 October 2024</a:t>
            </a:fld>
            <a:endParaRPr lang="ar-SA"/>
          </a:p>
        </p:txBody>
      </p:sp>
      <p:sp>
        <p:nvSpPr>
          <p:cNvPr id="6" name="Footer Placeholder 5"/>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7" name="Slide Number Placeholder 6"/>
          <p:cNvSpPr>
            <a:spLocks noGrp="1"/>
          </p:cNvSpPr>
          <p:nvPr>
            <p:ph type="sldNum" sz="quarter" idx="12"/>
          </p:nvPr>
        </p:nvSpPr>
        <p:spPr/>
        <p:txBody>
          <a:bodyPr/>
          <a:lstStyle/>
          <a:p>
            <a:fld id="{A4231B69-FBD1-4C22-85BF-9904F0109019}" type="slidenum">
              <a:rPr lang="ar-SA" smtClean="0"/>
              <a:pPr/>
              <a:t>‹N°›</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AFBD9181-5E82-41A4-B56E-6A3842F32454}" type="datetime3">
              <a:rPr lang="en-US" smtClean="0"/>
              <a:t>28 October 2024</a:t>
            </a:fld>
            <a:endParaRPr lang="ar-SA"/>
          </a:p>
        </p:txBody>
      </p:sp>
      <p:sp>
        <p:nvSpPr>
          <p:cNvPr id="8" name="Footer Placeholder 7"/>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9" name="Slide Number Placeholder 8"/>
          <p:cNvSpPr>
            <a:spLocks noGrp="1"/>
          </p:cNvSpPr>
          <p:nvPr>
            <p:ph type="sldNum" sz="quarter" idx="12"/>
          </p:nvPr>
        </p:nvSpPr>
        <p:spPr/>
        <p:txBody>
          <a:bodyPr/>
          <a:lstStyle/>
          <a:p>
            <a:fld id="{A4231B69-FBD1-4C22-85BF-9904F0109019}" type="slidenum">
              <a:rPr lang="ar-SA" smtClean="0"/>
              <a:pPr/>
              <a:t>‹N°›</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4A5A508-A2D0-47D6-B494-A1EDAB46D96A}" type="datetime3">
              <a:rPr lang="en-US" smtClean="0"/>
              <a:t>28 October 2024</a:t>
            </a:fld>
            <a:endParaRPr lang="ar-SA"/>
          </a:p>
        </p:txBody>
      </p:sp>
      <p:sp>
        <p:nvSpPr>
          <p:cNvPr id="7" name="Slide Number Placeholder 6"/>
          <p:cNvSpPr>
            <a:spLocks noGrp="1"/>
          </p:cNvSpPr>
          <p:nvPr>
            <p:ph type="sldNum" sz="quarter" idx="11"/>
          </p:nvPr>
        </p:nvSpPr>
        <p:spPr/>
        <p:txBody>
          <a:bodyPr rtlCol="0"/>
          <a:lstStyle/>
          <a:p>
            <a:fld id="{A4231B69-FBD1-4C22-85BF-9904F0109019}" type="slidenum">
              <a:rPr lang="ar-SA" smtClean="0"/>
              <a:pPr/>
              <a:t>‹N°›</a:t>
            </a:fld>
            <a:endParaRPr lang="ar-SA"/>
          </a:p>
        </p:txBody>
      </p:sp>
      <p:sp>
        <p:nvSpPr>
          <p:cNvPr id="8" name="Footer Placeholder 7"/>
          <p:cNvSpPr>
            <a:spLocks noGrp="1"/>
          </p:cNvSpPr>
          <p:nvPr>
            <p:ph type="ftr" sz="quarter" idx="12"/>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E7EED-37A0-4770-AF96-4A1FFFCA8CB3}" type="datetime3">
              <a:rPr lang="en-US" smtClean="0"/>
              <a:t>28 October 2024</a:t>
            </a:fld>
            <a:endParaRPr lang="ar-SA"/>
          </a:p>
        </p:txBody>
      </p:sp>
      <p:sp>
        <p:nvSpPr>
          <p:cNvPr id="3" name="Footer Placeholder 2"/>
          <p:cNvSpPr>
            <a:spLocks noGrp="1"/>
          </p:cNvSpPr>
          <p:nvPr>
            <p:ph type="ftr" sz="quarter" idx="11"/>
          </p:nvPr>
        </p:nvSpPr>
        <p:spPr/>
        <p:txBody>
          <a:bodyPr/>
          <a:lstStyle/>
          <a:p>
            <a:r>
              <a:rPr lang="ar-SA"/>
              <a:t>جامعة أم البواقي-  - كلية الاقتصاد و التسيير و التجارة – قسم المحاسبة والعلوم المالية  سنة أولى ماستر.. محاسبة وتدقيق</a:t>
            </a:r>
          </a:p>
        </p:txBody>
      </p:sp>
      <p:sp>
        <p:nvSpPr>
          <p:cNvPr id="4" name="Slide Number Placeholder 3"/>
          <p:cNvSpPr>
            <a:spLocks noGrp="1"/>
          </p:cNvSpPr>
          <p:nvPr>
            <p:ph type="sldNum" sz="quarter" idx="12"/>
          </p:nvPr>
        </p:nvSpPr>
        <p:spPr/>
        <p:txBody>
          <a:bodyPr/>
          <a:lstStyle/>
          <a:p>
            <a:fld id="{A4231B69-FBD1-4C22-85BF-9904F0109019}"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3877126D-55DE-4BE8-8D1C-038D3624B649}" type="datetime3">
              <a:rPr lang="en-US" smtClean="0"/>
              <a:t>28 October 2024</a:t>
            </a:fld>
            <a:endParaRPr lang="ar-SA"/>
          </a:p>
        </p:txBody>
      </p:sp>
      <p:sp>
        <p:nvSpPr>
          <p:cNvPr id="22" name="Slide Number Placeholder 21"/>
          <p:cNvSpPr>
            <a:spLocks noGrp="1"/>
          </p:cNvSpPr>
          <p:nvPr>
            <p:ph type="sldNum" sz="quarter" idx="15"/>
          </p:nvPr>
        </p:nvSpPr>
        <p:spPr/>
        <p:txBody>
          <a:bodyPr rtlCol="0"/>
          <a:lstStyle/>
          <a:p>
            <a:fld id="{A4231B69-FBD1-4C22-85BF-9904F0109019}" type="slidenum">
              <a:rPr lang="ar-SA" smtClean="0"/>
              <a:pPr/>
              <a:t>‹N°›</a:t>
            </a:fld>
            <a:endParaRPr lang="ar-SA"/>
          </a:p>
        </p:txBody>
      </p:sp>
      <p:sp>
        <p:nvSpPr>
          <p:cNvPr id="23" name="Footer Placeholder 22"/>
          <p:cNvSpPr>
            <a:spLocks noGrp="1"/>
          </p:cNvSpPr>
          <p:nvPr>
            <p:ph type="ftr" sz="quarter" idx="16"/>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5E55E0D-69BE-44C0-BC81-F75FFE914E1B}" type="datetime3">
              <a:rPr lang="en-US" smtClean="0"/>
              <a:t>28 October 2024</a:t>
            </a:fld>
            <a:endParaRPr lang="ar-SA"/>
          </a:p>
        </p:txBody>
      </p:sp>
      <p:sp>
        <p:nvSpPr>
          <p:cNvPr id="18" name="Slide Number Placeholder 17"/>
          <p:cNvSpPr>
            <a:spLocks noGrp="1"/>
          </p:cNvSpPr>
          <p:nvPr>
            <p:ph type="sldNum" sz="quarter" idx="11"/>
          </p:nvPr>
        </p:nvSpPr>
        <p:spPr/>
        <p:txBody>
          <a:bodyPr rtlCol="0"/>
          <a:lstStyle/>
          <a:p>
            <a:fld id="{A4231B69-FBD1-4C22-85BF-9904F0109019}" type="slidenum">
              <a:rPr lang="ar-SA" smtClean="0"/>
              <a:pPr/>
              <a:t>‹N°›</a:t>
            </a:fld>
            <a:endParaRPr lang="ar-SA"/>
          </a:p>
        </p:txBody>
      </p:sp>
      <p:sp>
        <p:nvSpPr>
          <p:cNvPr id="21" name="Footer Placeholder 20"/>
          <p:cNvSpPr>
            <a:spLocks noGrp="1"/>
          </p:cNvSpPr>
          <p:nvPr>
            <p:ph type="ftr" sz="quarter" idx="12"/>
          </p:nvPr>
        </p:nvSpPr>
        <p:spPr/>
        <p:txBody>
          <a:bodyPr rtlCol="0"/>
          <a:lstStyle/>
          <a:p>
            <a:r>
              <a:rPr lang="ar-SA"/>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664EDE5-0624-4140-A822-DE1534F0DF81}" type="datetime3">
              <a:rPr lang="en-US" smtClean="0"/>
              <a:t>28 October 2024</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والعلوم المالية  سنة أولى ماستر.. محاسبة وتدقيق</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FE28669-EFD5-434E-AB41-89CD78FE2661}" type="datetime3">
              <a:rPr lang="en-US" smtClean="0"/>
              <a:t>28 October 2024</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a:t>جامعة أم البواقي-  - كلية الاقتصاد و التسيير و التجارة – قسم المحاسبة والعلوم المالية  سنة أولى ماستر.. محاسبة وتدقيق</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4231B69-FBD1-4C22-85BF-9904F0109019}" type="slidenum">
              <a:rPr lang="ar-SA" smtClean="0"/>
              <a:pPr/>
              <a:t>‹N°›</a:t>
            </a:fld>
            <a:endParaRPr lang="ar-SA"/>
          </a:p>
        </p:txBody>
      </p:sp>
    </p:spTree>
    <p:extLst>
      <p:ext uri="{BB962C8B-B14F-4D97-AF65-F5344CB8AC3E}">
        <p14:creationId xmlns:p14="http://schemas.microsoft.com/office/powerpoint/2010/main" val="3384745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3728" y="2204864"/>
            <a:ext cx="6172200" cy="1894362"/>
          </a:xfrm>
          <a:solidFill>
            <a:schemeClr val="bg2"/>
          </a:solidFill>
        </p:spPr>
        <p:style>
          <a:lnRef idx="2">
            <a:schemeClr val="accent3"/>
          </a:lnRef>
          <a:fillRef idx="1">
            <a:schemeClr val="lt1"/>
          </a:fillRef>
          <a:effectRef idx="0">
            <a:schemeClr val="accent3"/>
          </a:effectRef>
          <a:fontRef idx="minor">
            <a:schemeClr val="dk1"/>
          </a:fontRef>
        </p:style>
        <p:txBody>
          <a:bodyPr anchor="ctr">
            <a:normAutofit/>
          </a:bodyPr>
          <a:lstStyle/>
          <a:p>
            <a:pPr algn="ctr"/>
            <a:r>
              <a:rPr lang="ar-DZ" sz="4000" dirty="0">
                <a:latin typeface="Calibri" panose="020F0502020204030204" pitchFamily="34" charset="0"/>
                <a:cs typeface="Calibri" panose="020F0502020204030204" pitchFamily="34" charset="0"/>
              </a:rPr>
              <a:t>مقياس: التسيير المالي المعمق</a:t>
            </a:r>
            <a:endParaRPr lang="ar-SA" sz="4000" dirty="0">
              <a:latin typeface="Calibri" panose="020F0502020204030204" pitchFamily="34" charset="0"/>
              <a:cs typeface="Calibri" panose="020F0502020204030204" pitchFamily="34" charset="0"/>
            </a:endParaRPr>
          </a:p>
        </p:txBody>
      </p:sp>
      <p:sp>
        <p:nvSpPr>
          <p:cNvPr id="7" name="Date Placeholder 6"/>
          <p:cNvSpPr>
            <a:spLocks noGrp="1"/>
          </p:cNvSpPr>
          <p:nvPr>
            <p:ph type="dt" sz="half" idx="10"/>
          </p:nvPr>
        </p:nvSpPr>
        <p:spPr>
          <a:xfrm>
            <a:off x="3923928" y="6301592"/>
            <a:ext cx="2304256" cy="381000"/>
          </a:xfrm>
        </p:spPr>
        <p:txBody>
          <a:bodyPr/>
          <a:lstStyle/>
          <a:p>
            <a:pPr algn="ctr" rtl="0"/>
            <a:fld id="{897A2FB5-45FB-438B-9517-197FA70C0DB5}" type="datetime3">
              <a:rPr lang="en-US" sz="1600" b="1" smtClean="0">
                <a:solidFill>
                  <a:schemeClr val="tx1"/>
                </a:solidFill>
              </a:rPr>
              <a:t>28 October 2024</a:t>
            </a:fld>
            <a:endParaRPr lang="ar-SA" b="1" dirty="0">
              <a:solidFill>
                <a:schemeClr val="tx1"/>
              </a:solidFill>
            </a:endParaRPr>
          </a:p>
        </p:txBody>
      </p:sp>
      <p:sp>
        <p:nvSpPr>
          <p:cNvPr id="8" name="Slide Number Placeholder 7"/>
          <p:cNvSpPr>
            <a:spLocks noGrp="1"/>
          </p:cNvSpPr>
          <p:nvPr>
            <p:ph type="sldNum" sz="quarter" idx="12"/>
          </p:nvPr>
        </p:nvSpPr>
        <p:spPr/>
        <p:txBody>
          <a:bodyPr/>
          <a:lstStyle/>
          <a:p>
            <a:fld id="{A4231B69-FBD1-4C22-85BF-9904F0109019}" type="slidenum">
              <a:rPr lang="ar-SA" smtClean="0"/>
              <a:pPr/>
              <a:t>1</a:t>
            </a:fld>
            <a:endParaRPr lang="ar-SA"/>
          </a:p>
        </p:txBody>
      </p:sp>
      <p:sp>
        <p:nvSpPr>
          <p:cNvPr id="9" name="Footer Placeholder 8"/>
          <p:cNvSpPr>
            <a:spLocks noGrp="1"/>
          </p:cNvSpPr>
          <p:nvPr>
            <p:ph type="ftr" sz="quarter" idx="11"/>
          </p:nvPr>
        </p:nvSpPr>
        <p:spPr>
          <a:xfrm>
            <a:off x="2267744" y="4253544"/>
            <a:ext cx="6028184" cy="1695736"/>
          </a:xfrm>
        </p:spPr>
        <p:style>
          <a:lnRef idx="2">
            <a:schemeClr val="dk1"/>
          </a:lnRef>
          <a:fillRef idx="1">
            <a:schemeClr val="lt1"/>
          </a:fillRef>
          <a:effectRef idx="0">
            <a:schemeClr val="dk1"/>
          </a:effectRef>
          <a:fontRef idx="minor">
            <a:schemeClr val="dk1"/>
          </a:fontRef>
        </p:style>
        <p:txBody>
          <a:bodyPr/>
          <a:lstStyle/>
          <a:p>
            <a:pPr algn="ctr"/>
            <a:r>
              <a:rPr lang="ar-SA" sz="1600" b="1">
                <a:solidFill>
                  <a:schemeClr val="tx1"/>
                </a:solidFill>
                <a:latin typeface="Calibri" panose="020F0502020204030204" pitchFamily="34" charset="0"/>
                <a:cs typeface="Calibri" panose="020F0502020204030204" pitchFamily="34" charset="0"/>
              </a:rPr>
              <a:t>جامعة أم البواقي-  - كلية الاقتصاد و التسيير و التجارة – قسم المحاسبة والعلوم المالية  سنة أولى ماستر.. محاسبة وتدقيق</a:t>
            </a:r>
            <a:endParaRPr lang="ar-SA" sz="1600" b="1" dirty="0">
              <a:solidFill>
                <a:schemeClr val="tx1"/>
              </a:solidFill>
              <a:latin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7DA2ABF2-5D06-4343-9938-651824D45180}"/>
              </a:ext>
            </a:extLst>
          </p:cNvPr>
          <p:cNvPicPr>
            <a:picLocks noChangeAspect="1"/>
          </p:cNvPicPr>
          <p:nvPr/>
        </p:nvPicPr>
        <p:blipFill>
          <a:blip r:embed="rId3"/>
          <a:stretch>
            <a:fillRect/>
          </a:stretch>
        </p:blipFill>
        <p:spPr>
          <a:xfrm>
            <a:off x="3405124" y="538606"/>
            <a:ext cx="3103133" cy="15119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وظائف </a:t>
            </a:r>
            <a:r>
              <a:rPr lang="ar-DZ" sz="2800" dirty="0"/>
              <a:t>التسيير </a:t>
            </a:r>
            <a:r>
              <a:rPr lang="ar-SA" sz="2800" dirty="0"/>
              <a:t>المالي</a:t>
            </a:r>
            <a:br>
              <a:rPr lang="ar-SA" sz="2400" dirty="0"/>
            </a:br>
            <a:endParaRPr lang="ar-SA" sz="1800" dirty="0"/>
          </a:p>
        </p:txBody>
      </p:sp>
      <p:sp>
        <p:nvSpPr>
          <p:cNvPr id="16" name="Content Placeholder 15"/>
          <p:cNvSpPr>
            <a:spLocks noGrp="1"/>
          </p:cNvSpPr>
          <p:nvPr>
            <p:ph sz="quarter" idx="1"/>
          </p:nvPr>
        </p:nvSpPr>
        <p:spPr>
          <a:xfrm>
            <a:off x="457200" y="1806320"/>
            <a:ext cx="7467600" cy="4188333"/>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وظائف </a:t>
            </a:r>
            <a:r>
              <a:rPr lang="ar-DZ" sz="2800" b="1" dirty="0"/>
              <a:t>التسيير </a:t>
            </a:r>
            <a:r>
              <a:rPr lang="ar-SA" sz="2800" b="1" dirty="0"/>
              <a:t>المالي</a:t>
            </a:r>
            <a:r>
              <a:rPr lang="ar-SA" dirty="0"/>
              <a:t>	</a:t>
            </a:r>
          </a:p>
          <a:p>
            <a:pPr lvl="2" indent="-15875" algn="just">
              <a:buFont typeface="Wingdings" pitchFamily="2" charset="2"/>
              <a:buChar char="ü"/>
            </a:pPr>
            <a:r>
              <a:rPr lang="ar-SA" sz="2400" dirty="0"/>
              <a:t> تتحدد وظائف الإدارة المالية من خلال النشاطات المالية التي تقوم بها المؤسسة على مستويين أساسيين، أما الأول ف</a:t>
            </a:r>
            <a:r>
              <a:rPr lang="ar-DZ" sz="2400" dirty="0"/>
              <a:t>هو </a:t>
            </a:r>
            <a:r>
              <a:rPr lang="ar-SA" sz="2400" dirty="0"/>
              <a:t>خاص بنشاطات الاستغلال اليومية ذات العلاقة بإدارة الديون، والمخزونات، والمدينون، والنقدية. أما الأساس الثاني فيتمثل في النشاطات الاستثمارية التي قد تقوم بها المؤسسة بين الفترة و </a:t>
            </a:r>
            <a:r>
              <a:rPr lang="ar-DZ" sz="2400" dirty="0"/>
              <a:t>الأخرى</a:t>
            </a:r>
            <a:r>
              <a:rPr lang="ar-SA" sz="2400" dirty="0"/>
              <a:t> في الآجال المتوسطة و الطويلة</a:t>
            </a:r>
            <a:r>
              <a:rPr lang="ar-DZ" sz="2400" dirty="0"/>
              <a:t>،</a:t>
            </a:r>
            <a:r>
              <a:rPr lang="ar-SA" sz="2400" dirty="0"/>
              <a:t> الشيء الذي يتطلب أموالا في الأجل الطويل تكون في شكل إصدارات أسهم أو سندات. والملاحظ أن مثل هذه النشاطات جميعها تحتاج إلى أن يراعى فيها ضرورة تحقيق العائد المتوقع في ظل المخاطر التي يمكن أن تتعرض لها المؤسسة.</a:t>
            </a:r>
          </a:p>
          <a:p>
            <a:pPr>
              <a:buNone/>
            </a:pPr>
            <a:endParaRPr lang="ar-SA" dirty="0"/>
          </a:p>
          <a:p>
            <a:pPr>
              <a:buNone/>
            </a:pPr>
            <a:endParaRPr lang="en-US" dirty="0"/>
          </a:p>
          <a:p>
            <a:pPr>
              <a:buNone/>
            </a:pPr>
            <a:endParaRPr lang="ar-SA" dirty="0"/>
          </a:p>
        </p:txBody>
      </p:sp>
      <p:sp>
        <p:nvSpPr>
          <p:cNvPr id="4" name="Date Placeholder 3"/>
          <p:cNvSpPr>
            <a:spLocks noGrp="1"/>
          </p:cNvSpPr>
          <p:nvPr>
            <p:ph type="dt" sz="half" idx="14"/>
          </p:nvPr>
        </p:nvSpPr>
        <p:spPr>
          <a:xfrm>
            <a:off x="394044" y="6165304"/>
            <a:ext cx="2664296" cy="432048"/>
          </a:xfrm>
        </p:spPr>
        <p:txBody>
          <a:bodyPr/>
          <a:lstStyle/>
          <a:p>
            <a:pPr algn="l" rtl="0"/>
            <a:fld id="{04C52E8C-F48F-43F4-B847-FCDE1F0304E3}"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10</a:t>
            </a:fld>
            <a:endParaRPr lang="ar-SA"/>
          </a:p>
        </p:txBody>
      </p:sp>
      <p:sp>
        <p:nvSpPr>
          <p:cNvPr id="6" name="Footer Placeholder 5"/>
          <p:cNvSpPr>
            <a:spLocks noGrp="1"/>
          </p:cNvSpPr>
          <p:nvPr>
            <p:ph type="ftr" sz="quarter" idx="16"/>
          </p:nvPr>
        </p:nvSpPr>
        <p:spPr>
          <a:xfrm>
            <a:off x="2380184" y="5994654"/>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وظائف </a:t>
            </a:r>
            <a:r>
              <a:rPr lang="ar-DZ" sz="2800" dirty="0"/>
              <a:t>التسيير </a:t>
            </a:r>
            <a:r>
              <a:rPr lang="ar-SA" sz="2800" dirty="0"/>
              <a:t>المالي</a:t>
            </a:r>
            <a:br>
              <a:rPr lang="ar-SA" sz="2400" dirty="0"/>
            </a:br>
            <a:endParaRPr lang="ar-SA" sz="1800" dirty="0"/>
          </a:p>
        </p:txBody>
      </p:sp>
      <p:sp>
        <p:nvSpPr>
          <p:cNvPr id="16" name="Content Placeholder 15"/>
          <p:cNvSpPr>
            <a:spLocks noGrp="1"/>
          </p:cNvSpPr>
          <p:nvPr>
            <p:ph sz="quarter" idx="1"/>
          </p:nvPr>
        </p:nvSpPr>
        <p:spPr>
          <a:xfrm>
            <a:off x="457200" y="1600199"/>
            <a:ext cx="7467600" cy="4383201"/>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وظائف </a:t>
            </a:r>
            <a:r>
              <a:rPr lang="ar-DZ" sz="2800" b="1" dirty="0"/>
              <a:t>التسيير </a:t>
            </a:r>
            <a:r>
              <a:rPr lang="ar-SA" sz="2800" b="1" dirty="0"/>
              <a:t>المالي </a:t>
            </a:r>
            <a:r>
              <a:rPr lang="ar-SA" dirty="0"/>
              <a:t>	</a:t>
            </a:r>
          </a:p>
          <a:p>
            <a:pPr lvl="2" indent="-15875" algn="just">
              <a:buFont typeface="Wingdings" pitchFamily="2" charset="2"/>
              <a:buChar char="ü"/>
            </a:pPr>
            <a:r>
              <a:rPr lang="ar-SA" sz="2400" dirty="0"/>
              <a:t> تتم ممارسة </a:t>
            </a:r>
            <a:r>
              <a:rPr lang="ar-DZ" sz="2400" dirty="0"/>
              <a:t>التسيير المالي أو الإدارة المالية </a:t>
            </a:r>
            <a:r>
              <a:rPr lang="ar-SA" sz="2400" dirty="0"/>
              <a:t>وفق طبيعة الهيكل التنظيمي للمؤسسة الذي عادة ما يتحدد حسب طبيعة وحجم النشاط ، وأيضا حسب الشكل القانوني. وهناك ثلاثة أشكال رئيسة للمؤسسات تتحدد من خلالها أهمية الوظيفة المالية :</a:t>
            </a:r>
          </a:p>
          <a:p>
            <a:pPr lvl="3" indent="-15875" algn="just">
              <a:buFont typeface="Wingdings" pitchFamily="2" charset="2"/>
              <a:buChar char="q"/>
            </a:pPr>
            <a:r>
              <a:rPr lang="ar-SA" sz="2400" dirty="0"/>
              <a:t>  مؤسسة ذات الشخص الواحد </a:t>
            </a:r>
            <a:r>
              <a:rPr lang="en-US" b="1" dirty="0"/>
              <a:t>EURL</a:t>
            </a:r>
            <a:r>
              <a:rPr lang="ar-SA" dirty="0"/>
              <a:t>، </a:t>
            </a:r>
            <a:r>
              <a:rPr lang="ar-SA" sz="2400" dirty="0"/>
              <a:t>(أو </a:t>
            </a:r>
            <a:r>
              <a:rPr lang="ar-SA" sz="2400" b="1" dirty="0"/>
              <a:t>شخص طبيعي</a:t>
            </a:r>
            <a:r>
              <a:rPr lang="ar-SA" sz="2400" dirty="0"/>
              <a:t>).</a:t>
            </a:r>
          </a:p>
          <a:p>
            <a:pPr lvl="3" indent="-15875" algn="just">
              <a:buFont typeface="Wingdings" pitchFamily="2" charset="2"/>
              <a:buChar char="q"/>
            </a:pPr>
            <a:r>
              <a:rPr lang="ar-SA" sz="2400" dirty="0"/>
              <a:t> مؤسسة أكثر من شخص واحد (</a:t>
            </a:r>
            <a:r>
              <a:rPr lang="en-US" b="1" dirty="0"/>
              <a:t>SNC</a:t>
            </a:r>
            <a:r>
              <a:rPr lang="en-US" sz="2400" dirty="0"/>
              <a:t>, </a:t>
            </a:r>
            <a:r>
              <a:rPr lang="en-US" b="1" dirty="0"/>
              <a:t>SARL</a:t>
            </a:r>
            <a:r>
              <a:rPr lang="ar-SA" sz="2400" dirty="0"/>
              <a:t>).</a:t>
            </a:r>
          </a:p>
          <a:p>
            <a:pPr lvl="3" indent="-15875" algn="just">
              <a:buFont typeface="Wingdings" pitchFamily="2" charset="2"/>
              <a:buChar char="q"/>
            </a:pPr>
            <a:r>
              <a:rPr lang="ar-SA" sz="2400" dirty="0"/>
              <a:t> مؤسسة أموال (</a:t>
            </a:r>
            <a:r>
              <a:rPr lang="en-US" b="1" dirty="0"/>
              <a:t>SPA</a:t>
            </a:r>
            <a:r>
              <a:rPr lang="ar-SA" sz="2400" dirty="0"/>
              <a:t>)</a:t>
            </a:r>
          </a:p>
          <a:p>
            <a:pPr lvl="3" indent="-15875" algn="just">
              <a:buFont typeface="Wingdings" pitchFamily="2" charset="2"/>
              <a:buChar char="q"/>
            </a:pPr>
            <a:endParaRPr lang="ar-SA" sz="2400" dirty="0"/>
          </a:p>
          <a:p>
            <a:pPr>
              <a:buNone/>
            </a:pPr>
            <a:endParaRPr lang="ar-SA" dirty="0"/>
          </a:p>
          <a:p>
            <a:pPr>
              <a:buNone/>
            </a:pPr>
            <a:endParaRPr lang="ar-SA" dirty="0"/>
          </a:p>
        </p:txBody>
      </p:sp>
      <p:sp>
        <p:nvSpPr>
          <p:cNvPr id="4" name="Date Placeholder 3"/>
          <p:cNvSpPr>
            <a:spLocks noGrp="1"/>
          </p:cNvSpPr>
          <p:nvPr>
            <p:ph type="dt" sz="half" idx="14"/>
          </p:nvPr>
        </p:nvSpPr>
        <p:spPr>
          <a:xfrm>
            <a:off x="491839" y="6094273"/>
            <a:ext cx="2808312" cy="432048"/>
          </a:xfrm>
        </p:spPr>
        <p:txBody>
          <a:bodyPr/>
          <a:lstStyle/>
          <a:p>
            <a:pPr algn="l" rtl="0"/>
            <a:fld id="{D5DE30EA-4CD9-4381-B511-0B05CF647487}"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11</a:t>
            </a:fld>
            <a:endParaRPr lang="ar-SA"/>
          </a:p>
        </p:txBody>
      </p:sp>
      <p:sp>
        <p:nvSpPr>
          <p:cNvPr id="6" name="Footer Placeholder 5"/>
          <p:cNvSpPr>
            <a:spLocks noGrp="1"/>
          </p:cNvSpPr>
          <p:nvPr>
            <p:ph type="ftr" sz="quarter" idx="16"/>
          </p:nvPr>
        </p:nvSpPr>
        <p:spPr>
          <a:xfrm>
            <a:off x="2375640" y="6011684"/>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وظائف </a:t>
            </a:r>
            <a:r>
              <a:rPr lang="ar-DZ" sz="2800" dirty="0"/>
              <a:t>التسيير </a:t>
            </a:r>
            <a:r>
              <a:rPr lang="ar-SA" sz="2800" dirty="0"/>
              <a:t>المالي</a:t>
            </a:r>
            <a:br>
              <a:rPr lang="ar-SA" sz="2400" dirty="0"/>
            </a:br>
            <a:endParaRPr lang="ar-SA" sz="1800" dirty="0"/>
          </a:p>
        </p:txBody>
      </p:sp>
      <p:sp>
        <p:nvSpPr>
          <p:cNvPr id="16" name="Content Placeholder 15"/>
          <p:cNvSpPr>
            <a:spLocks noGrp="1"/>
          </p:cNvSpPr>
          <p:nvPr>
            <p:ph sz="quarter" idx="1"/>
          </p:nvPr>
        </p:nvSpPr>
        <p:spPr>
          <a:xfrm>
            <a:off x="457200" y="1600200"/>
            <a:ext cx="7467600" cy="4343360"/>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وظائف </a:t>
            </a:r>
            <a:r>
              <a:rPr lang="ar-DZ" sz="2800" b="1" dirty="0"/>
              <a:t>التسيير المالي</a:t>
            </a:r>
            <a:r>
              <a:rPr lang="ar-SA" dirty="0"/>
              <a:t>	</a:t>
            </a:r>
            <a:endParaRPr lang="ar-SA" sz="2400" dirty="0"/>
          </a:p>
          <a:p>
            <a:pPr lvl="3" indent="-15875" algn="just">
              <a:buFont typeface="Wingdings" pitchFamily="2" charset="2"/>
              <a:buChar char="q"/>
            </a:pPr>
            <a:r>
              <a:rPr lang="ar-SA" sz="2400" dirty="0"/>
              <a:t>  </a:t>
            </a:r>
            <a:r>
              <a:rPr lang="ar-SA" sz="2400" b="1" dirty="0"/>
              <a:t>مؤسسة</a:t>
            </a:r>
            <a:r>
              <a:rPr lang="ar-SA" sz="2400" dirty="0"/>
              <a:t> ذات الشخص الواحد </a:t>
            </a:r>
            <a:r>
              <a:rPr lang="en-US" b="1" dirty="0"/>
              <a:t>EURL</a:t>
            </a:r>
            <a:r>
              <a:rPr lang="ar-SA" dirty="0"/>
              <a:t>، </a:t>
            </a:r>
            <a:r>
              <a:rPr lang="ar-SA" sz="2400" dirty="0"/>
              <a:t>(أو </a:t>
            </a:r>
            <a:r>
              <a:rPr lang="ar-SA" sz="2400" b="1" dirty="0"/>
              <a:t>شخص طبيعي</a:t>
            </a:r>
            <a:r>
              <a:rPr lang="ar-SA" sz="2400" dirty="0"/>
              <a:t>).         من مزايا هذا النوع من المؤسسات هو بساطة الوظيفة المالية مادامت تدار من طرف مالك المؤسسة الذي يملك </a:t>
            </a:r>
            <a:r>
              <a:rPr lang="ar-DZ" sz="2400" dirty="0"/>
              <a:t>ز</a:t>
            </a:r>
            <a:r>
              <a:rPr lang="ar-SA" sz="2400" dirty="0"/>
              <a:t>مام أمور اتخاذ جميع القرارات. كما أن تكاليف التشغيل تكون منخفضة لانحصارها في عدد قليل جدا من الأفراد. أما سلبيات هذه المؤسسة فتدور حول التزام مالك الشركة اتجاه الدائنين بتسديد مستحقاتهم عند الإفلاس وقد تمتد يد القانون إلى ممتلكات المالك في حالة تقديمه المسبق للضمانات اتجاه دائنيه. والملاحظ أنه قلما يقبل الدائن التعامل مع هذا النوع من المؤسسات ما لم يضمن الكيفية القانونية في استرجاع كامل حقوقه. </a:t>
            </a:r>
          </a:p>
          <a:p>
            <a:pPr lvl="3" indent="-15875" algn="just">
              <a:buNone/>
            </a:pPr>
            <a:endParaRPr lang="ar-SA" sz="2400" dirty="0"/>
          </a:p>
          <a:p>
            <a:pPr>
              <a:buNone/>
            </a:pPr>
            <a:endParaRPr lang="ar-SA" dirty="0"/>
          </a:p>
          <a:p>
            <a:pPr>
              <a:buNone/>
            </a:pPr>
            <a:endParaRPr lang="ar-SA" dirty="0"/>
          </a:p>
        </p:txBody>
      </p:sp>
      <p:sp>
        <p:nvSpPr>
          <p:cNvPr id="4" name="Date Placeholder 3"/>
          <p:cNvSpPr>
            <a:spLocks noGrp="1"/>
          </p:cNvSpPr>
          <p:nvPr>
            <p:ph type="dt" sz="half" idx="14"/>
          </p:nvPr>
        </p:nvSpPr>
        <p:spPr>
          <a:xfrm>
            <a:off x="475357" y="6165304"/>
            <a:ext cx="2664296" cy="432048"/>
          </a:xfrm>
        </p:spPr>
        <p:txBody>
          <a:bodyPr/>
          <a:lstStyle/>
          <a:p>
            <a:pPr algn="l" rtl="0"/>
            <a:fld id="{4EFB9733-4076-4743-98F5-34C4798DF7D8}"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12</a:t>
            </a:fld>
            <a:endParaRPr lang="ar-SA"/>
          </a:p>
        </p:txBody>
      </p:sp>
      <p:sp>
        <p:nvSpPr>
          <p:cNvPr id="6" name="Footer Placeholder 5"/>
          <p:cNvSpPr>
            <a:spLocks noGrp="1"/>
          </p:cNvSpPr>
          <p:nvPr>
            <p:ph type="ftr" sz="quarter" idx="16"/>
          </p:nvPr>
        </p:nvSpPr>
        <p:spPr>
          <a:xfrm>
            <a:off x="2380184" y="5994654"/>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وظائف </a:t>
            </a:r>
            <a:r>
              <a:rPr lang="ar-DZ" sz="2800" dirty="0"/>
              <a:t>التسيير </a:t>
            </a:r>
            <a:r>
              <a:rPr lang="ar-SA" sz="2800" dirty="0"/>
              <a:t>المالي</a:t>
            </a:r>
            <a:br>
              <a:rPr lang="ar-SA" sz="2400" dirty="0"/>
            </a:br>
            <a:endParaRPr lang="ar-SA" sz="1800" dirty="0"/>
          </a:p>
        </p:txBody>
      </p:sp>
      <p:sp>
        <p:nvSpPr>
          <p:cNvPr id="16" name="Content Placeholder 15"/>
          <p:cNvSpPr>
            <a:spLocks noGrp="1"/>
          </p:cNvSpPr>
          <p:nvPr>
            <p:ph sz="quarter" idx="1"/>
          </p:nvPr>
        </p:nvSpPr>
        <p:spPr>
          <a:xfrm>
            <a:off x="457200" y="1674363"/>
            <a:ext cx="7467600" cy="4133850"/>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وظائف </a:t>
            </a:r>
            <a:r>
              <a:rPr lang="ar-DZ" sz="2800" b="1" dirty="0"/>
              <a:t>التسيير المالي</a:t>
            </a:r>
            <a:r>
              <a:rPr lang="ar-SA" dirty="0"/>
              <a:t>	</a:t>
            </a:r>
            <a:endParaRPr lang="ar-SA" sz="2400" dirty="0"/>
          </a:p>
          <a:p>
            <a:pPr lvl="3" indent="-15875" algn="just">
              <a:buFont typeface="Wingdings" pitchFamily="2" charset="2"/>
              <a:buChar char="q"/>
            </a:pPr>
            <a:r>
              <a:rPr lang="ar-SA" sz="2400" dirty="0"/>
              <a:t> </a:t>
            </a:r>
            <a:r>
              <a:rPr lang="ar-SA" sz="2400" b="1" dirty="0"/>
              <a:t>مؤسسة أ</a:t>
            </a:r>
            <a:r>
              <a:rPr lang="ar-SA" sz="2400" dirty="0"/>
              <a:t>كثر من شخص واحد (</a:t>
            </a:r>
            <a:r>
              <a:rPr lang="en-US" b="1" dirty="0"/>
              <a:t>SNC</a:t>
            </a:r>
            <a:r>
              <a:rPr lang="en-US" sz="2400" dirty="0"/>
              <a:t>, </a:t>
            </a:r>
            <a:r>
              <a:rPr lang="en-US" b="1" dirty="0"/>
              <a:t>SARL</a:t>
            </a:r>
            <a:r>
              <a:rPr lang="ar-SA" sz="2400" dirty="0"/>
              <a:t>). بالنسبة لشركة التضامن </a:t>
            </a:r>
            <a:r>
              <a:rPr lang="en-US" dirty="0"/>
              <a:t>SNC</a:t>
            </a:r>
            <a:r>
              <a:rPr lang="ar-SA" dirty="0"/>
              <a:t> </a:t>
            </a:r>
            <a:r>
              <a:rPr lang="ar-SA" sz="2400" dirty="0"/>
              <a:t>فإنها تشمل على نفس الخصائص تقريبا مقارنة بالنوع الأول من المؤسسات، إلا أن شركة التضامن يكون أعضاء الشركة</a:t>
            </a:r>
            <a:r>
              <a:rPr lang="ar-DZ" sz="2400" dirty="0"/>
              <a:t> فيها</a:t>
            </a:r>
            <a:r>
              <a:rPr lang="ar-SA" sz="2400" dirty="0"/>
              <a:t> متضامنين فيما بينهم في حالة إفلاس الشركة</a:t>
            </a:r>
            <a:r>
              <a:rPr lang="ar-DZ" sz="2400" dirty="0"/>
              <a:t>،</a:t>
            </a:r>
            <a:r>
              <a:rPr lang="ar-SA" sz="2400" dirty="0"/>
              <a:t> وأن </a:t>
            </a:r>
            <a:r>
              <a:rPr lang="ar-DZ" sz="2400" dirty="0"/>
              <a:t>يد </a:t>
            </a:r>
            <a:r>
              <a:rPr lang="ar-SA" sz="2400" dirty="0"/>
              <a:t>القانون </a:t>
            </a:r>
            <a:r>
              <a:rPr lang="ar-DZ" sz="2400" dirty="0"/>
              <a:t>ت</a:t>
            </a:r>
            <a:r>
              <a:rPr lang="ar-SA" sz="2400" dirty="0" err="1"/>
              <a:t>متد</a:t>
            </a:r>
            <a:r>
              <a:rPr lang="ar-DZ" sz="2400" dirty="0"/>
              <a:t> ل</a:t>
            </a:r>
            <a:r>
              <a:rPr lang="ar-SA" sz="2400" dirty="0"/>
              <a:t>حيازة ممتلكاتهم دون تمييز من أجل تسوية حقوق الدائنين. أما الشركة ذات المسؤولية المحدودة </a:t>
            </a:r>
            <a:r>
              <a:rPr lang="en-US" dirty="0"/>
              <a:t>SARL</a:t>
            </a:r>
            <a:r>
              <a:rPr lang="ar-DZ" dirty="0"/>
              <a:t> ، </a:t>
            </a:r>
            <a:r>
              <a:rPr lang="ar-DZ" sz="2400" dirty="0"/>
              <a:t>التي </a:t>
            </a:r>
            <a:r>
              <a:rPr lang="ar-SA" sz="2400" dirty="0"/>
              <a:t>يفوق عدد الشركاء </a:t>
            </a:r>
            <a:r>
              <a:rPr lang="ar-DZ" sz="2400" dirty="0"/>
              <a:t>فيها </a:t>
            </a:r>
            <a:r>
              <a:rPr lang="ar-SA" sz="2400" dirty="0"/>
              <a:t>الثلاثة ولا يتعدى التسعة عادة، </a:t>
            </a:r>
            <a:r>
              <a:rPr lang="ar-DZ" sz="2400" dirty="0"/>
              <a:t>ف</a:t>
            </a:r>
            <a:r>
              <a:rPr lang="ar-SA" sz="2400" dirty="0"/>
              <a:t>الشركاء غير متضامنين اتجاه الدائنين إلا بقدر حصة كل واحد فيهم في تكوين رأس المال.  </a:t>
            </a:r>
          </a:p>
          <a:p>
            <a:pPr lvl="3" indent="-15875" algn="just">
              <a:buFont typeface="Wingdings" pitchFamily="2" charset="2"/>
              <a:buChar char="q"/>
            </a:pPr>
            <a:endParaRPr lang="ar-SA" sz="2400" dirty="0"/>
          </a:p>
          <a:p>
            <a:pPr>
              <a:buNone/>
            </a:pPr>
            <a:endParaRPr lang="ar-SA" dirty="0"/>
          </a:p>
          <a:p>
            <a:pPr>
              <a:buNone/>
            </a:pPr>
            <a:endParaRPr lang="ar-SA" dirty="0"/>
          </a:p>
        </p:txBody>
      </p:sp>
      <p:sp>
        <p:nvSpPr>
          <p:cNvPr id="4" name="Date Placeholder 3"/>
          <p:cNvSpPr>
            <a:spLocks noGrp="1"/>
          </p:cNvSpPr>
          <p:nvPr>
            <p:ph type="dt" sz="half" idx="14"/>
          </p:nvPr>
        </p:nvSpPr>
        <p:spPr>
          <a:xfrm>
            <a:off x="438924" y="6079524"/>
            <a:ext cx="2736304" cy="432048"/>
          </a:xfrm>
        </p:spPr>
        <p:txBody>
          <a:bodyPr/>
          <a:lstStyle/>
          <a:p>
            <a:pPr algn="l" rtl="0"/>
            <a:fld id="{CE3B649C-7EC2-4D95-BD73-C79D6103C636}"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13</a:t>
            </a:fld>
            <a:endParaRPr lang="ar-SA"/>
          </a:p>
        </p:txBody>
      </p:sp>
      <p:sp>
        <p:nvSpPr>
          <p:cNvPr id="6" name="Footer Placeholder 5"/>
          <p:cNvSpPr>
            <a:spLocks noGrp="1"/>
          </p:cNvSpPr>
          <p:nvPr>
            <p:ph type="ftr" sz="quarter" idx="16"/>
          </p:nvPr>
        </p:nvSpPr>
        <p:spPr>
          <a:xfrm>
            <a:off x="2380184" y="5968652"/>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وظائف </a:t>
            </a:r>
            <a:r>
              <a:rPr lang="ar-DZ" sz="2800" dirty="0"/>
              <a:t>التسيير </a:t>
            </a:r>
            <a:r>
              <a:rPr lang="ar-SA" sz="2800" dirty="0"/>
              <a:t>المالي</a:t>
            </a:r>
            <a:br>
              <a:rPr lang="ar-SA" sz="2400" dirty="0"/>
            </a:br>
            <a:endParaRPr lang="ar-SA" sz="1800" dirty="0"/>
          </a:p>
        </p:txBody>
      </p:sp>
      <p:sp>
        <p:nvSpPr>
          <p:cNvPr id="16" name="Content Placeholder 15"/>
          <p:cNvSpPr>
            <a:spLocks noGrp="1"/>
          </p:cNvSpPr>
          <p:nvPr>
            <p:ph sz="quarter" idx="1"/>
          </p:nvPr>
        </p:nvSpPr>
        <p:spPr>
          <a:xfrm>
            <a:off x="467544" y="1628800"/>
            <a:ext cx="7467600" cy="4105250"/>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وظائف </a:t>
            </a:r>
            <a:r>
              <a:rPr lang="ar-DZ" sz="2800" b="1" dirty="0"/>
              <a:t>التسيير المالي</a:t>
            </a:r>
            <a:r>
              <a:rPr lang="ar-SA" dirty="0"/>
              <a:t>	</a:t>
            </a:r>
            <a:endParaRPr lang="ar-SA" sz="2400" dirty="0"/>
          </a:p>
          <a:p>
            <a:pPr lvl="3" indent="-15875" algn="just">
              <a:buFont typeface="Wingdings" pitchFamily="2" charset="2"/>
              <a:buChar char="q"/>
            </a:pPr>
            <a:r>
              <a:rPr lang="ar-SA" sz="2400" dirty="0"/>
              <a:t> </a:t>
            </a:r>
            <a:r>
              <a:rPr lang="ar-SA" sz="2400" b="1" dirty="0"/>
              <a:t>مؤسسة الأموال </a:t>
            </a:r>
            <a:r>
              <a:rPr lang="ar-SA" sz="2400" dirty="0"/>
              <a:t>(</a:t>
            </a:r>
            <a:r>
              <a:rPr lang="en-US" b="1" dirty="0"/>
              <a:t>SPA</a:t>
            </a:r>
            <a:r>
              <a:rPr lang="en-US" dirty="0"/>
              <a:t>: </a:t>
            </a:r>
            <a:r>
              <a:rPr lang="en-US" dirty="0" err="1"/>
              <a:t>Soci</a:t>
            </a:r>
            <a:r>
              <a:rPr lang="fr-FR" dirty="0"/>
              <a:t>été par Action</a:t>
            </a:r>
            <a:r>
              <a:rPr lang="ar-SA" sz="2400" dirty="0"/>
              <a:t>). تختلف شركة الأسهم عن باقي الأنواع الأخرى في كونها كبيرة الحجم لأنها تضم عدد كبير من المشاركين يفوق عددهم التسعة أفراد. مع العلم أن عدد المساهمين المؤسسين للشركة يكون محدودا جدا. أما باقي المساهمين فهم أولئك الذين قاموا بشراء </a:t>
            </a:r>
            <a:r>
              <a:rPr lang="ar-DZ" sz="2400" dirty="0"/>
              <a:t>أ</a:t>
            </a:r>
            <a:r>
              <a:rPr lang="ar-SA" sz="2400" dirty="0"/>
              <a:t>سهم الشركة في السوق بعد إدراج</a:t>
            </a:r>
            <a:r>
              <a:rPr lang="ar-DZ" sz="2400" dirty="0"/>
              <a:t>ها</a:t>
            </a:r>
            <a:r>
              <a:rPr lang="ar-SA" sz="2400" dirty="0"/>
              <a:t> في سوق بورصة تداول الأوراق المالية. ومنه تصبح قيمة الشركة ممثلة في حقوق الملكية مجزأة بين عدد كبير من المشاركين في تمويل الشركة. والملاحظ أن الشركة </a:t>
            </a:r>
            <a:r>
              <a:rPr lang="en-US" dirty="0"/>
              <a:t>SPA</a:t>
            </a:r>
            <a:r>
              <a:rPr lang="ar-SA" dirty="0"/>
              <a:t> </a:t>
            </a:r>
            <a:r>
              <a:rPr lang="ar-SA" sz="2400" dirty="0"/>
              <a:t>مثلها مثل </a:t>
            </a:r>
            <a:r>
              <a:rPr lang="en-US" dirty="0"/>
              <a:t>SARL</a:t>
            </a:r>
            <a:r>
              <a:rPr lang="ar-SA" dirty="0"/>
              <a:t> </a:t>
            </a:r>
            <a:r>
              <a:rPr lang="ar-SA" sz="2400" dirty="0"/>
              <a:t>تتميز بشخصية معنوية.</a:t>
            </a:r>
          </a:p>
          <a:p>
            <a:pPr lvl="3" indent="-15875" algn="just">
              <a:buFont typeface="Wingdings" pitchFamily="2" charset="2"/>
              <a:buChar char="q"/>
            </a:pPr>
            <a:endParaRPr lang="ar-SA" sz="2400" dirty="0"/>
          </a:p>
          <a:p>
            <a:pPr>
              <a:buNone/>
            </a:pPr>
            <a:endParaRPr lang="ar-SA" dirty="0"/>
          </a:p>
          <a:p>
            <a:pPr>
              <a:buNone/>
            </a:pPr>
            <a:endParaRPr lang="ar-SA" dirty="0"/>
          </a:p>
        </p:txBody>
      </p:sp>
      <p:sp>
        <p:nvSpPr>
          <p:cNvPr id="4" name="Date Placeholder 3"/>
          <p:cNvSpPr>
            <a:spLocks noGrp="1"/>
          </p:cNvSpPr>
          <p:nvPr>
            <p:ph type="dt" sz="half" idx="14"/>
          </p:nvPr>
        </p:nvSpPr>
        <p:spPr>
          <a:xfrm>
            <a:off x="405384" y="6165304"/>
            <a:ext cx="2952328" cy="432048"/>
          </a:xfrm>
        </p:spPr>
        <p:txBody>
          <a:bodyPr/>
          <a:lstStyle/>
          <a:p>
            <a:pPr algn="l" rtl="0"/>
            <a:fld id="{CBD7A929-4946-4843-97EB-D43CBDCBF856}"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14</a:t>
            </a:fld>
            <a:endParaRPr lang="ar-SA"/>
          </a:p>
        </p:txBody>
      </p:sp>
      <p:sp>
        <p:nvSpPr>
          <p:cNvPr id="6" name="Footer Placeholder 5"/>
          <p:cNvSpPr>
            <a:spLocks noGrp="1"/>
          </p:cNvSpPr>
          <p:nvPr>
            <p:ph type="ftr" sz="quarter" idx="16"/>
          </p:nvPr>
        </p:nvSpPr>
        <p:spPr>
          <a:xfrm>
            <a:off x="2380184" y="5963495"/>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أهداف التسيير والتحليل الماليين</a:t>
            </a:r>
            <a:br>
              <a:rPr lang="ar-SA" sz="2400" dirty="0"/>
            </a:br>
            <a:endParaRPr lang="ar-SA" sz="1800" dirty="0"/>
          </a:p>
        </p:txBody>
      </p:sp>
      <p:sp>
        <p:nvSpPr>
          <p:cNvPr id="16" name="Content Placeholder 15"/>
          <p:cNvSpPr>
            <a:spLocks noGrp="1"/>
          </p:cNvSpPr>
          <p:nvPr>
            <p:ph sz="quarter" idx="1"/>
          </p:nvPr>
        </p:nvSpPr>
        <p:spPr>
          <a:xfrm>
            <a:off x="471071" y="1628800"/>
            <a:ext cx="7467600" cy="4318414"/>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ar-SA" sz="3000" b="1" dirty="0"/>
              <a:t>أهداف </a:t>
            </a:r>
            <a:r>
              <a:rPr lang="ar-DZ" sz="3000" b="1" dirty="0"/>
              <a:t>التسيير والتحليل الماليين</a:t>
            </a:r>
          </a:p>
          <a:p>
            <a:pPr lvl="1">
              <a:buFont typeface="Wingdings" panose="05000000000000000000" pitchFamily="2" charset="2"/>
              <a:buChar char="q"/>
            </a:pPr>
            <a:r>
              <a:rPr lang="ar-DZ" sz="2600" b="1" dirty="0"/>
              <a:t>أهداف التسيير المالي</a:t>
            </a:r>
            <a:endParaRPr lang="ar-SA" sz="2600" b="1" dirty="0"/>
          </a:p>
          <a:p>
            <a:pPr marL="806450" lvl="2" indent="274638" algn="just">
              <a:buFont typeface="Wingdings" pitchFamily="2" charset="2"/>
              <a:buChar char="Ø"/>
            </a:pPr>
            <a:r>
              <a:rPr lang="ar-SA" sz="2400" b="1" dirty="0"/>
              <a:t>تعظيم العائد ما أمكن و التقليل ما أمكن من المخاطر</a:t>
            </a:r>
            <a:r>
              <a:rPr lang="ar-SA" sz="2400" dirty="0"/>
              <a:t>: الملاحظ أن السعي في تعظيم الأرباح لا يكون بمعزل عن تحمل مخاطر إضافية</a:t>
            </a:r>
            <a:r>
              <a:rPr lang="ar-DZ" sz="2400" dirty="0"/>
              <a:t> هذا من جهة</a:t>
            </a:r>
            <a:r>
              <a:rPr lang="ar-SA" sz="2400" dirty="0"/>
              <a:t>. من جهة أخرى، فإن الوصول إلى تحقيق الربح زمنيا قد يختلف بين مشروع ومشروع بديل آخر بالرغم من أن محصلة المشروعين قد تكون واحدة. </a:t>
            </a:r>
          </a:p>
          <a:p>
            <a:pPr marL="806450" lvl="2" indent="274638" algn="just">
              <a:buFont typeface="Wingdings" pitchFamily="2" charset="2"/>
              <a:buChar char="Ø"/>
            </a:pPr>
            <a:r>
              <a:rPr lang="ar-SA" sz="2400" dirty="0"/>
              <a:t> </a:t>
            </a:r>
            <a:r>
              <a:rPr lang="ar-SA" sz="2400" b="1" dirty="0"/>
              <a:t>تعظيم ثروة المساهم : </a:t>
            </a:r>
            <a:r>
              <a:rPr lang="ar-SA" sz="2400" dirty="0"/>
              <a:t>يسعى المدير المالي إلى تحقيق مبتغى المساهم من خلال القرارات المتخذة لكنه لا يستطيع التحكم في آليات السوق بالشكل الذي يضمن ذلك. فأسعار السوق للأوراق تبقى خارج التوقعات بالنظر إلى الظروف الإقتصادية. فتوجه السوق عموما نحو الانخفاض قد يؤثر بشكل واضح على أداء الشركة بالرغم من تحقيقها لنتائج إيجابية مقارنة بمثيلاتها في السوق. </a:t>
            </a:r>
          </a:p>
        </p:txBody>
      </p:sp>
      <p:sp>
        <p:nvSpPr>
          <p:cNvPr id="4" name="Date Placeholder 3"/>
          <p:cNvSpPr>
            <a:spLocks noGrp="1"/>
          </p:cNvSpPr>
          <p:nvPr>
            <p:ph type="dt" sz="half" idx="14"/>
          </p:nvPr>
        </p:nvSpPr>
        <p:spPr>
          <a:xfrm>
            <a:off x="500508" y="5994654"/>
            <a:ext cx="2664296" cy="432048"/>
          </a:xfrm>
        </p:spPr>
        <p:txBody>
          <a:bodyPr/>
          <a:lstStyle/>
          <a:p>
            <a:pPr algn="l" rtl="0"/>
            <a:fld id="{DFF546C4-6572-4391-9348-9E781CDC7C06}"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15</a:t>
            </a:fld>
            <a:endParaRPr lang="ar-SA"/>
          </a:p>
        </p:txBody>
      </p:sp>
      <p:sp>
        <p:nvSpPr>
          <p:cNvPr id="6" name="Footer Placeholder 5"/>
          <p:cNvSpPr>
            <a:spLocks noGrp="1"/>
          </p:cNvSpPr>
          <p:nvPr>
            <p:ph type="ftr" sz="quarter" idx="16"/>
          </p:nvPr>
        </p:nvSpPr>
        <p:spPr>
          <a:xfrm>
            <a:off x="2472142" y="6036374"/>
            <a:ext cx="5472608" cy="437768"/>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أهداف التسيير والتحليل الماليين</a:t>
            </a:r>
            <a:br>
              <a:rPr lang="ar-SA" sz="2400" dirty="0"/>
            </a:br>
            <a:endParaRPr lang="ar-SA" sz="1800" dirty="0"/>
          </a:p>
        </p:txBody>
      </p:sp>
      <p:sp>
        <p:nvSpPr>
          <p:cNvPr id="16" name="Content Placeholder 15"/>
          <p:cNvSpPr>
            <a:spLocks noGrp="1"/>
          </p:cNvSpPr>
          <p:nvPr>
            <p:ph sz="quarter" idx="1"/>
          </p:nvPr>
        </p:nvSpPr>
        <p:spPr>
          <a:xfrm>
            <a:off x="457200" y="1822007"/>
            <a:ext cx="7467600" cy="3912042"/>
          </a:xfrm>
        </p:spPr>
        <p:style>
          <a:lnRef idx="2">
            <a:schemeClr val="dk1"/>
          </a:lnRef>
          <a:fillRef idx="1">
            <a:schemeClr val="lt1"/>
          </a:fillRef>
          <a:effectRef idx="0">
            <a:schemeClr val="dk1"/>
          </a:effectRef>
          <a:fontRef idx="minor">
            <a:schemeClr val="dk1"/>
          </a:fontRef>
        </p:style>
        <p:txBody>
          <a:bodyPr>
            <a:normAutofit/>
          </a:bodyPr>
          <a:lstStyle/>
          <a:p>
            <a:pPr lvl="1">
              <a:buFont typeface="Wingdings" panose="05000000000000000000" pitchFamily="2" charset="2"/>
              <a:buChar char="q"/>
            </a:pPr>
            <a:r>
              <a:rPr lang="ar-SA" sz="2400" b="1" dirty="0"/>
              <a:t>أهداف </a:t>
            </a:r>
            <a:r>
              <a:rPr lang="ar-DZ" sz="2400" b="1" dirty="0" err="1"/>
              <a:t>التسييرالمالي</a:t>
            </a:r>
            <a:r>
              <a:rPr lang="ar-DZ" sz="2400" b="1" dirty="0"/>
              <a:t> </a:t>
            </a:r>
            <a:endParaRPr lang="ar-SA" sz="2400" b="1" dirty="0"/>
          </a:p>
          <a:p>
            <a:pPr marL="806450" lvl="2" indent="274638" algn="just">
              <a:buFont typeface="Wingdings" pitchFamily="2" charset="2"/>
              <a:buChar char="Ø"/>
            </a:pPr>
            <a:r>
              <a:rPr lang="ar-SA" sz="2400" b="1" dirty="0"/>
              <a:t>التوازن بين أهداف </a:t>
            </a:r>
            <a:r>
              <a:rPr lang="ar-DZ" sz="2400" b="1" dirty="0"/>
              <a:t>الإدارة</a:t>
            </a:r>
            <a:r>
              <a:rPr lang="ar-SA" sz="2400" b="1" dirty="0"/>
              <a:t> وثروة الملاك</a:t>
            </a:r>
            <a:r>
              <a:rPr lang="ar-SA" sz="2400" dirty="0"/>
              <a:t>: لايكون المدير المالي دوما على توافق تام مع أهداف ملاك الشركة من المساهمين، فقد يحتفظ المدير المالي بقرار عدم إدماج الشركة مع شركة </a:t>
            </a:r>
            <a:r>
              <a:rPr lang="ar-DZ" sz="2400" dirty="0"/>
              <a:t>أخرى </a:t>
            </a:r>
            <a:r>
              <a:rPr lang="ar-SA" sz="2400" dirty="0"/>
              <a:t>حتى ولو كان ذلك يحقق للمساهم إمكانية تعظيم الثروة، خاصة </a:t>
            </a:r>
            <a:r>
              <a:rPr lang="ar-DZ" sz="2400" dirty="0"/>
              <a:t>إذا ما تم </a:t>
            </a:r>
            <a:r>
              <a:rPr lang="ar-SA" sz="2400" dirty="0"/>
              <a:t> النظر إلى المسألة من وجهة نظر استراتيجية بعيدة المدى. لكن وخلافا لهذا التصور قد تتعرض الشركة إلى عملية الاستحواذ إذا ماتعرضت إلى انخفاض واضح في أسعار أسهمها في السوق.  </a:t>
            </a:r>
          </a:p>
        </p:txBody>
      </p:sp>
      <p:sp>
        <p:nvSpPr>
          <p:cNvPr id="4" name="Date Placeholder 3"/>
          <p:cNvSpPr>
            <a:spLocks noGrp="1"/>
          </p:cNvSpPr>
          <p:nvPr>
            <p:ph type="dt" sz="half" idx="14"/>
          </p:nvPr>
        </p:nvSpPr>
        <p:spPr>
          <a:xfrm>
            <a:off x="457200" y="5950386"/>
            <a:ext cx="1981389" cy="432048"/>
          </a:xfrm>
        </p:spPr>
        <p:txBody>
          <a:bodyPr/>
          <a:lstStyle/>
          <a:p>
            <a:pPr algn="l" rtl="0"/>
            <a:fld id="{3C6C3CD3-2820-41D8-8C44-77C9308CCECB}"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16</a:t>
            </a:fld>
            <a:endParaRPr lang="ar-SA"/>
          </a:p>
        </p:txBody>
      </p:sp>
      <p:sp>
        <p:nvSpPr>
          <p:cNvPr id="6" name="Footer Placeholder 5"/>
          <p:cNvSpPr>
            <a:spLocks noGrp="1"/>
          </p:cNvSpPr>
          <p:nvPr>
            <p:ph type="ftr" sz="quarter" idx="16"/>
          </p:nvPr>
        </p:nvSpPr>
        <p:spPr>
          <a:xfrm>
            <a:off x="2438589" y="5919534"/>
            <a:ext cx="5472608" cy="437768"/>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67544" y="356242"/>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أهداف التسيير والتحليل الماليين</a:t>
            </a:r>
            <a:br>
              <a:rPr lang="ar-SA" sz="2400" dirty="0"/>
            </a:br>
            <a:endParaRPr lang="ar-SA" sz="1800" dirty="0"/>
          </a:p>
        </p:txBody>
      </p:sp>
      <p:sp>
        <p:nvSpPr>
          <p:cNvPr id="16" name="Content Placeholder 15"/>
          <p:cNvSpPr>
            <a:spLocks noGrp="1"/>
          </p:cNvSpPr>
          <p:nvPr>
            <p:ph sz="quarter" idx="1"/>
          </p:nvPr>
        </p:nvSpPr>
        <p:spPr>
          <a:xfrm>
            <a:off x="467544" y="1556792"/>
            <a:ext cx="7467600" cy="4476722"/>
          </a:xfrm>
        </p:spPr>
        <p:style>
          <a:lnRef idx="2">
            <a:schemeClr val="dk1"/>
          </a:lnRef>
          <a:fillRef idx="1">
            <a:schemeClr val="lt1"/>
          </a:fillRef>
          <a:effectRef idx="0">
            <a:schemeClr val="dk1"/>
          </a:effectRef>
          <a:fontRef idx="minor">
            <a:schemeClr val="dk1"/>
          </a:fontRef>
        </p:style>
        <p:txBody>
          <a:bodyPr>
            <a:normAutofit/>
          </a:bodyPr>
          <a:lstStyle/>
          <a:p>
            <a:pPr lvl="1">
              <a:buFont typeface="Wingdings" panose="05000000000000000000" pitchFamily="2" charset="2"/>
              <a:buChar char="q"/>
            </a:pPr>
            <a:r>
              <a:rPr lang="ar-SA" sz="2400" b="1" dirty="0"/>
              <a:t>أهداف </a:t>
            </a:r>
            <a:r>
              <a:rPr lang="ar-DZ" sz="2400" b="1" dirty="0"/>
              <a:t>التسيير المالي</a:t>
            </a:r>
            <a:endParaRPr lang="ar-SA" sz="2400" b="1" dirty="0"/>
          </a:p>
          <a:p>
            <a:pPr marL="442913" lvl="2" indent="0" algn="just">
              <a:buFont typeface="Wingdings" pitchFamily="2" charset="2"/>
              <a:buChar char="Ø"/>
            </a:pPr>
            <a:r>
              <a:rPr lang="ar-SA" sz="2400" b="1" dirty="0"/>
              <a:t>الالتزام بالمسؤولية الاجتماعية و السلوكيات الأخلاقية</a:t>
            </a:r>
            <a:r>
              <a:rPr lang="ar-SA" sz="2400" dirty="0"/>
              <a:t>: بجب أن تنسجم أهداف تعظيم الثروة مع المسؤولية الاجتماعية للشركة اتجاه الأفراد والمجتمع. لذلك يجب أن تقترن القيمة المؤسسة في السوق مع غايات أخرى تخدم المجتمع الذي تنشط فيه. وهذا ما قد يمنح الشركة قوة إلى قوتها المالية. ومن الأشياء التي تهتم بها الشركة في هذا الإطار الاعتناء بتجنب تلوث البيئة، تحقيق مبدأ السعر العادل في السوق، تجنب الممارسات المالية الغير قانونية والغير أخلاقية ذات العلاقة باحتكار المعلومة بين أيادي قليلة جدا في السوق (</a:t>
            </a:r>
            <a:r>
              <a:rPr lang="en-US" b="1" dirty="0"/>
              <a:t>Insider</a:t>
            </a:r>
            <a:r>
              <a:rPr lang="en-US" dirty="0"/>
              <a:t> </a:t>
            </a:r>
            <a:r>
              <a:rPr lang="en-US" b="1" dirty="0"/>
              <a:t>Trading</a:t>
            </a:r>
            <a:r>
              <a:rPr lang="ar-SA" sz="2400" dirty="0"/>
              <a:t>) من أجل النفود و الاستفادة من آليات المضاربة.</a:t>
            </a:r>
          </a:p>
        </p:txBody>
      </p:sp>
      <p:sp>
        <p:nvSpPr>
          <p:cNvPr id="4" name="Date Placeholder 3"/>
          <p:cNvSpPr>
            <a:spLocks noGrp="1"/>
          </p:cNvSpPr>
          <p:nvPr>
            <p:ph type="dt" sz="half" idx="14"/>
          </p:nvPr>
        </p:nvSpPr>
        <p:spPr>
          <a:xfrm>
            <a:off x="467544" y="6039234"/>
            <a:ext cx="2664296" cy="432048"/>
          </a:xfrm>
        </p:spPr>
        <p:txBody>
          <a:bodyPr/>
          <a:lstStyle/>
          <a:p>
            <a:pPr algn="l" rtl="0"/>
            <a:fld id="{AC2619D9-D7DB-4772-AEFC-D80381FEADD3}"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17</a:t>
            </a:fld>
            <a:endParaRPr lang="ar-SA"/>
          </a:p>
        </p:txBody>
      </p:sp>
      <p:sp>
        <p:nvSpPr>
          <p:cNvPr id="6" name="Footer Placeholder 5"/>
          <p:cNvSpPr>
            <a:spLocks noGrp="1"/>
          </p:cNvSpPr>
          <p:nvPr>
            <p:ph type="ftr" sz="quarter" idx="16"/>
          </p:nvPr>
        </p:nvSpPr>
        <p:spPr>
          <a:xfrm>
            <a:off x="2656408" y="6033514"/>
            <a:ext cx="5472608" cy="437768"/>
          </a:xfrm>
        </p:spPr>
        <p:txBody>
          <a:bodyPr/>
          <a:lstStyle/>
          <a:p>
            <a:r>
              <a:rPr lang="ar-SA" b="1">
                <a:solidFill>
                  <a:schemeClr val="tx1"/>
                </a:solidFill>
              </a:rPr>
              <a:t>جامعة أم البواقي-  - كلية الاقتصاد و التسيير و التجارة – قسم المحاسبة والعلوم المالية  سنة أولى ماستر.. محاسبة وتدقيق</a:t>
            </a:r>
            <a:endParaRPr lang="ar-SA"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أهداف التسيير والتحليل الماليين</a:t>
            </a:r>
            <a:br>
              <a:rPr lang="ar-SA" sz="2400" dirty="0"/>
            </a:br>
            <a:endParaRPr lang="ar-SA" sz="1800" dirty="0"/>
          </a:p>
        </p:txBody>
      </p:sp>
      <p:sp>
        <p:nvSpPr>
          <p:cNvPr id="16" name="Content Placeholder 15"/>
          <p:cNvSpPr>
            <a:spLocks noGrp="1"/>
          </p:cNvSpPr>
          <p:nvPr>
            <p:ph sz="quarter" idx="1"/>
          </p:nvPr>
        </p:nvSpPr>
        <p:spPr>
          <a:xfrm>
            <a:off x="467544" y="1556792"/>
            <a:ext cx="7467600" cy="4476722"/>
          </a:xfrm>
        </p:spPr>
        <p:style>
          <a:lnRef idx="2">
            <a:schemeClr val="dk1"/>
          </a:lnRef>
          <a:fillRef idx="1">
            <a:schemeClr val="lt1"/>
          </a:fillRef>
          <a:effectRef idx="0">
            <a:schemeClr val="dk1"/>
          </a:effectRef>
          <a:fontRef idx="minor">
            <a:schemeClr val="dk1"/>
          </a:fontRef>
        </p:style>
        <p:txBody>
          <a:bodyPr>
            <a:normAutofit lnSpcReduction="10000"/>
          </a:bodyPr>
          <a:lstStyle/>
          <a:p>
            <a:pPr lvl="1">
              <a:buFont typeface="Wingdings" panose="05000000000000000000" pitchFamily="2" charset="2"/>
              <a:buChar char="q"/>
            </a:pPr>
            <a:r>
              <a:rPr lang="ar-SA" sz="2400" b="1" dirty="0"/>
              <a:t>أهداف </a:t>
            </a:r>
            <a:r>
              <a:rPr lang="ar-DZ" sz="2400" b="1" dirty="0"/>
              <a:t>التحليل المالي</a:t>
            </a:r>
            <a:endParaRPr lang="ar-SA" sz="2400" b="1" dirty="0"/>
          </a:p>
          <a:p>
            <a:pPr marL="442913" lvl="2" indent="0" algn="just">
              <a:buFont typeface="Wingdings" pitchFamily="2" charset="2"/>
              <a:buChar char="Ø"/>
            </a:pPr>
            <a:r>
              <a:rPr lang="ar-DZ" sz="2400" b="1" dirty="0"/>
              <a:t> تشخيص الوضعية المالية</a:t>
            </a:r>
          </a:p>
          <a:p>
            <a:pPr marL="1060133" lvl="3" indent="-342900" algn="just">
              <a:buFont typeface="Wingdings" panose="05000000000000000000" pitchFamily="2" charset="2"/>
              <a:buChar char="v"/>
            </a:pPr>
            <a:r>
              <a:rPr lang="ar-DZ" sz="2400" b="1" dirty="0"/>
              <a:t> </a:t>
            </a:r>
            <a:r>
              <a:rPr lang="ar-DZ" sz="2000" b="1" dirty="0"/>
              <a:t>تشخيص داخلي موجه لأغراض معلوماتية أو أغراض اتخاذ القرار: </a:t>
            </a:r>
            <a:r>
              <a:rPr lang="ar-DZ" sz="2000" dirty="0"/>
              <a:t>أما اتخاذ القرارفيقصد به القدرة على بلورة مخططات الاستثمار والتشغيل والرقابة من أجل التنفيذ. أما الغرض المعلوماتي فمعناه القدرة على نشر المعلومة المالية بين مختلف الأطراف المستفيدة داخليا من أجراء ومدراء ومساهمين وغيرهم.</a:t>
            </a:r>
          </a:p>
          <a:p>
            <a:pPr marL="1060133" lvl="3" indent="-342900" algn="just">
              <a:buFont typeface="Wingdings" panose="05000000000000000000" pitchFamily="2" charset="2"/>
              <a:buChar char="v"/>
            </a:pPr>
            <a:r>
              <a:rPr lang="ar-DZ" sz="2000" b="1" dirty="0"/>
              <a:t> تشخيص خارجي موجه لأغراض معلوماتية أو أغراض اتخاذ القرار: </a:t>
            </a:r>
            <a:r>
              <a:rPr lang="ar-DZ" sz="2000" dirty="0"/>
              <a:t>أما الأغراض المعلوماتية فتنصب على قدرة المنشأة أو المؤسسة في الاطلاع على وضعية السوق المالي وإمكانية الاستثمار فيه، خصوصا إذا كانت مدرجة في البورصة. كما تفيد معلومات الشخيص الخارجي في معرفة وضعية المؤسسة إحصائيا و أيضا من ناحية التصنيف الائتماني (</a:t>
            </a:r>
            <a:r>
              <a:rPr lang="en-US" dirty="0"/>
              <a:t>Rating</a:t>
            </a:r>
            <a:r>
              <a:rPr lang="ar-DZ" sz="2000" dirty="0"/>
              <a:t>). في حين أن علاقة توجهات التحليل المالي باتخاذ القرار على مستوى التشخيص الخارجي فتتحدد من خلال علاقة المؤسسة بالدائنين والمدينين وما يجب إعداده من تقارير للأطراف الخارجيين.</a:t>
            </a:r>
            <a:endParaRPr lang="ar-DZ" sz="2400" dirty="0"/>
          </a:p>
          <a:p>
            <a:pPr marL="722313" lvl="3" indent="-279400" algn="just">
              <a:buFont typeface="Wingdings" panose="05000000000000000000" pitchFamily="2" charset="2"/>
              <a:buChar char="Ø"/>
            </a:pPr>
            <a:endParaRPr lang="ar-DZ" sz="2000" b="1" dirty="0"/>
          </a:p>
        </p:txBody>
      </p:sp>
      <p:sp>
        <p:nvSpPr>
          <p:cNvPr id="4" name="Date Placeholder 3"/>
          <p:cNvSpPr>
            <a:spLocks noGrp="1"/>
          </p:cNvSpPr>
          <p:nvPr>
            <p:ph type="dt" sz="half" idx="14"/>
          </p:nvPr>
        </p:nvSpPr>
        <p:spPr>
          <a:xfrm>
            <a:off x="467544" y="6039234"/>
            <a:ext cx="2664296" cy="432048"/>
          </a:xfrm>
        </p:spPr>
        <p:txBody>
          <a:bodyPr/>
          <a:lstStyle/>
          <a:p>
            <a:pPr algn="l" rtl="0"/>
            <a:fld id="{9810AD43-1999-4519-BC98-01FE949640CA}"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18</a:t>
            </a:fld>
            <a:endParaRPr lang="ar-SA"/>
          </a:p>
        </p:txBody>
      </p:sp>
      <p:sp>
        <p:nvSpPr>
          <p:cNvPr id="6" name="Footer Placeholder 5"/>
          <p:cNvSpPr>
            <a:spLocks noGrp="1"/>
          </p:cNvSpPr>
          <p:nvPr>
            <p:ph type="ftr" sz="quarter" idx="16"/>
          </p:nvPr>
        </p:nvSpPr>
        <p:spPr>
          <a:xfrm>
            <a:off x="2421298" y="6033514"/>
            <a:ext cx="5472608" cy="437768"/>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3516383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أهداف التسيير والتحليل الماليين</a:t>
            </a:r>
            <a:endParaRPr lang="ar-SA" sz="1800" dirty="0"/>
          </a:p>
        </p:txBody>
      </p:sp>
      <p:sp>
        <p:nvSpPr>
          <p:cNvPr id="16" name="Content Placeholder 15"/>
          <p:cNvSpPr>
            <a:spLocks noGrp="1"/>
          </p:cNvSpPr>
          <p:nvPr>
            <p:ph sz="quarter" idx="1"/>
          </p:nvPr>
        </p:nvSpPr>
        <p:spPr>
          <a:xfrm>
            <a:off x="467544" y="1556792"/>
            <a:ext cx="7467600" cy="4476722"/>
          </a:xfrm>
        </p:spPr>
        <p:style>
          <a:lnRef idx="2">
            <a:schemeClr val="dk1"/>
          </a:lnRef>
          <a:fillRef idx="1">
            <a:schemeClr val="lt1"/>
          </a:fillRef>
          <a:effectRef idx="0">
            <a:schemeClr val="dk1"/>
          </a:effectRef>
          <a:fontRef idx="minor">
            <a:schemeClr val="dk1"/>
          </a:fontRef>
        </p:style>
        <p:txBody>
          <a:bodyPr>
            <a:normAutofit/>
          </a:bodyPr>
          <a:lstStyle/>
          <a:p>
            <a:pPr lvl="1">
              <a:buFont typeface="Wingdings" panose="05000000000000000000" pitchFamily="2" charset="2"/>
              <a:buChar char="q"/>
            </a:pPr>
            <a:r>
              <a:rPr lang="ar-SA" sz="2400" b="1" dirty="0"/>
              <a:t>أهداف </a:t>
            </a:r>
            <a:r>
              <a:rPr lang="ar-DZ" sz="2400" b="1" dirty="0"/>
              <a:t>التحليل المالي</a:t>
            </a:r>
            <a:endParaRPr lang="ar-SA" sz="2400" b="1" dirty="0"/>
          </a:p>
          <a:p>
            <a:pPr marL="442913" lvl="2" indent="0" algn="just">
              <a:buFont typeface="Wingdings" pitchFamily="2" charset="2"/>
              <a:buChar char="Ø"/>
            </a:pPr>
            <a:r>
              <a:rPr lang="ar-DZ" sz="2000" b="1" dirty="0"/>
              <a:t>   تفادي المخاطر ذات العلاقة بالسيولة والملاءة المالية والربحية: </a:t>
            </a:r>
            <a:r>
              <a:rPr lang="ar-DZ" sz="2000" dirty="0"/>
              <a:t>تعرف الملاءة المالية عن قدرة المؤسسة الاقتصادية في تسوية جميع ديونها القصيرة، والمتوسطة، والطويلة. وهذا إلى جانب قدرتها على توفير السيولة عند الحاجة والمرتبطة أساسا بالعمليات التشغيلية (الاستغلالية). وتبرز أهمية الملاءة من خلال المخاطر التي تواجه بها المؤسسة في إدارتها للأنشطة المختلفة. ومن مخاطر الملاءة: خسارة جزء من ممتلكات المؤسسة، التعرض للعسر المالي أو الإفلاس، وفقدان السيطرة على النشاط. بينما تعبر السيولة عن قدرة المؤسسة على تسوية مستحقاتها في الأجل القصيرمن النقدية المتاحة والآنية. أما الربحية فتمثل الهدف الذي تسعى إليه المؤسسة بغية النمو والاستمرارية في النشاط   </a:t>
            </a:r>
          </a:p>
          <a:p>
            <a:pPr marL="722313" lvl="3" indent="-279400" algn="just">
              <a:buFont typeface="Wingdings" panose="05000000000000000000" pitchFamily="2" charset="2"/>
              <a:buChar char="Ø"/>
            </a:pPr>
            <a:r>
              <a:rPr lang="ar-DZ" sz="2000" b="1" dirty="0"/>
              <a:t> تحسين الأداء بما يخدم تحقيق الأهداف المالية: </a:t>
            </a:r>
            <a:r>
              <a:rPr lang="ar-DZ" sz="2000" dirty="0"/>
              <a:t>تحسين الأداء معناه القدرة على إنجاز الأهداف الخاصة بالمؤشرات المالية ذات العلاقة بالنشاط العام للمؤسسة ووفق المعايير التي تحددها مختلف الجهات ذات العلاقة بالأسواق المالية.</a:t>
            </a:r>
          </a:p>
        </p:txBody>
      </p:sp>
      <p:sp>
        <p:nvSpPr>
          <p:cNvPr id="4" name="Date Placeholder 3"/>
          <p:cNvSpPr>
            <a:spLocks noGrp="1"/>
          </p:cNvSpPr>
          <p:nvPr>
            <p:ph type="dt" sz="half" idx="14"/>
          </p:nvPr>
        </p:nvSpPr>
        <p:spPr>
          <a:xfrm>
            <a:off x="467544" y="6158058"/>
            <a:ext cx="2091928" cy="432048"/>
          </a:xfrm>
        </p:spPr>
        <p:txBody>
          <a:bodyPr/>
          <a:lstStyle/>
          <a:p>
            <a:pPr algn="l" rtl="0"/>
            <a:fld id="{30101C56-B12F-4043-93F5-19B903AAE2FA}"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19</a:t>
            </a:fld>
            <a:endParaRPr lang="ar-SA"/>
          </a:p>
        </p:txBody>
      </p:sp>
      <p:sp>
        <p:nvSpPr>
          <p:cNvPr id="6" name="Footer Placeholder 5"/>
          <p:cNvSpPr>
            <a:spLocks noGrp="1"/>
          </p:cNvSpPr>
          <p:nvPr>
            <p:ph type="ftr" sz="quarter" idx="16"/>
          </p:nvPr>
        </p:nvSpPr>
        <p:spPr>
          <a:xfrm>
            <a:off x="2559472" y="6158058"/>
            <a:ext cx="5472608" cy="437768"/>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95817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54960"/>
            <a:ext cx="7467600" cy="1156990"/>
          </a:xfrm>
          <a:effectLst/>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3200" b="1" dirty="0">
                <a:solidFill>
                  <a:schemeClr val="tx1"/>
                </a:solidFill>
              </a:rPr>
              <a:t>الفصـــــــل الأول</a:t>
            </a:r>
            <a:br>
              <a:rPr lang="ar-SA" sz="2000" dirty="0">
                <a:solidFill>
                  <a:schemeClr val="tx1"/>
                </a:solidFill>
              </a:rPr>
            </a:br>
            <a:r>
              <a:rPr lang="ar-DZ" sz="2400" dirty="0">
                <a:solidFill>
                  <a:schemeClr val="tx1"/>
                </a:solidFill>
              </a:rPr>
              <a:t>قراءة وتحليل القوائم المالية : نظرة عامة حول أدوات وأساليب التحليل</a:t>
            </a:r>
            <a:br>
              <a:rPr lang="ar-SA" sz="2400" b="1" dirty="0"/>
            </a:br>
            <a:endParaRPr lang="ar-SA" sz="1800" b="1" dirty="0"/>
          </a:p>
        </p:txBody>
      </p:sp>
      <p:sp>
        <p:nvSpPr>
          <p:cNvPr id="16" name="Content Placeholder 15"/>
          <p:cNvSpPr>
            <a:spLocks noGrp="1"/>
          </p:cNvSpPr>
          <p:nvPr>
            <p:ph sz="quarter" idx="1"/>
          </p:nvPr>
        </p:nvSpPr>
        <p:spPr>
          <a:xfrm>
            <a:off x="457200" y="1772816"/>
            <a:ext cx="7467600" cy="3574790"/>
          </a:xfrm>
          <a:scene3d>
            <a:camera prst="orthographicFront"/>
            <a:lightRig rig="threePt" dir="t"/>
          </a:scene3d>
          <a:sp3d>
            <a:bevelT w="152400" h="50800" prst="softRound"/>
          </a:sp3d>
        </p:spPr>
        <p:style>
          <a:lnRef idx="2">
            <a:schemeClr val="dk1"/>
          </a:lnRef>
          <a:fillRef idx="1">
            <a:schemeClr val="lt1"/>
          </a:fillRef>
          <a:effectRef idx="0">
            <a:schemeClr val="dk1"/>
          </a:effectRef>
          <a:fontRef idx="minor">
            <a:schemeClr val="dk1"/>
          </a:fontRef>
        </p:style>
        <p:txBody>
          <a:bodyPr>
            <a:normAutofit/>
          </a:bodyPr>
          <a:lstStyle/>
          <a:p>
            <a:pPr>
              <a:buFont typeface="Wingdings" panose="05000000000000000000" pitchFamily="2" charset="2"/>
              <a:buChar char="Ø"/>
            </a:pPr>
            <a:r>
              <a:rPr lang="ar-SA" sz="2800" b="1" dirty="0"/>
              <a:t>نطاق المالية</a:t>
            </a:r>
          </a:p>
          <a:p>
            <a:pPr>
              <a:buFont typeface="Wingdings" panose="05000000000000000000" pitchFamily="2" charset="2"/>
              <a:buChar char="Ø"/>
            </a:pPr>
            <a:r>
              <a:rPr lang="ar-SA" sz="2800" b="1" dirty="0"/>
              <a:t>تطور </a:t>
            </a:r>
            <a:r>
              <a:rPr lang="ar-DZ" sz="2800" b="1" dirty="0"/>
              <a:t>ال</a:t>
            </a:r>
            <a:r>
              <a:rPr lang="ar-SA" sz="2800" b="1" dirty="0"/>
              <a:t>مجال</a:t>
            </a:r>
            <a:r>
              <a:rPr lang="ar-DZ" sz="2800" b="1" dirty="0"/>
              <a:t> الفكري</a:t>
            </a:r>
            <a:r>
              <a:rPr lang="ar-SA" sz="2800" b="1" dirty="0"/>
              <a:t> </a:t>
            </a:r>
            <a:r>
              <a:rPr lang="ar-DZ" sz="2800" b="1" dirty="0"/>
              <a:t>ل</a:t>
            </a:r>
            <a:r>
              <a:rPr lang="ar-SA" sz="2800" b="1" dirty="0"/>
              <a:t>لمالية</a:t>
            </a:r>
          </a:p>
          <a:p>
            <a:pPr>
              <a:buFont typeface="Wingdings" panose="05000000000000000000" pitchFamily="2" charset="2"/>
              <a:buChar char="Ø"/>
            </a:pPr>
            <a:r>
              <a:rPr lang="ar-SA" sz="2800" b="1" dirty="0"/>
              <a:t>وظائف </a:t>
            </a:r>
            <a:r>
              <a:rPr lang="ar-DZ" sz="2800" b="1" dirty="0"/>
              <a:t>التسيير</a:t>
            </a:r>
            <a:r>
              <a:rPr lang="ar-SA" sz="2800" b="1" dirty="0"/>
              <a:t> المالي </a:t>
            </a:r>
          </a:p>
          <a:p>
            <a:pPr>
              <a:buFont typeface="Wingdings" panose="05000000000000000000" pitchFamily="2" charset="2"/>
              <a:buChar char="Ø"/>
            </a:pPr>
            <a:r>
              <a:rPr lang="ar-SA" sz="2800" b="1" dirty="0"/>
              <a:t>أهداف </a:t>
            </a:r>
            <a:r>
              <a:rPr lang="ar-DZ" sz="2800" b="1" dirty="0"/>
              <a:t>التسيير</a:t>
            </a:r>
            <a:r>
              <a:rPr lang="ar-SA" sz="2800" b="1" dirty="0"/>
              <a:t> المالي</a:t>
            </a:r>
            <a:r>
              <a:rPr lang="ar-DZ" sz="2800" b="1" dirty="0"/>
              <a:t> والتحليل المالي</a:t>
            </a:r>
            <a:endParaRPr lang="ar-SA" sz="2800" b="1" dirty="0"/>
          </a:p>
          <a:p>
            <a:pPr>
              <a:buFont typeface="Wingdings" panose="05000000000000000000" pitchFamily="2" charset="2"/>
              <a:buChar char="Ø"/>
            </a:pPr>
            <a:r>
              <a:rPr lang="ar-SA" sz="2800" b="1" dirty="0"/>
              <a:t> </a:t>
            </a:r>
            <a:r>
              <a:rPr lang="ar-DZ" sz="2800" b="1" dirty="0"/>
              <a:t>أدوات وأساليب التحليل المالي</a:t>
            </a:r>
          </a:p>
          <a:p>
            <a:pPr>
              <a:buFont typeface="Wingdings" panose="05000000000000000000" pitchFamily="2" charset="2"/>
              <a:buChar char="Ø"/>
            </a:pPr>
            <a:r>
              <a:rPr lang="ar-DZ" sz="2800" b="1" dirty="0"/>
              <a:t> تحليل القوائم المالية</a:t>
            </a:r>
          </a:p>
          <a:p>
            <a:pPr>
              <a:buFont typeface="Wingdings" panose="05000000000000000000" pitchFamily="2" charset="2"/>
              <a:buChar char="Ø"/>
            </a:pPr>
            <a:endParaRPr lang="ar-SA" sz="2800" b="1" dirty="0"/>
          </a:p>
        </p:txBody>
      </p:sp>
      <p:sp>
        <p:nvSpPr>
          <p:cNvPr id="4" name="Date Placeholder 3"/>
          <p:cNvSpPr>
            <a:spLocks noGrp="1"/>
          </p:cNvSpPr>
          <p:nvPr>
            <p:ph type="dt" sz="half" idx="14"/>
          </p:nvPr>
        </p:nvSpPr>
        <p:spPr>
          <a:xfrm>
            <a:off x="405384" y="5554030"/>
            <a:ext cx="2664296" cy="360040"/>
          </a:xfrm>
        </p:spPr>
        <p:txBody>
          <a:bodyPr/>
          <a:lstStyle/>
          <a:p>
            <a:pPr algn="l" rtl="0"/>
            <a:fld id="{F78FC8E3-9539-4C1B-9805-C7542EEC5723}"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a:t>
            </a:fld>
            <a:endParaRPr lang="ar-SA"/>
          </a:p>
        </p:txBody>
      </p:sp>
      <p:sp>
        <p:nvSpPr>
          <p:cNvPr id="6" name="Footer Placeholder 5"/>
          <p:cNvSpPr>
            <a:spLocks noGrp="1"/>
          </p:cNvSpPr>
          <p:nvPr>
            <p:ph type="ftr" sz="quarter" idx="16"/>
          </p:nvPr>
        </p:nvSpPr>
        <p:spPr>
          <a:xfrm>
            <a:off x="2224360" y="5443555"/>
            <a:ext cx="5904656" cy="580990"/>
          </a:xfrm>
        </p:spPr>
        <p:txBody>
          <a:bodyPr/>
          <a:lstStyle/>
          <a:p>
            <a:pPr algn="ctr"/>
            <a:r>
              <a:rPr lang="ar-SA" sz="1400" b="1" dirty="0">
                <a:solidFill>
                  <a:schemeClr val="tx1"/>
                </a:solidFill>
              </a:rPr>
              <a:t>جامعة أم البواقي-  - كلية الاقتصاد و التسيير و التجارة – قسم </a:t>
            </a:r>
            <a:r>
              <a:rPr lang="ar-DZ" sz="1400" b="1" dirty="0">
                <a:solidFill>
                  <a:schemeClr val="tx1"/>
                </a:solidFill>
              </a:rPr>
              <a:t>المحاسبة والعلوم المالية </a:t>
            </a:r>
            <a:r>
              <a:rPr lang="ar-SA" sz="1400" b="1" dirty="0">
                <a:solidFill>
                  <a:schemeClr val="tx1"/>
                </a:solidFill>
              </a:rPr>
              <a:t> سنة أولى ماستر</a:t>
            </a:r>
            <a:r>
              <a:rPr lang="ar-DZ" sz="1400" b="1" dirty="0">
                <a:solidFill>
                  <a:schemeClr val="tx1"/>
                </a:solidFill>
              </a:rPr>
              <a:t>.. محاسبة وتدقيق</a:t>
            </a:r>
            <a:endParaRPr lang="ar-SA" sz="1400" b="1"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أساليب التحليل المالي</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a:bodyPr>
          <a:lstStyle/>
          <a:p>
            <a:r>
              <a:rPr lang="ar-DZ" sz="2800" b="1" dirty="0"/>
              <a:t>أساليب التحليل المالي</a:t>
            </a:r>
            <a:endParaRPr lang="ar-SA" sz="2800" b="1" dirty="0"/>
          </a:p>
          <a:p>
            <a:pPr marL="273050" indent="168275" algn="just">
              <a:buFont typeface="Wingdings" pitchFamily="2" charset="2"/>
              <a:buChar char="Ø"/>
            </a:pPr>
            <a:r>
              <a:rPr lang="ar-SA" b="1" dirty="0"/>
              <a:t> </a:t>
            </a:r>
            <a:r>
              <a:rPr lang="ar-DZ" dirty="0"/>
              <a:t>أسلوب التحليل المالي باستخدام مقاربتي التحليل الأفقي والتحليل العمودي. </a:t>
            </a:r>
          </a:p>
          <a:p>
            <a:pPr marL="273050" indent="168275" algn="just">
              <a:buFont typeface="Wingdings" pitchFamily="2" charset="2"/>
              <a:buChar char="Ø"/>
            </a:pPr>
            <a:r>
              <a:rPr lang="ar-DZ" dirty="0"/>
              <a:t> أسلوب التحليل المالي باستخدام مؤشرات التوازن المالي.</a:t>
            </a:r>
          </a:p>
          <a:p>
            <a:pPr marL="273050" indent="168275" algn="just">
              <a:buFont typeface="Wingdings" pitchFamily="2" charset="2"/>
              <a:buChar char="Ø"/>
            </a:pPr>
            <a:r>
              <a:rPr lang="ar-DZ" dirty="0"/>
              <a:t> أسلوب التحليل المالي باستخدام مبدأ المقارنة.</a:t>
            </a:r>
          </a:p>
          <a:p>
            <a:pPr marL="273050" indent="168275" algn="just">
              <a:buFont typeface="Wingdings" pitchFamily="2" charset="2"/>
              <a:buChar char="Ø"/>
            </a:pPr>
            <a:r>
              <a:rPr lang="ar-DZ" dirty="0"/>
              <a:t> أسلوب التحليل المالي باستخدام مؤشر المعيارية.</a:t>
            </a:r>
            <a:endParaRPr lang="ar-SA" dirty="0"/>
          </a:p>
        </p:txBody>
      </p:sp>
      <p:sp>
        <p:nvSpPr>
          <p:cNvPr id="4" name="Date Placeholder 3"/>
          <p:cNvSpPr>
            <a:spLocks noGrp="1"/>
          </p:cNvSpPr>
          <p:nvPr>
            <p:ph type="dt" sz="half" idx="14"/>
          </p:nvPr>
        </p:nvSpPr>
        <p:spPr>
          <a:xfrm>
            <a:off x="490105" y="5744055"/>
            <a:ext cx="2664296" cy="432048"/>
          </a:xfrm>
        </p:spPr>
        <p:txBody>
          <a:bodyPr/>
          <a:lstStyle/>
          <a:p>
            <a:pPr algn="l" rtl="0"/>
            <a:fld id="{A0404127-FA83-489E-AAD5-C6753451677D}" type="datetime3">
              <a:rPr lang="en-US" b="1" smtClean="0"/>
              <a:t>28 October 2024</a:t>
            </a:fld>
            <a:endParaRPr lang="ar-SA" b="1" dirty="0"/>
          </a:p>
        </p:txBody>
      </p:sp>
      <p:sp>
        <p:nvSpPr>
          <p:cNvPr id="5" name="Slide Number Placeholder 4"/>
          <p:cNvSpPr>
            <a:spLocks noGrp="1"/>
          </p:cNvSpPr>
          <p:nvPr>
            <p:ph type="sldNum" sz="quarter" idx="15"/>
          </p:nvPr>
        </p:nvSpPr>
        <p:spPr>
          <a:xfrm>
            <a:off x="7620000" y="5800342"/>
            <a:ext cx="609600" cy="521208"/>
          </a:xfrm>
        </p:spPr>
        <p:txBody>
          <a:bodyPr/>
          <a:lstStyle/>
          <a:p>
            <a:fld id="{A4231B69-FBD1-4C22-85BF-9904F0109019}" type="slidenum">
              <a:rPr lang="ar-SA" smtClean="0"/>
              <a:pPr/>
              <a:t>20</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أساليب التحليل المالي</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ar-DZ" sz="2800" b="1" dirty="0"/>
              <a:t>أساليب التحليل المالي</a:t>
            </a:r>
            <a:endParaRPr lang="ar-SA" sz="2800" b="1" dirty="0"/>
          </a:p>
          <a:p>
            <a:pPr marL="273050" indent="168275" algn="just">
              <a:buFont typeface="Wingdings" pitchFamily="2" charset="2"/>
              <a:buChar char="Ø"/>
            </a:pPr>
            <a:r>
              <a:rPr lang="ar-SA" b="1" dirty="0"/>
              <a:t> </a:t>
            </a:r>
            <a:r>
              <a:rPr lang="ar-DZ" b="1" dirty="0"/>
              <a:t>أسلوب التحليل المالي باستخدام مقاربتي التحليل الأفقي والتحليل العمودي</a:t>
            </a:r>
            <a:r>
              <a:rPr lang="en-US" b="1" dirty="0"/>
              <a:t>:</a:t>
            </a:r>
            <a:r>
              <a:rPr lang="ar-DZ" b="1" dirty="0"/>
              <a:t> </a:t>
            </a:r>
          </a:p>
          <a:p>
            <a:pPr marL="273050" indent="0" algn="just">
              <a:buNone/>
            </a:pPr>
            <a:r>
              <a:rPr lang="ar-SA" b="1" dirty="0"/>
              <a:t>التحليل الأفقي: </a:t>
            </a:r>
            <a:r>
              <a:rPr lang="ar-SA" dirty="0"/>
              <a:t>يقصد بالتحليل الأفقي تحليل البيانات المالية الواردة في القوائم المالية خصوصا جدول الميزانية وحسابات النتائج لفترات زمنية متعاقبة على الأقل فترتين متتاليتين لكي يتسنى معرفة التطور الحاصل على مستوى النشاط وبالتالي</a:t>
            </a:r>
            <a:r>
              <a:rPr lang="ar-DZ" dirty="0"/>
              <a:t>،</a:t>
            </a:r>
            <a:r>
              <a:rPr lang="ar-SA" dirty="0"/>
              <a:t> استخلاص انعكاسات ذلك على الوضعية المالية للمؤسسة. وتكون عملية المقارنة بين الفترات المتعاقبة من خلال استخدام نسب التطور بالنسبة لسنة الأساس. </a:t>
            </a:r>
          </a:p>
          <a:p>
            <a:pPr marL="273050" indent="0" algn="just">
              <a:buNone/>
            </a:pPr>
            <a:r>
              <a:rPr lang="ar-SA" b="1" dirty="0"/>
              <a:t> التحليل العمودي: </a:t>
            </a:r>
            <a:r>
              <a:rPr lang="ar-SA" dirty="0"/>
              <a:t>يتم من خلاله معرفة الأهمية النسبية لكل عنصر أوكل بند من بنود الميزانية أو</a:t>
            </a:r>
            <a:r>
              <a:rPr lang="ar-DZ" dirty="0"/>
              <a:t>ج</a:t>
            </a:r>
            <a:r>
              <a:rPr lang="ar-SA" dirty="0"/>
              <a:t>دول النتائج بالنسبة لإجمالي الأصول</a:t>
            </a:r>
            <a:r>
              <a:rPr lang="ar-DZ" dirty="0"/>
              <a:t> </a:t>
            </a:r>
            <a:r>
              <a:rPr lang="ar-SA" dirty="0"/>
              <a:t>الخصوم، أو مقارنة كل عنصر من عناصر النتائج بالمبيعات</a:t>
            </a:r>
            <a:r>
              <a:rPr lang="ar-DZ" dirty="0"/>
              <a:t>.</a:t>
            </a:r>
            <a:endParaRPr lang="ar-SA" dirty="0"/>
          </a:p>
          <a:p>
            <a:pPr marL="273050" indent="0" algn="just">
              <a:buNone/>
            </a:pPr>
            <a:endParaRPr lang="ar-SA" dirty="0"/>
          </a:p>
        </p:txBody>
      </p:sp>
      <p:sp>
        <p:nvSpPr>
          <p:cNvPr id="4" name="Date Placeholder 3"/>
          <p:cNvSpPr>
            <a:spLocks noGrp="1"/>
          </p:cNvSpPr>
          <p:nvPr>
            <p:ph type="dt" sz="half" idx="14"/>
          </p:nvPr>
        </p:nvSpPr>
        <p:spPr>
          <a:xfrm>
            <a:off x="490105" y="5744055"/>
            <a:ext cx="1890079" cy="432048"/>
          </a:xfrm>
        </p:spPr>
        <p:txBody>
          <a:bodyPr/>
          <a:lstStyle/>
          <a:p>
            <a:pPr algn="l" rtl="0"/>
            <a:fld id="{E41B3F59-120D-46A8-9106-DBCBDDC9ADB9}"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21</a:t>
            </a:fld>
            <a:endParaRPr lang="ar-SA"/>
          </a:p>
        </p:txBody>
      </p:sp>
      <p:sp>
        <p:nvSpPr>
          <p:cNvPr id="6" name="Footer Placeholder 5"/>
          <p:cNvSpPr>
            <a:spLocks noGrp="1"/>
          </p:cNvSpPr>
          <p:nvPr>
            <p:ph type="ftr" sz="quarter" idx="16"/>
          </p:nvPr>
        </p:nvSpPr>
        <p:spPr>
          <a:xfrm>
            <a:off x="2380184"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38785156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أساليب التحليل المالي</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lnSpcReduction="10000"/>
          </a:bodyPr>
          <a:lstStyle/>
          <a:p>
            <a:r>
              <a:rPr lang="ar-DZ" sz="2800" b="1" dirty="0"/>
              <a:t>أساليب التحليل المالي</a:t>
            </a:r>
            <a:endParaRPr lang="ar-SA" sz="2800" b="1" dirty="0"/>
          </a:p>
          <a:p>
            <a:pPr marL="273050" indent="168275" algn="just">
              <a:buFont typeface="Wingdings" pitchFamily="2" charset="2"/>
              <a:buChar char="Ø"/>
            </a:pPr>
            <a:r>
              <a:rPr lang="ar-DZ" dirty="0"/>
              <a:t> </a:t>
            </a:r>
            <a:r>
              <a:rPr lang="ar-DZ" b="1" dirty="0"/>
              <a:t>أسلوب التحليل المالي باستخدام مؤشرات التوازن المالي</a:t>
            </a:r>
            <a:r>
              <a:rPr lang="ar-DZ" dirty="0"/>
              <a:t>: ويقصد بهذا النوع من التحليل الاعتماد على بعض المؤشرات الدالة على التوازن المالي والمرتبطة أساسا بمفاهيم رأس المال العامل ذات العلاقة بالميزانية المالية. فالتقسيم الملاحظ على مستوى الميزانية يضع المؤسسة أمام مستويين أساسيين. مستوى الاستخدامات في الأجل الطويل والمعبر عنها بالاستثمارات، ومستوى الاستخدامات في الأجل القصير والمعبر عنها أيضا بعناصر الاستغلال من مخزون ومدينون. إن تشغيل عناصر الاستخدامات لا يكون إلا بتوفر موارد مالية تصنف إلى موارد في الأجل الطويل توجه أساسا إلى الاستخدامات طويلة الأجل، وأما الموارد قصيرة الأجل مثل المورد وأوراق دفع فتخصص للاستخدامات قصيرة الأجل.</a:t>
            </a:r>
          </a:p>
          <a:p>
            <a:pPr marL="273050" indent="0" algn="just">
              <a:buNone/>
            </a:pPr>
            <a:endParaRPr lang="ar-SA" dirty="0"/>
          </a:p>
        </p:txBody>
      </p:sp>
      <p:sp>
        <p:nvSpPr>
          <p:cNvPr id="4" name="Date Placeholder 3"/>
          <p:cNvSpPr>
            <a:spLocks noGrp="1"/>
          </p:cNvSpPr>
          <p:nvPr>
            <p:ph type="dt" sz="half" idx="14"/>
          </p:nvPr>
        </p:nvSpPr>
        <p:spPr>
          <a:xfrm>
            <a:off x="490105" y="5744055"/>
            <a:ext cx="2664296" cy="432048"/>
          </a:xfrm>
        </p:spPr>
        <p:txBody>
          <a:bodyPr/>
          <a:lstStyle/>
          <a:p>
            <a:pPr algn="l" rtl="0"/>
            <a:fld id="{FD0A83D1-AC12-4D48-B271-9DB093BDF47E}"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22</a:t>
            </a:fld>
            <a:endParaRPr lang="ar-SA"/>
          </a:p>
        </p:txBody>
      </p:sp>
      <p:sp>
        <p:nvSpPr>
          <p:cNvPr id="6" name="Footer Placeholder 5"/>
          <p:cNvSpPr>
            <a:spLocks noGrp="1"/>
          </p:cNvSpPr>
          <p:nvPr>
            <p:ph type="ftr" sz="quarter" idx="16"/>
          </p:nvPr>
        </p:nvSpPr>
        <p:spPr>
          <a:xfrm>
            <a:off x="2380184"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4185998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أساليب التحليل المالي</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lnSpcReduction="10000"/>
          </a:bodyPr>
          <a:lstStyle/>
          <a:p>
            <a:r>
              <a:rPr lang="ar-DZ" sz="2800" b="1" dirty="0"/>
              <a:t>أساليب التحليل المالي</a:t>
            </a:r>
            <a:endParaRPr lang="ar-SA" sz="2800" b="1" dirty="0"/>
          </a:p>
          <a:p>
            <a:pPr marL="273050" indent="168275" algn="just">
              <a:buFont typeface="Wingdings" pitchFamily="2" charset="2"/>
              <a:buChar char="Ø"/>
            </a:pPr>
            <a:r>
              <a:rPr lang="ar-DZ" b="1" dirty="0"/>
              <a:t>أسلوب التحليل المالي باستخدام مبدأ المقارنة</a:t>
            </a:r>
            <a:r>
              <a:rPr lang="ar-DZ" dirty="0"/>
              <a:t>: بالرجوع إلى مؤشرات الأسواق المالية، يلاحظ أنه لا يمكن مقارنة شركة تنتمي إلى قطاع اقتصادي بشركة أخرى تنتمي إلى قطاع آخر، كما لا يمكن مقارنة شركة من حجم معين بشركة أقل أو أكبر حجما من الأولى. فالتماثل من حيث الحجم والنشاط مهم جدا لإعطاء معنى لموضوع التحليل المالي المقارن.  </a:t>
            </a:r>
          </a:p>
          <a:p>
            <a:pPr marL="273050" indent="168275" algn="just">
              <a:buFont typeface="Wingdings" pitchFamily="2" charset="2"/>
              <a:buChar char="Ø"/>
            </a:pPr>
            <a:r>
              <a:rPr lang="ar-DZ" dirty="0"/>
              <a:t> </a:t>
            </a:r>
            <a:r>
              <a:rPr lang="ar-DZ" b="1" dirty="0"/>
              <a:t>أسلوب</a:t>
            </a:r>
            <a:r>
              <a:rPr lang="ar-DZ" dirty="0"/>
              <a:t> </a:t>
            </a:r>
            <a:r>
              <a:rPr lang="ar-DZ" b="1" dirty="0"/>
              <a:t>التحليل المالي باستخدام مؤشر المعيارية</a:t>
            </a:r>
            <a:r>
              <a:rPr lang="ar-DZ" dirty="0"/>
              <a:t>، ويخضع هذا النوع من التحليل إلى ضرورة مقارنة المؤشرات المالية لشركة ما ، من الأفضل أن تكون مدرجة بالبورصة ، بمتوسط مؤشرات السوق المالية ، فهذه الأخيرة تعبرعن المعيارية التي يمكن الرجوع إليها لمعرفة أداء الشركة المالي.</a:t>
            </a:r>
            <a:endParaRPr lang="ar-SA" dirty="0"/>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23</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1040722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a:bodyPr>
          <a:lstStyle/>
          <a:p>
            <a:r>
              <a:rPr lang="ar-DZ" sz="2800" b="1" dirty="0"/>
              <a:t>تحليل القوائم المالية</a:t>
            </a:r>
            <a:endParaRPr lang="ar-SA" sz="2800" b="1" dirty="0"/>
          </a:p>
          <a:p>
            <a:pPr marL="900113" algn="r">
              <a:buFont typeface="Wingdings" pitchFamily="2" charset="2"/>
              <a:buChar char="Ø"/>
              <a:tabLst>
                <a:tab pos="1254125" algn="l"/>
              </a:tabLst>
            </a:pPr>
            <a:r>
              <a:rPr lang="ar-SA" sz="2400" b="0" spc="0" dirty="0">
                <a:solidFill>
                  <a:schemeClr val="tx1"/>
                </a:solidFill>
              </a:rPr>
              <a:t>جدول الميزانية</a:t>
            </a:r>
          </a:p>
          <a:p>
            <a:pPr marL="900113" algn="r">
              <a:buFont typeface="Wingdings" pitchFamily="2" charset="2"/>
              <a:buChar char="Ø"/>
              <a:tabLst>
                <a:tab pos="1254125" algn="l"/>
              </a:tabLst>
            </a:pPr>
            <a:r>
              <a:rPr lang="ar-SA" sz="2400" b="0" spc="0" dirty="0">
                <a:solidFill>
                  <a:schemeClr val="tx1"/>
                </a:solidFill>
              </a:rPr>
              <a:t> قائمة الدخل</a:t>
            </a:r>
          </a:p>
          <a:p>
            <a:pPr marL="900113" algn="r">
              <a:buFont typeface="Wingdings" pitchFamily="2" charset="2"/>
              <a:buChar char="Ø"/>
              <a:tabLst>
                <a:tab pos="1254125" algn="l"/>
              </a:tabLst>
            </a:pPr>
            <a:r>
              <a:rPr lang="ar-SA" sz="2400" b="0" spc="0" dirty="0">
                <a:solidFill>
                  <a:schemeClr val="tx1"/>
                </a:solidFill>
              </a:rPr>
              <a:t> قائمة التدفقات النقدية</a:t>
            </a:r>
            <a:endParaRPr lang="ar-DZ" sz="2400" b="0" spc="0" dirty="0">
              <a:solidFill>
                <a:schemeClr val="tx1"/>
              </a:solidFill>
            </a:endParaRPr>
          </a:p>
          <a:p>
            <a:pPr marL="900113" algn="r">
              <a:buFont typeface="Wingdings" pitchFamily="2" charset="2"/>
              <a:buChar char="Ø"/>
              <a:tabLst>
                <a:tab pos="1254125" algn="l"/>
              </a:tabLst>
            </a:pPr>
            <a:r>
              <a:rPr lang="ar-DZ" sz="2400" b="0" spc="0" dirty="0">
                <a:solidFill>
                  <a:schemeClr val="tx1"/>
                </a:solidFill>
              </a:rPr>
              <a:t> جدول تغيرات الأموال الخاصة</a:t>
            </a:r>
            <a:endParaRPr lang="ar-SA"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24</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047936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a:bodyPr>
          <a:lstStyle/>
          <a:p>
            <a:pPr marL="900113" algn="r">
              <a:buFont typeface="Wingdings" pitchFamily="2" charset="2"/>
              <a:buChar char="Ø"/>
              <a:tabLst>
                <a:tab pos="1254125" algn="l"/>
              </a:tabLst>
            </a:pPr>
            <a:r>
              <a:rPr lang="ar-SA" sz="3000" b="1" spc="0" dirty="0">
                <a:solidFill>
                  <a:schemeClr val="tx1"/>
                </a:solidFill>
              </a:rPr>
              <a:t>جدول الميزانية</a:t>
            </a:r>
          </a:p>
          <a:p>
            <a:pPr marL="36195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
              <a:tabLst>
                <a:tab pos="1254125" algn="l"/>
              </a:tabLst>
              <a:defRPr/>
            </a:pP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الأصول:</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تتكون حسب (</a:t>
            </a:r>
            <a:r>
              <a:rPr kumimoji="0" lang="en-US" sz="2400" b="0" i="0" u="none" strike="noStrike" kern="1200" cap="all" spc="0" normalizeH="0" baseline="0" noProof="0" dirty="0">
                <a:ln>
                  <a:noFill/>
                </a:ln>
                <a:solidFill>
                  <a:prstClr val="black"/>
                </a:solidFill>
                <a:effectLst/>
                <a:uLnTx/>
                <a:uFillTx/>
                <a:latin typeface="Georgia"/>
                <a:ea typeface="+mn-ea"/>
                <a:cs typeface="+mn-cs"/>
              </a:rPr>
              <a:t>SCF</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من العناصر التالية:</a:t>
            </a:r>
          </a:p>
          <a:p>
            <a:pPr marL="361950" marR="0" lvl="0" indent="0" algn="just" defTabSz="914400" rtl="1" eaLnBrk="1" fontAlgn="auto" latinLnBrk="0" hangingPunct="1">
              <a:lnSpc>
                <a:spcPct val="100000"/>
              </a:lnSpc>
              <a:spcBef>
                <a:spcPct val="20000"/>
              </a:spcBef>
              <a:spcAft>
                <a:spcPts val="0"/>
              </a:spcAft>
              <a:buClr>
                <a:srgbClr val="D16349"/>
              </a:buClr>
              <a:buSzPct val="85000"/>
              <a:buFontTx/>
              <a:buChar char="-"/>
              <a:tabLst>
                <a:tab pos="1254125" algn="l"/>
              </a:tabLst>
              <a:defRPr/>
            </a:pP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التثبيتات</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المادية، - </a:t>
            </a: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التثبيتات</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العينية، - </a:t>
            </a: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الاهتلاكات</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 المساهمات، الأصول المالية ، - المخزونات، - أصول الضريبة، - الزبائن والمدينين الآخرين، - خزينة الأموال الإيجابية. </a:t>
            </a:r>
          </a:p>
          <a:p>
            <a:pPr marL="36195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
              <a:tabLst>
                <a:tab pos="1254125" algn="l"/>
              </a:tabLst>
              <a:defRPr/>
            </a:pP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لخصوم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رؤوس الأموال، - الخصوم غير الجارية التي تتضمن فائدة، - الموردون والدائنون الآخرون، - خصوم الضريبة، - </a:t>
            </a:r>
            <a:r>
              <a:rPr kumimoji="0" lang="ar-SA" sz="24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المرصودات</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للأعباء وللخصوم</a:t>
            </a:r>
            <a:r>
              <a:rPr kumimoji="0" lang="ar-DZ"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المماثلة (منتوجات مثبتة مسبقة)، - خزينة الأموال السلبية</a:t>
            </a:r>
          </a:p>
          <a:p>
            <a:pPr marL="361950" marR="0" lvl="0" indent="0" algn="just" defTabSz="914400" rtl="1" eaLnBrk="1" fontAlgn="auto" latinLnBrk="0" hangingPunct="1">
              <a:lnSpc>
                <a:spcPct val="100000"/>
              </a:lnSpc>
              <a:spcBef>
                <a:spcPct val="20000"/>
              </a:spcBef>
              <a:spcAft>
                <a:spcPts val="0"/>
              </a:spcAft>
              <a:buClr>
                <a:srgbClr val="D16349"/>
              </a:buClr>
              <a:buSzPct val="85000"/>
              <a:buFont typeface="Wingdings 2"/>
              <a:buNone/>
              <a:tabLst>
                <a:tab pos="1254125" algn="l"/>
              </a:tabLst>
              <a:defRPr/>
            </a:pP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ارجع إلى الجريدة الرسمية العدد </a:t>
            </a:r>
            <a:r>
              <a:rPr kumimoji="0" lang="en-US" sz="2400" b="1" i="0" u="none" strike="noStrike" kern="1200" cap="all" spc="0" normalizeH="0" baseline="0" noProof="0" dirty="0">
                <a:ln>
                  <a:noFill/>
                </a:ln>
                <a:solidFill>
                  <a:prstClr val="black"/>
                </a:solidFill>
                <a:effectLst/>
                <a:uLnTx/>
                <a:uFillTx/>
                <a:latin typeface="Georgia"/>
                <a:ea typeface="+mn-ea"/>
                <a:cs typeface="+mn-cs"/>
              </a:rPr>
              <a:t>19</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الصادرة بتاريخ </a:t>
            </a:r>
            <a:r>
              <a:rPr kumimoji="0" lang="en-US" sz="2400" b="1" i="0" u="none" strike="noStrike" kern="1200" cap="all" spc="0" normalizeH="0" baseline="0" noProof="0" dirty="0">
                <a:ln>
                  <a:noFill/>
                </a:ln>
                <a:solidFill>
                  <a:prstClr val="black"/>
                </a:solidFill>
                <a:effectLst/>
                <a:uLnTx/>
                <a:uFillTx/>
                <a:latin typeface="Georgia"/>
                <a:ea typeface="+mn-ea"/>
                <a:cs typeface="+mn-cs"/>
              </a:rPr>
              <a:t> 2009/3/25</a:t>
            </a:r>
            <a:r>
              <a:rPr kumimoji="0" lang="ar-SA" sz="24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(ص </a:t>
            </a:r>
            <a:r>
              <a:rPr kumimoji="0" lang="ar-SA" sz="2400" b="1"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ص</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en-US" sz="2400" b="1" i="0" u="none" strike="noStrike" kern="1200" cap="all" spc="0" normalizeH="0" baseline="0" noProof="0" dirty="0">
                <a:ln>
                  <a:noFill/>
                </a:ln>
                <a:solidFill>
                  <a:prstClr val="black"/>
                </a:solidFill>
                <a:effectLst/>
                <a:uLnTx/>
                <a:uFillTx/>
                <a:latin typeface="Georgia"/>
                <a:ea typeface="+mn-ea"/>
                <a:cs typeface="+mn-cs"/>
              </a:rPr>
              <a:t>24-23</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(ص </a:t>
            </a:r>
            <a:r>
              <a:rPr kumimoji="0" lang="ar-SA" sz="2400" b="1"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ص</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28-29</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r>
              <a:rPr kumimoji="0" lang="ar-DZ"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(ص </a:t>
            </a:r>
            <a:r>
              <a:rPr kumimoji="0" lang="ar-SA" sz="2400" b="1"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ص</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en-US" sz="2400" b="1" i="0" u="none" strike="noStrike" kern="1200" cap="all" spc="0" normalizeH="0" baseline="0" noProof="0" dirty="0">
                <a:ln>
                  <a:noFill/>
                </a:ln>
                <a:solidFill>
                  <a:prstClr val="black"/>
                </a:solidFill>
                <a:effectLst/>
                <a:uLnTx/>
                <a:uFillTx/>
                <a:latin typeface="Georgia"/>
                <a:ea typeface="+mn-ea"/>
                <a:cs typeface="+mn-cs"/>
              </a:rPr>
              <a:t>33-32</a:t>
            </a:r>
            <a:r>
              <a:rPr kumimoji="0" lang="ar-SA" sz="24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625793" indent="0" algn="r">
              <a:buNone/>
              <a:tabLst>
                <a:tab pos="1254125" algn="l"/>
              </a:tabLst>
            </a:pPr>
            <a:endParaRPr lang="ar-SA"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25</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3827084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452438" algn="r">
              <a:buFont typeface="Wingdings" pitchFamily="2" charset="2"/>
              <a:buChar char="Ø"/>
              <a:tabLst>
                <a:tab pos="1254125" algn="l"/>
              </a:tabLst>
            </a:pPr>
            <a:r>
              <a:rPr lang="ar-DZ" sz="2800" b="1" spc="0" dirty="0">
                <a:solidFill>
                  <a:schemeClr val="tx1"/>
                </a:solidFill>
              </a:rPr>
              <a:t>قائمة الدخل</a:t>
            </a:r>
            <a:r>
              <a:rPr lang="ar-SA" sz="2800" b="1" spc="0" dirty="0">
                <a:solidFill>
                  <a:schemeClr val="tx1"/>
                </a:solidFill>
              </a:rPr>
              <a:t>(حساب النتائج</a:t>
            </a:r>
            <a:r>
              <a:rPr lang="ar-DZ" sz="2800" b="1" spc="0" dirty="0">
                <a:solidFill>
                  <a:schemeClr val="tx1"/>
                </a:solidFill>
              </a:rPr>
              <a:t> حسب الطبيعة</a:t>
            </a:r>
            <a:r>
              <a:rPr lang="ar-SA" sz="2800" b="1" spc="0" dirty="0">
                <a:solidFill>
                  <a:schemeClr val="tx1"/>
                </a:solidFill>
              </a:rPr>
              <a:t>)</a:t>
            </a:r>
          </a:p>
          <a:p>
            <a:pPr marL="819150" indent="-457200" algn="just">
              <a:spcBef>
                <a:spcPts val="0"/>
              </a:spcBef>
              <a:buFontTx/>
              <a:buChar char="-"/>
              <a:tabLst>
                <a:tab pos="1254125" algn="l"/>
              </a:tabLst>
            </a:pPr>
            <a:r>
              <a:rPr lang="ar-DZ" sz="2400" b="0" spc="0" dirty="0">
                <a:solidFill>
                  <a:schemeClr val="tx1"/>
                </a:solidFill>
              </a:rPr>
              <a:t>يتضمن هذا الحساب البنود التالية:</a:t>
            </a:r>
          </a:p>
          <a:p>
            <a:pPr marL="1733550" lvl="2" indent="-457200" algn="just">
              <a:spcBef>
                <a:spcPts val="0"/>
              </a:spcBef>
              <a:buFontTx/>
              <a:buChar char="-"/>
              <a:tabLst>
                <a:tab pos="1254125" algn="l"/>
              </a:tabLst>
            </a:pPr>
            <a:r>
              <a:rPr lang="ar-DZ" sz="2400" dirty="0">
                <a:solidFill>
                  <a:schemeClr val="tx1"/>
                </a:solidFill>
              </a:rPr>
              <a:t>إنتاج السنة المالية</a:t>
            </a:r>
          </a:p>
          <a:p>
            <a:pPr marL="1733550" lvl="2" indent="-457200" algn="just">
              <a:spcBef>
                <a:spcPts val="0"/>
              </a:spcBef>
              <a:buFontTx/>
              <a:buChar char="-"/>
              <a:tabLst>
                <a:tab pos="1254125" algn="l"/>
              </a:tabLst>
            </a:pPr>
            <a:r>
              <a:rPr lang="ar-DZ" sz="2400" dirty="0">
                <a:solidFill>
                  <a:schemeClr val="tx1"/>
                </a:solidFill>
              </a:rPr>
              <a:t>استهلاك السنة المالية</a:t>
            </a:r>
          </a:p>
          <a:p>
            <a:pPr marL="1733550" lvl="2" indent="-457200" algn="just">
              <a:spcBef>
                <a:spcPts val="0"/>
              </a:spcBef>
              <a:buFontTx/>
              <a:buChar char="-"/>
              <a:tabLst>
                <a:tab pos="1254125" algn="l"/>
              </a:tabLst>
            </a:pPr>
            <a:r>
              <a:rPr lang="ar-DZ" sz="2400" b="1" dirty="0">
                <a:solidFill>
                  <a:schemeClr val="tx1"/>
                </a:solidFill>
              </a:rPr>
              <a:t>القيمة المضافة للاستغلال </a:t>
            </a:r>
            <a:r>
              <a:rPr lang="ar-DZ" sz="2400" dirty="0">
                <a:solidFill>
                  <a:schemeClr val="tx1"/>
                </a:solidFill>
              </a:rPr>
              <a:t>(الفرق بين إنتاج واستهلاك السنة المالية)</a:t>
            </a:r>
          </a:p>
          <a:p>
            <a:pPr marL="1733550" lvl="2" indent="-457200" algn="just">
              <a:spcBef>
                <a:spcPts val="0"/>
              </a:spcBef>
              <a:buFontTx/>
              <a:buChar char="-"/>
              <a:tabLst>
                <a:tab pos="1254125" algn="l"/>
              </a:tabLst>
            </a:pPr>
            <a:r>
              <a:rPr lang="ar-DZ" sz="2400" b="1" dirty="0">
                <a:solidFill>
                  <a:schemeClr val="tx1"/>
                </a:solidFill>
              </a:rPr>
              <a:t>الفائض الإجمالي للاستغلال</a:t>
            </a:r>
          </a:p>
          <a:p>
            <a:pPr marL="1733550" lvl="2" indent="-457200" algn="just">
              <a:spcBef>
                <a:spcPts val="0"/>
              </a:spcBef>
              <a:buFontTx/>
              <a:buChar char="-"/>
              <a:tabLst>
                <a:tab pos="1254125" algn="l"/>
              </a:tabLst>
            </a:pPr>
            <a:r>
              <a:rPr lang="ar-DZ" sz="2400" dirty="0">
                <a:solidFill>
                  <a:schemeClr val="tx1"/>
                </a:solidFill>
              </a:rPr>
              <a:t>النتيجة العملياتية</a:t>
            </a:r>
          </a:p>
          <a:p>
            <a:pPr marL="1733550" lvl="2" indent="-457200" algn="just">
              <a:spcBef>
                <a:spcPts val="0"/>
              </a:spcBef>
              <a:buFontTx/>
              <a:buChar char="-"/>
              <a:tabLst>
                <a:tab pos="1254125" algn="l"/>
              </a:tabLst>
            </a:pPr>
            <a:r>
              <a:rPr lang="ar-DZ" sz="2400" dirty="0">
                <a:solidFill>
                  <a:schemeClr val="tx1"/>
                </a:solidFill>
              </a:rPr>
              <a:t>النتيجة المالية</a:t>
            </a:r>
          </a:p>
          <a:p>
            <a:pPr marL="1733550" lvl="2" indent="-457200" algn="just">
              <a:spcBef>
                <a:spcPts val="0"/>
              </a:spcBef>
              <a:buFontTx/>
              <a:buChar char="-"/>
              <a:tabLst>
                <a:tab pos="1254125" algn="l"/>
              </a:tabLst>
            </a:pPr>
            <a:r>
              <a:rPr lang="ar-DZ" sz="2400" b="1" dirty="0">
                <a:solidFill>
                  <a:schemeClr val="tx1"/>
                </a:solidFill>
              </a:rPr>
              <a:t>النتيجة العادية قبل الضرائب </a:t>
            </a:r>
            <a:r>
              <a:rPr lang="ar-DZ" sz="2400" dirty="0">
                <a:solidFill>
                  <a:schemeClr val="tx1"/>
                </a:solidFill>
              </a:rPr>
              <a:t>( مجموع النتيجتين العملياتية والمالية)</a:t>
            </a:r>
          </a:p>
          <a:p>
            <a:pPr marL="1733550" lvl="2" indent="-457200" algn="just">
              <a:spcBef>
                <a:spcPts val="0"/>
              </a:spcBef>
              <a:buFontTx/>
              <a:buChar char="-"/>
              <a:tabLst>
                <a:tab pos="1254125" algn="l"/>
              </a:tabLst>
            </a:pPr>
            <a:r>
              <a:rPr lang="ar-DZ" sz="2400" dirty="0">
                <a:solidFill>
                  <a:schemeClr val="tx1"/>
                </a:solidFill>
              </a:rPr>
              <a:t>النتيجة الصافية للأنشطة العادية</a:t>
            </a:r>
          </a:p>
          <a:p>
            <a:pPr marL="1733550" lvl="2" indent="-457200" algn="just">
              <a:spcBef>
                <a:spcPts val="0"/>
              </a:spcBef>
              <a:buFontTx/>
              <a:buChar char="-"/>
              <a:tabLst>
                <a:tab pos="1254125" algn="l"/>
              </a:tabLst>
            </a:pPr>
            <a:r>
              <a:rPr lang="ar-DZ" sz="2400" dirty="0">
                <a:solidFill>
                  <a:schemeClr val="tx1"/>
                </a:solidFill>
              </a:rPr>
              <a:t>النتيجة غير العادية</a:t>
            </a:r>
          </a:p>
          <a:p>
            <a:pPr marL="1733550" lvl="2" indent="-457200" algn="just">
              <a:spcBef>
                <a:spcPts val="0"/>
              </a:spcBef>
              <a:buFontTx/>
              <a:buChar char="-"/>
              <a:tabLst>
                <a:tab pos="1254125" algn="l"/>
              </a:tabLst>
            </a:pPr>
            <a:r>
              <a:rPr lang="ar-DZ" sz="2400" dirty="0">
                <a:solidFill>
                  <a:schemeClr val="tx1"/>
                </a:solidFill>
              </a:rPr>
              <a:t>النتيجة الصافية للسنة المالية</a:t>
            </a:r>
          </a:p>
          <a:p>
            <a:pPr marL="900113" algn="r">
              <a:buFont typeface="Wingdings" pitchFamily="2" charset="2"/>
              <a:buChar char="Ø"/>
              <a:tabLst>
                <a:tab pos="1254125" algn="l"/>
              </a:tabLst>
            </a:pPr>
            <a:endParaRPr lang="ar-SA"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26</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170420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452438" marR="0" lvl="0" indent="0" algn="r" defTabSz="914400" rtl="1" eaLnBrk="1" fontAlgn="auto" latinLnBrk="0" hangingPunct="1">
              <a:lnSpc>
                <a:spcPct val="100000"/>
              </a:lnSpc>
              <a:spcBef>
                <a:spcPct val="20000"/>
              </a:spcBef>
              <a:spcAft>
                <a:spcPts val="0"/>
              </a:spcAft>
              <a:buClr>
                <a:srgbClr val="D16349"/>
              </a:buClr>
              <a:buSzPct val="85000"/>
              <a:buFont typeface="Wingdings" pitchFamily="2" charset="2"/>
              <a:buChar char="Ø"/>
              <a:tabLst>
                <a:tab pos="1254125" algn="l"/>
              </a:tabLst>
              <a:defRPr/>
            </a:pP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قائمة الدخل</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(حساب النتائج</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حسب الوظيفة</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819150" marR="0" lvl="0" indent="-457200" algn="just" defTabSz="914400" rtl="1" eaLnBrk="1" fontAlgn="auto" latinLnBrk="0" hangingPunct="1">
              <a:lnSpc>
                <a:spcPct val="100000"/>
              </a:lnSpc>
              <a:spcBef>
                <a:spcPts val="0"/>
              </a:spcBef>
              <a:spcAft>
                <a:spcPts val="0"/>
              </a:spcAft>
              <a:buClr>
                <a:srgbClr val="D16349"/>
              </a:buClr>
              <a:buSzPct val="85000"/>
              <a:buFontTx/>
              <a:buChar char="-"/>
              <a:tabLst>
                <a:tab pos="1254125" algn="l"/>
              </a:tabLst>
              <a:defRPr/>
            </a:pPr>
            <a:r>
              <a:rPr kumimoji="0" lang="ar-DZ" sz="20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يتضمن هذا الحساب البنود التالية:</a:t>
            </a:r>
          </a:p>
          <a:p>
            <a:pPr marL="1733550" marR="0" lvl="2" indent="-457200" algn="just" defTabSz="914400" rtl="1" eaLnBrk="1" fontAlgn="auto" latinLnBrk="0" hangingPunct="1">
              <a:lnSpc>
                <a:spcPct val="100000"/>
              </a:lnSpc>
              <a:spcBef>
                <a:spcPts val="0"/>
              </a:spcBef>
              <a:spcAft>
                <a:spcPts val="0"/>
              </a:spcAft>
              <a:buClr>
                <a:srgbClr val="8CADAE"/>
              </a:buClr>
              <a:buSzPct val="75000"/>
              <a:buFontTx/>
              <a:buChar char="-"/>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هامش الربح الإجمالي</a:t>
            </a:r>
          </a:p>
          <a:p>
            <a:pPr marL="1733550" marR="0" lvl="2" indent="-457200" algn="just" defTabSz="914400" rtl="1" eaLnBrk="1" fontAlgn="auto" latinLnBrk="0" hangingPunct="1">
              <a:lnSpc>
                <a:spcPct val="100000"/>
              </a:lnSpc>
              <a:spcBef>
                <a:spcPts val="0"/>
              </a:spcBef>
              <a:spcAft>
                <a:spcPts val="0"/>
              </a:spcAft>
              <a:buClr>
                <a:srgbClr val="8CADAE"/>
              </a:buClr>
              <a:buSzPct val="75000"/>
              <a:buFontTx/>
              <a:buChar char="-"/>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النتيجة العملياتية</a:t>
            </a:r>
          </a:p>
          <a:p>
            <a:pPr marL="1733550" marR="0" lvl="2" indent="-457200" algn="just" defTabSz="914400" rtl="1" eaLnBrk="1" fontAlgn="auto" latinLnBrk="0" hangingPunct="1">
              <a:lnSpc>
                <a:spcPct val="100000"/>
              </a:lnSpc>
              <a:spcBef>
                <a:spcPts val="0"/>
              </a:spcBef>
              <a:spcAft>
                <a:spcPts val="0"/>
              </a:spcAft>
              <a:buClr>
                <a:srgbClr val="8CADAE"/>
              </a:buClr>
              <a:buSzPct val="75000"/>
              <a:buFontTx/>
              <a:buChar char="-"/>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النتيجة العادية قبل الضريبة</a:t>
            </a:r>
          </a:p>
          <a:p>
            <a:pPr marL="1733550" marR="0" lvl="2" indent="-457200" algn="just" defTabSz="914400" rtl="1" eaLnBrk="1" fontAlgn="auto" latinLnBrk="0" hangingPunct="1">
              <a:lnSpc>
                <a:spcPct val="100000"/>
              </a:lnSpc>
              <a:spcBef>
                <a:spcPts val="0"/>
              </a:spcBef>
              <a:spcAft>
                <a:spcPts val="0"/>
              </a:spcAft>
              <a:buClr>
                <a:srgbClr val="8CADAE"/>
              </a:buClr>
              <a:buSzPct val="75000"/>
              <a:buFontTx/>
              <a:buChar char="-"/>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النتيجة الصافية للأنشطة العادية</a:t>
            </a:r>
          </a:p>
          <a:p>
            <a:pPr marL="1733550" marR="0" lvl="2" indent="-457200" algn="just" defTabSz="914400" rtl="1" eaLnBrk="1" fontAlgn="auto" latinLnBrk="0" hangingPunct="1">
              <a:lnSpc>
                <a:spcPct val="100000"/>
              </a:lnSpc>
              <a:spcBef>
                <a:spcPts val="0"/>
              </a:spcBef>
              <a:spcAft>
                <a:spcPts val="0"/>
              </a:spcAft>
              <a:buClr>
                <a:srgbClr val="8CADAE"/>
              </a:buClr>
              <a:buSzPct val="75000"/>
              <a:buFontTx/>
              <a:buChar char="-"/>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النتيجة الصافية للسنة المالية</a:t>
            </a:r>
          </a:p>
          <a:p>
            <a:pPr marL="530225" marR="0" lvl="2" indent="0" algn="just" defTabSz="914400" rtl="1" eaLnBrk="1" fontAlgn="auto" latinLnBrk="0" hangingPunct="1">
              <a:lnSpc>
                <a:spcPct val="100000"/>
              </a:lnSpc>
              <a:spcBef>
                <a:spcPts val="0"/>
              </a:spcBef>
              <a:spcAft>
                <a:spcPts val="0"/>
              </a:spcAft>
              <a:buClr>
                <a:srgbClr val="8CADAE"/>
              </a:buClr>
              <a:buSzPct val="75000"/>
              <a:buFont typeface="Wingdings 2"/>
              <a:buNone/>
              <a:tabLst>
                <a:tab pos="1254125" algn="l"/>
              </a:tabLst>
              <a:defRPr/>
            </a:pPr>
            <a:r>
              <a:rPr kumimoji="0" lang="ar-DZ"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إن استخدام حساب النتائج حسب الطبيعة أو حسب الوظيفة كل له دلالته الخاصة ، وأن المحصلة ستكون واحدة من خلال النتيجة الصافية للسنة المالية. ويكمن الاختلاف في أن حساب النتائج حسب الطبيعة يوضح علاقة المصاريف والنواتج بأرصدة حساباتها في دفتر الأستاذ وفق القواعد المنصوص عليها في التسجيل المحاسبي، مما يساعد أطراف أخرى على مراقبة بنود هذا الحساب وبوضوح. أما ح/النتائج حسب الوظيفة فيساعد على إبراز النتائج مبوبة بطريقة يسهل معها رصد حركة النتائج المتوصل إليها بطريقة مبسطة. والملاحظ أن كل من ح/ النتائج حسب الطبيعة أو الوظيفة دلالات مالية يسهل من خلال استنباط مؤشرات مالية تستخدم أساسا في مجالات تحليل الوضعية المالية للمؤسسة.</a:t>
            </a:r>
            <a:endParaRPr kumimoji="0" lang="ar-SA" sz="20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endParaRPr>
          </a:p>
          <a:p>
            <a:pPr marL="900113" algn="r">
              <a:buFont typeface="Wingdings" pitchFamily="2" charset="2"/>
              <a:buChar char="Ø"/>
              <a:tabLst>
                <a:tab pos="1254125" algn="l"/>
              </a:tabLst>
            </a:pPr>
            <a:endParaRPr lang="ar-SA"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27</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8922270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a:bodyPr>
          <a:lstStyle/>
          <a:p>
            <a:pPr marL="900113" algn="r">
              <a:buFont typeface="Wingdings" pitchFamily="2" charset="2"/>
              <a:buChar char="Ø"/>
              <a:tabLst>
                <a:tab pos="1254125" algn="l"/>
              </a:tabLst>
            </a:pPr>
            <a:r>
              <a:rPr lang="ar-SA" sz="2400" b="0" spc="0" dirty="0">
                <a:solidFill>
                  <a:schemeClr val="tx1"/>
                </a:solidFill>
              </a:rPr>
              <a:t> </a:t>
            </a:r>
            <a:r>
              <a:rPr lang="ar-SA" sz="2800" b="1" spc="0" dirty="0">
                <a:solidFill>
                  <a:schemeClr val="tx1"/>
                </a:solidFill>
              </a:rPr>
              <a:t>قائمة التدفقات النقدية</a:t>
            </a:r>
            <a:endParaRPr lang="ar-DZ" sz="2400" b="1" spc="0" dirty="0">
              <a:solidFill>
                <a:schemeClr val="tx1"/>
              </a:solidFill>
            </a:endParaRPr>
          </a:p>
          <a:p>
            <a:pPr marL="452438" algn="just">
              <a:tabLst>
                <a:tab pos="1254125" algn="l"/>
              </a:tabLst>
            </a:pPr>
            <a:r>
              <a:rPr lang="ar-SA" sz="2400" b="0" spc="0" dirty="0">
                <a:solidFill>
                  <a:schemeClr val="tx1"/>
                </a:solidFill>
              </a:rPr>
              <a:t>تتمثل التدفقات النقدية حسب النظام المحاسبي المالي (</a:t>
            </a:r>
            <a:r>
              <a:rPr lang="fr-FR" sz="2400" b="0" spc="0" dirty="0">
                <a:solidFill>
                  <a:schemeClr val="tx1"/>
                </a:solidFill>
              </a:rPr>
              <a:t>SCF</a:t>
            </a:r>
            <a:r>
              <a:rPr lang="ar-SA" sz="2400" b="0" spc="0" dirty="0">
                <a:solidFill>
                  <a:schemeClr val="tx1"/>
                </a:solidFill>
              </a:rPr>
              <a:t>) من خلال ما يسمى بجدول سيولة الخزينة (الطريقة المباشرة وغير المباشرة). </a:t>
            </a:r>
            <a:r>
              <a:rPr lang="ar-SA" sz="2000" spc="0" dirty="0">
                <a:solidFill>
                  <a:schemeClr val="tx1"/>
                </a:solidFill>
              </a:rPr>
              <a:t>ارجع إلى الجريدة الرسمية العدد </a:t>
            </a:r>
            <a:r>
              <a:rPr lang="en-US" sz="2000" spc="0" dirty="0">
                <a:solidFill>
                  <a:schemeClr val="tx1"/>
                </a:solidFill>
              </a:rPr>
              <a:t>19</a:t>
            </a:r>
            <a:r>
              <a:rPr lang="ar-SA" sz="2000" spc="0" dirty="0">
                <a:solidFill>
                  <a:schemeClr val="tx1"/>
                </a:solidFill>
              </a:rPr>
              <a:t> الصادرة بتاريخ </a:t>
            </a:r>
            <a:r>
              <a:rPr lang="en-US" sz="2000" spc="0" dirty="0">
                <a:solidFill>
                  <a:schemeClr val="tx1"/>
                </a:solidFill>
              </a:rPr>
              <a:t> 2009/3/25</a:t>
            </a:r>
            <a:r>
              <a:rPr lang="ar-SA" sz="2000" b="0" spc="0" dirty="0">
                <a:solidFill>
                  <a:schemeClr val="tx1"/>
                </a:solidFill>
              </a:rPr>
              <a:t>. </a:t>
            </a:r>
            <a:r>
              <a:rPr lang="ar-SA" sz="2000" spc="0" dirty="0">
                <a:solidFill>
                  <a:schemeClr val="tx1"/>
                </a:solidFill>
              </a:rPr>
              <a:t>(ص </a:t>
            </a:r>
            <a:r>
              <a:rPr lang="ar-SA" sz="2000" spc="0" dirty="0" err="1">
                <a:solidFill>
                  <a:schemeClr val="tx1"/>
                </a:solidFill>
              </a:rPr>
              <a:t>ص</a:t>
            </a:r>
            <a:r>
              <a:rPr lang="ar-SA" sz="2000" spc="0" dirty="0">
                <a:solidFill>
                  <a:schemeClr val="tx1"/>
                </a:solidFill>
              </a:rPr>
              <a:t> </a:t>
            </a:r>
            <a:r>
              <a:rPr lang="en-US" sz="2000" spc="0" dirty="0">
                <a:solidFill>
                  <a:schemeClr val="tx1"/>
                </a:solidFill>
              </a:rPr>
              <a:t>36-35-26</a:t>
            </a:r>
            <a:r>
              <a:rPr lang="ar-SA" sz="2000" spc="0" dirty="0">
                <a:solidFill>
                  <a:schemeClr val="tx1"/>
                </a:solidFill>
              </a:rPr>
              <a:t>). </a:t>
            </a:r>
            <a:endParaRPr lang="ar-SA" sz="2400" spc="0" dirty="0">
              <a:solidFill>
                <a:schemeClr val="tx1"/>
              </a:solidFill>
            </a:endParaRPr>
          </a:p>
          <a:p>
            <a:pPr marL="452438" algn="just">
              <a:tabLst>
                <a:tab pos="1254125" algn="l"/>
              </a:tabLst>
            </a:pPr>
            <a:r>
              <a:rPr lang="ar-SA" sz="2400" b="0" spc="0" dirty="0">
                <a:solidFill>
                  <a:schemeClr val="tx1"/>
                </a:solidFill>
              </a:rPr>
              <a:t>فالهدف من جدول سيولة الخزينة هو إعطاء مستعملي الكشوف المالية أساسا لتقييم مدى قدرة الكيان على توليد الأموال ونظائرها وكذلك المعلومات بشأن استخدام هذه السيولة.</a:t>
            </a:r>
          </a:p>
          <a:p>
            <a:pPr marL="625793" indent="0" algn="r">
              <a:buNone/>
              <a:tabLst>
                <a:tab pos="1254125" algn="l"/>
              </a:tabLst>
            </a:pPr>
            <a:endParaRPr lang="ar-DZ"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28</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928593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900113" algn="r">
              <a:buFont typeface="Wingdings" pitchFamily="2" charset="2"/>
              <a:buChar char="Ø"/>
              <a:tabLst>
                <a:tab pos="1254125" algn="l"/>
              </a:tabLst>
            </a:pPr>
            <a:r>
              <a:rPr lang="ar-SA" sz="2400" b="0" spc="0" dirty="0">
                <a:solidFill>
                  <a:schemeClr val="tx1"/>
                </a:solidFill>
              </a:rPr>
              <a:t> </a:t>
            </a:r>
            <a:r>
              <a:rPr lang="ar-SA" sz="3300" b="1" spc="0" dirty="0">
                <a:solidFill>
                  <a:schemeClr val="tx1"/>
                </a:solidFill>
              </a:rPr>
              <a:t>قائمة التدفقات النقدية</a:t>
            </a:r>
            <a:endParaRPr lang="ar-DZ" sz="2400" b="1" spc="0" dirty="0">
              <a:solidFill>
                <a:schemeClr val="tx1"/>
              </a:solidFill>
            </a:endParaRPr>
          </a:p>
          <a:p>
            <a:pPr marL="452438"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tab pos="1254125" algn="l"/>
              </a:tabLst>
              <a:defRPr/>
            </a:pP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المباشرة: </a:t>
            </a:r>
            <a:r>
              <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يتم تحديد الفصول الرئيسية لدخول وخروج الأموال الإجمالية (الزبائن، الموردون، الضرائب،..)، قصد إبراز تدفق مالي صافي. ويتم تقريب التدفق المالي الصافي إلى النتيجة قبل ضريبة الفترة المقصودة.</a:t>
            </a:r>
          </a:p>
          <a:p>
            <a:pPr marL="452438"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tab pos="1254125" algn="l"/>
              </a:tabLst>
              <a:defRPr/>
            </a:pPr>
            <a:r>
              <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غير المباشرة: </a:t>
            </a:r>
            <a:r>
              <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تتمثل في تصحيح النتيجة للسنة المالية مع الأخذ بعين الاعتبار </a:t>
            </a:r>
            <a:r>
              <a:rPr kumimoji="0" lang="ar-SA" sz="26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مايلي</a:t>
            </a:r>
            <a:r>
              <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ü"/>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آثار المعاملات دون التأثير في الخزينة (</a:t>
            </a:r>
            <a:r>
              <a:rPr kumimoji="0" lang="ar-SA" sz="2600" b="1" i="0" u="none" strike="noStrike" kern="1200" cap="none" spc="0" normalizeH="0" baseline="0" noProof="0" dirty="0" err="1">
                <a:ln>
                  <a:noFill/>
                </a:ln>
                <a:solidFill>
                  <a:prstClr val="black"/>
                </a:solidFill>
                <a:effectLst/>
                <a:uLnTx/>
                <a:uFillTx/>
                <a:latin typeface="Georgia"/>
                <a:ea typeface="+mn-ea"/>
                <a:cs typeface="Times New Roman" panose="02020603050405020304" pitchFamily="18" charset="0"/>
              </a:rPr>
              <a:t>اهتلاكات</a:t>
            </a:r>
            <a:r>
              <a:rPr kumimoji="0" lang="ar-SA" sz="2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الزبائن، المخزونات</a:t>
            </a: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ü"/>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التفاوتات أو التسويات (</a:t>
            </a:r>
            <a:r>
              <a:rPr kumimoji="0" lang="ar-SA" sz="2600" b="1"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ضرائب مؤجلة</a:t>
            </a: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ü"/>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التدفقات المالية المرتبطة بأنشطة الاستثمار </a:t>
            </a:r>
            <a:r>
              <a:rPr kumimoji="0" lang="ar-SA" sz="2600" b="0" i="0" u="none" strike="noStrike" kern="1200" cap="none" spc="0" normalizeH="0" baseline="0" noProof="0" dirty="0" err="1">
                <a:ln>
                  <a:noFill/>
                </a:ln>
                <a:solidFill>
                  <a:prstClr val="black"/>
                </a:solidFill>
                <a:effectLst/>
                <a:uLnTx/>
                <a:uFillTx/>
                <a:latin typeface="Georgia"/>
                <a:ea typeface="+mn-ea"/>
                <a:cs typeface="Times New Roman" panose="02020603050405020304" pitchFamily="18" charset="0"/>
              </a:rPr>
              <a:t>أوالتمويل</a:t>
            </a: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(قيمة التنازل الزائدة أو الناقصة )، مع ضرورة تقديم  التدفقات كلا على حدى.</a:t>
            </a:r>
          </a:p>
          <a:p>
            <a:pPr marL="625793" indent="0" algn="r">
              <a:buNone/>
              <a:tabLst>
                <a:tab pos="1254125" algn="l"/>
              </a:tabLst>
            </a:pPr>
            <a:endParaRPr lang="ar-DZ"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29</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55316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0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نطاق المالية</a:t>
            </a:r>
            <a:br>
              <a:rPr lang="ar-SA" sz="2400" dirty="0"/>
            </a:br>
            <a:endParaRPr lang="ar-SA" sz="1800" dirty="0"/>
          </a:p>
        </p:txBody>
      </p:sp>
      <p:sp>
        <p:nvSpPr>
          <p:cNvPr id="16" name="Content Placeholder 15"/>
          <p:cNvSpPr>
            <a:spLocks noGrp="1"/>
          </p:cNvSpPr>
          <p:nvPr>
            <p:ph sz="quarter" idx="1"/>
          </p:nvPr>
        </p:nvSpPr>
        <p:spPr>
          <a:xfrm>
            <a:off x="457200" y="1600199"/>
            <a:ext cx="7467600" cy="4440819"/>
          </a:xfrm>
        </p:spPr>
        <p:style>
          <a:lnRef idx="2">
            <a:schemeClr val="dk1"/>
          </a:lnRef>
          <a:fillRef idx="1">
            <a:schemeClr val="lt1"/>
          </a:fillRef>
          <a:effectRef idx="0">
            <a:schemeClr val="dk1"/>
          </a:effectRef>
          <a:fontRef idx="minor">
            <a:schemeClr val="dk1"/>
          </a:fontRef>
        </p:style>
        <p:txBody>
          <a:bodyPr>
            <a:normAutofit/>
          </a:bodyPr>
          <a:lstStyle/>
          <a:p>
            <a:r>
              <a:rPr lang="ar-SA" sz="3000" b="1" dirty="0"/>
              <a:t>نطاق المالية</a:t>
            </a:r>
          </a:p>
          <a:p>
            <a:pPr marL="182563" indent="258763">
              <a:buFont typeface="Wingdings" pitchFamily="2" charset="2"/>
              <a:buChar char="ü"/>
            </a:pPr>
            <a:r>
              <a:rPr lang="ar-SA" b="1" dirty="0"/>
              <a:t>لماذا المالية ؟</a:t>
            </a:r>
          </a:p>
          <a:p>
            <a:pPr marL="363538" indent="1588">
              <a:buFont typeface="Wingdings" pitchFamily="2" charset="2"/>
              <a:buChar char="§"/>
              <a:tabLst>
                <a:tab pos="1798638" algn="l"/>
                <a:tab pos="1965325" algn="l"/>
              </a:tabLst>
            </a:pPr>
            <a:r>
              <a:rPr lang="ar-SA" dirty="0"/>
              <a:t> </a:t>
            </a:r>
            <a:r>
              <a:rPr lang="ar-SA" b="1" dirty="0"/>
              <a:t>يمكن الإجابة على هذا السؤال من خلال المقاربات التالية:</a:t>
            </a:r>
          </a:p>
          <a:p>
            <a:pPr marL="441325" indent="92075" algn="just" defTabSz="155575">
              <a:buFont typeface="Wingdings" pitchFamily="2" charset="2"/>
              <a:buChar char="Ø"/>
            </a:pPr>
            <a:r>
              <a:rPr lang="ar-SA" dirty="0"/>
              <a:t> شخص لا يمتلك فائضا من الأموال ولا يمتلك أفكارا لتكوين الفائض </a:t>
            </a:r>
            <a:r>
              <a:rPr lang="ar-DZ" dirty="0"/>
              <a:t>           </a:t>
            </a:r>
            <a:r>
              <a:rPr lang="ar-SA" dirty="0"/>
              <a:t>والاستثمار.  </a:t>
            </a:r>
          </a:p>
          <a:p>
            <a:pPr marL="441325" indent="92075" algn="just" defTabSz="155575">
              <a:buFont typeface="Wingdings" pitchFamily="2" charset="2"/>
              <a:buChar char="Ø"/>
            </a:pPr>
            <a:r>
              <a:rPr lang="ar-SA" dirty="0"/>
              <a:t> شخص يمتلك فائضا من الأموال ولكن ليس لديه أفكارا للاستثمار.</a:t>
            </a:r>
          </a:p>
          <a:p>
            <a:pPr marL="441325" indent="92075" algn="just" defTabSz="155575">
              <a:buFont typeface="Wingdings" pitchFamily="2" charset="2"/>
              <a:buChar char="Ø"/>
            </a:pPr>
            <a:r>
              <a:rPr lang="ar-SA" dirty="0"/>
              <a:t> شخص لديه أفكار ممتازة ولكن لا يمتلك أموال للاستثمار بشكل كافي.</a:t>
            </a:r>
          </a:p>
          <a:p>
            <a:pPr marL="441325" indent="92075" algn="just" defTabSz="155575">
              <a:buFont typeface="Wingdings" pitchFamily="2" charset="2"/>
              <a:buChar char="Ø"/>
            </a:pPr>
            <a:r>
              <a:rPr lang="ar-SA" dirty="0"/>
              <a:t> شخص يمتلك فائض من الأموال وأيضا أفكار ممتازة.</a:t>
            </a:r>
            <a:endParaRPr lang="ar-DZ" dirty="0"/>
          </a:p>
          <a:p>
            <a:pPr marL="441325" indent="0" algn="just" defTabSz="155575">
              <a:buNone/>
            </a:pPr>
            <a:r>
              <a:rPr lang="ar-SA" b="1" dirty="0"/>
              <a:t>إن اختيار الإجابة الأكثر ملاءمة ستكون من خلال المقاربة الثالثة</a:t>
            </a:r>
            <a:r>
              <a:rPr lang="ar-DZ" b="1" dirty="0"/>
              <a:t>       </a:t>
            </a:r>
            <a:r>
              <a:rPr lang="ar-SA" b="1" dirty="0"/>
              <a:t> و الرابعة.</a:t>
            </a:r>
          </a:p>
        </p:txBody>
      </p:sp>
      <p:sp>
        <p:nvSpPr>
          <p:cNvPr id="4" name="Date Placeholder 3"/>
          <p:cNvSpPr>
            <a:spLocks noGrp="1"/>
          </p:cNvSpPr>
          <p:nvPr>
            <p:ph type="dt" sz="half" idx="14"/>
          </p:nvPr>
        </p:nvSpPr>
        <p:spPr>
          <a:xfrm>
            <a:off x="381029" y="6151891"/>
            <a:ext cx="2808312" cy="432048"/>
          </a:xfrm>
        </p:spPr>
        <p:txBody>
          <a:bodyPr/>
          <a:lstStyle/>
          <a:p>
            <a:pPr algn="l" rtl="0"/>
            <a:fld id="{EDE4DC9A-19BA-432C-B11D-82087B88525A}"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a:t>
            </a:fld>
            <a:endParaRPr lang="ar-SA"/>
          </a:p>
        </p:txBody>
      </p:sp>
      <p:sp>
        <p:nvSpPr>
          <p:cNvPr id="6" name="Footer Placeholder 5"/>
          <p:cNvSpPr>
            <a:spLocks noGrp="1"/>
          </p:cNvSpPr>
          <p:nvPr>
            <p:ph type="ftr" sz="quarter" idx="16"/>
          </p:nvPr>
        </p:nvSpPr>
        <p:spPr>
          <a:xfrm>
            <a:off x="2051720" y="6041019"/>
            <a:ext cx="607729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a:t>
            </a:r>
            <a:endParaRPr lang="ar-DZ" b="1" dirty="0">
              <a:solidFill>
                <a:schemeClr val="tx1"/>
              </a:solidFill>
            </a:endParaRPr>
          </a:p>
          <a:p>
            <a:pPr algn="ctr"/>
            <a:r>
              <a:rPr lang="ar-SA" b="1" dirty="0">
                <a:solidFill>
                  <a:schemeClr val="tx1"/>
                </a:solidFill>
              </a:rPr>
              <a:t> محاسبة وتدقيق</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900113" algn="r">
              <a:buFont typeface="Wingdings" pitchFamily="2" charset="2"/>
              <a:buChar char="Ø"/>
              <a:tabLst>
                <a:tab pos="1254125" algn="l"/>
              </a:tabLst>
            </a:pPr>
            <a:r>
              <a:rPr lang="ar-SA" sz="2400" b="0" spc="0" dirty="0">
                <a:solidFill>
                  <a:schemeClr val="tx1"/>
                </a:solidFill>
              </a:rPr>
              <a:t> </a:t>
            </a:r>
            <a:r>
              <a:rPr lang="ar-SA" sz="3000" b="1" spc="0" dirty="0">
                <a:solidFill>
                  <a:schemeClr val="tx1"/>
                </a:solidFill>
              </a:rPr>
              <a:t>قائمة التدفقات النقدية</a:t>
            </a:r>
            <a:endParaRPr lang="ar-DZ" sz="2400" b="1" spc="0" dirty="0">
              <a:solidFill>
                <a:schemeClr val="tx1"/>
              </a:solidFill>
            </a:endParaRPr>
          </a:p>
          <a:p>
            <a:pPr marL="452438"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tab pos="1254125" algn="l"/>
              </a:tabLst>
              <a:defRPr/>
            </a:pP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المباشرة (جدول سيولة الخزينة):</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q"/>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تدفقات أموال الخزينة</a:t>
            </a:r>
            <a:r>
              <a:rPr kumimoji="0" lang="ar-DZ"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(ت. أ. خ )</a:t>
            </a: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المتأتية من الأنشطة العملياتية – تلك المرتبطة بعناصر غير عادية = صافي ت أ خ المتأتية من الأنشطة العملياتية. (أ)</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q"/>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صافي ت أ خ المتأتية من أنشطة الاستثمار. (ب)</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q"/>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صافي ت أ خ المتأتية من أنشطة التمويل . (ج)</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q"/>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تغير أموال الخزينة في الفترة (ن)، والفترة (ن-</a:t>
            </a:r>
            <a:r>
              <a:rPr kumimoji="0" lang="en-US" sz="2600" b="0" i="0" u="none" strike="noStrike" kern="1200" cap="none" spc="0" normalizeH="0" baseline="0" noProof="0" dirty="0">
                <a:ln>
                  <a:noFill/>
                </a:ln>
                <a:solidFill>
                  <a:prstClr val="black"/>
                </a:solidFill>
                <a:effectLst/>
                <a:uLnTx/>
                <a:uFillTx/>
                <a:latin typeface="Georgia"/>
                <a:ea typeface="+mn-ea"/>
                <a:cs typeface="+mn-cs"/>
              </a:rPr>
              <a:t>1</a:t>
            </a: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من خلال جمع كل من أ، ب، ج</a:t>
            </a:r>
          </a:p>
          <a:p>
            <a:pPr marL="1366838" marR="0" lvl="2" indent="0" algn="just" defTabSz="914400" rtl="1" eaLnBrk="1" fontAlgn="auto" latinLnBrk="0" hangingPunct="1">
              <a:lnSpc>
                <a:spcPct val="100000"/>
              </a:lnSpc>
              <a:spcBef>
                <a:spcPct val="20000"/>
              </a:spcBef>
              <a:spcAft>
                <a:spcPts val="0"/>
              </a:spcAft>
              <a:buClr>
                <a:srgbClr val="8CADAE"/>
              </a:buClr>
              <a:buSzPct val="75000"/>
              <a:buFont typeface="Wingdings" pitchFamily="2" charset="2"/>
              <a:buChar char="q"/>
              <a:tabLst>
                <a:tab pos="1254125" algn="l"/>
              </a:tabLst>
              <a:defRPr/>
            </a:pPr>
            <a:r>
              <a:rPr kumimoji="0" lang="ar-SA" sz="2600" b="0" i="0" u="none" strike="noStrike" kern="1200" cap="none" spc="0" normalizeH="0" baseline="0" noProof="0" dirty="0">
                <a:ln>
                  <a:noFill/>
                </a:ln>
                <a:solidFill>
                  <a:prstClr val="black"/>
                </a:solidFill>
                <a:effectLst/>
                <a:uLnTx/>
                <a:uFillTx/>
                <a:latin typeface="Georgia"/>
                <a:ea typeface="+mn-ea"/>
                <a:cs typeface="Times New Roman" panose="02020603050405020304" pitchFamily="18" charset="0"/>
              </a:rPr>
              <a:t> يتم مقاربة محصلة صافي التغير في تدفقات أموال الخزينة مع النتيجة المحاسبية في نهاية الفترة. </a:t>
            </a:r>
          </a:p>
          <a:p>
            <a:pPr marL="625793" indent="0" algn="r">
              <a:buNone/>
              <a:tabLst>
                <a:tab pos="1254125" algn="l"/>
              </a:tabLst>
            </a:pPr>
            <a:endParaRPr lang="ar-DZ"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30</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4515579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900113" algn="r">
              <a:buFont typeface="Wingdings" pitchFamily="2" charset="2"/>
              <a:buChar char="Ø"/>
              <a:tabLst>
                <a:tab pos="1254125" algn="l"/>
              </a:tabLst>
            </a:pPr>
            <a:r>
              <a:rPr lang="ar-SA" sz="2400" b="0" spc="0" dirty="0">
                <a:solidFill>
                  <a:schemeClr val="tx1"/>
                </a:solidFill>
              </a:rPr>
              <a:t> </a:t>
            </a:r>
            <a:r>
              <a:rPr lang="ar-SA" sz="3000" b="1" spc="0" dirty="0">
                <a:solidFill>
                  <a:schemeClr val="tx1"/>
                </a:solidFill>
              </a:rPr>
              <a:t>قائمة التدفقات النقدية</a:t>
            </a:r>
            <a:endParaRPr lang="ar-DZ" sz="2400" b="1" spc="0" dirty="0">
              <a:solidFill>
                <a:schemeClr val="tx1"/>
              </a:solidFill>
            </a:endParaRPr>
          </a:p>
          <a:p>
            <a:pPr marL="452438"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tab pos="1254125" algn="l"/>
              </a:tabLst>
              <a:defRPr/>
            </a:pP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الطريقة غير المباشرة (جدول سيولة الخزينة): </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يختلف محتوى عناصر تدفقات أموال الخزينة في الطريقة المباشرة عن الطريقة غير المباشرة، لكن تبقى محصلة تغير أموال الخزينة مبنية على نفس الأسس مقسمة بذلك إلى </a:t>
            </a:r>
            <a:r>
              <a:rPr kumimoji="0" lang="ar-DZ"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تدفقات الخزينة </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متأتية من الأنشطة العملياتية، </a:t>
            </a:r>
            <a:r>
              <a:rPr kumimoji="0" lang="ar-DZ"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وتدفقات الخزينة ال</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متأنية من عمليا</a:t>
            </a:r>
            <a:r>
              <a:rPr kumimoji="0" lang="ar-DZ"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ت</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الاستثمار، </a:t>
            </a:r>
            <a:r>
              <a:rPr kumimoji="0" lang="ar-DZ"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وتدفقات الخزينة ال</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متأتية من عمليات التمويل. تستخدم الطريقة غبر المباشرة من أجل التحقق من صحة النتائج المتوصل إليها في الطريقة </a:t>
            </a:r>
            <a:r>
              <a:rPr kumimoji="0" lang="ar-SA" sz="2800" b="0" i="0" u="none" strike="noStrike" kern="1200" cap="all" spc="0" normalizeH="0" baseline="0" noProof="0" dirty="0" err="1">
                <a:ln>
                  <a:noFill/>
                </a:ln>
                <a:solidFill>
                  <a:prstClr val="black"/>
                </a:solidFill>
                <a:effectLst/>
                <a:uLnTx/>
                <a:uFillTx/>
                <a:latin typeface="Georgia"/>
                <a:ea typeface="+mn-ea"/>
                <a:cs typeface="Times New Roman" panose="02020603050405020304" pitchFamily="18" charset="0"/>
              </a:rPr>
              <a:t>المباش</a:t>
            </a:r>
            <a:r>
              <a:rPr lang="ar-DZ" sz="2800" cap="all" dirty="0">
                <a:solidFill>
                  <a:prstClr val="black"/>
                </a:solidFill>
                <a:latin typeface="Georgia"/>
                <a:cs typeface="Times New Roman" panose="02020603050405020304" pitchFamily="18" charset="0"/>
              </a:rPr>
              <a:t>ر</a:t>
            </a:r>
            <a:r>
              <a:rPr kumimoji="0" lang="ar-DZ"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ة</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ومقارنة كل ذلك بالنتيجة المحاسبية. (</a:t>
            </a: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أنظر إلى الصفحة </a:t>
            </a:r>
            <a:r>
              <a:rPr kumimoji="0" lang="en-US" sz="2600" b="1" i="0" u="none" strike="noStrike" kern="1200" cap="all" spc="0" normalizeH="0" baseline="0" noProof="0" dirty="0">
                <a:ln>
                  <a:noFill/>
                </a:ln>
                <a:solidFill>
                  <a:prstClr val="black"/>
                </a:solidFill>
                <a:effectLst/>
                <a:uLnTx/>
                <a:uFillTx/>
                <a:latin typeface="Georgia"/>
                <a:ea typeface="+mn-ea"/>
                <a:cs typeface="+mn-cs"/>
              </a:rPr>
              <a:t>36</a:t>
            </a:r>
            <a:r>
              <a:rPr kumimoji="0" lang="ar-SA" sz="26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من الجريدة الرسمية العدد </a:t>
            </a:r>
            <a:r>
              <a:rPr kumimoji="0" lang="en-US" sz="2600" b="1" i="0" u="none" strike="noStrike" kern="1200" cap="all" spc="0" normalizeH="0" baseline="0" noProof="0" dirty="0">
                <a:ln>
                  <a:noFill/>
                </a:ln>
                <a:solidFill>
                  <a:prstClr val="black"/>
                </a:solidFill>
                <a:effectLst/>
                <a:uLnTx/>
                <a:uFillTx/>
                <a:latin typeface="Georgia"/>
                <a:ea typeface="+mn-ea"/>
                <a:cs typeface="+mn-cs"/>
              </a:rPr>
              <a:t>19</a:t>
            </a:r>
            <a:r>
              <a:rPr kumimoji="0" lang="ar-SA" sz="26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p>
          <a:p>
            <a:pPr marL="625793" indent="0" algn="r">
              <a:buNone/>
              <a:tabLst>
                <a:tab pos="1254125" algn="l"/>
              </a:tabLst>
            </a:pPr>
            <a:endParaRPr lang="ar-DZ" sz="2400" b="0"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31</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2910766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pPr marL="900113" algn="r">
              <a:buFont typeface="Wingdings" pitchFamily="2" charset="2"/>
              <a:buChar char="Ø"/>
              <a:tabLst>
                <a:tab pos="1254125" algn="l"/>
              </a:tabLst>
            </a:pPr>
            <a:r>
              <a:rPr lang="ar-SA" sz="2800" b="1" spc="0" dirty="0">
                <a:solidFill>
                  <a:schemeClr val="tx1"/>
                </a:solidFill>
              </a:rPr>
              <a:t>قائمة التدفقات النقدية</a:t>
            </a:r>
            <a:endParaRPr lang="ar-DZ" sz="2000" b="1" spc="0" dirty="0">
              <a:solidFill>
                <a:schemeClr val="tx1"/>
              </a:solidFill>
            </a:endParaRPr>
          </a:p>
          <a:p>
            <a:pPr marL="987425" lvl="2" algn="just">
              <a:buFont typeface="Wingdings" pitchFamily="2" charset="2"/>
              <a:buChar char="v"/>
              <a:tabLst>
                <a:tab pos="1254125" algn="l"/>
              </a:tabLst>
            </a:pPr>
            <a:r>
              <a:rPr lang="ar-SA" sz="2600" dirty="0">
                <a:solidFill>
                  <a:schemeClr val="tx1"/>
                </a:solidFill>
              </a:rPr>
              <a:t> التدفقات النقدية الاستثمارية</a:t>
            </a:r>
            <a:r>
              <a:rPr lang="ar-DZ" sz="2600" dirty="0">
                <a:solidFill>
                  <a:schemeClr val="tx1"/>
                </a:solidFill>
              </a:rPr>
              <a:t>: تبين لنا أهمية النفقات والإيرادات الاستثمارية الفعلية، فقد تكون المؤسسة في حالة من الذروة القصوى في مجال الاستثمار ما قد ينعكس ذلك على السيولة من نقص يؤثر على الوضعية المالية لها.</a:t>
            </a:r>
            <a:endParaRPr lang="ar-SA" sz="2600" dirty="0">
              <a:solidFill>
                <a:schemeClr val="tx1"/>
              </a:solidFill>
            </a:endParaRPr>
          </a:p>
          <a:p>
            <a:pPr marL="987425"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الاستغلالية (التشغيلية)</a:t>
            </a:r>
            <a:r>
              <a:rPr lang="ar-DZ" sz="2600" dirty="0">
                <a:solidFill>
                  <a:schemeClr val="tx1"/>
                </a:solidFill>
              </a:rPr>
              <a:t>: ترتبط بالعمليات اليومية نشاط المؤسسة  وينعكس ذلك بشكل مباشر على السيولة ما لم تكن للمؤسسة صمامات أمان في مواجهة نقص السيولة.</a:t>
            </a:r>
            <a:endParaRPr lang="ar-SA" sz="2600" dirty="0">
              <a:solidFill>
                <a:schemeClr val="tx1"/>
              </a:solidFill>
            </a:endParaRPr>
          </a:p>
          <a:p>
            <a:pPr marL="987425" lvl="2" algn="just">
              <a:buFont typeface="Wingdings" pitchFamily="2" charset="2"/>
              <a:buChar char="v"/>
              <a:tabLst>
                <a:tab pos="1254125" algn="l"/>
              </a:tabLst>
            </a:pPr>
            <a:r>
              <a:rPr lang="ar-SA" sz="2600" b="0" dirty="0">
                <a:solidFill>
                  <a:schemeClr val="tx1"/>
                </a:solidFill>
              </a:rPr>
              <a:t> </a:t>
            </a:r>
            <a:r>
              <a:rPr lang="ar-SA" sz="2600" dirty="0">
                <a:solidFill>
                  <a:schemeClr val="tx1"/>
                </a:solidFill>
              </a:rPr>
              <a:t>التدفقات النقدية المالية</a:t>
            </a:r>
            <a:r>
              <a:rPr lang="ar-DZ" sz="2600" dirty="0">
                <a:solidFill>
                  <a:schemeClr val="tx1"/>
                </a:solidFill>
              </a:rPr>
              <a:t>: تقوم المؤسسة بنشاطات ذات العلاقة بالجانب المالي في شكل استثمارات مالية ترتبط بالأوراق المالية وغيرها.</a:t>
            </a:r>
            <a:endParaRPr lang="ar-SA" sz="2600" b="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32</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3481318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800" dirty="0">
                <a:solidFill>
                  <a:schemeClr val="tx1"/>
                </a:solidFill>
              </a:rPr>
              <a:t>تحليل القوائم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399840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900113" algn="r">
              <a:buFont typeface="Wingdings" pitchFamily="2" charset="2"/>
              <a:buChar char="Ø"/>
              <a:tabLst>
                <a:tab pos="1254125" algn="l"/>
              </a:tabLst>
            </a:pPr>
            <a:r>
              <a:rPr lang="ar-DZ" sz="3000" b="1" spc="0" dirty="0">
                <a:solidFill>
                  <a:schemeClr val="tx1"/>
                </a:solidFill>
              </a:rPr>
              <a:t>جدول تغيرات الأموال الخاصة</a:t>
            </a:r>
          </a:p>
          <a:p>
            <a:pPr marL="625793" indent="0" algn="just">
              <a:buNone/>
              <a:tabLst>
                <a:tab pos="1254125" algn="l"/>
              </a:tabLst>
            </a:pPr>
            <a:r>
              <a:rPr lang="ar-DZ" sz="2800" b="0" spc="0" dirty="0">
                <a:solidFill>
                  <a:schemeClr val="tx1"/>
                </a:solidFill>
              </a:rPr>
              <a:t>يتضح من جدول تغير الأموال الخاصة مختلف الاستثناءات التي تتعرض لها الشركة من خلال تغيير الطريقة المحاسبية، أو إعادة تقييم التثبيتات، أو زيادة في رأس المال، أو الأرباح/ الخسائر غير المدرجة في حساب النتائج، أو وجود أخطاء هامة، وانعكاس كل هذا على رأس مال الشركة ، وعلى علاوات الإصدار، وفارق التقييم، وفرق إعادة التقييم، وبالتالي صافي النتيجة. ويبنى جدول تغير الأموال الخاصة على أساس التغير الحاصل عن فترتين سابقتين </a:t>
            </a:r>
            <a:r>
              <a:rPr lang="en-US" sz="2800" b="0" spc="0" dirty="0">
                <a:solidFill>
                  <a:schemeClr val="tx1"/>
                </a:solidFill>
              </a:rPr>
              <a:t>N-1</a:t>
            </a:r>
            <a:r>
              <a:rPr lang="ar-DZ" sz="2800" b="0" spc="0" dirty="0">
                <a:solidFill>
                  <a:schemeClr val="tx1"/>
                </a:solidFill>
              </a:rPr>
              <a:t> و </a:t>
            </a:r>
            <a:r>
              <a:rPr lang="en-US" sz="2800" b="0" spc="0" dirty="0">
                <a:solidFill>
                  <a:schemeClr val="tx1"/>
                </a:solidFill>
              </a:rPr>
              <a:t>N-2</a:t>
            </a:r>
            <a:r>
              <a:rPr lang="ar-DZ" sz="2800" b="0" spc="0" dirty="0">
                <a:solidFill>
                  <a:schemeClr val="tx1"/>
                </a:solidFill>
              </a:rPr>
              <a:t> ، ومنه الوصول إلى محصلة التغير في الفترة  </a:t>
            </a:r>
            <a:r>
              <a:rPr lang="en-US" sz="2800" b="0" spc="0" dirty="0">
                <a:solidFill>
                  <a:schemeClr val="tx1"/>
                </a:solidFill>
              </a:rPr>
              <a:t>N</a:t>
            </a:r>
            <a:r>
              <a:rPr lang="ar-DZ" sz="2800" b="0" spc="0" dirty="0">
                <a:solidFill>
                  <a:schemeClr val="tx1"/>
                </a:solidFill>
              </a:rPr>
              <a:t> .  ( </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ارجع إلى الجريدة الرسمية العدد </a:t>
            </a:r>
            <a:r>
              <a:rPr kumimoji="0" lang="en-US" sz="2800" b="1" i="0" u="none" strike="noStrike" kern="1200" cap="all" spc="0" normalizeH="0" baseline="0" noProof="0" dirty="0">
                <a:ln>
                  <a:noFill/>
                </a:ln>
                <a:solidFill>
                  <a:prstClr val="black"/>
                </a:solidFill>
                <a:effectLst/>
                <a:uLnTx/>
                <a:uFillTx/>
                <a:latin typeface="Georgia"/>
                <a:ea typeface="+mn-ea"/>
                <a:cs typeface="+mn-cs"/>
              </a:rPr>
              <a:t>19</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الصادرة بتاريخ </a:t>
            </a:r>
            <a:r>
              <a:rPr kumimoji="0" lang="en-US" sz="2800" b="1" i="0" u="none" strike="noStrike" kern="1200" cap="all" spc="0" normalizeH="0" baseline="0" noProof="0" dirty="0">
                <a:ln>
                  <a:noFill/>
                </a:ln>
                <a:solidFill>
                  <a:prstClr val="black"/>
                </a:solidFill>
                <a:effectLst/>
                <a:uLnTx/>
                <a:uFillTx/>
                <a:latin typeface="Georgia"/>
                <a:ea typeface="+mn-ea"/>
                <a:cs typeface="+mn-cs"/>
              </a:rPr>
              <a:t> 2009/3/25</a:t>
            </a:r>
            <a:r>
              <a:rPr kumimoji="0" lang="ar-SA" sz="2800" b="0"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(ص</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37</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 </a:t>
            </a:r>
            <a:r>
              <a:rPr kumimoji="0" lang="ar-DZ"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و</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ص </a:t>
            </a:r>
            <a:r>
              <a:rPr kumimoji="0" lang="ar-DZ" sz="2800" b="1" i="0" u="none" strike="noStrike" kern="1200" cap="all" spc="0" normalizeH="0" baseline="0" noProof="0" dirty="0">
                <a:ln>
                  <a:noFill/>
                </a:ln>
                <a:solidFill>
                  <a:prstClr val="black"/>
                </a:solidFill>
                <a:effectLst/>
                <a:uLnTx/>
                <a:uFillTx/>
                <a:latin typeface="Georgia"/>
                <a:ea typeface="+mn-ea"/>
                <a:cs typeface="+mn-cs"/>
              </a:rPr>
              <a:t>52 وص53</a:t>
            </a:r>
            <a:r>
              <a:rPr kumimoji="0" lang="ar-SA" sz="2800" b="1" i="0" u="none" strike="noStrike" kern="1200" cap="all" spc="0" normalizeH="0" baseline="0" noProof="0" dirty="0">
                <a:ln>
                  <a:noFill/>
                </a:ln>
                <a:solidFill>
                  <a:prstClr val="black"/>
                </a:solidFill>
                <a:effectLst/>
                <a:uLnTx/>
                <a:uFillTx/>
                <a:latin typeface="Georgia"/>
                <a:ea typeface="+mn-ea"/>
                <a:cs typeface="Times New Roman" panose="02020603050405020304" pitchFamily="18" charset="0"/>
              </a:rPr>
              <a:t>).</a:t>
            </a:r>
            <a:endParaRPr lang="ar-SA" sz="2800" b="1" spc="0" dirty="0">
              <a:solidFill>
                <a:schemeClr val="tx1"/>
              </a:solidFill>
            </a:endParaRPr>
          </a:p>
        </p:txBody>
      </p:sp>
      <p:sp>
        <p:nvSpPr>
          <p:cNvPr id="4" name="Date Placeholder 3"/>
          <p:cNvSpPr>
            <a:spLocks noGrp="1"/>
          </p:cNvSpPr>
          <p:nvPr>
            <p:ph type="dt" sz="half" idx="14"/>
          </p:nvPr>
        </p:nvSpPr>
        <p:spPr>
          <a:xfrm>
            <a:off x="490105" y="5744055"/>
            <a:ext cx="2664296" cy="432048"/>
          </a:xfrm>
        </p:spPr>
        <p:txBody>
          <a:bodyPr/>
          <a:lstStyle/>
          <a:p>
            <a:pPr algn="l" rtl="0"/>
            <a:fld id="{E81A6ABF-CCF8-41CA-8D4F-72C46516A96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33</a:t>
            </a:fld>
            <a:endParaRPr lang="ar-SA"/>
          </a:p>
        </p:txBody>
      </p:sp>
      <p:sp>
        <p:nvSpPr>
          <p:cNvPr id="6" name="Footer Placeholder 5"/>
          <p:cNvSpPr>
            <a:spLocks noGrp="1"/>
          </p:cNvSpPr>
          <p:nvPr>
            <p:ph type="ftr" sz="quarter" idx="16"/>
          </p:nvPr>
        </p:nvSpPr>
        <p:spPr>
          <a:xfrm>
            <a:off x="2399237" y="566775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extLst>
      <p:ext uri="{BB962C8B-B14F-4D97-AF65-F5344CB8AC3E}">
        <p14:creationId xmlns:p14="http://schemas.microsoft.com/office/powerpoint/2010/main" val="1999449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878977"/>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SA" sz="2800" b="1" dirty="0">
                <a:solidFill>
                  <a:schemeClr val="tx1"/>
                </a:solidFill>
              </a:rPr>
              <a:t>الفصـــــــل الأول</a:t>
            </a:r>
            <a:r>
              <a:rPr lang="ar-DZ" sz="2800" b="1" dirty="0">
                <a:solidFill>
                  <a:schemeClr val="tx1"/>
                </a:solidFill>
              </a:rPr>
              <a:t>: </a:t>
            </a:r>
            <a:r>
              <a:rPr lang="ar-DZ" sz="2800" dirty="0">
                <a:solidFill>
                  <a:schemeClr val="tx1"/>
                </a:solidFill>
              </a:rPr>
              <a:t>أهداف وأدوات التحليل المالي</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340768"/>
            <a:ext cx="7467600" cy="4377608"/>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Autofit/>
          </a:bodyPr>
          <a:lstStyle/>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2900" b="1" i="0" u="none" strike="noStrike" kern="1200" cap="all" spc="250" normalizeH="0" baseline="0" noProof="0" dirty="0">
                <a:ln>
                  <a:noFill/>
                </a:ln>
                <a:solidFill>
                  <a:prstClr val="black"/>
                </a:solidFill>
                <a:effectLst/>
                <a:uLnTx/>
                <a:uFillTx/>
                <a:latin typeface="Georgia"/>
                <a:ea typeface="+mn-ea"/>
                <a:cs typeface="+mn-cs"/>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albouy,m</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decisions financière et creation de </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valeur</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economica</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Paris, 2003</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brealey&amp;myers</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Principes</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de gestion  financière</a:t>
            </a:r>
            <a:r>
              <a:rPr kumimoji="0" lang="en-US" sz="1400" b="0"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Pearson education,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paris</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2008</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brigham&amp;myers</a:t>
            </a:r>
            <a:r>
              <a:rPr kumimoji="0" lang="en-US" sz="1400" b="1"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Fundamentals of financial management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10</a:t>
            </a:r>
            <a:r>
              <a:rPr kumimoji="0" lang="en-US" sz="1400" b="0" i="0" u="none" strike="noStrike" kern="1200" cap="all" spc="250" normalizeH="0" baseline="30000" noProof="0" dirty="0">
                <a:ln>
                  <a:noFill/>
                </a:ln>
                <a:solidFill>
                  <a:prstClr val="black"/>
                </a:solidFill>
                <a:effectLst/>
                <a:uLnTx/>
                <a:uFillTx/>
                <a:latin typeface="Adobe Gurmukhi" pitchFamily="50" charset="0"/>
                <a:ea typeface="+mn-ea"/>
                <a:cs typeface="Adobe Gurmukhi" pitchFamily="50" charset="0"/>
              </a:rPr>
              <a:t>th</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edition, NY, 2008.</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Stephane Griffiths,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Gestion financière</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chihab</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eyrolles</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1996</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Stanley block, Geoffrey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hirt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and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bartley</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Danielsen, </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foundation of financial management</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2ed.,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mcgraw-hill</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Irwin, 2010.</a:t>
            </a:r>
          </a:p>
          <a:p>
            <a:pPr marL="0" marR="0" lvl="0" indent="0" algn="just" defTabSz="914400" rtl="0"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Elie Cohen, </a:t>
            </a:r>
            <a:r>
              <a:rPr kumimoji="0" lang="en-US" sz="1400" b="1" i="0" u="sng"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analyse</a:t>
            </a:r>
            <a:r>
              <a:rPr kumimoji="0" lang="en-US" sz="1400" b="1" i="0" u="sng"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financière</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,2ed, </a:t>
            </a:r>
            <a:r>
              <a:rPr kumimoji="0" lang="en-US" sz="1400" b="0" i="0" u="none" strike="noStrike" kern="1200" cap="all" spc="250" normalizeH="0" baseline="0" noProof="0" dirty="0" err="1">
                <a:ln>
                  <a:noFill/>
                </a:ln>
                <a:solidFill>
                  <a:prstClr val="black"/>
                </a:solidFill>
                <a:effectLst/>
                <a:uLnTx/>
                <a:uFillTx/>
                <a:latin typeface="Adobe Gurmukhi" pitchFamily="50" charset="0"/>
                <a:ea typeface="+mn-ea"/>
                <a:cs typeface="Adobe Gurmukhi" pitchFamily="50" charset="0"/>
              </a:rPr>
              <a:t>economica</a:t>
            </a:r>
            <a:r>
              <a:rPr kumimoji="0" lang="en-US" sz="1400" b="0" i="0" u="none" strike="noStrike" kern="1200" cap="all" spc="250" normalizeH="0" baseline="0" noProof="0" dirty="0">
                <a:ln>
                  <a:noFill/>
                </a:ln>
                <a:solidFill>
                  <a:prstClr val="black"/>
                </a:solidFill>
                <a:effectLst/>
                <a:uLnTx/>
                <a:uFillTx/>
                <a:latin typeface="Adobe Gurmukhi" pitchFamily="50" charset="0"/>
                <a:ea typeface="+mn-ea"/>
                <a:cs typeface="Adobe Gurmukhi" pitchFamily="50" charset="0"/>
              </a:rPr>
              <a:t>, 1990 </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SA" sz="1400" b="0" i="0" u="none" strike="noStrike" kern="1200" cap="all" spc="250" normalizeH="0" baseline="0" noProof="0" dirty="0">
                <a:ln>
                  <a:noFill/>
                </a:ln>
                <a:solidFill>
                  <a:prstClr val="black"/>
                </a:solidFill>
                <a:effectLst/>
                <a:uLnTx/>
                <a:uFillTx/>
                <a:latin typeface="Adobe Gurmukhi" pitchFamily="50" charset="0"/>
                <a:ea typeface="+mn-ea"/>
                <a:cs typeface="Times New Roman" panose="02020603050405020304" pitchFamily="18" charset="0"/>
              </a:rPr>
              <a:t> </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مفلح محمد عقل ، </a:t>
            </a:r>
            <a:r>
              <a:rPr kumimoji="0" lang="ar-SA"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مقدمة في الإدارة المالية</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مكتبة المجتمع العربي للنشر والتوزيع، عمان، ط1، 2009.</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دريد كامل آل الشيب، </a:t>
            </a:r>
            <a:r>
              <a:rPr kumimoji="0" lang="ar-SA"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مقدمة في الإدارة المالية المعاصرة</a:t>
            </a:r>
            <a:r>
              <a:rPr kumimoji="0" lang="ar-SA"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دار المسيرة، ط2، عمان، 2007.</a:t>
            </a:r>
            <a:endPar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endParaRP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عبدالقادر محمد عبدالله، وخالد عبدالعزيز السهلاوي، </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أساسيات الإدارة المالية</a:t>
            </a: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مطابع السروات، ط 3 ، المملكة العربية السعودية، 2011 .</a:t>
            </a:r>
          </a:p>
          <a:p>
            <a:pPr marL="0" marR="0" lvl="0" indent="0" algn="just" defTabSz="914400" rtl="1" eaLnBrk="1" fontAlgn="auto" latinLnBrk="0" hangingPunct="1">
              <a:lnSpc>
                <a:spcPct val="100000"/>
              </a:lnSpc>
              <a:spcBef>
                <a:spcPct val="20000"/>
              </a:spcBef>
              <a:spcAft>
                <a:spcPts val="0"/>
              </a:spcAft>
              <a:buClr>
                <a:srgbClr val="D16349"/>
              </a:buClr>
              <a:buSzPct val="85000"/>
              <a:buFont typeface="Wingdings" pitchFamily="2" charset="2"/>
              <a:buChar char="q"/>
              <a:tabLst/>
              <a:defRPr/>
            </a:pP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الجريدة الرسمية للجمهورية الجزائرية، </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النظام المحاسبي المالي (</a:t>
            </a:r>
            <a:r>
              <a:rPr kumimoji="0" lang="en-US" sz="1400" b="1" i="0" u="sng" strike="noStrike" kern="1200" cap="all" spc="0" normalizeH="0" baseline="0" noProof="0" dirty="0" err="1">
                <a:ln>
                  <a:noFill/>
                </a:ln>
                <a:solidFill>
                  <a:prstClr val="black"/>
                </a:solidFill>
                <a:effectLst/>
                <a:uLnTx/>
                <a:uFillTx/>
                <a:latin typeface="Adobe Gurmukhi" pitchFamily="50" charset="0"/>
                <a:ea typeface="+mn-ea"/>
                <a:cs typeface="+mn-cs"/>
              </a:rPr>
              <a:t>scf</a:t>
            </a:r>
            <a:r>
              <a:rPr kumimoji="0" lang="ar-DZ" sz="1400" b="1" i="0" u="sng"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a:t>
            </a:r>
            <a:r>
              <a:rPr kumimoji="0" lang="ar-DZ" sz="1400" b="1" i="0" u="none" strike="noStrike" kern="1200" cap="all" spc="0" normalizeH="0" baseline="0" noProof="0" dirty="0">
                <a:ln>
                  <a:noFill/>
                </a:ln>
                <a:solidFill>
                  <a:prstClr val="black"/>
                </a:solidFill>
                <a:effectLst/>
                <a:uLnTx/>
                <a:uFillTx/>
                <a:latin typeface="Adobe Gurmukhi" pitchFamily="50" charset="0"/>
                <a:ea typeface="+mn-ea"/>
                <a:cs typeface="Times New Roman" panose="02020603050405020304" pitchFamily="18" charset="0"/>
              </a:rPr>
              <a:t>، العدد 19 ، الصادر 25 مارس 2009 .</a:t>
            </a:r>
          </a:p>
          <a:p>
            <a:pPr marL="809625" indent="0" algn="l">
              <a:buNone/>
            </a:pPr>
            <a:endParaRPr lang="ar-SA" sz="1400" b="1" dirty="0"/>
          </a:p>
          <a:p>
            <a:pPr marL="809625" lvl="0" indent="0" algn="ctr">
              <a:buNone/>
            </a:pPr>
            <a:endParaRPr lang="ar-DZ" sz="1400" b="1" dirty="0"/>
          </a:p>
          <a:p>
            <a:pPr marL="809625" lvl="0" indent="0" algn="ctr">
              <a:buNone/>
            </a:pPr>
            <a:endParaRPr lang="ar-DZ" sz="1400" b="1" dirty="0"/>
          </a:p>
          <a:p>
            <a:pPr marL="809625" indent="265113">
              <a:buNone/>
            </a:pPr>
            <a:r>
              <a:rPr lang="ar-SA" sz="1400" dirty="0"/>
              <a:t> </a:t>
            </a:r>
          </a:p>
        </p:txBody>
      </p:sp>
      <p:sp>
        <p:nvSpPr>
          <p:cNvPr id="4" name="Date Placeholder 3"/>
          <p:cNvSpPr>
            <a:spLocks noGrp="1"/>
          </p:cNvSpPr>
          <p:nvPr>
            <p:ph type="dt" sz="half" idx="14"/>
          </p:nvPr>
        </p:nvSpPr>
        <p:spPr>
          <a:xfrm>
            <a:off x="179512" y="5755254"/>
            <a:ext cx="2026568"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A745BB3-F874-4705-83E3-F3CFD0907B8C}"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28 October 2024</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34</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736815"/>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 التسيير و التجارة – قسم المحاسبة والعلوم المالية  سنة أولى ماستر.. محاسبة وتدقيق</a:t>
            </a:r>
            <a:endPar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1159636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7"/>
            <a:ext cx="7467600" cy="1093543"/>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DZ"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DZ" sz="2400" dirty="0">
                <a:solidFill>
                  <a:schemeClr val="tx1"/>
                </a:solidFill>
              </a:rPr>
              <a:t>قراءة وتحليل القوائم المالية : نظرة عامة حول أدوات وأساليب التحليل</a:t>
            </a:r>
            <a:br>
              <a:rPr lang="ar-SA" sz="2000" dirty="0">
                <a:solidFill>
                  <a:schemeClr val="tx1"/>
                </a:solidFill>
              </a:rPr>
            </a:br>
            <a:endParaRPr lang="ar-SA" sz="1800" dirty="0"/>
          </a:p>
        </p:txBody>
      </p:sp>
      <p:sp>
        <p:nvSpPr>
          <p:cNvPr id="16" name="Content Placeholder 15"/>
          <p:cNvSpPr>
            <a:spLocks noGrp="1"/>
          </p:cNvSpPr>
          <p:nvPr>
            <p:ph sz="quarter" idx="1"/>
          </p:nvPr>
        </p:nvSpPr>
        <p:spPr>
          <a:xfrm>
            <a:off x="457200" y="1600200"/>
            <a:ext cx="7467600" cy="3412976"/>
          </a:xfr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a:normAutofit/>
          </a:bodyPr>
          <a:lstStyle/>
          <a:p>
            <a:pPr marL="809625" indent="0">
              <a:buNone/>
            </a:pPr>
            <a:endParaRPr lang="ar-SA" b="1" dirty="0"/>
          </a:p>
          <a:p>
            <a:pPr marL="809625" lvl="0" indent="0" algn="ctr">
              <a:buNone/>
            </a:pPr>
            <a:endParaRPr lang="ar-DZ" b="1" dirty="0"/>
          </a:p>
          <a:p>
            <a:pPr marL="809625" lvl="0" indent="0" algn="ctr">
              <a:buNone/>
            </a:pPr>
            <a:endParaRPr lang="ar-DZ" b="1" dirty="0"/>
          </a:p>
          <a:p>
            <a:pPr marL="809625" lvl="0" indent="0" algn="ctr">
              <a:buNone/>
            </a:pPr>
            <a:r>
              <a:rPr lang="ar-DZ" sz="3600" b="1" dirty="0">
                <a:latin typeface="Calibri" panose="020F0502020204030204" pitchFamily="34" charset="0"/>
                <a:cs typeface="Calibri" panose="020F0502020204030204" pitchFamily="34" charset="0"/>
              </a:rPr>
              <a:t>انتهـــــــــــــــــــــــــــــــى</a:t>
            </a:r>
            <a:endParaRPr lang="en-US" dirty="0">
              <a:latin typeface="Calibri" panose="020F0502020204030204" pitchFamily="34" charset="0"/>
              <a:cs typeface="Calibri" panose="020F0502020204030204" pitchFamily="34" charset="0"/>
            </a:endParaRPr>
          </a:p>
          <a:p>
            <a:pPr marL="809625" indent="265113">
              <a:buNone/>
            </a:pPr>
            <a:r>
              <a:rPr lang="ar-SA" dirty="0"/>
              <a:t> </a:t>
            </a:r>
          </a:p>
        </p:txBody>
      </p:sp>
      <p:sp>
        <p:nvSpPr>
          <p:cNvPr id="4" name="Date Placeholder 3"/>
          <p:cNvSpPr>
            <a:spLocks noGrp="1"/>
          </p:cNvSpPr>
          <p:nvPr>
            <p:ph type="dt" sz="half" idx="14"/>
          </p:nvPr>
        </p:nvSpPr>
        <p:spPr>
          <a:xfrm>
            <a:off x="457200" y="4926951"/>
            <a:ext cx="2026568" cy="5768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6F74EF2-5B16-4A93-AFF2-B3976CD83CD1}" type="datetime3">
              <a:rPr kumimoji="0" lang="en-US" sz="1600" b="1" i="0" u="none" strike="noStrike" kern="1200" cap="none" spc="0" normalizeH="0" baseline="0" noProof="0" smtClean="0">
                <a:ln>
                  <a:noFill/>
                </a:ln>
                <a:solidFill>
                  <a:srgbClr val="575F6D"/>
                </a:solidFill>
                <a:effectLst/>
                <a:uLnTx/>
                <a:uFillTx/>
                <a:latin typeface="Century Schoolbook"/>
                <a:ea typeface="+mn-ea"/>
                <a:cs typeface="+mn-cs"/>
              </a:rPr>
              <a:t>28 October 2024</a:t>
            </a:fld>
            <a:endParaRPr kumimoji="0" lang="ar-SA" sz="1800" b="1" i="0" u="none" strike="noStrike" kern="1200" cap="none" spc="0" normalizeH="0" baseline="0" noProof="0" dirty="0">
              <a:ln>
                <a:noFill/>
              </a:ln>
              <a:solidFill>
                <a:srgbClr val="575F6D"/>
              </a:solidFill>
              <a:effectLst/>
              <a:uLnTx/>
              <a:uFillTx/>
              <a:latin typeface="Century Schoolbook"/>
              <a:ea typeface="+mn-ea"/>
              <a:cs typeface="Times New Roman" panose="02020603050405020304" pitchFamily="18" charset="0"/>
            </a:endParaRPr>
          </a:p>
        </p:txBody>
      </p:sp>
      <p:sp>
        <p:nvSpPr>
          <p:cNvPr id="5" name="Slide Number Placeholder 4"/>
          <p:cNvSpPr>
            <a:spLocks noGrp="1"/>
          </p:cNvSpPr>
          <p:nvPr>
            <p:ph type="sldNum" sz="quarter" idx="15"/>
          </p:nvPr>
        </p:nvSpPr>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fld id="{A4231B69-FBD1-4C22-85BF-9904F0109019}" type="slidenum">
              <a:rPr kumimoji="0" lang="ar-SA" sz="1400" b="1" i="0" u="none" strike="noStrike" kern="1200" cap="none" spc="0" normalizeH="0" baseline="0" noProof="0" smtClean="0">
                <a:ln>
                  <a:noFill/>
                </a:ln>
                <a:solidFill>
                  <a:srgbClr val="FFFFFF"/>
                </a:solidFill>
                <a:effectLst/>
                <a:uLnTx/>
                <a:uFillTx/>
                <a:latin typeface="Century Schoolbook"/>
                <a:ea typeface="+mn-ea"/>
                <a:cs typeface="Times New Roman" panose="02020603050405020304" pitchFamily="18" charset="0"/>
              </a:rPr>
              <a:pPr marL="0" marR="0" lvl="0" indent="0" algn="ctr" defTabSz="914400" rtl="1" eaLnBrk="1" fontAlgn="auto" latinLnBrk="0" hangingPunct="1">
                <a:lnSpc>
                  <a:spcPct val="100000"/>
                </a:lnSpc>
                <a:spcBef>
                  <a:spcPts val="0"/>
                </a:spcBef>
                <a:spcAft>
                  <a:spcPts val="0"/>
                </a:spcAft>
                <a:buClrTx/>
                <a:buSzTx/>
                <a:buFontTx/>
                <a:buNone/>
                <a:tabLst/>
                <a:defRPr/>
              </a:pPr>
              <a:t>35</a:t>
            </a:fld>
            <a:endParaRPr kumimoji="0" lang="ar-SA" sz="1400" b="1" i="0" u="none" strike="noStrike" kern="1200" cap="none" spc="0" normalizeH="0" baseline="0" noProof="0">
              <a:ln>
                <a:noFill/>
              </a:ln>
              <a:solidFill>
                <a:srgbClr val="FFFFFF"/>
              </a:solidFill>
              <a:effectLst/>
              <a:uLnTx/>
              <a:uFillTx/>
              <a:latin typeface="Century Schoolbook"/>
              <a:ea typeface="+mn-ea"/>
              <a:cs typeface="Times New Roman" panose="02020603050405020304" pitchFamily="18" charset="0"/>
            </a:endParaRPr>
          </a:p>
        </p:txBody>
      </p:sp>
      <p:sp>
        <p:nvSpPr>
          <p:cNvPr id="6" name="Footer Placeholder 5"/>
          <p:cNvSpPr>
            <a:spLocks noGrp="1"/>
          </p:cNvSpPr>
          <p:nvPr>
            <p:ph type="ftr" sz="quarter" idx="16"/>
          </p:nvPr>
        </p:nvSpPr>
        <p:spPr>
          <a:xfrm>
            <a:off x="2123728" y="5007838"/>
            <a:ext cx="5801072" cy="576858"/>
          </a:xfrm>
        </p:spPr>
        <p: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1500" b="1" i="0" u="none" strike="noStrike" kern="1200" cap="none" spc="0" normalizeH="0" baseline="0" noProof="0">
                <a:ln>
                  <a:noFill/>
                </a:ln>
                <a:solidFill>
                  <a:prstClr val="black"/>
                </a:solidFill>
                <a:effectLst/>
                <a:uLnTx/>
                <a:uFillTx/>
                <a:latin typeface="Century Schoolbook"/>
                <a:ea typeface="+mn-ea"/>
                <a:cs typeface="Times New Roman" panose="02020603050405020304" pitchFamily="18" charset="0"/>
              </a:rPr>
              <a:t>جامعة أم البواقي-  - كلية الاقتصاد و التسيير و التجارة – قسم المحاسبة والعلوم المالية  سنة أولى ماستر.. محاسبة وتدقيق</a:t>
            </a:r>
            <a:endParaRPr kumimoji="0" lang="ar-SA" sz="1500" b="1" i="0" u="none" strike="noStrike" kern="1200" cap="none" spc="0" normalizeH="0" baseline="0" noProof="0" dirty="0">
              <a:ln>
                <a:noFill/>
              </a:ln>
              <a:solidFill>
                <a:prstClr val="black"/>
              </a:solidFill>
              <a:effectLst/>
              <a:uLnTx/>
              <a:uFillTx/>
              <a:latin typeface="Century Schoolbook"/>
              <a:ea typeface="+mn-ea"/>
              <a:cs typeface="Times New Roman" panose="02020603050405020304" pitchFamily="18" charset="0"/>
            </a:endParaRPr>
          </a:p>
        </p:txBody>
      </p:sp>
    </p:spTree>
    <p:extLst>
      <p:ext uri="{BB962C8B-B14F-4D97-AF65-F5344CB8AC3E}">
        <p14:creationId xmlns:p14="http://schemas.microsoft.com/office/powerpoint/2010/main" val="42337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0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نطاق المالية</a:t>
            </a:r>
            <a:br>
              <a:rPr lang="ar-SA" sz="2400" dirty="0"/>
            </a:br>
            <a:br>
              <a:rPr lang="ar-SA" sz="2400" dirty="0"/>
            </a:br>
            <a:endParaRPr lang="ar-SA" sz="1800" dirty="0"/>
          </a:p>
        </p:txBody>
      </p:sp>
      <p:sp>
        <p:nvSpPr>
          <p:cNvPr id="16" name="Content Placeholder 15"/>
          <p:cNvSpPr>
            <a:spLocks noGrp="1"/>
          </p:cNvSpPr>
          <p:nvPr>
            <p:ph sz="quarter" idx="1"/>
          </p:nvPr>
        </p:nvSpPr>
        <p:spPr>
          <a:xfrm>
            <a:off x="471052" y="1823495"/>
            <a:ext cx="7467600" cy="4266458"/>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نطاق المالية</a:t>
            </a:r>
          </a:p>
          <a:p>
            <a:pPr marL="182563" indent="258763">
              <a:buFont typeface="Wingdings" pitchFamily="2" charset="2"/>
              <a:buChar char="ü"/>
            </a:pPr>
            <a:r>
              <a:rPr lang="ar-SA" b="1" dirty="0"/>
              <a:t>ماهي المجالات التي تندرج ضمن نطاق المالية؟</a:t>
            </a:r>
          </a:p>
          <a:p>
            <a:pPr marL="441325" indent="92075" algn="just" defTabSz="155575">
              <a:buFont typeface="Wingdings" pitchFamily="2" charset="2"/>
              <a:buChar char="Ø"/>
            </a:pPr>
            <a:r>
              <a:rPr lang="ar-SA" dirty="0"/>
              <a:t> الاستثمار.  </a:t>
            </a:r>
          </a:p>
          <a:p>
            <a:pPr marL="441325" indent="92075" algn="just" defTabSz="155575">
              <a:buFont typeface="Wingdings" pitchFamily="2" charset="2"/>
              <a:buChar char="Ø"/>
            </a:pPr>
            <a:r>
              <a:rPr lang="ar-SA" dirty="0"/>
              <a:t> التمويل (الربط بين المستثمرين والمشروعات).</a:t>
            </a:r>
          </a:p>
          <a:p>
            <a:pPr marL="441325" indent="92075" algn="just" defTabSz="155575">
              <a:buFont typeface="Wingdings" pitchFamily="2" charset="2"/>
              <a:buChar char="Ø"/>
            </a:pPr>
            <a:r>
              <a:rPr lang="ar-SA" dirty="0"/>
              <a:t> الأسواق و المؤسسات المالية. (ربط وحدات العجز بوحدات الفائض)</a:t>
            </a:r>
          </a:p>
          <a:p>
            <a:pPr marL="441325" indent="92075" algn="just" defTabSz="155575">
              <a:buFont typeface="Wingdings" pitchFamily="2" charset="2"/>
              <a:buChar char="Ø"/>
            </a:pPr>
            <a:r>
              <a:rPr lang="ar-SA" dirty="0"/>
              <a:t> المالية الدولية.</a:t>
            </a:r>
          </a:p>
        </p:txBody>
      </p:sp>
      <p:sp>
        <p:nvSpPr>
          <p:cNvPr id="4" name="Date Placeholder 3"/>
          <p:cNvSpPr>
            <a:spLocks noGrp="1"/>
          </p:cNvSpPr>
          <p:nvPr>
            <p:ph type="dt" sz="half" idx="14"/>
          </p:nvPr>
        </p:nvSpPr>
        <p:spPr>
          <a:xfrm>
            <a:off x="405384" y="6168103"/>
            <a:ext cx="2160240" cy="432048"/>
          </a:xfrm>
        </p:spPr>
        <p:txBody>
          <a:bodyPr/>
          <a:lstStyle/>
          <a:p>
            <a:pPr algn="l" rtl="0"/>
            <a:fld id="{52436E5E-CA27-418A-ABCF-2A29BD68C05F}"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4</a:t>
            </a:fld>
            <a:endParaRPr lang="ar-SA"/>
          </a:p>
        </p:txBody>
      </p:sp>
      <p:sp>
        <p:nvSpPr>
          <p:cNvPr id="6" name="Footer Placeholder 5"/>
          <p:cNvSpPr>
            <a:spLocks noGrp="1"/>
          </p:cNvSpPr>
          <p:nvPr>
            <p:ph type="ftr" sz="quarter" idx="16"/>
          </p:nvPr>
        </p:nvSpPr>
        <p:spPr>
          <a:xfrm>
            <a:off x="2394036" y="6089953"/>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0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نطاق المالية</a:t>
            </a:r>
            <a:br>
              <a:rPr lang="ar-SA" sz="2400" dirty="0"/>
            </a:br>
            <a:endParaRPr lang="ar-SA" sz="1800" dirty="0"/>
          </a:p>
        </p:txBody>
      </p:sp>
      <p:sp>
        <p:nvSpPr>
          <p:cNvPr id="16" name="Content Placeholder 15"/>
          <p:cNvSpPr>
            <a:spLocks noGrp="1"/>
          </p:cNvSpPr>
          <p:nvPr>
            <p:ph sz="quarter" idx="1"/>
          </p:nvPr>
        </p:nvSpPr>
        <p:spPr>
          <a:xfrm>
            <a:off x="457200" y="1600200"/>
            <a:ext cx="7467600" cy="4433314"/>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نطاق المالية</a:t>
            </a:r>
          </a:p>
          <a:p>
            <a:pPr marL="182563" indent="258763">
              <a:buFont typeface="Wingdings" pitchFamily="2" charset="2"/>
              <a:buChar char="ü"/>
            </a:pPr>
            <a:r>
              <a:rPr lang="ar-SA" b="1" dirty="0"/>
              <a:t>ماهي المجالات التي تندرج ضمن نطاق </a:t>
            </a:r>
            <a:r>
              <a:rPr lang="ar-DZ" b="1" dirty="0"/>
              <a:t>ال</a:t>
            </a:r>
            <a:r>
              <a:rPr lang="ar-SA" b="1" dirty="0"/>
              <a:t>مالية؟</a:t>
            </a:r>
          </a:p>
          <a:p>
            <a:pPr marL="441325" indent="92075" algn="just" defTabSz="155575">
              <a:buFont typeface="Wingdings" pitchFamily="2" charset="2"/>
              <a:buChar char="Ø"/>
            </a:pPr>
            <a:r>
              <a:rPr lang="ar-SA" dirty="0"/>
              <a:t> </a:t>
            </a:r>
            <a:r>
              <a:rPr lang="ar-DZ" dirty="0"/>
              <a:t>ماهي مصادر </a:t>
            </a:r>
            <a:r>
              <a:rPr lang="ar-SA" dirty="0"/>
              <a:t>الحصول على الموارد المالية؟</a:t>
            </a:r>
          </a:p>
          <a:p>
            <a:pPr marL="441325" indent="92075" algn="just" defTabSz="155575">
              <a:buFont typeface="Wingdings" pitchFamily="2" charset="2"/>
              <a:buChar char="Ø"/>
            </a:pPr>
            <a:r>
              <a:rPr lang="ar-SA" dirty="0"/>
              <a:t> كيف يتم استخدام الموارد المالية في حالة الحصو</a:t>
            </a:r>
            <a:r>
              <a:rPr lang="ar-DZ" dirty="0"/>
              <a:t>ل عليها</a:t>
            </a:r>
            <a:r>
              <a:rPr lang="en-US" dirty="0"/>
              <a:t> </a:t>
            </a:r>
            <a:r>
              <a:rPr lang="ar-SA" dirty="0"/>
              <a:t>؟</a:t>
            </a:r>
          </a:p>
          <a:p>
            <a:pPr marL="441325" indent="92075" algn="just" defTabSz="155575">
              <a:buFont typeface="Wingdings" pitchFamily="2" charset="2"/>
              <a:buChar char="Ø"/>
            </a:pPr>
            <a:r>
              <a:rPr lang="ar-SA" dirty="0"/>
              <a:t> ماهي البدائل الاستثمارية المتاحة ؟ </a:t>
            </a:r>
            <a:r>
              <a:rPr lang="ar-DZ" dirty="0"/>
              <a:t>وكيف يتم الاختيار بينها ؟</a:t>
            </a:r>
            <a:endParaRPr lang="ar-SA" dirty="0"/>
          </a:p>
          <a:p>
            <a:pPr marL="441325" indent="92075" algn="just" defTabSz="155575">
              <a:buFont typeface="Wingdings" pitchFamily="2" charset="2"/>
              <a:buChar char="Ø"/>
            </a:pPr>
            <a:r>
              <a:rPr lang="ar-SA" dirty="0"/>
              <a:t> ماهي المردوية المرغوبة التي تحقق هدف المنشأة؟</a:t>
            </a:r>
          </a:p>
        </p:txBody>
      </p:sp>
      <p:sp>
        <p:nvSpPr>
          <p:cNvPr id="4" name="Date Placeholder 3"/>
          <p:cNvSpPr>
            <a:spLocks noGrp="1"/>
          </p:cNvSpPr>
          <p:nvPr>
            <p:ph type="dt" sz="half" idx="14"/>
          </p:nvPr>
        </p:nvSpPr>
        <p:spPr>
          <a:xfrm>
            <a:off x="457200" y="6255258"/>
            <a:ext cx="2664296" cy="432048"/>
          </a:xfrm>
        </p:spPr>
        <p:txBody>
          <a:bodyPr/>
          <a:lstStyle/>
          <a:p>
            <a:pPr algn="l" rtl="0"/>
            <a:fld id="{D230C5BE-9E9D-447C-8FD2-A9DEC6B8F384}"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5</a:t>
            </a:fld>
            <a:endParaRPr lang="ar-SA"/>
          </a:p>
        </p:txBody>
      </p:sp>
      <p:sp>
        <p:nvSpPr>
          <p:cNvPr id="6" name="Footer Placeholder 5"/>
          <p:cNvSpPr>
            <a:spLocks noGrp="1"/>
          </p:cNvSpPr>
          <p:nvPr>
            <p:ph type="ftr" sz="quarter" idx="16"/>
          </p:nvPr>
        </p:nvSpPr>
        <p:spPr>
          <a:xfrm>
            <a:off x="2557361" y="6099016"/>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0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نطاق المالية</a:t>
            </a:r>
            <a:br>
              <a:rPr lang="ar-SA" sz="2400" dirty="0"/>
            </a:br>
            <a:br>
              <a:rPr lang="ar-SA" sz="2400" dirty="0"/>
            </a:br>
            <a:endParaRPr lang="ar-SA" sz="1800" dirty="0"/>
          </a:p>
        </p:txBody>
      </p:sp>
      <p:sp>
        <p:nvSpPr>
          <p:cNvPr id="16" name="Content Placeholder 15"/>
          <p:cNvSpPr>
            <a:spLocks noGrp="1"/>
          </p:cNvSpPr>
          <p:nvPr>
            <p:ph sz="quarter" idx="1"/>
          </p:nvPr>
        </p:nvSpPr>
        <p:spPr>
          <a:xfrm>
            <a:off x="457200" y="1600200"/>
            <a:ext cx="7467600" cy="4544186"/>
          </a:xfrm>
        </p:spPr>
        <p:style>
          <a:lnRef idx="2">
            <a:schemeClr val="dk1"/>
          </a:lnRef>
          <a:fillRef idx="1">
            <a:schemeClr val="lt1"/>
          </a:fillRef>
          <a:effectRef idx="0">
            <a:schemeClr val="dk1"/>
          </a:effectRef>
          <a:fontRef idx="minor">
            <a:schemeClr val="dk1"/>
          </a:fontRef>
        </p:style>
        <p:txBody>
          <a:bodyPr>
            <a:normAutofit lnSpcReduction="10000"/>
          </a:bodyPr>
          <a:lstStyle/>
          <a:p>
            <a:r>
              <a:rPr lang="ar-SA" sz="3000" b="1" dirty="0"/>
              <a:t>نطاق المالية</a:t>
            </a:r>
          </a:p>
          <a:p>
            <a:pPr marL="182563" indent="258763">
              <a:buFont typeface="Wingdings" pitchFamily="2" charset="2"/>
              <a:buChar char="ü"/>
            </a:pPr>
            <a:r>
              <a:rPr lang="ar-SA" b="1" dirty="0"/>
              <a:t>ماهي المجالات الأخرى ذات العلاقة بالمالية؟ (الاقتصاد و المحاسبة المالية)</a:t>
            </a:r>
          </a:p>
          <a:p>
            <a:pPr marL="441325" indent="92075" algn="just" defTabSz="155575">
              <a:buFont typeface="Wingdings" pitchFamily="2" charset="2"/>
              <a:buChar char="Ø"/>
            </a:pPr>
            <a:r>
              <a:rPr lang="ar-SA" dirty="0"/>
              <a:t> </a:t>
            </a:r>
            <a:r>
              <a:rPr lang="ar-SA" b="1" dirty="0"/>
              <a:t>الاقتصاد: </a:t>
            </a:r>
            <a:r>
              <a:rPr lang="ar-SA" dirty="0"/>
              <a:t>تناول موضوع نشاط المؤسسة من منظور اقتصادي معناه الاهتمام بمجالات اتخاذ القرار عند تحليل العائد والمخاطرة، أو دراسة نظرية السعر في إطار علاقة العرض بالطلب، وكذلك الاهتمام بمتغيرات المحيط الاقتصادي بالشكل الذي يسمح للمدير المالي الاستفادة منها عند وضع النماذج المساعدة على اتخاذ القرارات المالية. والمقصود بالمتغيرات الاقتصادية (الناتج المحلي الخام </a:t>
            </a:r>
            <a:r>
              <a:rPr lang="en-US" sz="1600" dirty="0"/>
              <a:t>GDP</a:t>
            </a:r>
            <a:r>
              <a:rPr lang="ar-SA" sz="1600" dirty="0"/>
              <a:t> </a:t>
            </a:r>
            <a:r>
              <a:rPr lang="ar-SA" dirty="0"/>
              <a:t>، التضخم، البطالة، الإنتاج الصناعي، مستويات الدخل، معدل الضرائب، أسعار الفائدة). ومن القضايا التي تشكل مجال اهتمام المديرالمالي سياسات البنك المركزي وتوجهات المنظومة البنكية والمالية في الاقتصاد. </a:t>
            </a:r>
          </a:p>
          <a:p>
            <a:pPr marL="441325" indent="92075" algn="just" defTabSz="155575">
              <a:buFont typeface="Wingdings" pitchFamily="2" charset="2"/>
              <a:buChar char="Ø"/>
            </a:pPr>
            <a:endParaRPr lang="ar-SA" dirty="0"/>
          </a:p>
        </p:txBody>
      </p:sp>
      <p:sp>
        <p:nvSpPr>
          <p:cNvPr id="4" name="Date Placeholder 3"/>
          <p:cNvSpPr>
            <a:spLocks noGrp="1"/>
          </p:cNvSpPr>
          <p:nvPr>
            <p:ph type="dt" sz="half" idx="14"/>
          </p:nvPr>
        </p:nvSpPr>
        <p:spPr>
          <a:xfrm>
            <a:off x="483169" y="6255258"/>
            <a:ext cx="2592288" cy="432048"/>
          </a:xfrm>
        </p:spPr>
        <p:txBody>
          <a:bodyPr/>
          <a:lstStyle/>
          <a:p>
            <a:pPr algn="l" rtl="0"/>
            <a:fld id="{E1CFBC0F-2F4C-4793-87CD-FC198DDEF693}"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6</a:t>
            </a:fld>
            <a:endParaRPr lang="ar-SA"/>
          </a:p>
        </p:txBody>
      </p:sp>
      <p:sp>
        <p:nvSpPr>
          <p:cNvPr id="6" name="Footer Placeholder 5"/>
          <p:cNvSpPr>
            <a:spLocks noGrp="1"/>
          </p:cNvSpPr>
          <p:nvPr>
            <p:ph type="ftr" sz="quarter" idx="16"/>
          </p:nvPr>
        </p:nvSpPr>
        <p:spPr>
          <a:xfrm>
            <a:off x="2360749" y="6204208"/>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kumimoji="0" lang="ar-SA" sz="2800" b="1"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الفصـــــــل الأول</a:t>
            </a:r>
            <a:br>
              <a:rPr kumimoji="0" lang="ar-SA" sz="2000" b="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br>
            <a:r>
              <a:rPr kumimoji="0" lang="ar-DZ" sz="2800" i="0" u="none" strike="noStrike" kern="1200" cap="small" spc="0" normalizeH="0" baseline="0" noProof="0" dirty="0">
                <a:ln>
                  <a:noFill/>
                </a:ln>
                <a:solidFill>
                  <a:prstClr val="black"/>
                </a:solidFill>
                <a:effectLst/>
                <a:uLnTx/>
                <a:uFillTx/>
                <a:latin typeface="Century Schoolbook"/>
                <a:ea typeface="+mn-ea"/>
                <a:cs typeface="Times New Roman" panose="02020603050405020304" pitchFamily="18" charset="0"/>
              </a:rPr>
              <a:t>نطاق المالية</a:t>
            </a:r>
            <a:br>
              <a:rPr lang="ar-SA" sz="2400" dirty="0"/>
            </a:br>
            <a:br>
              <a:rPr lang="ar-SA" sz="2400" dirty="0"/>
            </a:br>
            <a:endParaRPr lang="ar-SA" sz="1800" dirty="0"/>
          </a:p>
        </p:txBody>
      </p:sp>
      <p:sp>
        <p:nvSpPr>
          <p:cNvPr id="16" name="Content Placeholder 15"/>
          <p:cNvSpPr>
            <a:spLocks noGrp="1"/>
          </p:cNvSpPr>
          <p:nvPr>
            <p:ph sz="quarter" idx="1"/>
          </p:nvPr>
        </p:nvSpPr>
        <p:spPr>
          <a:xfrm>
            <a:off x="457200" y="1600200"/>
            <a:ext cx="7467600" cy="4328162"/>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نطاق المالية</a:t>
            </a:r>
          </a:p>
          <a:p>
            <a:pPr marL="182563" indent="258763">
              <a:buFont typeface="Wingdings" pitchFamily="2" charset="2"/>
              <a:buChar char="ü"/>
            </a:pPr>
            <a:r>
              <a:rPr lang="ar-SA" b="1" dirty="0"/>
              <a:t>ماهي المجالات الأخرى ذات العلاقة بالمالية؟</a:t>
            </a:r>
          </a:p>
          <a:p>
            <a:pPr marL="441325" indent="92075" algn="just" defTabSz="155575">
              <a:buFont typeface="Wingdings" pitchFamily="2" charset="2"/>
              <a:buChar char="Ø"/>
            </a:pPr>
            <a:r>
              <a:rPr lang="ar-SA" dirty="0"/>
              <a:t> </a:t>
            </a:r>
            <a:r>
              <a:rPr lang="ar-SA" b="1" dirty="0"/>
              <a:t>المحاسبة المالية: </a:t>
            </a:r>
            <a:r>
              <a:rPr lang="ar-SA" dirty="0"/>
              <a:t>يسمى مصطلح المحاسبة المالية أحيانا بلغة المالية، إذ توفر القوائم المالية كل البيانات الضرورية حول نشاط المؤسسة وخاصة </a:t>
            </a:r>
            <a:r>
              <a:rPr lang="ar-SA" b="1" dirty="0"/>
              <a:t>في مايتعلق بالتدفقات النقدية بعد المعالجات المختلفة التي يقوم بها المحلل المالي</a:t>
            </a:r>
            <a:r>
              <a:rPr lang="ar-SA" dirty="0"/>
              <a:t>. لذلك </a:t>
            </a:r>
            <a:r>
              <a:rPr lang="ar-DZ" dirty="0"/>
              <a:t>يتطلب من</a:t>
            </a:r>
            <a:r>
              <a:rPr lang="ar-SA" dirty="0"/>
              <a:t> المدير المالي أن يكون على دراية كبيرة بالقضايا المحاسبية التي تسمح له بمعرفة قضايا تحصيل الموارد </a:t>
            </a:r>
            <a:r>
              <a:rPr lang="ar-DZ" dirty="0"/>
              <a:t>           </a:t>
            </a:r>
            <a:r>
              <a:rPr lang="ar-SA" dirty="0"/>
              <a:t>وتخصيصها بالطريقة التي تحقق أهداف المؤسسة من الربحية </a:t>
            </a:r>
            <a:r>
              <a:rPr lang="ar-DZ" dirty="0"/>
              <a:t>             </a:t>
            </a:r>
            <a:r>
              <a:rPr lang="ar-SA" dirty="0"/>
              <a:t>أوالمردودية الاقتصادية والاستثمار، وكذلك السيولة اللازمة لإدارة عمليات التشغيل (عمليات الاستغلال).</a:t>
            </a:r>
          </a:p>
          <a:p>
            <a:pPr marL="441325" indent="92075" algn="just" defTabSz="155575">
              <a:buFont typeface="Wingdings" pitchFamily="2" charset="2"/>
              <a:buChar char="Ø"/>
            </a:pPr>
            <a:endParaRPr lang="ar-SA" dirty="0"/>
          </a:p>
        </p:txBody>
      </p:sp>
      <p:sp>
        <p:nvSpPr>
          <p:cNvPr id="4" name="Date Placeholder 3"/>
          <p:cNvSpPr>
            <a:spLocks noGrp="1"/>
          </p:cNvSpPr>
          <p:nvPr>
            <p:ph type="dt" sz="half" idx="14"/>
          </p:nvPr>
        </p:nvSpPr>
        <p:spPr>
          <a:xfrm>
            <a:off x="457200" y="6150106"/>
            <a:ext cx="2448272" cy="432048"/>
          </a:xfrm>
        </p:spPr>
        <p:txBody>
          <a:bodyPr/>
          <a:lstStyle/>
          <a:p>
            <a:pPr algn="l" rtl="0"/>
            <a:fld id="{4E272684-D2D3-41DB-8977-F9664ED5C946}"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7</a:t>
            </a:fld>
            <a:endParaRPr lang="ar-SA"/>
          </a:p>
        </p:txBody>
      </p:sp>
      <p:sp>
        <p:nvSpPr>
          <p:cNvPr id="6" name="Footer Placeholder 5"/>
          <p:cNvSpPr>
            <a:spLocks noGrp="1"/>
          </p:cNvSpPr>
          <p:nvPr>
            <p:ph type="ftr" sz="quarter" idx="16"/>
          </p:nvPr>
        </p:nvSpPr>
        <p:spPr>
          <a:xfrm>
            <a:off x="2374929" y="6039234"/>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تطور </a:t>
            </a:r>
            <a:r>
              <a:rPr lang="ar-DZ" sz="2800" dirty="0"/>
              <a:t>ال</a:t>
            </a:r>
            <a:r>
              <a:rPr lang="ar-SA" sz="2800" dirty="0"/>
              <a:t>مجال </a:t>
            </a:r>
            <a:r>
              <a:rPr lang="ar-DZ" sz="2800" dirty="0"/>
              <a:t>الفكري ل</a:t>
            </a:r>
            <a:r>
              <a:rPr lang="ar-SA" sz="2800" dirty="0"/>
              <a:t>لمالية</a:t>
            </a:r>
            <a:br>
              <a:rPr lang="ar-SA" sz="2800" b="1" dirty="0"/>
            </a:br>
            <a:br>
              <a:rPr lang="ar-SA" sz="2400" dirty="0"/>
            </a:br>
            <a:endParaRPr lang="ar-SA" sz="1800" dirty="0"/>
          </a:p>
        </p:txBody>
      </p:sp>
      <p:sp>
        <p:nvSpPr>
          <p:cNvPr id="16" name="Content Placeholder 15"/>
          <p:cNvSpPr>
            <a:spLocks noGrp="1"/>
          </p:cNvSpPr>
          <p:nvPr>
            <p:ph sz="quarter" idx="1"/>
          </p:nvPr>
        </p:nvSpPr>
        <p:spPr>
          <a:xfrm>
            <a:off x="457200" y="1600200"/>
            <a:ext cx="7467600" cy="4133850"/>
          </a:xfrm>
        </p:spPr>
        <p:style>
          <a:lnRef idx="2">
            <a:schemeClr val="dk1"/>
          </a:lnRef>
          <a:fillRef idx="1">
            <a:schemeClr val="lt1"/>
          </a:fillRef>
          <a:effectRef idx="0">
            <a:schemeClr val="dk1"/>
          </a:effectRef>
          <a:fontRef idx="minor">
            <a:schemeClr val="dk1"/>
          </a:fontRef>
        </p:style>
        <p:txBody>
          <a:bodyPr>
            <a:normAutofit/>
          </a:bodyPr>
          <a:lstStyle/>
          <a:p>
            <a:r>
              <a:rPr lang="ar-SA" sz="2800" b="1" dirty="0"/>
              <a:t>تطور </a:t>
            </a:r>
            <a:r>
              <a:rPr lang="ar-DZ" sz="2800" b="1" dirty="0"/>
              <a:t>ال</a:t>
            </a:r>
            <a:r>
              <a:rPr lang="ar-SA" sz="2800" b="1" dirty="0"/>
              <a:t>مجال </a:t>
            </a:r>
            <a:r>
              <a:rPr lang="ar-DZ" sz="2800" b="1" dirty="0"/>
              <a:t>الفكري ل</a:t>
            </a:r>
            <a:r>
              <a:rPr lang="ar-SA" sz="2800" b="1" dirty="0"/>
              <a:t>لمالية</a:t>
            </a:r>
          </a:p>
          <a:p>
            <a:pPr marL="273050" indent="168275" algn="just">
              <a:buFont typeface="Wingdings" pitchFamily="2" charset="2"/>
              <a:buChar char="ü"/>
            </a:pPr>
            <a:r>
              <a:rPr lang="ar-SA" dirty="0"/>
              <a:t> في منتصف الخمسينات تطور مفهوم المالية </a:t>
            </a:r>
            <a:r>
              <a:rPr lang="ar-DZ" dirty="0"/>
              <a:t>لينتقل </a:t>
            </a:r>
            <a:r>
              <a:rPr lang="ar-SA" dirty="0"/>
              <a:t>من القضايا الوصفية        و التعريفية إلى المجالات التحليلية ذات العلاقة باتخاذ القرار للأموال الموجهة لاقتناء الأصول المادية. أيضا، فقد شكلت مجالات إدارة المخزونات والنقدية ، وتركيبة رأس المال، سياسات توزيع الأرباح اهتمامات المختصين</a:t>
            </a:r>
            <a:r>
              <a:rPr lang="ar-DZ" dirty="0"/>
              <a:t>،</a:t>
            </a:r>
            <a:r>
              <a:rPr lang="ar-SA" dirty="0"/>
              <a:t> من خارج المؤسسة ومن داخلها</a:t>
            </a:r>
            <a:r>
              <a:rPr lang="ar-DZ" dirty="0"/>
              <a:t>،</a:t>
            </a:r>
            <a:r>
              <a:rPr lang="ar-SA" dirty="0"/>
              <a:t> على اعتبار أن قرارات المدير المالي قد أصبحت أكثر ارتباطا بتحقيق الأداء المالي للمؤسسة المعبر عن النمو، والمساعد على رسم آفاق المستقبل في مجالات الاستثمار والتشغيل. </a:t>
            </a:r>
          </a:p>
        </p:txBody>
      </p:sp>
      <p:sp>
        <p:nvSpPr>
          <p:cNvPr id="4" name="Date Placeholder 3"/>
          <p:cNvSpPr>
            <a:spLocks noGrp="1"/>
          </p:cNvSpPr>
          <p:nvPr>
            <p:ph type="dt" sz="half" idx="14"/>
          </p:nvPr>
        </p:nvSpPr>
        <p:spPr>
          <a:xfrm>
            <a:off x="457200" y="5962148"/>
            <a:ext cx="2520280" cy="432048"/>
          </a:xfrm>
        </p:spPr>
        <p:txBody>
          <a:bodyPr/>
          <a:lstStyle/>
          <a:p>
            <a:pPr algn="l" rtl="0"/>
            <a:fld id="{45AEDEB0-A64D-424F-801E-E6C6B90BB475}"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8</a:t>
            </a:fld>
            <a:endParaRPr lang="ar-SA"/>
          </a:p>
        </p:txBody>
      </p:sp>
      <p:sp>
        <p:nvSpPr>
          <p:cNvPr id="6" name="Footer Placeholder 5"/>
          <p:cNvSpPr>
            <a:spLocks noGrp="1"/>
          </p:cNvSpPr>
          <p:nvPr>
            <p:ph type="ftr" sz="quarter" idx="16"/>
          </p:nvPr>
        </p:nvSpPr>
        <p:spPr>
          <a:xfrm>
            <a:off x="2494215" y="5898789"/>
            <a:ext cx="5544616" cy="653792"/>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60648"/>
            <a:ext cx="7467600" cy="1156990"/>
          </a:xfrm>
        </p:spPr>
        <p:style>
          <a:lnRef idx="2">
            <a:schemeClr val="dk1"/>
          </a:lnRef>
          <a:fillRef idx="1">
            <a:schemeClr val="lt1"/>
          </a:fillRef>
          <a:effectRef idx="0">
            <a:schemeClr val="dk1"/>
          </a:effectRef>
          <a:fontRef idx="minor">
            <a:schemeClr val="dk1"/>
          </a:fontRef>
        </p:style>
        <p:txBody>
          <a:bodyPr anchor="ctr">
            <a:noAutofit/>
          </a:bodyPr>
          <a:lstStyle/>
          <a:p>
            <a:pPr algn="ctr"/>
            <a:br>
              <a:rPr lang="ar-SA" sz="2800" b="1" dirty="0">
                <a:solidFill>
                  <a:schemeClr val="tx1"/>
                </a:solidFill>
              </a:rPr>
            </a:br>
            <a:r>
              <a:rPr lang="ar-SA" sz="2800" b="1" dirty="0">
                <a:solidFill>
                  <a:schemeClr val="tx1"/>
                </a:solidFill>
              </a:rPr>
              <a:t>الفصـــــــل الأول</a:t>
            </a:r>
            <a:br>
              <a:rPr lang="ar-SA" sz="2000" dirty="0">
                <a:solidFill>
                  <a:schemeClr val="tx1"/>
                </a:solidFill>
              </a:rPr>
            </a:br>
            <a:r>
              <a:rPr lang="ar-SA" sz="2800" dirty="0"/>
              <a:t>تطور </a:t>
            </a:r>
            <a:r>
              <a:rPr lang="ar-DZ" sz="2800" dirty="0"/>
              <a:t>ال</a:t>
            </a:r>
            <a:r>
              <a:rPr lang="ar-SA" sz="2800" dirty="0"/>
              <a:t>مجال </a:t>
            </a:r>
            <a:r>
              <a:rPr lang="ar-DZ" sz="2800" dirty="0"/>
              <a:t>الفكري ل</a:t>
            </a:r>
            <a:r>
              <a:rPr lang="ar-SA" sz="2800" dirty="0"/>
              <a:t>لمالية</a:t>
            </a:r>
            <a:br>
              <a:rPr lang="ar-SA" sz="2800" b="1" dirty="0"/>
            </a:br>
            <a:br>
              <a:rPr lang="ar-SA" sz="2400" dirty="0"/>
            </a:br>
            <a:endParaRPr lang="ar-SA" sz="1800" dirty="0"/>
          </a:p>
        </p:txBody>
      </p:sp>
      <p:sp>
        <p:nvSpPr>
          <p:cNvPr id="16" name="Content Placeholder 15"/>
          <p:cNvSpPr>
            <a:spLocks noGrp="1"/>
          </p:cNvSpPr>
          <p:nvPr>
            <p:ph sz="quarter" idx="1"/>
          </p:nvPr>
        </p:nvSpPr>
        <p:spPr>
          <a:xfrm>
            <a:off x="457200" y="1600200"/>
            <a:ext cx="7467600" cy="4349080"/>
          </a:xfrm>
        </p:spPr>
        <p:style>
          <a:lnRef idx="2">
            <a:schemeClr val="dk1"/>
          </a:lnRef>
          <a:fillRef idx="1">
            <a:schemeClr val="lt1"/>
          </a:fillRef>
          <a:effectRef idx="0">
            <a:schemeClr val="dk1"/>
          </a:effectRef>
          <a:fontRef idx="minor">
            <a:schemeClr val="dk1"/>
          </a:fontRef>
        </p:style>
        <p:txBody>
          <a:bodyPr>
            <a:normAutofit lnSpcReduction="10000"/>
          </a:bodyPr>
          <a:lstStyle/>
          <a:p>
            <a:r>
              <a:rPr lang="ar-SA" sz="2800" b="1" dirty="0"/>
              <a:t>تطور </a:t>
            </a:r>
            <a:r>
              <a:rPr lang="ar-DZ" sz="2800" b="1" dirty="0"/>
              <a:t>ال</a:t>
            </a:r>
            <a:r>
              <a:rPr lang="ar-SA" sz="2800" b="1" dirty="0"/>
              <a:t>مجال </a:t>
            </a:r>
            <a:r>
              <a:rPr lang="ar-DZ" sz="2800" b="1" dirty="0"/>
              <a:t>الفكري ل</a:t>
            </a:r>
            <a:r>
              <a:rPr lang="ar-SA" sz="2800" b="1" dirty="0"/>
              <a:t>لمالية</a:t>
            </a:r>
          </a:p>
          <a:p>
            <a:pPr marL="273050" indent="168275" algn="just">
              <a:buFont typeface="Wingdings" pitchFamily="2" charset="2"/>
              <a:buChar char="ü"/>
            </a:pPr>
            <a:r>
              <a:rPr lang="ar-SA" dirty="0"/>
              <a:t> ومن القضايا الحديثة التي أسهمت بشكل واضح في تطوير المجال المالي على مستوى المؤسسة، تطور الفكر المالي و التنظيمي. أما الفكر المالي فقد أسهمت النظرية المالية من خلال رواد هذا المجال أمثال </a:t>
            </a:r>
            <a:r>
              <a:rPr lang="en-US" sz="2000" b="1" dirty="0"/>
              <a:t>Harry</a:t>
            </a:r>
            <a:r>
              <a:rPr lang="en-US" sz="2000" dirty="0"/>
              <a:t> </a:t>
            </a:r>
            <a:r>
              <a:rPr lang="en-US" sz="2000" b="1" dirty="0"/>
              <a:t>Markowitz</a:t>
            </a:r>
            <a:r>
              <a:rPr lang="ar-SA" sz="2000" dirty="0"/>
              <a:t> </a:t>
            </a:r>
            <a:r>
              <a:rPr lang="ar-SA" dirty="0"/>
              <a:t>في مجال تطوير نظرية المحفظة ذات العلاقة بالعائد والمخاطرة، و</a:t>
            </a:r>
            <a:r>
              <a:rPr lang="en-US" sz="2000" b="1" dirty="0"/>
              <a:t>Merton</a:t>
            </a:r>
            <a:r>
              <a:rPr lang="en-US" sz="2000" dirty="0"/>
              <a:t> </a:t>
            </a:r>
            <a:r>
              <a:rPr lang="en-US" sz="2000" b="1" dirty="0"/>
              <a:t>Miller</a:t>
            </a:r>
            <a:r>
              <a:rPr lang="en-US" sz="2000" dirty="0"/>
              <a:t> </a:t>
            </a:r>
            <a:r>
              <a:rPr lang="ar-SA" sz="2000" dirty="0"/>
              <a:t> </a:t>
            </a:r>
            <a:r>
              <a:rPr lang="ar-SA" dirty="0"/>
              <a:t>في مجال تطوير نظرية هيكل رأس المال. أما الجانب التنظيمي المتثمل أساسا في استخدامات الحواسيب و الشبكات العنكبوتية (الانترنت)، ابتداءً من بداية التسعينات، </a:t>
            </a:r>
            <a:r>
              <a:rPr lang="ar-DZ" dirty="0"/>
              <a:t>ف</a:t>
            </a:r>
            <a:r>
              <a:rPr lang="ar-SA" dirty="0"/>
              <a:t>قد ساعدت عل</a:t>
            </a:r>
            <a:r>
              <a:rPr lang="ar-DZ" dirty="0"/>
              <a:t>ى</a:t>
            </a:r>
            <a:r>
              <a:rPr lang="ar-SA" dirty="0"/>
              <a:t> تطوير المفاهيم في مجال الاستخدامات التنظيمية للمؤسسات. فانتشار التجارة الإلكترونية عبر نماذج </a:t>
            </a:r>
            <a:r>
              <a:rPr lang="en-US" sz="1900" b="1" dirty="0"/>
              <a:t>B2C</a:t>
            </a:r>
            <a:r>
              <a:rPr lang="ar-SA" sz="1900" dirty="0"/>
              <a:t> </a:t>
            </a:r>
            <a:r>
              <a:rPr lang="ar-SA" dirty="0"/>
              <a:t>، و</a:t>
            </a:r>
            <a:r>
              <a:rPr lang="en-US" sz="1900" b="1" dirty="0"/>
              <a:t>B2B</a:t>
            </a:r>
            <a:r>
              <a:rPr lang="ar-SA" sz="1900" dirty="0"/>
              <a:t> </a:t>
            </a:r>
            <a:r>
              <a:rPr lang="ar-SA" dirty="0"/>
              <a:t>قد أثر بشكل ملفت على أساليب الإدارة المالية، أين أصبح المدير المالي أكثر تقيدا بالتطورات الحاصلة في هذا المجال.</a:t>
            </a:r>
          </a:p>
        </p:txBody>
      </p:sp>
      <p:sp>
        <p:nvSpPr>
          <p:cNvPr id="4" name="Date Placeholder 3"/>
          <p:cNvSpPr>
            <a:spLocks noGrp="1"/>
          </p:cNvSpPr>
          <p:nvPr>
            <p:ph type="dt" sz="half" idx="14"/>
          </p:nvPr>
        </p:nvSpPr>
        <p:spPr>
          <a:xfrm>
            <a:off x="539552" y="6171024"/>
            <a:ext cx="2664296" cy="360040"/>
          </a:xfrm>
        </p:spPr>
        <p:txBody>
          <a:bodyPr/>
          <a:lstStyle/>
          <a:p>
            <a:pPr algn="l" rtl="0"/>
            <a:fld id="{2C2F9E5C-43EC-4718-A1C1-461A958179DF}" type="datetime3">
              <a:rPr lang="en-US" b="1" smtClean="0"/>
              <a:t>28 October 2024</a:t>
            </a:fld>
            <a:endParaRPr lang="ar-SA" b="1" dirty="0"/>
          </a:p>
        </p:txBody>
      </p:sp>
      <p:sp>
        <p:nvSpPr>
          <p:cNvPr id="5" name="Slide Number Placeholder 4"/>
          <p:cNvSpPr>
            <a:spLocks noGrp="1"/>
          </p:cNvSpPr>
          <p:nvPr>
            <p:ph type="sldNum" sz="quarter" idx="15"/>
          </p:nvPr>
        </p:nvSpPr>
        <p:spPr/>
        <p:txBody>
          <a:bodyPr/>
          <a:lstStyle/>
          <a:p>
            <a:fld id="{A4231B69-FBD1-4C22-85BF-9904F0109019}" type="slidenum">
              <a:rPr lang="ar-SA" smtClean="0"/>
              <a:pPr/>
              <a:t>9</a:t>
            </a:fld>
            <a:endParaRPr lang="ar-SA"/>
          </a:p>
        </p:txBody>
      </p:sp>
      <p:sp>
        <p:nvSpPr>
          <p:cNvPr id="6" name="Footer Placeholder 5"/>
          <p:cNvSpPr>
            <a:spLocks noGrp="1"/>
          </p:cNvSpPr>
          <p:nvPr>
            <p:ph type="ftr" sz="quarter" idx="16"/>
          </p:nvPr>
        </p:nvSpPr>
        <p:spPr>
          <a:xfrm>
            <a:off x="2380184" y="6131842"/>
            <a:ext cx="5544616" cy="581784"/>
          </a:xfrm>
        </p:spPr>
        <p:txBody>
          <a:bodyPr/>
          <a:lstStyle/>
          <a:p>
            <a:pPr algn="ctr"/>
            <a:r>
              <a:rPr lang="ar-SA" b="1" dirty="0">
                <a:solidFill>
                  <a:schemeClr val="tx1"/>
                </a:solidFill>
              </a:rPr>
              <a:t>جامعة أم البواقي-  - كلية الاقتصاد و التسيير و التجارة – قسم المحاسبة والعلوم المالية  سنة أولى ماستر.. محاسبة وتدقيق</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20264</TotalTime>
  <Words>4652</Words>
  <Application>Microsoft Office PowerPoint</Application>
  <PresentationFormat>Affichage à l'écran (4:3)</PresentationFormat>
  <Paragraphs>437</Paragraphs>
  <Slides>35</Slides>
  <Notes>35</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35</vt:i4>
      </vt:variant>
    </vt:vector>
  </HeadingPairs>
  <TitlesOfParts>
    <vt:vector size="43" baseType="lpstr">
      <vt:lpstr>Adobe Gurmukhi</vt:lpstr>
      <vt:lpstr>Calibri</vt:lpstr>
      <vt:lpstr>Century Schoolbook</vt:lpstr>
      <vt:lpstr>Georgia</vt:lpstr>
      <vt:lpstr>Wingdings</vt:lpstr>
      <vt:lpstr>Wingdings 2</vt:lpstr>
      <vt:lpstr>Oriel</vt:lpstr>
      <vt:lpstr>1_Oriel</vt:lpstr>
      <vt:lpstr>مقياس: التسيير المالي المعمق</vt:lpstr>
      <vt:lpstr> الفصـــــــل الأول قراءة وتحليل القوائم المالية : نظرة عامة حول أدوات وأساليب التحليل </vt:lpstr>
      <vt:lpstr> الفصـــــــل الأول نطاق المالية </vt:lpstr>
      <vt:lpstr> الفصـــــــل الأول نطاق المالية  </vt:lpstr>
      <vt:lpstr> الفصـــــــل الأول نطاق المالية </vt:lpstr>
      <vt:lpstr> الفصـــــــل الأول نطاق المالية  </vt:lpstr>
      <vt:lpstr> الفصـــــــل الأول نطاق المالية  </vt:lpstr>
      <vt:lpstr> الفصـــــــل الأول تطور المجال الفكري للمالية  </vt:lpstr>
      <vt:lpstr> الفصـــــــل الأول تطور المجال الفكري للمالية  </vt:lpstr>
      <vt:lpstr> الفصـــــــل الأول وظائف التسيير المالي </vt:lpstr>
      <vt:lpstr> الفصـــــــل الأول وظائف التسيير المالي </vt:lpstr>
      <vt:lpstr> الفصـــــــل الأول وظائف التسيير المالي </vt:lpstr>
      <vt:lpstr> الفصـــــــل الأول وظائف التسيير المالي </vt:lpstr>
      <vt:lpstr> الفصـــــــل الأول وظائف التسيير المالي </vt:lpstr>
      <vt:lpstr> الفصـــــــل الأول أهداف التسيير والتحليل الماليين </vt:lpstr>
      <vt:lpstr> الفصـــــــل الأول أهداف التسيير والتحليل الماليين </vt:lpstr>
      <vt:lpstr> الفصـــــــل الأول أهداف التسيير والتحليل الماليين </vt:lpstr>
      <vt:lpstr> الفصـــــــل الأول أهداف التسيير والتحليل الماليين </vt:lpstr>
      <vt:lpstr>الفصـــــــل الأول أهداف التسيير والتحليل الماليين</vt:lpstr>
      <vt:lpstr> الفصـــــــل الأول أساليب التحليل المالي </vt:lpstr>
      <vt:lpstr> الفصـــــــل الأول أساليب التحليل المالي </vt:lpstr>
      <vt:lpstr> الفصـــــــل الأول أساليب التحليل المالي </vt:lpstr>
      <vt:lpstr> الفصـــــــل الأول أساليب التحليل المالي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تحليل القوائم المالية </vt:lpstr>
      <vt:lpstr> الفصـــــــل الأول: أهداف وأدوات التحليل المالي </vt:lpstr>
      <vt:lpstr> الفصـــــــل الأول قراءة وتحليل القوائم المالية : نظرة عامة حول أدوات وأساليب التحليل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مالــــــــــــية المؤسسة</dc:title>
  <dc:creator>AVAS</dc:creator>
  <cp:lastModifiedBy>Abdeldjelil BOUDAH</cp:lastModifiedBy>
  <cp:revision>54</cp:revision>
  <cp:lastPrinted>2022-03-07T05:18:59Z</cp:lastPrinted>
  <dcterms:created xsi:type="dcterms:W3CDTF">2015-11-01T07:31:46Z</dcterms:created>
  <dcterms:modified xsi:type="dcterms:W3CDTF">2024-10-28T18:37:50Z</dcterms:modified>
</cp:coreProperties>
</file>