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8" r:id="rId2"/>
    <p:sldId id="267" r:id="rId3"/>
    <p:sldId id="268" r:id="rId4"/>
    <p:sldId id="272" r:id="rId5"/>
    <p:sldId id="273" r:id="rId6"/>
    <p:sldId id="274" r:id="rId7"/>
    <p:sldId id="276" r:id="rId8"/>
    <p:sldId id="279" r:id="rId9"/>
    <p:sldId id="288" r:id="rId10"/>
    <p:sldId id="289" r:id="rId11"/>
    <p:sldId id="299" r:id="rId12"/>
    <p:sldId id="300" r:id="rId13"/>
    <p:sldId id="302" r:id="rId14"/>
    <p:sldId id="305" r:id="rId15"/>
    <p:sldId id="307" r:id="rId16"/>
    <p:sldId id="308" r:id="rId17"/>
    <p:sldId id="311" r:id="rId1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0476" autoAdjust="0"/>
  </p:normalViewPr>
  <p:slideViewPr>
    <p:cSldViewPr snapToGrid="0">
      <p:cViewPr>
        <p:scale>
          <a:sx n="53" d="100"/>
          <a:sy n="53" d="100"/>
        </p:scale>
        <p:origin x="-1638" y="-4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BA0FD51-3B91-4A74-8635-C4A73A38F5B9}" type="slidenum">
              <a:rPr lang="en-GB" altLang="en-US"/>
              <a:pPr>
                <a:defRPr/>
              </a:pPr>
              <a:t>‹N°›</a:t>
            </a:fld>
            <a:endParaRPr lang="en-GB" altLang="en-US"/>
          </a:p>
        </p:txBody>
      </p:sp>
    </p:spTree>
    <p:extLst>
      <p:ext uri="{BB962C8B-B14F-4D97-AF65-F5344CB8AC3E}">
        <p14:creationId xmlns:p14="http://schemas.microsoft.com/office/powerpoint/2010/main" xmlns="" val="17164741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4C80EC-CF15-4B53-9EEC-7FDE20176166}" type="slidenum">
              <a:rPr lang="en-GB" altLang="en-US"/>
              <a:pPr>
                <a:spcBef>
                  <a:spcPct val="0"/>
                </a:spcBef>
              </a:pPr>
              <a:t>1</a:t>
            </a:fld>
            <a:endParaRPr lang="en-GB"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xmlns="" val="3302592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ABA0FD51-3B91-4A74-8635-C4A73A38F5B9}" type="slidenum">
              <a:rPr lang="en-GB" altLang="en-US" smtClean="0"/>
              <a:pPr>
                <a:defRPr/>
              </a:pPr>
              <a:t>17</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45BCD1-0E27-4284-825A-300B0507C9EB}" type="slidenum">
              <a:rPr lang="en-GB" altLang="en-US"/>
              <a:pPr>
                <a:defRPr/>
              </a:pPr>
              <a:t>‹N°›</a:t>
            </a:fld>
            <a:endParaRPr lang="en-GB" altLang="en-US"/>
          </a:p>
        </p:txBody>
      </p:sp>
    </p:spTree>
    <p:extLst>
      <p:ext uri="{BB962C8B-B14F-4D97-AF65-F5344CB8AC3E}">
        <p14:creationId xmlns:p14="http://schemas.microsoft.com/office/powerpoint/2010/main" xmlns="" val="138182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Rectangle 3"/>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9FB66CFF-A205-4491-B623-506D7CAE21B0}" type="slidenum">
              <a:rPr lang="en-GB" altLang="en-US"/>
              <a:pPr>
                <a:defRPr/>
              </a:pPr>
              <a:t>‹N°›</a:t>
            </a:fld>
            <a:endParaRPr lang="en-GB" altLang="en-US"/>
          </a:p>
        </p:txBody>
      </p:sp>
    </p:spTree>
    <p:extLst>
      <p:ext uri="{BB962C8B-B14F-4D97-AF65-F5344CB8AC3E}">
        <p14:creationId xmlns:p14="http://schemas.microsoft.com/office/powerpoint/2010/main" xmlns="" val="3796042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40F08943-8AB7-4C78-A38F-12A11931876C}" type="slidenum">
              <a:rPr lang="en-GB" altLang="en-US"/>
              <a:pPr>
                <a:defRPr/>
              </a:pPr>
              <a:t>‹N°›</a:t>
            </a:fld>
            <a:endParaRPr lang="en-GB" altLang="en-US"/>
          </a:p>
        </p:txBody>
      </p:sp>
    </p:spTree>
    <p:extLst>
      <p:ext uri="{BB962C8B-B14F-4D97-AF65-F5344CB8AC3E}">
        <p14:creationId xmlns:p14="http://schemas.microsoft.com/office/powerpoint/2010/main" xmlns="" val="4010893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4" name="Rectangle 3"/>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0BD909AB-2C03-4A40-9D10-7B65365DD5EB}" type="slidenum">
              <a:rPr lang="en-GB" altLang="en-US"/>
              <a:pPr>
                <a:defRPr/>
              </a:pPr>
              <a:t>‹N°›</a:t>
            </a:fld>
            <a:endParaRPr lang="en-GB" altLang="en-US"/>
          </a:p>
        </p:txBody>
      </p:sp>
    </p:spTree>
    <p:extLst>
      <p:ext uri="{BB962C8B-B14F-4D97-AF65-F5344CB8AC3E}">
        <p14:creationId xmlns:p14="http://schemas.microsoft.com/office/powerpoint/2010/main" xmlns="" val="1199509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5" name="Rectangle 4"/>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5"/>
          <p:cNvSpPr>
            <a:spLocks noGrp="1" noChangeArrowheads="1"/>
          </p:cNvSpPr>
          <p:nvPr>
            <p:ph type="dt" sz="half" idx="10"/>
          </p:nvPr>
        </p:nvSpPr>
        <p:spPr/>
        <p:txBody>
          <a:bodyPr/>
          <a:lstStyle>
            <a:lvl1pPr>
              <a:defRPr/>
            </a:lvl1pPr>
          </a:lstStyle>
          <a:p>
            <a:pPr>
              <a:defRPr/>
            </a:pPr>
            <a:endParaRPr lang="en-US"/>
          </a:p>
        </p:txBody>
      </p:sp>
      <p:sp>
        <p:nvSpPr>
          <p:cNvPr id="7" name="Rectangle 6"/>
          <p:cNvSpPr>
            <a:spLocks noGrp="1" noChangeArrowheads="1"/>
          </p:cNvSpPr>
          <p:nvPr>
            <p:ph type="ftr" sz="quarter" idx="11"/>
          </p:nvPr>
        </p:nvSpPr>
        <p:spPr/>
        <p:txBody>
          <a:bodyPr/>
          <a:lstStyle>
            <a:lvl1pPr>
              <a:defRPr/>
            </a:lvl1pPr>
          </a:lstStyle>
          <a:p>
            <a:pPr>
              <a:defRPr/>
            </a:pPr>
            <a:endParaRPr lang="en-US"/>
          </a:p>
        </p:txBody>
      </p:sp>
      <p:sp>
        <p:nvSpPr>
          <p:cNvPr id="8" name="Rectangle 7"/>
          <p:cNvSpPr>
            <a:spLocks noGrp="1" noChangeArrowheads="1"/>
          </p:cNvSpPr>
          <p:nvPr>
            <p:ph type="sldNum" sz="quarter" idx="12"/>
          </p:nvPr>
        </p:nvSpPr>
        <p:spPr/>
        <p:txBody>
          <a:bodyPr/>
          <a:lstStyle>
            <a:lvl1pPr>
              <a:defRPr smtClean="0"/>
            </a:lvl1pPr>
          </a:lstStyle>
          <a:p>
            <a:pPr>
              <a:defRPr/>
            </a:pPr>
            <a:fld id="{ADD61F23-544C-4478-9FF1-4E18A8A05A5E}" type="slidenum">
              <a:rPr lang="en-GB" altLang="en-US"/>
              <a:pPr>
                <a:defRPr/>
              </a:pPr>
              <a:t>‹N°›</a:t>
            </a:fld>
            <a:endParaRPr lang="en-GB" altLang="en-US"/>
          </a:p>
        </p:txBody>
      </p:sp>
    </p:spTree>
    <p:extLst>
      <p:ext uri="{BB962C8B-B14F-4D97-AF65-F5344CB8AC3E}">
        <p14:creationId xmlns:p14="http://schemas.microsoft.com/office/powerpoint/2010/main" xmlns="" val="3710821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194E1C52-EDDD-4EC3-A5E8-264ED4D65496}" type="slidenum">
              <a:rPr lang="en-GB" altLang="en-US"/>
              <a:pPr>
                <a:defRPr/>
              </a:pPr>
              <a:t>‹N°›</a:t>
            </a:fld>
            <a:endParaRPr lang="en-GB" altLang="en-US"/>
          </a:p>
        </p:txBody>
      </p:sp>
    </p:spTree>
    <p:extLst>
      <p:ext uri="{BB962C8B-B14F-4D97-AF65-F5344CB8AC3E}">
        <p14:creationId xmlns:p14="http://schemas.microsoft.com/office/powerpoint/2010/main" xmlns="" val="24725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4B94337E-04B9-4E00-9353-5D0F9B5DEF80}" type="slidenum">
              <a:rPr lang="en-GB" altLang="en-US"/>
              <a:pPr>
                <a:defRPr/>
              </a:pPr>
              <a:t>‹N°›</a:t>
            </a:fld>
            <a:endParaRPr lang="en-GB" altLang="en-US"/>
          </a:p>
        </p:txBody>
      </p:sp>
    </p:spTree>
    <p:extLst>
      <p:ext uri="{BB962C8B-B14F-4D97-AF65-F5344CB8AC3E}">
        <p14:creationId xmlns:p14="http://schemas.microsoft.com/office/powerpoint/2010/main" xmlns="" val="4142770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5"/>
          <p:cNvSpPr>
            <a:spLocks noGrp="1" noChangeArrowheads="1"/>
          </p:cNvSpPr>
          <p:nvPr>
            <p:ph type="dt" sz="half" idx="10"/>
          </p:nvPr>
        </p:nvSpPr>
        <p:spPr/>
        <p:txBody>
          <a:bodyPr/>
          <a:lstStyle>
            <a:lvl1pPr>
              <a:defRPr/>
            </a:lvl1pPr>
          </a:lstStyle>
          <a:p>
            <a:pPr>
              <a:defRPr/>
            </a:pPr>
            <a:endParaRPr lang="en-US"/>
          </a:p>
        </p:txBody>
      </p:sp>
      <p:sp>
        <p:nvSpPr>
          <p:cNvPr id="7" name="Rectangle 6"/>
          <p:cNvSpPr>
            <a:spLocks noGrp="1" noChangeArrowheads="1"/>
          </p:cNvSpPr>
          <p:nvPr>
            <p:ph type="ftr" sz="quarter" idx="11"/>
          </p:nvPr>
        </p:nvSpPr>
        <p:spPr/>
        <p:txBody>
          <a:bodyPr/>
          <a:lstStyle>
            <a:lvl1pPr>
              <a:defRPr/>
            </a:lvl1pPr>
          </a:lstStyle>
          <a:p>
            <a:pPr>
              <a:defRPr/>
            </a:pPr>
            <a:endParaRPr lang="en-US"/>
          </a:p>
        </p:txBody>
      </p:sp>
      <p:sp>
        <p:nvSpPr>
          <p:cNvPr id="8" name="Rectangle 7"/>
          <p:cNvSpPr>
            <a:spLocks noGrp="1" noChangeArrowheads="1"/>
          </p:cNvSpPr>
          <p:nvPr>
            <p:ph type="sldNum" sz="quarter" idx="12"/>
          </p:nvPr>
        </p:nvSpPr>
        <p:spPr/>
        <p:txBody>
          <a:bodyPr/>
          <a:lstStyle>
            <a:lvl1pPr>
              <a:defRPr smtClean="0"/>
            </a:lvl1pPr>
          </a:lstStyle>
          <a:p>
            <a:pPr>
              <a:defRPr/>
            </a:pPr>
            <a:fld id="{DD959796-CE7F-44CA-A3DE-6D399FE0011A}" type="slidenum">
              <a:rPr lang="en-GB" altLang="en-US"/>
              <a:pPr>
                <a:defRPr/>
              </a:pPr>
              <a:t>‹N°›</a:t>
            </a:fld>
            <a:endParaRPr lang="en-GB" altLang="en-US"/>
          </a:p>
        </p:txBody>
      </p:sp>
    </p:spTree>
    <p:extLst>
      <p:ext uri="{BB962C8B-B14F-4D97-AF65-F5344CB8AC3E}">
        <p14:creationId xmlns:p14="http://schemas.microsoft.com/office/powerpoint/2010/main" xmlns="" val="4163271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endParaRPr lang="en-US"/>
          </a:p>
        </p:txBody>
      </p:sp>
      <p:sp>
        <p:nvSpPr>
          <p:cNvPr id="9" name="Rectangle 5"/>
          <p:cNvSpPr>
            <a:spLocks noGrp="1" noChangeArrowheads="1"/>
          </p:cNvSpPr>
          <p:nvPr>
            <p:ph type="ftr" sz="quarter" idx="11"/>
          </p:nvPr>
        </p:nvSpPr>
        <p:spPr/>
        <p:txBody>
          <a:bodyPr/>
          <a:lstStyle>
            <a:lvl1pPr>
              <a:defRPr/>
            </a:lvl1pPr>
          </a:lstStyle>
          <a:p>
            <a:pPr>
              <a:defRPr/>
            </a:pPr>
            <a:endParaRPr lang="en-US"/>
          </a:p>
        </p:txBody>
      </p:sp>
      <p:sp>
        <p:nvSpPr>
          <p:cNvPr id="10" name="Rectangle 6"/>
          <p:cNvSpPr>
            <a:spLocks noGrp="1" noChangeArrowheads="1"/>
          </p:cNvSpPr>
          <p:nvPr>
            <p:ph type="sldNum" sz="quarter" idx="12"/>
          </p:nvPr>
        </p:nvSpPr>
        <p:spPr/>
        <p:txBody>
          <a:bodyPr/>
          <a:lstStyle>
            <a:lvl1pPr>
              <a:defRPr smtClean="0"/>
            </a:lvl1pPr>
          </a:lstStyle>
          <a:p>
            <a:pPr>
              <a:defRPr/>
            </a:pPr>
            <a:fld id="{798EF308-06AC-4863-9B12-ADE278E8B353}" type="slidenum">
              <a:rPr lang="en-GB" altLang="en-US"/>
              <a:pPr>
                <a:defRPr/>
              </a:pPr>
              <a:t>‹N°›</a:t>
            </a:fld>
            <a:endParaRPr lang="en-GB" altLang="en-US"/>
          </a:p>
        </p:txBody>
      </p:sp>
    </p:spTree>
    <p:extLst>
      <p:ext uri="{BB962C8B-B14F-4D97-AF65-F5344CB8AC3E}">
        <p14:creationId xmlns:p14="http://schemas.microsoft.com/office/powerpoint/2010/main" xmlns="" val="15256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041AEF94-D1E4-4F61-B598-F2842016A204}" type="slidenum">
              <a:rPr lang="en-GB" altLang="en-US"/>
              <a:pPr>
                <a:defRPr/>
              </a:pPr>
              <a:t>‹N°›</a:t>
            </a:fld>
            <a:endParaRPr lang="en-GB" altLang="en-US"/>
          </a:p>
        </p:txBody>
      </p:sp>
    </p:spTree>
    <p:extLst>
      <p:ext uri="{BB962C8B-B14F-4D97-AF65-F5344CB8AC3E}">
        <p14:creationId xmlns:p14="http://schemas.microsoft.com/office/powerpoint/2010/main" xmlns="" val="2880015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smtClean="0"/>
            </a:lvl1pPr>
          </a:lstStyle>
          <a:p>
            <a:pPr>
              <a:defRPr/>
            </a:pPr>
            <a:fld id="{A18E3ED8-2C60-4693-B113-65CB20928BC2}" type="slidenum">
              <a:rPr lang="en-GB" altLang="en-US"/>
              <a:pPr>
                <a:defRPr/>
              </a:pPr>
              <a:t>‹N°›</a:t>
            </a:fld>
            <a:endParaRPr lang="en-GB" altLang="en-US"/>
          </a:p>
        </p:txBody>
      </p:sp>
    </p:spTree>
    <p:extLst>
      <p:ext uri="{BB962C8B-B14F-4D97-AF65-F5344CB8AC3E}">
        <p14:creationId xmlns:p14="http://schemas.microsoft.com/office/powerpoint/2010/main" xmlns="" val="3194890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p:txBody>
          <a:bodyPr/>
          <a:lstStyle>
            <a:lvl1pPr>
              <a:defRPr/>
            </a:lvl1pPr>
          </a:lstStyle>
          <a:p>
            <a:pPr>
              <a:defRPr/>
            </a:pPr>
            <a:endParaRPr lang="en-US"/>
          </a:p>
        </p:txBody>
      </p:sp>
      <p:sp>
        <p:nvSpPr>
          <p:cNvPr id="7" name="Rectangle 6"/>
          <p:cNvSpPr>
            <a:spLocks noGrp="1" noChangeArrowheads="1"/>
          </p:cNvSpPr>
          <p:nvPr>
            <p:ph type="ftr" sz="quarter" idx="11"/>
          </p:nvPr>
        </p:nvSpPr>
        <p:spPr/>
        <p:txBody>
          <a:bodyPr/>
          <a:lstStyle>
            <a:lvl1pPr>
              <a:defRPr/>
            </a:lvl1pPr>
          </a:lstStyle>
          <a:p>
            <a:pPr>
              <a:defRPr/>
            </a:pPr>
            <a:endParaRPr lang="en-US"/>
          </a:p>
        </p:txBody>
      </p:sp>
      <p:sp>
        <p:nvSpPr>
          <p:cNvPr id="8" name="Rectangle 7"/>
          <p:cNvSpPr>
            <a:spLocks noGrp="1" noChangeArrowheads="1"/>
          </p:cNvSpPr>
          <p:nvPr>
            <p:ph type="sldNum" sz="quarter" idx="12"/>
          </p:nvPr>
        </p:nvSpPr>
        <p:spPr/>
        <p:txBody>
          <a:bodyPr/>
          <a:lstStyle>
            <a:lvl1pPr>
              <a:defRPr smtClean="0"/>
            </a:lvl1pPr>
          </a:lstStyle>
          <a:p>
            <a:pPr>
              <a:defRPr/>
            </a:pPr>
            <a:fld id="{0DBDC7FA-2F12-40D7-B7C4-8A9340443B04}" type="slidenum">
              <a:rPr lang="en-GB" altLang="en-US"/>
              <a:pPr>
                <a:defRPr/>
              </a:pPr>
              <a:t>‹N°›</a:t>
            </a:fld>
            <a:endParaRPr lang="en-GB" altLang="en-US"/>
          </a:p>
        </p:txBody>
      </p:sp>
    </p:spTree>
    <p:extLst>
      <p:ext uri="{BB962C8B-B14F-4D97-AF65-F5344CB8AC3E}">
        <p14:creationId xmlns:p14="http://schemas.microsoft.com/office/powerpoint/2010/main" xmlns="" val="1109643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userDrawn="1"/>
        </p:nvSpPr>
        <p:spPr>
          <a:xfrm>
            <a:off x="0" y="161925"/>
            <a:ext cx="9144000" cy="6543675"/>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p:txBody>
          <a:bodyPr/>
          <a:lstStyle>
            <a:lvl1pPr>
              <a:defRPr/>
            </a:lvl1pPr>
          </a:lstStyle>
          <a:p>
            <a:pPr>
              <a:defRPr/>
            </a:pPr>
            <a:endParaRPr lang="en-US"/>
          </a:p>
        </p:txBody>
      </p:sp>
      <p:sp>
        <p:nvSpPr>
          <p:cNvPr id="7" name="Rectangle 6"/>
          <p:cNvSpPr>
            <a:spLocks noGrp="1" noChangeArrowheads="1"/>
          </p:cNvSpPr>
          <p:nvPr>
            <p:ph type="ftr" sz="quarter" idx="11"/>
          </p:nvPr>
        </p:nvSpPr>
        <p:spPr/>
        <p:txBody>
          <a:bodyPr/>
          <a:lstStyle>
            <a:lvl1pPr>
              <a:defRPr/>
            </a:lvl1pPr>
          </a:lstStyle>
          <a:p>
            <a:pPr>
              <a:defRPr/>
            </a:pPr>
            <a:endParaRPr lang="en-US"/>
          </a:p>
        </p:txBody>
      </p:sp>
      <p:sp>
        <p:nvSpPr>
          <p:cNvPr id="8" name="Rectangle 7"/>
          <p:cNvSpPr>
            <a:spLocks noGrp="1" noChangeArrowheads="1"/>
          </p:cNvSpPr>
          <p:nvPr>
            <p:ph type="sldNum" sz="quarter" idx="12"/>
          </p:nvPr>
        </p:nvSpPr>
        <p:spPr/>
        <p:txBody>
          <a:bodyPr/>
          <a:lstStyle>
            <a:lvl1pPr>
              <a:defRPr smtClean="0"/>
            </a:lvl1pPr>
          </a:lstStyle>
          <a:p>
            <a:pPr>
              <a:defRPr/>
            </a:pPr>
            <a:fld id="{410905AD-AB63-4F3E-B538-433EB80FC9B5}" type="slidenum">
              <a:rPr lang="en-GB" altLang="en-US"/>
              <a:pPr>
                <a:defRPr/>
              </a:pPr>
              <a:t>‹N°›</a:t>
            </a:fld>
            <a:endParaRPr lang="en-GB" altLang="en-US"/>
          </a:p>
        </p:txBody>
      </p:sp>
    </p:spTree>
    <p:extLst>
      <p:ext uri="{BB962C8B-B14F-4D97-AF65-F5344CB8AC3E}">
        <p14:creationId xmlns:p14="http://schemas.microsoft.com/office/powerpoint/2010/main" xmlns="" val="497537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C:\Users\dell\Documents\Pictures\holidays 2010\NorthEast 298.JPG"/>
          <p:cNvPicPr>
            <a:picLocks noChangeAspect="1" noChangeArrowheads="1"/>
          </p:cNvPicPr>
          <p:nvPr userDrawn="1"/>
        </p:nvPicPr>
        <p:blipFill>
          <a:blip r:embed="rId15">
            <a:extLst>
              <a:ext uri="{28A0092B-C50C-407E-A947-70E740481C1C}">
                <a14:useLocalDpi xmlns:a14="http://schemas.microsoft.com/office/drawing/2010/main" xmlns="" val="0"/>
              </a:ext>
            </a:extLst>
          </a:blip>
          <a:srcRect/>
          <a:stretch>
            <a:fillRect/>
          </a:stretch>
        </p:blipFill>
        <p:spPr bwMode="auto">
          <a:xfrm>
            <a:off x="-268288" y="0"/>
            <a:ext cx="96281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27B17AC-F197-4EF4-B2F6-0C863B18EB07}" type="slidenum">
              <a:rPr lang="en-GB" altLang="en-US"/>
              <a:pPr>
                <a:defRPr/>
              </a:pPr>
              <a:t>‹N°›</a:t>
            </a:fld>
            <a:endParaRPr lang="en-GB" alt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833563" y="4032250"/>
            <a:ext cx="7772400" cy="1470025"/>
          </a:xfrm>
        </p:spPr>
        <p:txBody>
          <a:bodyPr/>
          <a:lstStyle/>
          <a:p>
            <a:pPr eaLnBrk="1" hangingPunct="1"/>
            <a:r>
              <a:rPr lang="ar-SA" u="sng" dirty="0" smtClean="0"/>
              <a:t>الجغرافية الحيوية </a:t>
            </a:r>
            <a:endParaRPr lang="en-GB" altLang="en-US"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30306"/>
            <a:ext cx="8219256" cy="6311062"/>
          </a:xfrm>
        </p:spPr>
        <p:txBody>
          <a:bodyPr>
            <a:normAutofit/>
          </a:bodyPr>
          <a:lstStyle/>
          <a:p>
            <a:pPr algn="just" rtl="1">
              <a:buClr>
                <a:srgbClr val="FF0000"/>
              </a:buClr>
              <a:buFont typeface="Wingdings" pitchFamily="2" charset="2"/>
              <a:buChar char="v"/>
            </a:pPr>
            <a:r>
              <a:rPr lang="ar-SA" sz="3600" b="1" dirty="0" smtClean="0"/>
              <a:t>إن </a:t>
            </a:r>
            <a:r>
              <a:rPr lang="ar-SA" sz="3600" b="1" dirty="0" err="1" smtClean="0"/>
              <a:t>ش</a:t>
            </a:r>
            <a:r>
              <a:rPr lang="ar-SA" sz="3600" b="1" dirty="0" smtClean="0"/>
              <a:t>کل مناطق النبات والحيوان مختلف يتغير الظروف، ولذلك فإنه يمكن تقسیم منطقة الكائن الحي إلى قسمين: منطقة ک</a:t>
            </a:r>
            <a:r>
              <a:rPr lang="ar-SA" sz="3600" b="1" dirty="0" err="1" smtClean="0"/>
              <a:t>املة</a:t>
            </a:r>
            <a:r>
              <a:rPr lang="ar-SA" sz="3600" b="1" dirty="0" smtClean="0"/>
              <a:t> و مناطق مجزأة.، ولكن هناك عدة تساؤلات يمكن أن نطرحها مثل: أين تجد الأحياء الآن؟ هل المنطقة التي يوجد فيها الكائن الحي هي منطقته الأصلية؟ أم أنها امتداد لمنطقة قديمة؟ أم هل هذا الامتداد حصل سابقا أم حصل حديث؟ وهل هذا الامتداد يشمل المنطقة التي تجد فيها الكائنات الحية؟ أو أنه جزء مضاف إلى المنطقة الأصلية</a:t>
            </a:r>
          </a:p>
        </p:txBody>
      </p:sp>
    </p:spTree>
    <p:extLst>
      <p:ext uri="{BB962C8B-B14F-4D97-AF65-F5344CB8AC3E}">
        <p14:creationId xmlns="" xmlns:p14="http://schemas.microsoft.com/office/powerpoint/2010/main" val="3904768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19256" cy="5904656"/>
          </a:xfrm>
        </p:spPr>
        <p:txBody>
          <a:bodyPr>
            <a:normAutofit lnSpcReduction="10000"/>
          </a:bodyPr>
          <a:lstStyle/>
          <a:p>
            <a:pPr algn="r" rtl="1">
              <a:buClr>
                <a:srgbClr val="210684"/>
              </a:buClr>
              <a:buFont typeface="Wingdings" pitchFamily="2" charset="2"/>
              <a:buChar char="v"/>
            </a:pPr>
            <a:r>
              <a:rPr lang="ar-SA" b="1" dirty="0" smtClean="0"/>
              <a:t>1. المناطق الكاملة</a:t>
            </a:r>
          </a:p>
          <a:p>
            <a:pPr algn="r" rtl="1">
              <a:buClr>
                <a:srgbClr val="210684"/>
              </a:buClr>
              <a:buFont typeface="Wingdings" pitchFamily="2" charset="2"/>
              <a:buChar char="v"/>
            </a:pPr>
            <a:r>
              <a:rPr lang="ar-SA" b="1" dirty="0" smtClean="0"/>
              <a:t>عندما تكون المنطقة كاملة فإن ذلك يعني أنها تشكل وحدة مغلقة، أي موحدة. ويمكن أن يكون شكل هذه المنطقة دائري أو غير منتظم أو طولي أو مجموعة </a:t>
            </a:r>
            <a:r>
              <a:rPr lang="ar-SA" b="1" dirty="0" err="1" smtClean="0"/>
              <a:t>واحدات</a:t>
            </a:r>
            <a:r>
              <a:rPr lang="ar-SA" b="1" dirty="0" smtClean="0"/>
              <a:t> تنتشر على جوانب الأنهار والأودية ومناطق الفيضانات. إن أفضل مثل على المناطق الكاملة في منطقة الأرانب القطبية </a:t>
            </a:r>
            <a:r>
              <a:rPr lang="fr-FR" b="1" dirty="0" err="1" smtClean="0"/>
              <a:t>Lepus</a:t>
            </a:r>
            <a:r>
              <a:rPr lang="fr-FR" b="1" dirty="0" smtClean="0"/>
              <a:t> </a:t>
            </a:r>
            <a:r>
              <a:rPr lang="fr-FR" b="1" dirty="0" err="1" smtClean="0"/>
              <a:t>timnidis</a:t>
            </a:r>
            <a:r>
              <a:rPr lang="fr-FR" b="1" dirty="0" smtClean="0"/>
              <a:t> </a:t>
            </a:r>
            <a:r>
              <a:rPr lang="ar-SA" b="1" dirty="0" smtClean="0"/>
              <a:t>شمال القارات .</a:t>
            </a:r>
          </a:p>
          <a:p>
            <a:pPr algn="r" rtl="1">
              <a:buClr>
                <a:srgbClr val="210684"/>
              </a:buClr>
              <a:buFont typeface="Wingdings" pitchFamily="2" charset="2"/>
              <a:buChar char="v"/>
            </a:pPr>
            <a:r>
              <a:rPr lang="ar-SA" b="1" dirty="0" smtClean="0"/>
              <a:t>2. المناطق </a:t>
            </a:r>
            <a:r>
              <a:rPr lang="ar-SA" b="1" dirty="0" err="1" smtClean="0"/>
              <a:t>المجزا</a:t>
            </a:r>
            <a:r>
              <a:rPr lang="ar-SA" b="1" dirty="0" smtClean="0"/>
              <a:t> الغير كاملة</a:t>
            </a:r>
          </a:p>
          <a:p>
            <a:pPr algn="r" rtl="1">
              <a:buClr>
                <a:srgbClr val="210684"/>
              </a:buClr>
              <a:buFont typeface="Wingdings" pitchFamily="2" charset="2"/>
              <a:buChar char="v"/>
            </a:pPr>
            <a:r>
              <a:rPr lang="ar-SA" b="1" dirty="0" smtClean="0"/>
              <a:t>وهي المنطقة التي لا تكون متصلة مع كل أجزاء انتشار الكائن الحي، ويمكن أن تكون مقسومة إلى قسمين أو أكثر. قسم رئيسي وقسم آخر ثانوي بالقرب من المنطقة الرئيسية أو تحيط </a:t>
            </a:r>
            <a:r>
              <a:rPr lang="ar-SA" b="1" dirty="0" err="1" smtClean="0"/>
              <a:t>بها</a:t>
            </a:r>
            <a:endParaRPr lang="ar-SA" b="1" dirty="0" smtClean="0"/>
          </a:p>
        </p:txBody>
      </p:sp>
    </p:spTree>
    <p:extLst>
      <p:ext uri="{BB962C8B-B14F-4D97-AF65-F5344CB8AC3E}">
        <p14:creationId xmlns="" xmlns:p14="http://schemas.microsoft.com/office/powerpoint/2010/main" val="4224576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Autofit/>
          </a:bodyPr>
          <a:lstStyle/>
          <a:p>
            <a:pPr algn="just" rtl="1">
              <a:buClr>
                <a:srgbClr val="C00000"/>
              </a:buClr>
              <a:buFont typeface="Wingdings" pitchFamily="2" charset="2"/>
              <a:buChar char="v"/>
            </a:pPr>
            <a:r>
              <a:rPr lang="ar-SA" sz="2000" b="1" dirty="0" smtClean="0">
                <a:solidFill>
                  <a:srgbClr val="210684"/>
                </a:solidFill>
              </a:rPr>
              <a:t>الغابات</a:t>
            </a:r>
          </a:p>
          <a:p>
            <a:pPr algn="just" rtl="1">
              <a:buClr>
                <a:srgbClr val="C00000"/>
              </a:buClr>
              <a:buFont typeface="Wingdings" pitchFamily="2" charset="2"/>
              <a:buChar char="v"/>
            </a:pPr>
            <a:r>
              <a:rPr lang="ar-SA" sz="2000" b="1" dirty="0" smtClean="0">
                <a:solidFill>
                  <a:srgbClr val="210684"/>
                </a:solidFill>
              </a:rPr>
              <a:t> تنقسم النباتات على أساس مظهرها وطابعها</a:t>
            </a:r>
          </a:p>
          <a:p>
            <a:pPr algn="just" rtl="1">
              <a:buClr>
                <a:srgbClr val="C00000"/>
              </a:buClr>
              <a:buFont typeface="Wingdings" pitchFamily="2" charset="2"/>
              <a:buChar char="v"/>
            </a:pPr>
            <a:r>
              <a:rPr lang="ar-SA" sz="2000" b="1" dirty="0" smtClean="0">
                <a:solidFill>
                  <a:srgbClr val="210684"/>
                </a:solidFill>
              </a:rPr>
              <a:t>العام </a:t>
            </a:r>
            <a:r>
              <a:rPr lang="ar-SA" sz="2000" b="1" dirty="0" err="1" smtClean="0">
                <a:solidFill>
                  <a:srgbClr val="210684"/>
                </a:solidFill>
              </a:rPr>
              <a:t>الى</a:t>
            </a:r>
            <a:r>
              <a:rPr lang="ar-SA" sz="2000" b="1" dirty="0" smtClean="0">
                <a:solidFill>
                  <a:srgbClr val="210684"/>
                </a:solidFill>
              </a:rPr>
              <a:t> :</a:t>
            </a:r>
          </a:p>
          <a:p>
            <a:pPr algn="just" rtl="1">
              <a:buClr>
                <a:srgbClr val="C00000"/>
              </a:buClr>
              <a:buFont typeface="Wingdings" pitchFamily="2" charset="2"/>
              <a:buChar char="v"/>
            </a:pPr>
            <a:r>
              <a:rPr lang="ar-SA" sz="2000" b="1" dirty="0" smtClean="0">
                <a:solidFill>
                  <a:srgbClr val="210684"/>
                </a:solidFill>
              </a:rPr>
              <a:t> غابات</a:t>
            </a:r>
          </a:p>
          <a:p>
            <a:pPr algn="just" rtl="1">
              <a:buClr>
                <a:srgbClr val="C00000"/>
              </a:buClr>
              <a:buFont typeface="Wingdings" pitchFamily="2" charset="2"/>
              <a:buChar char="v"/>
            </a:pPr>
            <a:r>
              <a:rPr lang="ar-SA" sz="2000" b="1" dirty="0" smtClean="0">
                <a:solidFill>
                  <a:srgbClr val="210684"/>
                </a:solidFill>
              </a:rPr>
              <a:t> حشائش</a:t>
            </a:r>
          </a:p>
          <a:p>
            <a:pPr algn="just" rtl="1">
              <a:buClr>
                <a:srgbClr val="C00000"/>
              </a:buClr>
              <a:buFont typeface="Wingdings" pitchFamily="2" charset="2"/>
              <a:buChar char="v"/>
            </a:pPr>
            <a:r>
              <a:rPr lang="ar-SA" sz="2000" b="1" dirty="0" smtClean="0">
                <a:solidFill>
                  <a:srgbClr val="210684"/>
                </a:solidFill>
              </a:rPr>
              <a:t> صحاري</a:t>
            </a:r>
          </a:p>
          <a:p>
            <a:pPr algn="just" rtl="1">
              <a:buClr>
                <a:srgbClr val="C00000"/>
              </a:buClr>
              <a:buFont typeface="Wingdings" pitchFamily="2" charset="2"/>
              <a:buChar char="v"/>
            </a:pPr>
            <a:r>
              <a:rPr lang="ar-SA" sz="2000" b="1" dirty="0" smtClean="0">
                <a:solidFill>
                  <a:srgbClr val="210684"/>
                </a:solidFill>
              </a:rPr>
              <a:t> أما الغابات أو الأراضي الشجرية فهي عبارة عن أنماط نباتية تسودها الأشجار . وإن كان هناك ترادف بين كلمتي غابات وأراضي الأشجار فهي بنفس المعنى تقريباً لعدم وجود فرق بينهما إلا أن :</a:t>
            </a:r>
          </a:p>
          <a:p>
            <a:pPr algn="just" rtl="1">
              <a:buClr>
                <a:srgbClr val="C00000"/>
              </a:buClr>
              <a:buFont typeface="Wingdings" pitchFamily="2" charset="2"/>
              <a:buChar char="v"/>
            </a:pPr>
            <a:r>
              <a:rPr lang="ar-SA" sz="2000" b="1" dirty="0" smtClean="0">
                <a:solidFill>
                  <a:srgbClr val="210684"/>
                </a:solidFill>
              </a:rPr>
              <a:t>الغابات ... هي المناطق الشجرية المتلاصقة ذات الأشجار الكبيرة .</a:t>
            </a:r>
          </a:p>
          <a:p>
            <a:pPr algn="just" rtl="1">
              <a:buClr>
                <a:srgbClr val="C00000"/>
              </a:buClr>
              <a:buFont typeface="Wingdings" pitchFamily="2" charset="2"/>
              <a:buChar char="v"/>
            </a:pPr>
            <a:r>
              <a:rPr lang="ar-SA" sz="2000" b="1" dirty="0" err="1" smtClean="0">
                <a:solidFill>
                  <a:srgbClr val="210684"/>
                </a:solidFill>
              </a:rPr>
              <a:t>الاراضي</a:t>
            </a:r>
            <a:r>
              <a:rPr lang="ar-SA" sz="2000" b="1" dirty="0" smtClean="0">
                <a:solidFill>
                  <a:srgbClr val="210684"/>
                </a:solidFill>
              </a:rPr>
              <a:t> الشجرية ... فهي تكوينات شجرية أقل كثافة وتلاصق وتوجد </a:t>
            </a:r>
            <a:r>
              <a:rPr lang="ar-SA" sz="2000" b="1" dirty="0" err="1" smtClean="0">
                <a:solidFill>
                  <a:srgbClr val="210684"/>
                </a:solidFill>
              </a:rPr>
              <a:t>بها</a:t>
            </a:r>
            <a:r>
              <a:rPr lang="ar-SA" sz="2000" b="1" dirty="0" smtClean="0">
                <a:solidFill>
                  <a:srgbClr val="210684"/>
                </a:solidFill>
              </a:rPr>
              <a:t> الحشائش</a:t>
            </a:r>
          </a:p>
          <a:p>
            <a:pPr algn="just" rtl="1">
              <a:buClr>
                <a:srgbClr val="C00000"/>
              </a:buClr>
              <a:buFont typeface="Wingdings" pitchFamily="2" charset="2"/>
              <a:buChar char="v"/>
            </a:pPr>
            <a:r>
              <a:rPr lang="ar-SA" sz="2000" b="1" dirty="0" smtClean="0">
                <a:solidFill>
                  <a:srgbClr val="210684"/>
                </a:solidFill>
              </a:rPr>
              <a:t>ويمكن القول بشكل عام أن :</a:t>
            </a:r>
          </a:p>
          <a:p>
            <a:pPr algn="just" rtl="1">
              <a:buClr>
                <a:srgbClr val="C00000"/>
              </a:buClr>
              <a:buFont typeface="Wingdings" pitchFamily="2" charset="2"/>
              <a:buChar char="v"/>
            </a:pPr>
            <a:r>
              <a:rPr lang="ar-SA" sz="2000" b="1" dirty="0" smtClean="0">
                <a:solidFill>
                  <a:srgbClr val="210684"/>
                </a:solidFill>
              </a:rPr>
              <a:t> الغابات الصنوبرية :</a:t>
            </a:r>
          </a:p>
          <a:p>
            <a:pPr algn="just" rtl="1">
              <a:buClr>
                <a:srgbClr val="C00000"/>
              </a:buClr>
              <a:buFont typeface="Wingdings" pitchFamily="2" charset="2"/>
              <a:buChar char="v"/>
            </a:pPr>
            <a:r>
              <a:rPr lang="ar-SA" sz="2000" b="1" dirty="0" smtClean="0">
                <a:solidFill>
                  <a:srgbClr val="210684"/>
                </a:solidFill>
              </a:rPr>
              <a:t> تتميز بقدرتها على تحمل الظروف القاسية والتساقط القليل في العروض العليا وفي المناطق الداخلية من القارات .</a:t>
            </a:r>
          </a:p>
          <a:p>
            <a:pPr algn="just" rtl="1">
              <a:buClr>
                <a:srgbClr val="C00000"/>
              </a:buClr>
              <a:buFont typeface="Wingdings" pitchFamily="2" charset="2"/>
              <a:buChar char="v"/>
            </a:pPr>
            <a:r>
              <a:rPr lang="ar-SA" sz="2000" b="1" dirty="0" smtClean="0">
                <a:solidFill>
                  <a:srgbClr val="210684"/>
                </a:solidFill>
              </a:rPr>
              <a:t> الغابات </a:t>
            </a:r>
            <a:r>
              <a:rPr lang="ar-SA" sz="2000" b="1" dirty="0" err="1" smtClean="0">
                <a:solidFill>
                  <a:srgbClr val="210684"/>
                </a:solidFill>
              </a:rPr>
              <a:t>النفضية</a:t>
            </a:r>
            <a:r>
              <a:rPr lang="ar-SA" sz="2000" b="1" dirty="0" smtClean="0">
                <a:solidFill>
                  <a:srgbClr val="210684"/>
                </a:solidFill>
              </a:rPr>
              <a:t> :</a:t>
            </a:r>
          </a:p>
          <a:p>
            <a:pPr algn="just" rtl="1">
              <a:buClr>
                <a:srgbClr val="C00000"/>
              </a:buClr>
              <a:buFont typeface="Wingdings" pitchFamily="2" charset="2"/>
              <a:buChar char="v"/>
            </a:pPr>
            <a:r>
              <a:rPr lang="ar-SA" sz="2000" b="1" dirty="0" smtClean="0">
                <a:solidFill>
                  <a:srgbClr val="210684"/>
                </a:solidFill>
              </a:rPr>
              <a:t> توجد في مناطق العروض الوسطى التي تتميز </a:t>
            </a:r>
            <a:r>
              <a:rPr lang="ar-SA" sz="2000" b="1" dirty="0" err="1" smtClean="0">
                <a:solidFill>
                  <a:srgbClr val="210684"/>
                </a:solidFill>
              </a:rPr>
              <a:t>بمناخات</a:t>
            </a:r>
            <a:r>
              <a:rPr lang="ar-SA" sz="2000" b="1" dirty="0" smtClean="0">
                <a:solidFill>
                  <a:srgbClr val="210684"/>
                </a:solidFill>
              </a:rPr>
              <a:t> بحرية رطبة وفصل نمو يصل </a:t>
            </a:r>
            <a:r>
              <a:rPr lang="ar-SA" sz="2000" b="1" dirty="0" err="1" smtClean="0">
                <a:solidFill>
                  <a:srgbClr val="210684"/>
                </a:solidFill>
              </a:rPr>
              <a:t>الى</a:t>
            </a:r>
            <a:endParaRPr lang="ar-SA" sz="2000" b="1" dirty="0" smtClean="0">
              <a:solidFill>
                <a:srgbClr val="210684"/>
              </a:solidFill>
            </a:endParaRPr>
          </a:p>
          <a:p>
            <a:pPr algn="just" rtl="1">
              <a:buClr>
                <a:srgbClr val="C00000"/>
              </a:buClr>
              <a:buFont typeface="Wingdings" pitchFamily="2" charset="2"/>
              <a:buChar char="v"/>
            </a:pPr>
            <a:r>
              <a:rPr lang="ar-SA" sz="2000" b="1" dirty="0" smtClean="0">
                <a:solidFill>
                  <a:srgbClr val="210684"/>
                </a:solidFill>
              </a:rPr>
              <a:t>ستة أشهر .</a:t>
            </a:r>
          </a:p>
          <a:p>
            <a:pPr algn="just" rtl="1">
              <a:buClr>
                <a:srgbClr val="C00000"/>
              </a:buClr>
              <a:buFont typeface="Wingdings" pitchFamily="2" charset="2"/>
              <a:buChar char="v"/>
            </a:pPr>
            <a:r>
              <a:rPr lang="ar-SA" sz="2000" b="1" dirty="0" smtClean="0">
                <a:solidFill>
                  <a:srgbClr val="210684"/>
                </a:solidFill>
              </a:rPr>
              <a:t> الغابات شبه المدارية والمدارية دائمة الخضرة :</a:t>
            </a:r>
          </a:p>
          <a:p>
            <a:pPr algn="just" rtl="1">
              <a:buClr>
                <a:srgbClr val="C00000"/>
              </a:buClr>
              <a:buFont typeface="Wingdings" pitchFamily="2" charset="2"/>
              <a:buChar char="v"/>
            </a:pPr>
            <a:r>
              <a:rPr lang="ar-SA" sz="2000" b="1" dirty="0" smtClean="0">
                <a:solidFill>
                  <a:srgbClr val="210684"/>
                </a:solidFill>
              </a:rPr>
              <a:t> توجد في العروض الدنيا والتي تتميز بفصل نمو غير محدد وأمطار غزيرة تتوزع على مدار العام .</a:t>
            </a:r>
          </a:p>
        </p:txBody>
      </p:sp>
    </p:spTree>
    <p:extLst>
      <p:ext uri="{BB962C8B-B14F-4D97-AF65-F5344CB8AC3E}">
        <p14:creationId xmlns="" xmlns:p14="http://schemas.microsoft.com/office/powerpoint/2010/main" val="1064490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51012"/>
            <a:ext cx="9144000" cy="6311153"/>
          </a:xfrm>
        </p:spPr>
        <p:txBody>
          <a:bodyPr>
            <a:normAutofit fontScale="85000" lnSpcReduction="20000"/>
          </a:bodyPr>
          <a:lstStyle/>
          <a:p>
            <a:pPr algn="r" rtl="1">
              <a:buClr>
                <a:srgbClr val="C00000"/>
              </a:buClr>
              <a:buFont typeface="Wingdings" pitchFamily="2" charset="2"/>
              <a:buChar char="v"/>
            </a:pPr>
            <a:r>
              <a:rPr lang="ar-SA" b="1" dirty="0" smtClean="0">
                <a:solidFill>
                  <a:srgbClr val="210684"/>
                </a:solidFill>
              </a:rPr>
              <a:t>تنقسم الغابات حسب الظروف المناخية </a:t>
            </a:r>
            <a:r>
              <a:rPr lang="ar-SA" b="1" dirty="0" err="1" smtClean="0">
                <a:solidFill>
                  <a:srgbClr val="210684"/>
                </a:solidFill>
              </a:rPr>
              <a:t>الى</a:t>
            </a:r>
            <a:endParaRPr lang="ar-SA" b="1" dirty="0" smtClean="0">
              <a:solidFill>
                <a:srgbClr val="210684"/>
              </a:solidFill>
            </a:endParaRPr>
          </a:p>
          <a:p>
            <a:pPr algn="r" rtl="1">
              <a:buClr>
                <a:srgbClr val="C00000"/>
              </a:buClr>
              <a:buFont typeface="Wingdings" pitchFamily="2" charset="2"/>
              <a:buChar char="v"/>
            </a:pPr>
            <a:r>
              <a:rPr lang="ar-SA" b="1" dirty="0" smtClean="0">
                <a:solidFill>
                  <a:srgbClr val="210684"/>
                </a:solidFill>
              </a:rPr>
              <a:t>ثلاثة أقسام :</a:t>
            </a:r>
          </a:p>
          <a:p>
            <a:pPr algn="r" rtl="1">
              <a:buClr>
                <a:srgbClr val="C00000"/>
              </a:buClr>
              <a:buFont typeface="Wingdings" pitchFamily="2" charset="2"/>
              <a:buChar char="v"/>
            </a:pPr>
            <a:r>
              <a:rPr lang="ar-SA" b="1" dirty="0" smtClean="0">
                <a:solidFill>
                  <a:srgbClr val="210684"/>
                </a:solidFill>
              </a:rPr>
              <a:t> أولاً : الغابات الباردة .</a:t>
            </a:r>
          </a:p>
          <a:p>
            <a:pPr algn="r" rtl="1">
              <a:buClr>
                <a:srgbClr val="C00000"/>
              </a:buClr>
              <a:buFont typeface="Wingdings" pitchFamily="2" charset="2"/>
              <a:buChar char="v"/>
            </a:pPr>
            <a:r>
              <a:rPr lang="ar-SA" b="1" dirty="0" smtClean="0">
                <a:solidFill>
                  <a:srgbClr val="210684"/>
                </a:solidFill>
              </a:rPr>
              <a:t>1. الغابات الصنوبرية الشمالية .</a:t>
            </a:r>
          </a:p>
          <a:p>
            <a:pPr algn="r" rtl="1">
              <a:buClr>
                <a:srgbClr val="C00000"/>
              </a:buClr>
              <a:buFont typeface="Wingdings" pitchFamily="2" charset="2"/>
              <a:buChar char="v"/>
            </a:pPr>
            <a:r>
              <a:rPr lang="ar-SA" b="1" dirty="0" smtClean="0">
                <a:solidFill>
                  <a:srgbClr val="210684"/>
                </a:solidFill>
              </a:rPr>
              <a:t>2. الغابات الصنوبرية الجبلية .</a:t>
            </a:r>
          </a:p>
          <a:p>
            <a:pPr algn="r" rtl="1">
              <a:buClr>
                <a:srgbClr val="C00000"/>
              </a:buClr>
              <a:buFont typeface="Wingdings" pitchFamily="2" charset="2"/>
              <a:buChar char="v"/>
            </a:pPr>
            <a:r>
              <a:rPr lang="ar-SA" b="1" dirty="0" smtClean="0">
                <a:solidFill>
                  <a:srgbClr val="210684"/>
                </a:solidFill>
              </a:rPr>
              <a:t>3. الغابات الصنوبرية في جنوب شرق الولايات المتحدة .</a:t>
            </a:r>
          </a:p>
          <a:p>
            <a:pPr algn="r" rtl="1">
              <a:buClr>
                <a:srgbClr val="C00000"/>
              </a:buClr>
              <a:buFont typeface="Wingdings" pitchFamily="2" charset="2"/>
              <a:buChar char="v"/>
            </a:pPr>
            <a:r>
              <a:rPr lang="ar-SA" b="1" dirty="0" smtClean="0">
                <a:solidFill>
                  <a:srgbClr val="210684"/>
                </a:solidFill>
              </a:rPr>
              <a:t> ثانيا : الغابات المعتدلة .</a:t>
            </a:r>
          </a:p>
          <a:p>
            <a:pPr algn="r" rtl="1">
              <a:buClr>
                <a:srgbClr val="C00000"/>
              </a:buClr>
              <a:buFont typeface="Wingdings" pitchFamily="2" charset="2"/>
              <a:buChar char="v"/>
            </a:pPr>
            <a:r>
              <a:rPr lang="ar-SA" b="1" dirty="0" smtClean="0">
                <a:solidFill>
                  <a:srgbClr val="210684"/>
                </a:solidFill>
              </a:rPr>
              <a:t>1. الغابة </a:t>
            </a:r>
            <a:r>
              <a:rPr lang="ar-SA" b="1" dirty="0" err="1" smtClean="0">
                <a:solidFill>
                  <a:srgbClr val="210684"/>
                </a:solidFill>
              </a:rPr>
              <a:t>النفضية</a:t>
            </a:r>
            <a:r>
              <a:rPr lang="ar-SA" b="1" dirty="0" smtClean="0">
                <a:solidFill>
                  <a:srgbClr val="210684"/>
                </a:solidFill>
              </a:rPr>
              <a:t> المعتدلة .</a:t>
            </a:r>
          </a:p>
          <a:p>
            <a:pPr algn="r" rtl="1">
              <a:buClr>
                <a:srgbClr val="C00000"/>
              </a:buClr>
              <a:buFont typeface="Wingdings" pitchFamily="2" charset="2"/>
              <a:buChar char="v"/>
            </a:pPr>
            <a:r>
              <a:rPr lang="ar-SA" b="1" dirty="0" smtClean="0">
                <a:solidFill>
                  <a:srgbClr val="210684"/>
                </a:solidFill>
              </a:rPr>
              <a:t>2. الغابة المعتدلة المطيرة الدافئة .</a:t>
            </a:r>
          </a:p>
          <a:p>
            <a:pPr algn="r" rtl="1">
              <a:buClr>
                <a:srgbClr val="C00000"/>
              </a:buClr>
              <a:buFont typeface="Wingdings" pitchFamily="2" charset="2"/>
              <a:buChar char="v"/>
            </a:pPr>
            <a:r>
              <a:rPr lang="ar-SA" b="1" dirty="0" smtClean="0">
                <a:solidFill>
                  <a:srgbClr val="210684"/>
                </a:solidFill>
              </a:rPr>
              <a:t>3. الغابة المعتدلة المطيرة الباردة .</a:t>
            </a:r>
          </a:p>
          <a:p>
            <a:pPr algn="r" rtl="1">
              <a:buClr>
                <a:srgbClr val="C00000"/>
              </a:buClr>
              <a:buFont typeface="Wingdings" pitchFamily="2" charset="2"/>
              <a:buChar char="v"/>
            </a:pPr>
            <a:r>
              <a:rPr lang="ar-SA" b="1" dirty="0" smtClean="0">
                <a:solidFill>
                  <a:srgbClr val="210684"/>
                </a:solidFill>
              </a:rPr>
              <a:t>4. الغابة دائمة الخضرة عريضة الأوراق .</a:t>
            </a:r>
          </a:p>
          <a:p>
            <a:pPr algn="r" rtl="1">
              <a:buClr>
                <a:srgbClr val="C00000"/>
              </a:buClr>
              <a:buFont typeface="Wingdings" pitchFamily="2" charset="2"/>
              <a:buChar char="v"/>
            </a:pPr>
            <a:r>
              <a:rPr lang="ar-SA" b="1" dirty="0" smtClean="0">
                <a:solidFill>
                  <a:srgbClr val="210684"/>
                </a:solidFill>
              </a:rPr>
              <a:t> ثالثا : الغابات المدارية .</a:t>
            </a:r>
          </a:p>
          <a:p>
            <a:pPr algn="r" rtl="1">
              <a:buClr>
                <a:srgbClr val="C00000"/>
              </a:buClr>
              <a:buFont typeface="Wingdings" pitchFamily="2" charset="2"/>
              <a:buChar char="v"/>
            </a:pPr>
            <a:r>
              <a:rPr lang="ar-SA" b="1" dirty="0" smtClean="0">
                <a:solidFill>
                  <a:srgbClr val="210684"/>
                </a:solidFill>
              </a:rPr>
              <a:t>1. الغابة المدارية المطيرة .</a:t>
            </a:r>
          </a:p>
          <a:p>
            <a:pPr algn="r" rtl="1">
              <a:buClr>
                <a:srgbClr val="C00000"/>
              </a:buClr>
              <a:buFont typeface="Wingdings" pitchFamily="2" charset="2"/>
              <a:buChar char="v"/>
            </a:pPr>
            <a:r>
              <a:rPr lang="ar-SA" b="1" dirty="0" smtClean="0">
                <a:solidFill>
                  <a:srgbClr val="210684"/>
                </a:solidFill>
              </a:rPr>
              <a:t>2. الغابة الموسمية .</a:t>
            </a:r>
          </a:p>
          <a:p>
            <a:pPr algn="r" rtl="1">
              <a:buClr>
                <a:srgbClr val="C00000"/>
              </a:buClr>
              <a:buFont typeface="Wingdings" pitchFamily="2" charset="2"/>
              <a:buChar char="v"/>
            </a:pPr>
            <a:r>
              <a:rPr lang="ar-SA" b="1" dirty="0" smtClean="0">
                <a:solidFill>
                  <a:srgbClr val="210684"/>
                </a:solidFill>
              </a:rPr>
              <a:t>3. الغابة </a:t>
            </a:r>
            <a:r>
              <a:rPr lang="ar-SA" b="1" dirty="0" err="1" smtClean="0">
                <a:solidFill>
                  <a:srgbClr val="210684"/>
                </a:solidFill>
              </a:rPr>
              <a:t>الشوكية</a:t>
            </a:r>
            <a:endParaRPr lang="ar-SA" b="1" dirty="0" smtClean="0">
              <a:solidFill>
                <a:srgbClr val="210684"/>
              </a:solidFill>
            </a:endParaRPr>
          </a:p>
        </p:txBody>
      </p:sp>
    </p:spTree>
    <p:extLst>
      <p:ext uri="{BB962C8B-B14F-4D97-AF65-F5344CB8AC3E}">
        <p14:creationId xmlns="" xmlns:p14="http://schemas.microsoft.com/office/powerpoint/2010/main" val="555973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rtl="1"/>
            <a:r>
              <a:rPr lang="ar-DZ" sz="6000" u="sng" dirty="0" smtClean="0"/>
              <a:t>النباتات الطبيعية</a:t>
            </a:r>
            <a:endParaRPr lang="fr-FR" sz="6000" dirty="0"/>
          </a:p>
        </p:txBody>
      </p:sp>
      <p:sp>
        <p:nvSpPr>
          <p:cNvPr id="3" name="عنصر نائب للمحتوى 2"/>
          <p:cNvSpPr>
            <a:spLocks noGrp="1"/>
          </p:cNvSpPr>
          <p:nvPr>
            <p:ph idx="1"/>
          </p:nvPr>
        </p:nvSpPr>
        <p:spPr>
          <a:xfrm>
            <a:off x="457200" y="1362636"/>
            <a:ext cx="8229600" cy="5002306"/>
          </a:xfrm>
        </p:spPr>
        <p:txBody>
          <a:bodyPr>
            <a:normAutofit/>
          </a:bodyPr>
          <a:lstStyle/>
          <a:p>
            <a:pPr algn="justLow" rtl="1"/>
            <a:r>
              <a:rPr lang="ar-DZ" sz="4000" dirty="0" smtClean="0"/>
              <a:t>تستخدم لفظة النباتات الطبيعية لوصف النمو النباتي الطبيعي وهو يختلف عن النمو النباتي المزروع من قبل </a:t>
            </a:r>
            <a:r>
              <a:rPr lang="ar-DZ" sz="4000" dirty="0" err="1" smtClean="0"/>
              <a:t>الانسان</a:t>
            </a:r>
            <a:r>
              <a:rPr lang="ar-DZ" sz="4000" dirty="0" smtClean="0"/>
              <a:t> .</a:t>
            </a:r>
            <a:endParaRPr lang="fr-FR" sz="4000" dirty="0" smtClean="0"/>
          </a:p>
          <a:p>
            <a:pPr algn="justLow" rtl="1"/>
            <a:r>
              <a:rPr lang="ar-DZ" sz="4000" dirty="0" smtClean="0"/>
              <a:t>معظم ما يطلق عليه اليوم نباتات طبيعية هو ليس نمواً أصليا حقيقيا وإنما هو جديد أو ثانوي قد يتشابه مع النمو الأصلي</a:t>
            </a:r>
            <a:endParaRPr lang="fr-FR" sz="4000" dirty="0"/>
          </a:p>
        </p:txBody>
      </p:sp>
    </p:spTree>
    <p:extLst>
      <p:ext uri="{BB962C8B-B14F-4D97-AF65-F5344CB8AC3E}">
        <p14:creationId xmlns="" xmlns:p14="http://schemas.microsoft.com/office/powerpoint/2010/main" val="849571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4000" u="sng" dirty="0" err="1" smtClean="0"/>
              <a:t>التوزع</a:t>
            </a:r>
            <a:r>
              <a:rPr lang="ar-SA" sz="4000" u="sng" dirty="0" smtClean="0"/>
              <a:t> النباتي والحيواني حسب خطوط العرض</a:t>
            </a:r>
            <a:endParaRPr lang="ar-SA" sz="4000" dirty="0">
              <a:solidFill>
                <a:srgbClr val="C00000"/>
              </a:solidFill>
            </a:endParaRPr>
          </a:p>
        </p:txBody>
      </p:sp>
      <p:sp>
        <p:nvSpPr>
          <p:cNvPr id="3" name="عنصر نائب للمحتوى 2"/>
          <p:cNvSpPr>
            <a:spLocks noGrp="1"/>
          </p:cNvSpPr>
          <p:nvPr>
            <p:ph idx="1"/>
          </p:nvPr>
        </p:nvSpPr>
        <p:spPr>
          <a:xfrm>
            <a:off x="428596" y="1201271"/>
            <a:ext cx="8229600" cy="5199529"/>
          </a:xfrm>
        </p:spPr>
        <p:txBody>
          <a:bodyPr>
            <a:noAutofit/>
          </a:bodyPr>
          <a:lstStyle/>
          <a:p>
            <a:pPr algn="justLow" rtl="1">
              <a:buClr>
                <a:srgbClr val="00B050"/>
              </a:buClr>
              <a:buFont typeface="Wingdings" pitchFamily="2" charset="2"/>
              <a:buChar char="Ø"/>
            </a:pPr>
            <a:r>
              <a:rPr lang="ar-SA" dirty="0" smtClean="0"/>
              <a:t>إن الأسباب الرئيسية </a:t>
            </a:r>
            <a:r>
              <a:rPr lang="ar-SA" dirty="0" err="1" smtClean="0"/>
              <a:t>للتوزع</a:t>
            </a:r>
            <a:r>
              <a:rPr lang="ar-SA" dirty="0" smtClean="0"/>
              <a:t> النباتي حسب خطوط العرض هي </a:t>
            </a:r>
            <a:r>
              <a:rPr lang="ar-SA" dirty="0" err="1" smtClean="0"/>
              <a:t>ش</a:t>
            </a:r>
            <a:r>
              <a:rPr lang="ar-SA" dirty="0" smtClean="0"/>
              <a:t>کل الأرض وموقعها في مواجهة الشمس، هذا ما يؤدي إلى تقسيم الإشعاع الشمسي بشكل تدريجي إلى مناطق. وأيضا يكون الغطاء الجغرافي بما فيه عالم النبات وعالم الحيوان موزعة على شكل مناطق أفقية، ومثال على ذلك: اختلاف مناطق النباتات حسب خطوط العرض في السهل السيبيري الغربي بين بحر </a:t>
            </a:r>
            <a:r>
              <a:rPr lang="ar-SA" dirty="0" err="1" smtClean="0"/>
              <a:t>قره</a:t>
            </a:r>
            <a:r>
              <a:rPr lang="ar-SA" dirty="0" smtClean="0"/>
              <a:t> وخليج </a:t>
            </a:r>
            <a:r>
              <a:rPr lang="ar-SA" dirty="0" err="1" smtClean="0"/>
              <a:t>الآوب</a:t>
            </a:r>
            <a:r>
              <a:rPr lang="ar-SA" dirty="0" smtClean="0"/>
              <a:t>. وهناك مثال آخر على التوزيع </a:t>
            </a:r>
            <a:r>
              <a:rPr lang="ar-SA" dirty="0" err="1" smtClean="0"/>
              <a:t>الأفقيا</a:t>
            </a:r>
            <a:r>
              <a:rPr lang="ar-SA" dirty="0" smtClean="0"/>
              <a:t> في أمريكا الشمالية، حيث تتوزع النباتات أفقية إلى ثلاث مناطق، هي منطقة نباتات البحر المتوسط ومنطقة نباتات الغابات الصنوبرية ومنطقة حشائش البراري ومنطقة الغابات </a:t>
            </a:r>
            <a:r>
              <a:rPr lang="ar-SA" dirty="0" err="1" smtClean="0"/>
              <a:t>النفضية</a:t>
            </a:r>
            <a:endParaRPr lang="ar-SA" b="1" dirty="0">
              <a:solidFill>
                <a:srgbClr val="210684"/>
              </a:solidFill>
            </a:endParaRPr>
          </a:p>
        </p:txBody>
      </p:sp>
    </p:spTree>
    <p:extLst>
      <p:ext uri="{BB962C8B-B14F-4D97-AF65-F5344CB8AC3E}">
        <p14:creationId xmlns="" xmlns:p14="http://schemas.microsoft.com/office/powerpoint/2010/main" val="2304887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04799"/>
            <a:ext cx="8229600" cy="5809129"/>
          </a:xfrm>
        </p:spPr>
        <p:txBody>
          <a:bodyPr>
            <a:normAutofit/>
          </a:bodyPr>
          <a:lstStyle/>
          <a:p>
            <a:pPr algn="justLow" rtl="1"/>
            <a:r>
              <a:rPr lang="ar-SA" sz="4000" dirty="0" smtClean="0"/>
              <a:t>أما </a:t>
            </a:r>
            <a:r>
              <a:rPr lang="ar-SA" sz="4000" dirty="0" err="1" smtClean="0"/>
              <a:t>التطبق</a:t>
            </a:r>
            <a:r>
              <a:rPr lang="ar-SA" sz="4000" dirty="0" smtClean="0"/>
              <a:t> العمودي (التغير العمودي) فيعتمد على انخفاض درجة الحرارة مع </a:t>
            </a:r>
            <a:r>
              <a:rPr lang="ar-SA" sz="4000" dirty="0" err="1" smtClean="0"/>
              <a:t>الإرتفاع</a:t>
            </a:r>
            <a:r>
              <a:rPr lang="ar-SA" sz="4000" dirty="0" smtClean="0"/>
              <a:t>  عن مستوى سطح البحر على نفس خط العرض. </a:t>
            </a:r>
            <a:endParaRPr lang="fr-FR" sz="4000" dirty="0" smtClean="0"/>
          </a:p>
          <a:p>
            <a:pPr algn="justLow" rtl="1"/>
            <a:r>
              <a:rPr lang="ar-SA" sz="4000" dirty="0" smtClean="0"/>
              <a:t>فالطبقات العمودية للنباتات تبدو </a:t>
            </a:r>
            <a:r>
              <a:rPr lang="ar-SA" sz="4000" dirty="0" err="1" smtClean="0"/>
              <a:t>اكثر</a:t>
            </a:r>
            <a:r>
              <a:rPr lang="ar-SA" sz="4000" dirty="0" smtClean="0"/>
              <a:t> وضوحا من التغير الأفقي للنباتات. فكل وحدة </a:t>
            </a:r>
            <a:r>
              <a:rPr lang="ar-SA" sz="4000" dirty="0" err="1" smtClean="0"/>
              <a:t>تضريسية</a:t>
            </a:r>
            <a:r>
              <a:rPr lang="ar-SA" sz="4000" dirty="0" smtClean="0"/>
              <a:t> جبلية على سطح الأرض يمثل مقطعا خاصا للطبقات النباتية العمودية على </a:t>
            </a:r>
            <a:r>
              <a:rPr lang="ar-SA" sz="4000" dirty="0" err="1" smtClean="0"/>
              <a:t>الإرتفاع</a:t>
            </a:r>
            <a:r>
              <a:rPr lang="ar-SA" sz="4000" dirty="0" smtClean="0"/>
              <a:t> عن مستوى سطح البحر واتجاه ميل السفح والموقع الجغرافي. </a:t>
            </a:r>
            <a:endParaRPr lang="ar-SA" sz="4000" b="1" dirty="0">
              <a:solidFill>
                <a:srgbClr val="210684"/>
              </a:solidFill>
            </a:endParaRPr>
          </a:p>
        </p:txBody>
      </p:sp>
    </p:spTree>
    <p:extLst>
      <p:ext uri="{BB962C8B-B14F-4D97-AF65-F5344CB8AC3E}">
        <p14:creationId xmlns="" xmlns:p14="http://schemas.microsoft.com/office/powerpoint/2010/main" val="4106565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Autofit/>
          </a:bodyPr>
          <a:lstStyle/>
          <a:p>
            <a:pPr algn="justLow" rtl="1"/>
            <a:r>
              <a:rPr lang="ar-SA" sz="1800" b="1" dirty="0" smtClean="0"/>
              <a:t>المناطق البيئية الحيوية في العالم</a:t>
            </a:r>
            <a:endParaRPr lang="fr-FR" sz="1800" b="1" dirty="0" smtClean="0"/>
          </a:p>
          <a:p>
            <a:pPr lvl="0" algn="justLow" rtl="1"/>
            <a:r>
              <a:rPr lang="ar-SA" sz="1800" b="1" u="sng" dirty="0" smtClean="0"/>
              <a:t>المجموعة الأولى وتضم المناطق التالية: </a:t>
            </a:r>
            <a:endParaRPr lang="fr-FR" sz="1800" b="1" dirty="0" smtClean="0"/>
          </a:p>
          <a:p>
            <a:pPr lvl="0" algn="justLow" rtl="1"/>
            <a:r>
              <a:rPr lang="ar-SA" sz="1800" b="1" dirty="0" smtClean="0"/>
              <a:t>منطقة الثلوج والجليد الدائم (القطبية). </a:t>
            </a:r>
            <a:endParaRPr lang="fr-FR" sz="1800" b="1" dirty="0" smtClean="0"/>
          </a:p>
          <a:p>
            <a:pPr lvl="0" algn="justLow" rtl="1"/>
            <a:r>
              <a:rPr lang="ar-SA" sz="1800" b="1" dirty="0" smtClean="0"/>
              <a:t>المنطقة شبه القطبية (</a:t>
            </a:r>
            <a:r>
              <a:rPr lang="ar-SA" sz="1800" b="1" dirty="0" err="1" smtClean="0"/>
              <a:t>التندرا</a:t>
            </a:r>
            <a:r>
              <a:rPr lang="ar-SA" sz="1800" b="1" dirty="0" smtClean="0"/>
              <a:t>). </a:t>
            </a:r>
            <a:endParaRPr lang="fr-FR" sz="1800" b="1" dirty="0" smtClean="0"/>
          </a:p>
          <a:p>
            <a:pPr lvl="0" algn="justLow" rtl="1"/>
            <a:r>
              <a:rPr lang="ar-SA" sz="1800" b="1" dirty="0" smtClean="0"/>
              <a:t>منطقة الغابات الصنوبرية والمتساقطة الأوراق (</a:t>
            </a:r>
            <a:r>
              <a:rPr lang="ar-SA" sz="1800" b="1" dirty="0" err="1" smtClean="0"/>
              <a:t>التايغا</a:t>
            </a:r>
            <a:r>
              <a:rPr lang="ar-SA" sz="1800" b="1" dirty="0" smtClean="0"/>
              <a:t>). </a:t>
            </a:r>
            <a:endParaRPr lang="fr-FR" sz="1800" b="1" dirty="0" smtClean="0"/>
          </a:p>
          <a:p>
            <a:pPr lvl="0" algn="justLow" rtl="1"/>
            <a:r>
              <a:rPr lang="ar-SA" sz="1800" b="1" dirty="0" smtClean="0"/>
              <a:t>منطقة الغابات المتساقطة الأوراق الباردة. </a:t>
            </a:r>
            <a:endParaRPr lang="fr-FR" sz="1800" b="1" dirty="0" smtClean="0"/>
          </a:p>
          <a:p>
            <a:pPr lvl="0" algn="justLow" rtl="1"/>
            <a:r>
              <a:rPr lang="ar-SA" sz="1800" b="1" dirty="0" smtClean="0"/>
              <a:t>منطقة الحشائش الباردة. </a:t>
            </a:r>
            <a:endParaRPr lang="fr-FR" sz="1800" b="1" dirty="0" smtClean="0"/>
          </a:p>
          <a:p>
            <a:pPr lvl="0" algn="justLow" rtl="1"/>
            <a:r>
              <a:rPr lang="ar-SA" sz="1800" b="1" u="sng" dirty="0" smtClean="0"/>
              <a:t>المجموعة الثانية وتضم المناطق المعتدلة التالية: </a:t>
            </a:r>
            <a:endParaRPr lang="fr-FR" sz="1800" b="1" dirty="0" smtClean="0"/>
          </a:p>
          <a:p>
            <a:pPr algn="justLow" rtl="1"/>
            <a:r>
              <a:rPr lang="ar-SA" sz="1800" b="1" dirty="0" smtClean="0"/>
              <a:t>6- المنطقة شبه المدارية المتوسطية. </a:t>
            </a:r>
            <a:endParaRPr lang="fr-FR" sz="1800" b="1" dirty="0" smtClean="0"/>
          </a:p>
          <a:p>
            <a:pPr lvl="0" algn="justLow" rtl="1"/>
            <a:r>
              <a:rPr lang="ar-SA" sz="1800" b="1" u="sng" dirty="0" smtClean="0"/>
              <a:t>المجموعة الثالثة وتضم مجموعة المناطق الجافة التالية. </a:t>
            </a:r>
            <a:endParaRPr lang="fr-FR" sz="1800" b="1" dirty="0" smtClean="0"/>
          </a:p>
          <a:p>
            <a:pPr algn="justLow" rtl="1"/>
            <a:r>
              <a:rPr lang="ar-SA" sz="1800" b="1" dirty="0" smtClean="0"/>
              <a:t>7 - منطقة شبه الصحاري والصحاري ذات الشتاء البارد والصيف الحار. </a:t>
            </a:r>
            <a:endParaRPr lang="fr-FR" sz="1800" b="1" dirty="0" smtClean="0"/>
          </a:p>
          <a:p>
            <a:pPr lvl="0" algn="justLow" rtl="1"/>
            <a:r>
              <a:rPr lang="ar-SA" sz="1800" b="1" u="sng" dirty="0" smtClean="0"/>
              <a:t>المجموعة الرابعة وتضم المناطق الحارة التالية: </a:t>
            </a:r>
            <a:endParaRPr lang="fr-FR" sz="1800" b="1" dirty="0" smtClean="0"/>
          </a:p>
          <a:p>
            <a:pPr algn="justLow" rtl="1"/>
            <a:r>
              <a:rPr lang="ar-SA" sz="1800" b="1" dirty="0" smtClean="0"/>
              <a:t>8- منطقة </a:t>
            </a:r>
            <a:r>
              <a:rPr lang="ar-SA" sz="1800" b="1" dirty="0" err="1" smtClean="0"/>
              <a:t>السافانا</a:t>
            </a:r>
            <a:r>
              <a:rPr lang="ar-SA" sz="1800" b="1" dirty="0" smtClean="0"/>
              <a:t>. </a:t>
            </a:r>
            <a:endParaRPr lang="fr-FR" sz="1800" b="1" dirty="0" smtClean="0"/>
          </a:p>
          <a:p>
            <a:pPr algn="justLow" rtl="1"/>
            <a:r>
              <a:rPr lang="ar-SA" sz="1800" b="1" dirty="0" smtClean="0"/>
              <a:t>9- منطقة الغابات الكثيفة المدارية الرطبة. </a:t>
            </a:r>
            <a:endParaRPr lang="fr-FR" sz="1800" b="1" dirty="0" smtClean="0"/>
          </a:p>
          <a:p>
            <a:pPr algn="justLow" rtl="1"/>
            <a:r>
              <a:rPr lang="ar-SA" sz="1800" b="1" dirty="0" smtClean="0"/>
              <a:t>10— منطقة </a:t>
            </a:r>
            <a:r>
              <a:rPr lang="ar-SA" sz="1800" b="1" dirty="0" err="1" smtClean="0"/>
              <a:t>المانجروف</a:t>
            </a:r>
            <a:r>
              <a:rPr lang="ar-SA" sz="1800" b="1" dirty="0" smtClean="0"/>
              <a:t>. </a:t>
            </a:r>
            <a:endParaRPr lang="fr-FR" sz="1800" b="1" dirty="0" smtClean="0"/>
          </a:p>
          <a:p>
            <a:pPr algn="justLow" rtl="1"/>
            <a:r>
              <a:rPr lang="ar-SA" sz="1800" b="1" dirty="0" smtClean="0"/>
              <a:t>11- منطقة الغابات المدارية ذات النمط الفصلي. </a:t>
            </a:r>
            <a:endParaRPr lang="fr-FR" sz="1800" b="1" dirty="0" smtClean="0"/>
          </a:p>
          <a:p>
            <a:pPr algn="justLow" rtl="1"/>
            <a:r>
              <a:rPr lang="ar-SA" sz="1800" b="1" dirty="0" smtClean="0"/>
              <a:t> (المنطقة شبه الاستوائية) </a:t>
            </a:r>
            <a:endParaRPr lang="fr-FR" sz="1800" b="1" dirty="0" smtClean="0"/>
          </a:p>
          <a:p>
            <a:pPr lvl="0" algn="justLow" rtl="1"/>
            <a:r>
              <a:rPr lang="ar-SA" sz="1800" b="1" u="sng" dirty="0" smtClean="0"/>
              <a:t>المجموعة الخامسة وتضم: </a:t>
            </a:r>
            <a:endParaRPr lang="fr-FR" sz="1800" b="1" dirty="0" smtClean="0"/>
          </a:p>
          <a:p>
            <a:pPr algn="justLow" rtl="1"/>
            <a:r>
              <a:rPr lang="ar-SA" sz="1800" b="1" dirty="0" smtClean="0"/>
              <a:t>12 - المنطقة شبه القطبية الجنوبية. </a:t>
            </a:r>
            <a:endParaRPr lang="fr-FR" sz="1800" b="1" dirty="0" smtClean="0"/>
          </a:p>
          <a:p>
            <a:pPr algn="justLow" rtl="1"/>
            <a:r>
              <a:rPr lang="ar-SA" sz="1800" b="1" dirty="0" smtClean="0"/>
              <a:t>13 - المنطقة القطبية الجنوبية. </a:t>
            </a:r>
            <a:endParaRPr lang="fr-FR" sz="1800" b="1" dirty="0"/>
          </a:p>
        </p:txBody>
      </p:sp>
    </p:spTree>
    <p:extLst>
      <p:ext uri="{BB962C8B-B14F-4D97-AF65-F5344CB8AC3E}">
        <p14:creationId xmlns="" xmlns:p14="http://schemas.microsoft.com/office/powerpoint/2010/main" val="236544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تمرير أفقي 4"/>
          <p:cNvSpPr/>
          <p:nvPr/>
        </p:nvSpPr>
        <p:spPr>
          <a:xfrm>
            <a:off x="0" y="1052736"/>
            <a:ext cx="9144000" cy="4680520"/>
          </a:xfrm>
          <a:prstGeom prst="horizontalScroll">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ar-SA" sz="9600" u="sng" dirty="0" smtClean="0">
                <a:solidFill>
                  <a:schemeClr val="tx1"/>
                </a:solidFill>
              </a:rPr>
              <a:t>الجغرافية الحيوية تعريفها </a:t>
            </a:r>
            <a:r>
              <a:rPr lang="ar-SA" sz="9600" u="sng" dirty="0" err="1" smtClean="0">
                <a:solidFill>
                  <a:schemeClr val="tx1"/>
                </a:solidFill>
              </a:rPr>
              <a:t>و</a:t>
            </a:r>
            <a:r>
              <a:rPr lang="ar-SA" sz="9600" u="sng" dirty="0" smtClean="0">
                <a:solidFill>
                  <a:schemeClr val="tx1"/>
                </a:solidFill>
              </a:rPr>
              <a:t> موضوعها</a:t>
            </a:r>
            <a:endParaRPr lang="ar-SA" sz="11500" b="1" dirty="0">
              <a:solidFill>
                <a:schemeClr val="tx1"/>
              </a:solidFill>
            </a:endParaRPr>
          </a:p>
        </p:txBody>
      </p:sp>
    </p:spTree>
    <p:extLst>
      <p:ext uri="{BB962C8B-B14F-4D97-AF65-F5344CB8AC3E}">
        <p14:creationId xmlns="" xmlns:p14="http://schemas.microsoft.com/office/powerpoint/2010/main" val="3968646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741368"/>
          </a:xfrm>
        </p:spPr>
        <p:txBody>
          <a:bodyPr>
            <a:normAutofit/>
          </a:bodyPr>
          <a:lstStyle/>
          <a:p>
            <a:pPr algn="justLow" rtl="1"/>
            <a:r>
              <a:rPr lang="ar-SA" dirty="0" smtClean="0"/>
              <a:t>الجغرافية الحيوية هي العلم الذي يدرس الكائنات الحية, النبات </a:t>
            </a:r>
            <a:r>
              <a:rPr lang="ar-SA" dirty="0" err="1" smtClean="0"/>
              <a:t>و</a:t>
            </a:r>
            <a:r>
              <a:rPr lang="ar-SA" dirty="0" smtClean="0"/>
              <a:t> الحيوان على سطح الكرة الأرضية, </a:t>
            </a:r>
            <a:r>
              <a:rPr lang="ar-SA" dirty="0" err="1" smtClean="0"/>
              <a:t>و</a:t>
            </a:r>
            <a:r>
              <a:rPr lang="ar-SA" dirty="0" smtClean="0"/>
              <a:t> تنظيمها في مجموعات </a:t>
            </a:r>
            <a:r>
              <a:rPr lang="ar-SA" dirty="0" err="1" smtClean="0"/>
              <a:t>و</a:t>
            </a:r>
            <a:r>
              <a:rPr lang="ar-SA" dirty="0" smtClean="0"/>
              <a:t> توزيعها الجغرافي, كما تبحث في العلاقة بين الكائنات الحية </a:t>
            </a:r>
            <a:r>
              <a:rPr lang="ar-SA" dirty="0" err="1" smtClean="0"/>
              <a:t>و</a:t>
            </a:r>
            <a:r>
              <a:rPr lang="ar-SA" dirty="0" smtClean="0"/>
              <a:t> الظروف الطبيعية.</a:t>
            </a:r>
            <a:endParaRPr lang="fr-FR" dirty="0" smtClean="0"/>
          </a:p>
          <a:p>
            <a:pPr algn="justLow" rtl="1"/>
            <a:r>
              <a:rPr lang="ar-SA" dirty="0" smtClean="0"/>
              <a:t>وعليه فان الجغرافيا الحيوية تهتم بدراسة الغلاف الحيوي</a:t>
            </a:r>
            <a:r>
              <a:rPr lang="fr-FR" dirty="0" smtClean="0"/>
              <a:t> - Biosphère , </a:t>
            </a:r>
            <a:r>
              <a:rPr lang="ar-SA" dirty="0" smtClean="0"/>
              <a:t>حيث تضم الأبحاث المتعلقة بالجغرافية الحيوية فرعين رئيسين هما الجغرافيا النباتية</a:t>
            </a:r>
            <a:r>
              <a:rPr lang="fr-FR" dirty="0" smtClean="0"/>
              <a:t> Phytogéographie </a:t>
            </a:r>
            <a:r>
              <a:rPr lang="ar-SA" dirty="0" smtClean="0"/>
              <a:t>و جغرافية الحيوان</a:t>
            </a:r>
            <a:r>
              <a:rPr lang="fr-FR" dirty="0" smtClean="0"/>
              <a:t>Zoogéographie </a:t>
            </a:r>
            <a:r>
              <a:rPr lang="ar-SA" dirty="0" smtClean="0"/>
              <a:t>و هكذا فان هدا العلم يتفرع إلى مجال </a:t>
            </a:r>
            <a:r>
              <a:rPr lang="ar-SA" dirty="0" err="1" smtClean="0"/>
              <a:t>و</a:t>
            </a:r>
            <a:r>
              <a:rPr lang="ar-SA" dirty="0" smtClean="0"/>
              <a:t> اسع من المشكلات </a:t>
            </a:r>
            <a:r>
              <a:rPr lang="ar-SA" dirty="0" err="1" smtClean="0"/>
              <a:t>و</a:t>
            </a:r>
            <a:r>
              <a:rPr lang="ar-SA" dirty="0" smtClean="0"/>
              <a:t> التي يمكن وضيعها في ثلاث اتجاهات رئيسية </a:t>
            </a:r>
            <a:r>
              <a:rPr lang="ar-SA" dirty="0" err="1" smtClean="0"/>
              <a:t>و</a:t>
            </a:r>
            <a:r>
              <a:rPr lang="ar-SA" dirty="0" smtClean="0"/>
              <a:t> هي علم توزيع الأنواع</a:t>
            </a:r>
            <a:r>
              <a:rPr lang="fr-FR" dirty="0" smtClean="0"/>
              <a:t> Chorologie </a:t>
            </a:r>
            <a:r>
              <a:rPr lang="ar-SA" dirty="0" smtClean="0"/>
              <a:t>و علم البيئة</a:t>
            </a:r>
            <a:r>
              <a:rPr lang="fr-FR" dirty="0" smtClean="0"/>
              <a:t> Ecologie </a:t>
            </a:r>
            <a:r>
              <a:rPr lang="ar-SA" dirty="0" smtClean="0"/>
              <a:t>المجموعات الحيوية</a:t>
            </a:r>
            <a:r>
              <a:rPr lang="fr-FR" dirty="0" smtClean="0"/>
              <a:t> .</a:t>
            </a:r>
            <a:r>
              <a:rPr lang="fr-FR" dirty="0" err="1" smtClean="0"/>
              <a:t>Biocnologie</a:t>
            </a:r>
            <a:endParaRPr lang="fr-FR" dirty="0"/>
          </a:p>
        </p:txBody>
      </p:sp>
    </p:spTree>
    <p:extLst>
      <p:ext uri="{BB962C8B-B14F-4D97-AF65-F5344CB8AC3E}">
        <p14:creationId xmlns="" xmlns:p14="http://schemas.microsoft.com/office/powerpoint/2010/main" val="3927569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2024"/>
            <a:ext cx="8229600" cy="915614"/>
          </a:xfrm>
        </p:spPr>
        <p:txBody>
          <a:bodyPr>
            <a:normAutofit fontScale="90000"/>
          </a:bodyPr>
          <a:lstStyle/>
          <a:p>
            <a:pPr rtl="1"/>
            <a:r>
              <a:rPr lang="ar-DZ" sz="5300" b="1" u="sng" dirty="0" smtClean="0"/>
              <a:t>الجغرافية الحيوية البيئية</a:t>
            </a:r>
            <a:r>
              <a:rPr lang="fr-FR" sz="5300" dirty="0" smtClean="0"/>
              <a:t/>
            </a:r>
            <a:br>
              <a:rPr lang="fr-FR" sz="5300" dirty="0" smtClean="0"/>
            </a:br>
            <a:r>
              <a:rPr lang="ar-DZ" sz="5300" b="1" u="sng" dirty="0" smtClean="0"/>
              <a:t>الغلاف الحيوي</a:t>
            </a:r>
            <a:r>
              <a:rPr lang="ar-DZ" sz="8800" b="1" u="sng" dirty="0" smtClean="0"/>
              <a:t>:</a:t>
            </a:r>
            <a:endParaRPr lang="fr-FR" sz="8800" dirty="0"/>
          </a:p>
        </p:txBody>
      </p:sp>
      <p:sp>
        <p:nvSpPr>
          <p:cNvPr id="3" name="عنصر نائب للمحتوى 2"/>
          <p:cNvSpPr>
            <a:spLocks noGrp="1"/>
          </p:cNvSpPr>
          <p:nvPr>
            <p:ph idx="1"/>
          </p:nvPr>
        </p:nvSpPr>
        <p:spPr>
          <a:xfrm>
            <a:off x="0" y="1954306"/>
            <a:ext cx="9144000" cy="4336366"/>
          </a:xfrm>
        </p:spPr>
        <p:txBody>
          <a:bodyPr>
            <a:normAutofit fontScale="92500" lnSpcReduction="10000"/>
          </a:bodyPr>
          <a:lstStyle/>
          <a:p>
            <a:pPr algn="r" rtl="1">
              <a:buClr>
                <a:srgbClr val="00B050"/>
              </a:buClr>
              <a:buFont typeface="Wingdings" pitchFamily="2" charset="2"/>
              <a:buChar char="v"/>
            </a:pPr>
            <a:r>
              <a:rPr lang="ar-DZ" sz="4000" dirty="0" smtClean="0"/>
              <a:t>تشكل الكائنات الحية عطاء حيا متجددا على سطح الكرة الأرضية يدعى بالغلاف الحيوي, حيث يحدد ابتداء من التربة أو ما يسمى بغطاء التربة  </a:t>
            </a:r>
            <a:r>
              <a:rPr lang="fr-FR" sz="4000" dirty="0" err="1" smtClean="0"/>
              <a:t>pedosphere</a:t>
            </a:r>
            <a:r>
              <a:rPr lang="ar-DZ" sz="4000" dirty="0" smtClean="0"/>
              <a:t> و قشة التحلل الصخري التي تليها </a:t>
            </a:r>
            <a:r>
              <a:rPr lang="fr-FR" sz="4000" dirty="0" smtClean="0"/>
              <a:t>Lithosphère</a:t>
            </a:r>
            <a:r>
              <a:rPr lang="ar-DZ" sz="4000" dirty="0" smtClean="0"/>
              <a:t> , </a:t>
            </a:r>
            <a:r>
              <a:rPr lang="ar-DZ" sz="4000" dirty="0" err="1" smtClean="0"/>
              <a:t>و</a:t>
            </a:r>
            <a:r>
              <a:rPr lang="ar-DZ" sz="4000" dirty="0" smtClean="0"/>
              <a:t> في الغلاف الجوي </a:t>
            </a:r>
            <a:r>
              <a:rPr lang="fr-FR" sz="4000" dirty="0" smtClean="0"/>
              <a:t>Atmosphère </a:t>
            </a:r>
            <a:r>
              <a:rPr lang="ar-DZ" sz="4000" dirty="0" smtClean="0"/>
              <a:t> ترتفع حدود المجال الحيوي في معظمه إلى نهاية </a:t>
            </a:r>
            <a:r>
              <a:rPr lang="ar-DZ" sz="4000" dirty="0" err="1" smtClean="0"/>
              <a:t>التربوسفير</a:t>
            </a:r>
            <a:r>
              <a:rPr lang="ar-DZ" sz="4000" dirty="0" smtClean="0"/>
              <a:t>  </a:t>
            </a:r>
            <a:r>
              <a:rPr lang="fr-FR" sz="4000" dirty="0" smtClean="0"/>
              <a:t>Troposphère</a:t>
            </a:r>
            <a:r>
              <a:rPr lang="ar-DZ" sz="4000" dirty="0" smtClean="0"/>
              <a:t>, </a:t>
            </a:r>
            <a:r>
              <a:rPr lang="ar-DZ" sz="4000" dirty="0" err="1" smtClean="0"/>
              <a:t>و</a:t>
            </a:r>
            <a:r>
              <a:rPr lang="ar-DZ" sz="4000" dirty="0" smtClean="0"/>
              <a:t> أما حدوده في الغلاف المائي </a:t>
            </a:r>
            <a:r>
              <a:rPr lang="fr-FR" sz="4000" dirty="0" smtClean="0"/>
              <a:t>Hydrosphère</a:t>
            </a:r>
            <a:r>
              <a:rPr lang="ar-DZ" sz="4000" dirty="0" smtClean="0"/>
              <a:t> فتصل إلى أعماق سحيقة.</a:t>
            </a:r>
            <a:endParaRPr lang="ar-SA" sz="3200" b="1" dirty="0">
              <a:solidFill>
                <a:srgbClr val="D60093"/>
              </a:solidFill>
            </a:endParaRPr>
          </a:p>
        </p:txBody>
      </p:sp>
    </p:spTree>
    <p:extLst>
      <p:ext uri="{BB962C8B-B14F-4D97-AF65-F5344CB8AC3E}">
        <p14:creationId xmlns="" xmlns:p14="http://schemas.microsoft.com/office/powerpoint/2010/main" val="196683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484784"/>
            <a:ext cx="8229600" cy="4389120"/>
          </a:xfrm>
        </p:spPr>
        <p:txBody>
          <a:bodyPr>
            <a:normAutofit fontScale="92500"/>
          </a:bodyPr>
          <a:lstStyle/>
          <a:p>
            <a:pPr marL="0" indent="0" algn="justLow" rtl="1">
              <a:buClr>
                <a:srgbClr val="D60093"/>
              </a:buClr>
              <a:buNone/>
            </a:pPr>
            <a:r>
              <a:rPr lang="ar-SA" b="1" dirty="0" smtClean="0"/>
              <a:t>تنتشر الأحياء على سطح الأرض إما من خلال قواها الذاتية </a:t>
            </a:r>
            <a:r>
              <a:rPr lang="ar-SA" b="1" dirty="0" err="1" smtClean="0"/>
              <a:t>و</a:t>
            </a:r>
            <a:r>
              <a:rPr lang="ar-SA" b="1" dirty="0" smtClean="0"/>
              <a:t> يسمى هدا بانتشار الايجابي, </a:t>
            </a:r>
            <a:r>
              <a:rPr lang="ar-SA" b="1" dirty="0" err="1" smtClean="0"/>
              <a:t>و</a:t>
            </a:r>
            <a:r>
              <a:rPr lang="ar-SA" b="1" dirty="0" smtClean="0"/>
              <a:t> إما من خلال عوامل بيئية طبيعية </a:t>
            </a:r>
            <a:r>
              <a:rPr lang="ar-SA" b="1" dirty="0" err="1" smtClean="0"/>
              <a:t>و</a:t>
            </a:r>
            <a:r>
              <a:rPr lang="ar-SA" b="1" dirty="0" smtClean="0"/>
              <a:t> يسمى هده بالانتشار السلبي. إن انتشار نوع معين لمسافة طويلة أو قصيرة تعتمد على قدرته على كيفية تكاثره </a:t>
            </a:r>
            <a:r>
              <a:rPr lang="ar-SA" b="1" dirty="0" err="1" smtClean="0"/>
              <a:t>و</a:t>
            </a:r>
            <a:r>
              <a:rPr lang="ar-SA" b="1" dirty="0" smtClean="0"/>
              <a:t> مقاومته للظروف البيئية.</a:t>
            </a:r>
          </a:p>
          <a:p>
            <a:pPr marL="0" indent="0" algn="justLow" rtl="1">
              <a:buClr>
                <a:srgbClr val="D60093"/>
              </a:buClr>
              <a:buNone/>
            </a:pPr>
            <a:r>
              <a:rPr lang="ar-SA" b="1" dirty="0" smtClean="0"/>
              <a:t>تمثل الكائنات الحية النباتية </a:t>
            </a:r>
            <a:r>
              <a:rPr lang="ar-SA" b="1" dirty="0" err="1" smtClean="0"/>
              <a:t>و</a:t>
            </a:r>
            <a:r>
              <a:rPr lang="ar-SA" b="1" dirty="0" smtClean="0"/>
              <a:t> الحيوانية طرقا مختلفة للانتشار, حيث يمكن أن يتوسع نوع نباتي أو حيواني معين في منطقته </a:t>
            </a:r>
            <a:r>
              <a:rPr lang="ar-SA" b="1" dirty="0" err="1" smtClean="0"/>
              <a:t>ادا</a:t>
            </a:r>
            <a:r>
              <a:rPr lang="ar-SA" b="1" dirty="0" smtClean="0"/>
              <a:t> سمحت له المعيقات الطبيعية, أما </a:t>
            </a:r>
            <a:r>
              <a:rPr lang="ar-SA" b="1" dirty="0" err="1" smtClean="0"/>
              <a:t>ادا</a:t>
            </a:r>
            <a:r>
              <a:rPr lang="ar-SA" b="1" dirty="0" smtClean="0"/>
              <a:t> تزايدت أعداد الكائنات الحية في مكان معين فان دلك يعني موتها </a:t>
            </a:r>
            <a:r>
              <a:rPr lang="ar-SA" b="1" dirty="0" err="1" smtClean="0"/>
              <a:t>و</a:t>
            </a:r>
            <a:r>
              <a:rPr lang="ar-SA" b="1" dirty="0" smtClean="0"/>
              <a:t> خاصة النباتات.</a:t>
            </a:r>
            <a:endParaRPr lang="ar-SA" b="1" dirty="0"/>
          </a:p>
        </p:txBody>
      </p:sp>
      <p:sp>
        <p:nvSpPr>
          <p:cNvPr id="4" name="عنوان 3"/>
          <p:cNvSpPr>
            <a:spLocks noGrp="1"/>
          </p:cNvSpPr>
          <p:nvPr>
            <p:ph type="title"/>
          </p:nvPr>
        </p:nvSpPr>
        <p:spPr>
          <a:xfrm>
            <a:off x="-16768" y="404664"/>
            <a:ext cx="9144000" cy="1080120"/>
          </a:xfrm>
        </p:spPr>
        <p:txBody>
          <a:bodyPr>
            <a:noAutofit/>
          </a:bodyPr>
          <a:lstStyle/>
          <a:p>
            <a:pPr lvl="0" rtl="1"/>
            <a:r>
              <a:rPr lang="ar-DZ" sz="6000" b="1" u="sng" dirty="0" smtClean="0"/>
              <a:t>انتشار الأحياء:</a:t>
            </a:r>
            <a:endParaRPr lang="fr-FR" sz="6000" dirty="0"/>
          </a:p>
        </p:txBody>
      </p:sp>
    </p:spTree>
    <p:extLst>
      <p:ext uri="{BB962C8B-B14F-4D97-AF65-F5344CB8AC3E}">
        <p14:creationId xmlns="" xmlns:p14="http://schemas.microsoft.com/office/powerpoint/2010/main" val="75782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229600" cy="850976"/>
          </a:xfrm>
        </p:spPr>
        <p:txBody>
          <a:bodyPr>
            <a:normAutofit/>
          </a:bodyPr>
          <a:lstStyle/>
          <a:p>
            <a:r>
              <a:rPr lang="ar-DZ" sz="4000" b="1" u="sng" dirty="0" smtClean="0"/>
              <a:t>العوامل البيئية </a:t>
            </a:r>
            <a:r>
              <a:rPr lang="ar-DZ" sz="4000" b="1" u="sng" dirty="0" err="1" smtClean="0"/>
              <a:t>و</a:t>
            </a:r>
            <a:r>
              <a:rPr lang="ar-DZ" sz="4000" b="1" u="sng" dirty="0" smtClean="0"/>
              <a:t> علاقاتها مع الكائنات الحية</a:t>
            </a:r>
            <a:endParaRPr lang="ar-SA" sz="4000" dirty="0">
              <a:solidFill>
                <a:srgbClr val="C00000"/>
              </a:solidFill>
            </a:endParaRPr>
          </a:p>
        </p:txBody>
      </p:sp>
      <p:sp>
        <p:nvSpPr>
          <p:cNvPr id="3" name="عنصر نائب للمحتوى 2"/>
          <p:cNvSpPr>
            <a:spLocks noGrp="1"/>
          </p:cNvSpPr>
          <p:nvPr>
            <p:ph idx="1"/>
          </p:nvPr>
        </p:nvSpPr>
        <p:spPr>
          <a:xfrm>
            <a:off x="366972" y="1129553"/>
            <a:ext cx="8777028" cy="5728447"/>
          </a:xfrm>
        </p:spPr>
        <p:txBody>
          <a:bodyPr>
            <a:noAutofit/>
          </a:bodyPr>
          <a:lstStyle/>
          <a:p>
            <a:pPr algn="justLow" rtl="1"/>
            <a:r>
              <a:rPr lang="ar-DZ" dirty="0" smtClean="0"/>
              <a:t>إن معرفة العلاقات بين الكائنات الحية </a:t>
            </a:r>
            <a:r>
              <a:rPr lang="ar-DZ" dirty="0" err="1" smtClean="0"/>
              <a:t>و</a:t>
            </a:r>
            <a:r>
              <a:rPr lang="ar-DZ" dirty="0" smtClean="0"/>
              <a:t> الوسط المحيط </a:t>
            </a:r>
            <a:r>
              <a:rPr lang="ar-DZ" dirty="0" err="1" smtClean="0"/>
              <a:t>بها</a:t>
            </a:r>
            <a:r>
              <a:rPr lang="ar-DZ" dirty="0" smtClean="0"/>
              <a:t> يلزمه شرطين, الأول دراسة خصائص الوسط الجغرافي الذي تعيش فيه الكائنات الحية, </a:t>
            </a:r>
            <a:r>
              <a:rPr lang="ar-DZ" dirty="0" err="1" smtClean="0"/>
              <a:t>و</a:t>
            </a:r>
            <a:r>
              <a:rPr lang="ar-DZ" dirty="0" smtClean="0"/>
              <a:t> الثاني دراسة تصرفات </a:t>
            </a:r>
            <a:r>
              <a:rPr lang="ar-DZ" dirty="0" err="1" smtClean="0"/>
              <a:t>و</a:t>
            </a:r>
            <a:r>
              <a:rPr lang="ar-DZ" dirty="0" smtClean="0"/>
              <a:t> ردود فعل الكائنات الحية لهدا الوسط. إن الظروف الطبيعية </a:t>
            </a:r>
            <a:r>
              <a:rPr lang="ar-DZ" dirty="0" err="1" smtClean="0"/>
              <a:t>و</a:t>
            </a:r>
            <a:r>
              <a:rPr lang="ar-DZ" dirty="0" smtClean="0"/>
              <a:t> الطاقة </a:t>
            </a:r>
            <a:r>
              <a:rPr lang="ar-DZ" dirty="0" err="1" smtClean="0"/>
              <a:t>و</a:t>
            </a:r>
            <a:r>
              <a:rPr lang="ar-DZ" dirty="0" smtClean="0"/>
              <a:t> الظروف الكيماوية </a:t>
            </a:r>
            <a:r>
              <a:rPr lang="ar-DZ" dirty="0" err="1" smtClean="0"/>
              <a:t>و</a:t>
            </a:r>
            <a:r>
              <a:rPr lang="ar-DZ" dirty="0" smtClean="0"/>
              <a:t> البيولوجية هي التي تشكل البيئة أو الوسط الذي يعيش فيه الكائن الحي.</a:t>
            </a:r>
            <a:endParaRPr lang="fr-FR" dirty="0" smtClean="0"/>
          </a:p>
          <a:p>
            <a:pPr algn="justLow" rtl="1"/>
            <a:r>
              <a:rPr lang="ar-DZ" dirty="0" smtClean="0"/>
              <a:t>كما تلعب العوامل الخارجية دورا هاما في التأثير على الكائنات الحية </a:t>
            </a:r>
            <a:r>
              <a:rPr lang="ar-DZ" dirty="0" err="1" smtClean="0"/>
              <a:t>و</a:t>
            </a:r>
            <a:r>
              <a:rPr lang="ar-DZ" dirty="0" smtClean="0"/>
              <a:t> يمكن أن نسمي مجموع هده العوامل بالعوامل البيئية بالإضافة إلى عوامل أخرى تسمى ظروف الوجود أو التواجد للأحياء.</a:t>
            </a:r>
            <a:endParaRPr lang="fr-FR" dirty="0"/>
          </a:p>
        </p:txBody>
      </p:sp>
    </p:spTree>
    <p:extLst>
      <p:ext uri="{BB962C8B-B14F-4D97-AF65-F5344CB8AC3E}">
        <p14:creationId xmlns="" xmlns:p14="http://schemas.microsoft.com/office/powerpoint/2010/main" val="1147307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19256" cy="6192688"/>
          </a:xfrm>
        </p:spPr>
        <p:txBody>
          <a:bodyPr>
            <a:normAutofit fontScale="92500" lnSpcReduction="20000"/>
          </a:bodyPr>
          <a:lstStyle/>
          <a:p>
            <a:pPr algn="r" rtl="1">
              <a:buClr>
                <a:srgbClr val="D60093"/>
              </a:buClr>
              <a:buFont typeface="Wingdings" pitchFamily="2" charset="2"/>
              <a:buChar char="v"/>
            </a:pPr>
            <a:r>
              <a:rPr lang="ar-SA" b="1" dirty="0" smtClean="0">
                <a:solidFill>
                  <a:srgbClr val="210684"/>
                </a:solidFill>
              </a:rPr>
              <a:t>و استجابة لفعل تلك العوامل فان الكائنات الحية تصدر ردود فعل مناسبة لها من خلال:</a:t>
            </a:r>
          </a:p>
          <a:p>
            <a:pPr algn="r" rtl="1">
              <a:buClr>
                <a:srgbClr val="D60093"/>
              </a:buClr>
              <a:buFont typeface="Wingdings" pitchFamily="2" charset="2"/>
              <a:buChar char="v"/>
            </a:pPr>
            <a:r>
              <a:rPr lang="ar-SA" b="1" dirty="0" smtClean="0">
                <a:solidFill>
                  <a:srgbClr val="210684"/>
                </a:solidFill>
              </a:rPr>
              <a:t>خصائص التصرف: يمكن ملاحظة خصائص التصرف على الحيوانات أكثر من النباتات التي توجد </a:t>
            </a:r>
            <a:r>
              <a:rPr lang="ar-SA" b="1" dirty="0" err="1" smtClean="0">
                <a:solidFill>
                  <a:srgbClr val="210684"/>
                </a:solidFill>
              </a:rPr>
              <a:t>مثبة</a:t>
            </a:r>
            <a:r>
              <a:rPr lang="ar-SA" b="1" dirty="0" smtClean="0">
                <a:solidFill>
                  <a:srgbClr val="210684"/>
                </a:solidFill>
              </a:rPr>
              <a:t> في التربة مثلا عن طريق الهجرة. أما ردود فعل النباتات فتكون إما بإغلاق الزهور في وقت هطول المطر, أو باتساع فتحة الزهور باتجاه الشمس...الخ.</a:t>
            </a:r>
          </a:p>
          <a:p>
            <a:pPr algn="r" rtl="1">
              <a:buClr>
                <a:srgbClr val="D60093"/>
              </a:buClr>
              <a:buFont typeface="Wingdings" pitchFamily="2" charset="2"/>
              <a:buChar char="v"/>
            </a:pPr>
            <a:r>
              <a:rPr lang="ar-SA" b="1" dirty="0" smtClean="0">
                <a:solidFill>
                  <a:srgbClr val="210684"/>
                </a:solidFill>
              </a:rPr>
              <a:t>اتساع المدى البيئي: </a:t>
            </a:r>
            <a:r>
              <a:rPr lang="ar-SA" b="1" dirty="0" err="1" smtClean="0">
                <a:solidFill>
                  <a:srgbClr val="210684"/>
                </a:solidFill>
              </a:rPr>
              <a:t>و</a:t>
            </a:r>
            <a:r>
              <a:rPr lang="ar-SA" b="1" dirty="0" smtClean="0">
                <a:solidFill>
                  <a:srgbClr val="210684"/>
                </a:solidFill>
              </a:rPr>
              <a:t> ينطبق اتساع المدى البيئي على النبات </a:t>
            </a:r>
            <a:r>
              <a:rPr lang="ar-SA" b="1" dirty="0" err="1" smtClean="0">
                <a:solidFill>
                  <a:srgbClr val="210684"/>
                </a:solidFill>
              </a:rPr>
              <a:t>أ</a:t>
            </a:r>
            <a:r>
              <a:rPr lang="ar-SA" b="1" dirty="0" smtClean="0">
                <a:solidFill>
                  <a:srgbClr val="210684"/>
                </a:solidFill>
              </a:rPr>
              <a:t> كثر من الحيوان, حيث تستطيع النباتات أن تزيد من مقاومتها للبرودة الشديدة فتسقط أوراقها </a:t>
            </a:r>
            <a:r>
              <a:rPr lang="ar-SA" b="1" dirty="0" err="1" smtClean="0">
                <a:solidFill>
                  <a:srgbClr val="210684"/>
                </a:solidFill>
              </a:rPr>
              <a:t>و</a:t>
            </a:r>
            <a:r>
              <a:rPr lang="ar-SA" b="1" dirty="0" smtClean="0">
                <a:solidFill>
                  <a:srgbClr val="210684"/>
                </a:solidFill>
              </a:rPr>
              <a:t> توقف حركة الإمداد بالمواد الغذائية طوال الفصل البارد...الخ.</a:t>
            </a:r>
          </a:p>
          <a:p>
            <a:pPr algn="r" rtl="1">
              <a:buClr>
                <a:srgbClr val="D60093"/>
              </a:buClr>
              <a:buFont typeface="Wingdings" pitchFamily="2" charset="2"/>
              <a:buChar char="v"/>
            </a:pPr>
            <a:r>
              <a:rPr lang="ar-SA" b="1" dirty="0" smtClean="0">
                <a:solidFill>
                  <a:srgbClr val="210684"/>
                </a:solidFill>
              </a:rPr>
              <a:t>تشكيل نوع بيئي داخلي: إن تشكيل نوع بيئي داخلي يعاكس </a:t>
            </a:r>
            <a:r>
              <a:rPr lang="ar-SA" b="1" dirty="0" err="1" smtClean="0">
                <a:solidFill>
                  <a:srgbClr val="210684"/>
                </a:solidFill>
              </a:rPr>
              <a:t>و</a:t>
            </a:r>
            <a:r>
              <a:rPr lang="ar-SA" b="1" dirty="0" smtClean="0">
                <a:solidFill>
                  <a:srgbClr val="210684"/>
                </a:solidFill>
              </a:rPr>
              <a:t> يقاوم ظروف الوسط الخارجي, مثل درجة الحرارة الثابتة للكائن الحي كالطيور </a:t>
            </a:r>
            <a:r>
              <a:rPr lang="ar-SA" b="1" dirty="0" err="1" smtClean="0">
                <a:solidFill>
                  <a:srgbClr val="210684"/>
                </a:solidFill>
              </a:rPr>
              <a:t>و</a:t>
            </a:r>
            <a:r>
              <a:rPr lang="ar-SA" b="1" dirty="0" smtClean="0">
                <a:solidFill>
                  <a:srgbClr val="210684"/>
                </a:solidFill>
              </a:rPr>
              <a:t> </a:t>
            </a:r>
            <a:r>
              <a:rPr lang="ar-SA" b="1" dirty="0" err="1" smtClean="0">
                <a:solidFill>
                  <a:srgbClr val="210684"/>
                </a:solidFill>
              </a:rPr>
              <a:t>الثديات</a:t>
            </a:r>
            <a:r>
              <a:rPr lang="ar-SA" b="1" dirty="0" smtClean="0">
                <a:solidFill>
                  <a:srgbClr val="210684"/>
                </a:solidFill>
              </a:rPr>
              <a:t>. أما النبات فبإمكانه أن يحتفظ بدرجة حرارة معينة فقط لحد معين لا يستطيع بعدها المقاومة.</a:t>
            </a:r>
          </a:p>
        </p:txBody>
      </p:sp>
    </p:spTree>
    <p:extLst>
      <p:ext uri="{BB962C8B-B14F-4D97-AF65-F5344CB8AC3E}">
        <p14:creationId xmlns="" xmlns:p14="http://schemas.microsoft.com/office/powerpoint/2010/main" val="76134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22730"/>
            <a:ext cx="8229600" cy="5803434"/>
          </a:xfrm>
        </p:spPr>
        <p:txBody>
          <a:bodyPr>
            <a:normAutofit/>
          </a:bodyPr>
          <a:lstStyle/>
          <a:p>
            <a:pPr marL="0" indent="0" algn="just" rtl="1">
              <a:buNone/>
            </a:pPr>
            <a:r>
              <a:rPr lang="ar-SA" sz="3600" b="1" dirty="0" smtClean="0"/>
              <a:t>و تضم العوامل الطبيعية العوامل المناخية </a:t>
            </a:r>
            <a:r>
              <a:rPr lang="ar-SA" sz="3600" b="1" dirty="0" err="1" smtClean="0"/>
              <a:t>و</a:t>
            </a:r>
            <a:r>
              <a:rPr lang="ar-SA" sz="3600" b="1" dirty="0" smtClean="0"/>
              <a:t> منها عناصر الضوء </a:t>
            </a:r>
            <a:r>
              <a:rPr lang="ar-SA" sz="3600" b="1" dirty="0" err="1" smtClean="0"/>
              <a:t>و</a:t>
            </a:r>
            <a:r>
              <a:rPr lang="ar-SA" sz="3600" b="1" dirty="0" smtClean="0"/>
              <a:t> الحرارة </a:t>
            </a:r>
            <a:r>
              <a:rPr lang="ar-SA" sz="3600" b="1" dirty="0" err="1" smtClean="0"/>
              <a:t>و</a:t>
            </a:r>
            <a:r>
              <a:rPr lang="ar-SA" sz="3600" b="1" dirty="0" smtClean="0"/>
              <a:t> رطوبة الهواء </a:t>
            </a:r>
            <a:r>
              <a:rPr lang="ar-SA" sz="3600" b="1" dirty="0" err="1" smtClean="0"/>
              <a:t>و</a:t>
            </a:r>
            <a:r>
              <a:rPr lang="ar-SA" sz="3600" b="1" dirty="0" smtClean="0"/>
              <a:t> الغازات الموجودة في الجو </a:t>
            </a:r>
            <a:r>
              <a:rPr lang="ar-SA" sz="3600" b="1" dirty="0" err="1" smtClean="0"/>
              <a:t>و</a:t>
            </a:r>
            <a:r>
              <a:rPr lang="ar-SA" sz="3600" b="1" dirty="0" smtClean="0"/>
              <a:t> رطوبة التربة </a:t>
            </a:r>
            <a:r>
              <a:rPr lang="ar-SA" sz="3600" b="1" dirty="0" err="1" smtClean="0"/>
              <a:t>و</a:t>
            </a:r>
            <a:r>
              <a:rPr lang="ar-SA" sz="3600" b="1" dirty="0" smtClean="0"/>
              <a:t> الرياح </a:t>
            </a:r>
            <a:r>
              <a:rPr lang="ar-SA" sz="3600" b="1" dirty="0" err="1" smtClean="0"/>
              <a:t>و</a:t>
            </a:r>
            <a:r>
              <a:rPr lang="ar-SA" sz="3600" b="1" dirty="0" smtClean="0"/>
              <a:t> الأمطار </a:t>
            </a:r>
            <a:r>
              <a:rPr lang="ar-SA" sz="3600" b="1" dirty="0" err="1" smtClean="0"/>
              <a:t>و</a:t>
            </a:r>
            <a:r>
              <a:rPr lang="ar-SA" sz="3600" b="1" dirty="0" smtClean="0"/>
              <a:t> الثلوج.</a:t>
            </a:r>
          </a:p>
          <a:p>
            <a:pPr marL="0" indent="0" algn="just" rtl="1">
              <a:buNone/>
            </a:pPr>
            <a:r>
              <a:rPr lang="ar-SA" sz="3600" b="1" dirty="0" smtClean="0"/>
              <a:t>أما العوامل </a:t>
            </a:r>
            <a:r>
              <a:rPr lang="ar-SA" sz="3600" b="1" dirty="0" err="1" smtClean="0"/>
              <a:t>الجيومورفولوجية</a:t>
            </a:r>
            <a:r>
              <a:rPr lang="ar-SA" sz="3600" b="1" dirty="0" smtClean="0"/>
              <a:t> فتضم ارتفاع التضاريس </a:t>
            </a:r>
            <a:r>
              <a:rPr lang="ar-SA" sz="3600" b="1" dirty="0" err="1" smtClean="0"/>
              <a:t>و</a:t>
            </a:r>
            <a:r>
              <a:rPr lang="ar-SA" sz="3600" b="1" dirty="0" smtClean="0"/>
              <a:t> درجة الانحدار </a:t>
            </a:r>
            <a:r>
              <a:rPr lang="ar-SA" sz="3600" b="1" dirty="0" err="1" smtClean="0"/>
              <a:t>و</a:t>
            </a:r>
            <a:r>
              <a:rPr lang="ar-SA" sz="3600" b="1" dirty="0" smtClean="0"/>
              <a:t> اتجاه </a:t>
            </a:r>
            <a:r>
              <a:rPr lang="ar-SA" sz="3600" b="1" dirty="0" err="1" smtClean="0"/>
              <a:t>و</a:t>
            </a:r>
            <a:r>
              <a:rPr lang="ar-SA" sz="3600" b="1" dirty="0" smtClean="0"/>
              <a:t> ميل السفوح الجبلية.</a:t>
            </a:r>
          </a:p>
          <a:p>
            <a:pPr marL="0" indent="0" algn="just" rtl="1">
              <a:buNone/>
            </a:pPr>
            <a:r>
              <a:rPr lang="ar-SA" sz="3600" b="1" dirty="0" smtClean="0"/>
              <a:t>و العوامل البيولوجية </a:t>
            </a:r>
            <a:r>
              <a:rPr lang="ar-SA" sz="3600" b="1" dirty="0" err="1" smtClean="0"/>
              <a:t>و</a:t>
            </a:r>
            <a:r>
              <a:rPr lang="ar-SA" sz="3600" b="1" dirty="0" smtClean="0"/>
              <a:t> التي تتمثل في العلاقات بين النباتات مع بعضها </a:t>
            </a:r>
            <a:r>
              <a:rPr lang="ar-SA" sz="3600" b="1" dirty="0" err="1" smtClean="0"/>
              <a:t>و</a:t>
            </a:r>
            <a:r>
              <a:rPr lang="ar-SA" sz="3600" b="1" dirty="0" smtClean="0"/>
              <a:t> الحيوانات بعضها ببعض </a:t>
            </a:r>
            <a:r>
              <a:rPr lang="ar-SA" sz="3600" b="1" dirty="0" err="1" smtClean="0"/>
              <a:t>و</a:t>
            </a:r>
            <a:r>
              <a:rPr lang="ar-SA" sz="3600" b="1" dirty="0" smtClean="0"/>
              <a:t> علاقة النباتات </a:t>
            </a:r>
            <a:r>
              <a:rPr lang="ar-SA" sz="3600" b="1" dirty="0" err="1" smtClean="0"/>
              <a:t>و</a:t>
            </a:r>
            <a:r>
              <a:rPr lang="ar-SA" sz="3600" b="1" dirty="0" smtClean="0"/>
              <a:t> الحيوانات.</a:t>
            </a:r>
          </a:p>
        </p:txBody>
      </p:sp>
    </p:spTree>
    <p:extLst>
      <p:ext uri="{BB962C8B-B14F-4D97-AF65-F5344CB8AC3E}">
        <p14:creationId xmlns="" xmlns:p14="http://schemas.microsoft.com/office/powerpoint/2010/main" val="293461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17176"/>
            <a:ext cx="8229600" cy="700462"/>
          </a:xfrm>
        </p:spPr>
        <p:txBody>
          <a:bodyPr>
            <a:normAutofit fontScale="90000"/>
          </a:bodyPr>
          <a:lstStyle/>
          <a:p>
            <a:r>
              <a:rPr lang="ar-SA" sz="4900" b="1" dirty="0" smtClean="0"/>
              <a:t>تشكيل مناطق الكائنات الحية</a:t>
            </a:r>
            <a:r>
              <a:rPr lang="fr-FR" sz="8800" dirty="0" smtClean="0"/>
              <a:t/>
            </a:r>
            <a:br>
              <a:rPr lang="fr-FR" sz="8800" dirty="0" smtClean="0"/>
            </a:br>
            <a:r>
              <a:rPr lang="ar-SA" sz="8900" dirty="0" smtClean="0">
                <a:solidFill>
                  <a:srgbClr val="C00000"/>
                </a:solidFill>
              </a:rPr>
              <a:t> </a:t>
            </a:r>
            <a:endParaRPr lang="ar-SA" dirty="0">
              <a:solidFill>
                <a:srgbClr val="C00000"/>
              </a:solidFill>
            </a:endParaRPr>
          </a:p>
        </p:txBody>
      </p:sp>
      <p:sp>
        <p:nvSpPr>
          <p:cNvPr id="3" name="عنصر نائب للمحتوى 2"/>
          <p:cNvSpPr>
            <a:spLocks noGrp="1"/>
          </p:cNvSpPr>
          <p:nvPr>
            <p:ph idx="1"/>
          </p:nvPr>
        </p:nvSpPr>
        <p:spPr>
          <a:xfrm>
            <a:off x="457200" y="1004047"/>
            <a:ext cx="8229600" cy="4278513"/>
          </a:xfrm>
        </p:spPr>
        <p:txBody>
          <a:bodyPr/>
          <a:lstStyle/>
          <a:p>
            <a:pPr algn="r" rtl="1"/>
            <a:r>
              <a:rPr lang="ar-SA" sz="3600" b="1" dirty="0" smtClean="0"/>
              <a:t>يفهم من مصطلح منطقة الكائنات الحية </a:t>
            </a:r>
            <a:r>
              <a:rPr lang="ar-SA" sz="3600" b="1" dirty="0" err="1" smtClean="0"/>
              <a:t>بها</a:t>
            </a:r>
            <a:r>
              <a:rPr lang="ar-SA" sz="3600" b="1" dirty="0" smtClean="0"/>
              <a:t> الساحة الجغرافية التي تعيش فيها الكائنات حية خاصة أو كائن حي واحل، سواء ک</a:t>
            </a:r>
            <a:r>
              <a:rPr lang="ar-SA" sz="3600" b="1" dirty="0" err="1" smtClean="0"/>
              <a:t>ار</a:t>
            </a:r>
            <a:r>
              <a:rPr lang="ar-SA" sz="3600" b="1" dirty="0" smtClean="0"/>
              <a:t> صنف أو عائلة من النبات والحيوان ويمكن أن يطلق عليها عدة أسماء مثل منطقة </a:t>
            </a:r>
            <a:r>
              <a:rPr lang="ar-SA" sz="3600" b="1" dirty="0" err="1" smtClean="0"/>
              <a:t>و</a:t>
            </a:r>
            <a:r>
              <a:rPr lang="ar-SA" sz="3600" b="1" dirty="0" smtClean="0"/>
              <a:t> مساحة </a:t>
            </a:r>
            <a:r>
              <a:rPr lang="fr-FR" sz="3600" b="1" dirty="0" smtClean="0"/>
              <a:t>Surface. </a:t>
            </a:r>
            <a:r>
              <a:rPr lang="ar-SA" sz="3600" b="1" dirty="0" smtClean="0"/>
              <a:t>كل نوع أو عائلة تعيش في منطقة محددة لها حدودها الخاصة، ومن خلال نتائج أبحاث مختلفة </a:t>
            </a:r>
            <a:r>
              <a:rPr lang="ar-SA" sz="3600" b="1" dirty="0" err="1" smtClean="0"/>
              <a:t>و</a:t>
            </a:r>
            <a:r>
              <a:rPr lang="ar-SA" sz="3600" b="1" dirty="0" smtClean="0"/>
              <a:t> دراسات متخصصة فإنه ثبت بما لا يدع مجال للشك بأنه لا يوجد نوعين من الأحياء تعيش في نفس حدود منطقة واحدة ۔</a:t>
            </a:r>
          </a:p>
          <a:p>
            <a:endParaRPr lang="ar-SA" b="1" dirty="0"/>
          </a:p>
        </p:txBody>
      </p:sp>
    </p:spTree>
    <p:extLst>
      <p:ext uri="{BB962C8B-B14F-4D97-AF65-F5344CB8AC3E}">
        <p14:creationId xmlns="" xmlns:p14="http://schemas.microsoft.com/office/powerpoint/2010/main" val="3736866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TotalTime>
  <Words>1410</Words>
  <Application>Microsoft Office PowerPoint</Application>
  <PresentationFormat>Affichage à l'écran (4:3)</PresentationFormat>
  <Paragraphs>87</Paragraphs>
  <Slides>17</Slides>
  <Notes>2</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Default Design</vt:lpstr>
      <vt:lpstr>الجغرافية الحيوية </vt:lpstr>
      <vt:lpstr>Diapositive 2</vt:lpstr>
      <vt:lpstr>Diapositive 3</vt:lpstr>
      <vt:lpstr>الجغرافية الحيوية البيئية الغلاف الحيوي:</vt:lpstr>
      <vt:lpstr>انتشار الأحياء:</vt:lpstr>
      <vt:lpstr>العوامل البيئية و علاقاتها مع الكائنات الحية</vt:lpstr>
      <vt:lpstr>Diapositive 7</vt:lpstr>
      <vt:lpstr>Diapositive 8</vt:lpstr>
      <vt:lpstr>تشكيل مناطق الكائنات الحية  </vt:lpstr>
      <vt:lpstr>Diapositive 10</vt:lpstr>
      <vt:lpstr>Diapositive 11</vt:lpstr>
      <vt:lpstr>Diapositive 12</vt:lpstr>
      <vt:lpstr>Diapositive 13</vt:lpstr>
      <vt:lpstr>النباتات الطبيعية</vt:lpstr>
      <vt:lpstr>التوزع النباتي والحيواني حسب خطوط العرض</vt:lpstr>
      <vt:lpstr>Diapositive 16</vt:lpstr>
      <vt:lpstr>Diapositive 17</vt:lpstr>
    </vt:vector>
  </TitlesOfParts>
  <Company>Clearly Presented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Bamboo PowerPoint Template</dc:title>
  <dc:creator>Presentation Magazine</dc:creator>
  <cp:lastModifiedBy>TOSHIBA</cp:lastModifiedBy>
  <cp:revision>30</cp:revision>
  <dcterms:created xsi:type="dcterms:W3CDTF">2009-11-03T13:35:13Z</dcterms:created>
  <dcterms:modified xsi:type="dcterms:W3CDTF">2013-12-31T23:07:37Z</dcterms:modified>
</cp:coreProperties>
</file>