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56"/>
  </p:notesMasterIdLst>
  <p:handoutMasterIdLst>
    <p:handoutMasterId r:id="rId57"/>
  </p:handoutMasterIdLst>
  <p:sldIdLst>
    <p:sldId id="367" r:id="rId2"/>
    <p:sldId id="360" r:id="rId3"/>
    <p:sldId id="370" r:id="rId4"/>
    <p:sldId id="366" r:id="rId5"/>
    <p:sldId id="368" r:id="rId6"/>
    <p:sldId id="369" r:id="rId7"/>
    <p:sldId id="373" r:id="rId8"/>
    <p:sldId id="264" r:id="rId9"/>
    <p:sldId id="328" r:id="rId10"/>
    <p:sldId id="329" r:id="rId11"/>
    <p:sldId id="412" r:id="rId12"/>
    <p:sldId id="333" r:id="rId13"/>
    <p:sldId id="271" r:id="rId14"/>
    <p:sldId id="272" r:id="rId15"/>
    <p:sldId id="273" r:id="rId16"/>
    <p:sldId id="357" r:id="rId17"/>
    <p:sldId id="265" r:id="rId18"/>
    <p:sldId id="266" r:id="rId19"/>
    <p:sldId id="267" r:id="rId20"/>
    <p:sldId id="358" r:id="rId21"/>
    <p:sldId id="274" r:id="rId22"/>
    <p:sldId id="288" r:id="rId23"/>
    <p:sldId id="338" r:id="rId24"/>
    <p:sldId id="284" r:id="rId25"/>
    <p:sldId id="286" r:id="rId26"/>
    <p:sldId id="389" r:id="rId27"/>
    <p:sldId id="390" r:id="rId28"/>
    <p:sldId id="339" r:id="rId29"/>
    <p:sldId id="275" r:id="rId30"/>
    <p:sldId id="277" r:id="rId31"/>
    <p:sldId id="279" r:id="rId32"/>
    <p:sldId id="281" r:id="rId33"/>
    <p:sldId id="337" r:id="rId34"/>
    <p:sldId id="372" r:id="rId35"/>
    <p:sldId id="340" r:id="rId36"/>
    <p:sldId id="330" r:id="rId37"/>
    <p:sldId id="414" r:id="rId38"/>
    <p:sldId id="415" r:id="rId39"/>
    <p:sldId id="416" r:id="rId40"/>
    <p:sldId id="417" r:id="rId41"/>
    <p:sldId id="418" r:id="rId42"/>
    <p:sldId id="419" r:id="rId43"/>
    <p:sldId id="420" r:id="rId44"/>
    <p:sldId id="421" r:id="rId45"/>
    <p:sldId id="422" r:id="rId46"/>
    <p:sldId id="423" r:id="rId47"/>
    <p:sldId id="424" r:id="rId48"/>
    <p:sldId id="425" r:id="rId49"/>
    <p:sldId id="434" r:id="rId50"/>
    <p:sldId id="426" r:id="rId51"/>
    <p:sldId id="427" r:id="rId52"/>
    <p:sldId id="428" r:id="rId53"/>
    <p:sldId id="429" r:id="rId54"/>
    <p:sldId id="430" r:id="rId55"/>
  </p:sldIdLst>
  <p:sldSz cx="9144000" cy="6858000" type="screen4x3"/>
  <p:notesSz cx="7099300" cy="102346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99"/>
    <a:srgbClr val="6666FF"/>
    <a:srgbClr val="FFFF00"/>
    <a:srgbClr val="FF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3148" autoAdjust="0"/>
  </p:normalViewPr>
  <p:slideViewPr>
    <p:cSldViewPr>
      <p:cViewPr varScale="1">
        <p:scale>
          <a:sx n="100" d="100"/>
          <a:sy n="100" d="100"/>
        </p:scale>
        <p:origin x="-12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pPr>
              <a:defRPr/>
            </a:pPr>
            <a:fld id="{5B7EBF5B-164F-44A0-8DC7-5F1AE8974F47}" type="datetimeFigureOut">
              <a:rPr lang="fr-FR"/>
              <a:pPr>
                <a:defRPr/>
              </a:pPr>
              <a:t>06/12/2014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pPr>
              <a:defRPr/>
            </a:pPr>
            <a:fld id="{05571A10-2BE0-4EEA-9C4E-01C55ACF105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93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24B1BE0D-EE76-4149-8315-CB1327EE7B3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  <p:sp>
        <p:nvSpPr>
          <p:cNvPr id="6042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4AE800-9AB2-4E67-A61A-F0BD9CB6856F}" type="slidenum">
              <a:rPr lang="ar-SA" smtClean="0"/>
              <a:pPr/>
              <a:t>1</a:t>
            </a:fld>
            <a:endParaRPr lang="fr-F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1D4312-4AAA-4E6C-A4D3-4271B3484287}" type="slidenum">
              <a:rPr lang="ar-SA" smtClean="0"/>
              <a:pPr/>
              <a:t>10</a:t>
            </a:fld>
            <a:endParaRPr lang="fr-FR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5175"/>
            <a:ext cx="5119687" cy="3841750"/>
          </a:xfrm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6538" y="4860925"/>
            <a:ext cx="6626225" cy="4608513"/>
          </a:xfrm>
          <a:noFill/>
          <a:ln/>
        </p:spPr>
        <p:txBody>
          <a:bodyPr/>
          <a:lstStyle/>
          <a:p>
            <a:pPr eaLnBrk="1" hangingPunct="1"/>
            <a:endParaRPr lang="fr-FR" smtClean="0"/>
          </a:p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  <p:sp>
        <p:nvSpPr>
          <p:cNvPr id="7066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E52663-C36C-4371-BFDA-BFEBFFC048DB}" type="slidenum">
              <a:rPr lang="ar-SA" smtClean="0"/>
              <a:pPr/>
              <a:t>11</a:t>
            </a:fld>
            <a:endParaRPr lang="fr-F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7168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DD01B0-2AB5-47CF-BDCC-5063B042478D}" type="slidenum">
              <a:rPr lang="ar-SA" smtClean="0"/>
              <a:pPr/>
              <a:t>12</a:t>
            </a:fld>
            <a:endParaRPr lang="fr-F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7270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124E5E-7F7A-4ECB-85A0-5ABB6A0C4B09}" type="slidenum">
              <a:rPr lang="ar-SA" smtClean="0"/>
              <a:pPr/>
              <a:t>13</a:t>
            </a:fld>
            <a:endParaRPr lang="fr-F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B55A7F-B260-4DA1-86AE-0C224E672716}" type="slidenum">
              <a:rPr lang="ar-SA" smtClean="0"/>
              <a:pPr/>
              <a:t>14</a:t>
            </a:fld>
            <a:endParaRPr lang="fr-FR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5175"/>
            <a:ext cx="5119687" cy="3841750"/>
          </a:xfrm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6538" y="4860925"/>
            <a:ext cx="6626225" cy="4608513"/>
          </a:xfrm>
          <a:noFill/>
          <a:ln/>
        </p:spPr>
        <p:txBody>
          <a:bodyPr/>
          <a:lstStyle/>
          <a:p>
            <a:pPr eaLnBrk="1" hangingPunct="1"/>
            <a:endParaRPr lang="fr-FR" smtClean="0"/>
          </a:p>
          <a:p>
            <a:pPr eaLnBrk="1" hangingPunct="1"/>
            <a:endParaRPr lang="fr-FR" smtClean="0"/>
          </a:p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244B42-10EA-4BCF-B235-DE529842F1AE}" type="slidenum">
              <a:rPr lang="ar-SA" smtClean="0"/>
              <a:pPr/>
              <a:t>15</a:t>
            </a:fld>
            <a:endParaRPr lang="fr-FR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5175"/>
            <a:ext cx="5119687" cy="3841750"/>
          </a:xfrm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6538" y="4860925"/>
            <a:ext cx="6626225" cy="4608513"/>
          </a:xfrm>
          <a:noFill/>
          <a:ln/>
        </p:spPr>
        <p:txBody>
          <a:bodyPr/>
          <a:lstStyle/>
          <a:p>
            <a:pPr eaLnBrk="1" hangingPunct="1"/>
            <a:endParaRPr lang="fr-FR" smtClean="0"/>
          </a:p>
          <a:p>
            <a:pPr eaLnBrk="1" hangingPunct="1"/>
            <a:endParaRPr lang="fr-FR" smtClean="0"/>
          </a:p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7578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3C4BDB-8CBB-46EA-9A73-F2DA6CB4716B}" type="slidenum">
              <a:rPr lang="ar-SA" smtClean="0"/>
              <a:pPr/>
              <a:t>16</a:t>
            </a:fld>
            <a:endParaRPr lang="fr-FR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6AEFF4-62D7-4F50-803F-E94FA8FC6742}" type="slidenum">
              <a:rPr lang="ar-SA" smtClean="0"/>
              <a:pPr/>
              <a:t>17</a:t>
            </a:fld>
            <a:endParaRPr lang="fr-FR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5175"/>
            <a:ext cx="5119687" cy="3841750"/>
          </a:xfrm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6538" y="4860925"/>
            <a:ext cx="6626225" cy="4608513"/>
          </a:xfrm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57524C-CEAF-4CC8-AF8E-E23401AD21B2}" type="slidenum">
              <a:rPr lang="ar-SA" smtClean="0"/>
              <a:pPr/>
              <a:t>18</a:t>
            </a:fld>
            <a:endParaRPr lang="fr-FR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5175"/>
            <a:ext cx="5119687" cy="3841750"/>
          </a:xfrm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6538" y="4860925"/>
            <a:ext cx="6626225" cy="4608513"/>
          </a:xfrm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D9305B-63D7-462B-A28C-1137B02287A6}" type="slidenum">
              <a:rPr lang="ar-SA" smtClean="0"/>
              <a:pPr/>
              <a:t>19</a:t>
            </a:fld>
            <a:endParaRPr lang="fr-FR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5175"/>
            <a:ext cx="5119687" cy="3841750"/>
          </a:xfrm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6538" y="4860925"/>
            <a:ext cx="6626225" cy="4608513"/>
          </a:xfrm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  <p:sp>
        <p:nvSpPr>
          <p:cNvPr id="7987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AEC9BD-211C-45E6-AD6B-E09D1CEB8DE6}" type="slidenum">
              <a:rPr lang="ar-SA" smtClean="0"/>
              <a:pPr/>
              <a:t>20</a:t>
            </a:fld>
            <a:endParaRPr lang="fr-FR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8090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9F90FF-E8EB-41E6-850C-EADA0EA7729D}" type="slidenum">
              <a:rPr lang="ar-SA" smtClean="0"/>
              <a:pPr/>
              <a:t>21</a:t>
            </a:fld>
            <a:endParaRPr lang="fr-FR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8192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E7FA92-C4C8-4BC7-9D27-31F4A3C9415D}" type="slidenum">
              <a:rPr lang="ar-SA" smtClean="0"/>
              <a:pPr/>
              <a:t>22</a:t>
            </a:fld>
            <a:endParaRPr lang="fr-FR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8294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DDB491-4DF3-4908-B935-2A97DC1B2600}" type="slidenum">
              <a:rPr lang="ar-SA" smtClean="0"/>
              <a:pPr/>
              <a:t>23</a:t>
            </a:fld>
            <a:endParaRPr lang="fr-FR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8397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66EFCC-5EF3-438E-9D19-F1028B545357}" type="slidenum">
              <a:rPr lang="ar-SA" smtClean="0"/>
              <a:pPr/>
              <a:t>24</a:t>
            </a:fld>
            <a:endParaRPr lang="fr-FR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8499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AC77DD-C876-4C45-A253-54F3C9AD6625}" type="slidenum">
              <a:rPr lang="ar-SA" smtClean="0"/>
              <a:pPr/>
              <a:t>25</a:t>
            </a:fld>
            <a:endParaRPr lang="fr-FR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86020" name="Espace réservé du numéro de diapositive 3"/>
          <p:cNvSpPr txBox="1">
            <a:spLocks noGrp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086D76FD-A73B-40A7-8FBF-98C314A50F92}" type="slidenum">
              <a:rPr lang="ar-SA" sz="1300">
                <a:latin typeface="Arial" charset="0"/>
              </a:rPr>
              <a:pPr algn="r"/>
              <a:t>26</a:t>
            </a:fld>
            <a:endParaRPr lang="fr-FR" sz="13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87044" name="Espace réservé du numéro de diapositive 3"/>
          <p:cNvSpPr txBox="1">
            <a:spLocks noGrp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AD2CCB65-D10E-4799-92D3-1F81CED29EF5}" type="slidenum">
              <a:rPr lang="ar-SA" sz="1300">
                <a:latin typeface="Arial" charset="0"/>
              </a:rPr>
              <a:pPr algn="r"/>
              <a:t>27</a:t>
            </a:fld>
            <a:endParaRPr lang="fr-FR" sz="13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8806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273FB8-041A-4CE5-B52D-E01FCA3CE561}" type="slidenum">
              <a:rPr lang="ar-SA" smtClean="0"/>
              <a:pPr/>
              <a:t>28</a:t>
            </a:fld>
            <a:endParaRPr lang="fr-FR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909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8909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EFD76A-06FC-4B6B-AE0C-75F339487AD9}" type="slidenum">
              <a:rPr lang="ar-SA" smtClean="0"/>
              <a:pPr/>
              <a:t>29</a:t>
            </a:fld>
            <a:endParaRPr 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6246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65E590-6EB6-4777-8EBE-0EA034B94E55}" type="slidenum">
              <a:rPr lang="ar-SA" smtClean="0"/>
              <a:pPr/>
              <a:t>3</a:t>
            </a:fld>
            <a:endParaRPr lang="fr-FR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011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9011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63C240-2178-4CBE-AA52-EB78122D414D}" type="slidenum">
              <a:rPr lang="ar-SA" smtClean="0"/>
              <a:pPr/>
              <a:t>30</a:t>
            </a:fld>
            <a:endParaRPr lang="fr-FR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9114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62C7EF-EADC-453C-860C-8E2064BA169C}" type="slidenum">
              <a:rPr lang="ar-SA" smtClean="0"/>
              <a:pPr/>
              <a:t>31</a:t>
            </a:fld>
            <a:endParaRPr lang="fr-FR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6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9216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7CFA61-6196-4F07-A77D-B7A152C49295}" type="slidenum">
              <a:rPr lang="ar-SA" smtClean="0"/>
              <a:pPr/>
              <a:t>32</a:t>
            </a:fld>
            <a:endParaRPr lang="fr-FR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931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43EE9D-6EBB-475B-9847-F6CF88E7FE96}" type="slidenum">
              <a:rPr lang="ar-SA" smtClean="0"/>
              <a:pPr/>
              <a:t>33</a:t>
            </a:fld>
            <a:endParaRPr lang="fr-FR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C9CC68-8326-436D-B526-4724E9DA8112}" type="slidenum">
              <a:rPr lang="ar-SA" smtClean="0"/>
              <a:pPr/>
              <a:t>34</a:t>
            </a:fld>
            <a:endParaRPr lang="fr-FR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9523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D56503-3126-4F31-A5E6-D496579C9352}" type="slidenum">
              <a:rPr lang="ar-SA" smtClean="0"/>
              <a:pPr/>
              <a:t>35</a:t>
            </a:fld>
            <a:endParaRPr lang="fr-FR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9626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C95914-413A-4D89-865F-741BCF738ECC}" type="slidenum">
              <a:rPr lang="ar-SA" smtClean="0"/>
              <a:pPr/>
              <a:t>36</a:t>
            </a:fld>
            <a:endParaRPr lang="fr-FR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830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98308" name="Espace réservé du numéro de diapositive 3"/>
          <p:cNvSpPr txBox="1">
            <a:spLocks noGrp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C8C2995A-846E-43A4-B6B9-598EF8CEB563}" type="slidenum">
              <a:rPr lang="ar-SA" sz="1300">
                <a:latin typeface="Arial" charset="0"/>
              </a:rPr>
              <a:pPr algn="r"/>
              <a:t>38</a:t>
            </a:fld>
            <a:endParaRPr lang="fr-FR" sz="13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933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99332" name="Espace réservé du numéro de diapositive 3"/>
          <p:cNvSpPr txBox="1">
            <a:spLocks noGrp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BDBA4C8A-1F11-43EE-BF88-5DE6270A778B}" type="slidenum">
              <a:rPr lang="ar-SA" sz="1300">
                <a:latin typeface="Arial" charset="0"/>
              </a:rPr>
              <a:pPr algn="r"/>
              <a:t>39</a:t>
            </a:fld>
            <a:endParaRPr lang="fr-FR" sz="13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  <p:sp>
        <p:nvSpPr>
          <p:cNvPr id="6349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BB6AC0-5E8E-4680-BD26-BD5E2DB16BE6}" type="slidenum">
              <a:rPr lang="ar-SA" smtClean="0"/>
              <a:pPr/>
              <a:t>4</a:t>
            </a:fld>
            <a:endParaRPr lang="fr-FR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  <p:sp>
        <p:nvSpPr>
          <p:cNvPr id="10035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A85467-BE32-47B2-B528-75D79A83C21B}" type="slidenum">
              <a:rPr lang="ar-SA" smtClean="0"/>
              <a:pPr/>
              <a:t>40</a:t>
            </a:fld>
            <a:endParaRPr lang="fr-FR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137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101380" name="Espace réservé du numéro de diapositive 3"/>
          <p:cNvSpPr txBox="1">
            <a:spLocks noGrp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495E6A46-7188-4DBD-A4BF-676064B38BE0}" type="slidenum">
              <a:rPr lang="ar-SA" sz="1300">
                <a:latin typeface="Arial" charset="0"/>
              </a:rPr>
              <a:pPr algn="r"/>
              <a:t>41</a:t>
            </a:fld>
            <a:endParaRPr lang="fr-FR" sz="13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0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  <p:sp>
        <p:nvSpPr>
          <p:cNvPr id="10240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2FAB17-9CE5-495B-A7EA-D7AD7B9F7089}" type="slidenum">
              <a:rPr lang="ar-SA" smtClean="0"/>
              <a:pPr/>
              <a:t>42</a:t>
            </a:fld>
            <a:endParaRPr lang="fr-FR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 txBox="1">
            <a:spLocks noGrp="1" noChangeArrowheads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8F70DF9D-3EE3-4286-B872-D5DCFFFC7C2E}" type="slidenum">
              <a:rPr lang="ar-SA" sz="1300">
                <a:latin typeface="Arial" charset="0"/>
              </a:rPr>
              <a:pPr algn="r"/>
              <a:t>43</a:t>
            </a:fld>
            <a:endParaRPr lang="fr-FR" sz="1300">
              <a:latin typeface="Arial" charset="0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547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  <p:sp>
        <p:nvSpPr>
          <p:cNvPr id="105476" name="Espace réservé du numéro de diapositive 3"/>
          <p:cNvSpPr txBox="1">
            <a:spLocks noGrp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254449DE-D514-4D58-8002-D216FB374ADE}" type="slidenum">
              <a:rPr lang="ar-SA" sz="1300">
                <a:latin typeface="Arial" charset="0"/>
              </a:rPr>
              <a:pPr algn="r"/>
              <a:t>45</a:t>
            </a:fld>
            <a:endParaRPr lang="fr-FR" sz="13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752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  <p:sp>
        <p:nvSpPr>
          <p:cNvPr id="10752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5309B5-515D-4727-A88F-A3DD9BFFE120}" type="slidenum">
              <a:rPr lang="ar-SA" smtClean="0"/>
              <a:pPr/>
              <a:t>47</a:t>
            </a:fld>
            <a:endParaRPr lang="fr-FR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  <p:sp>
        <p:nvSpPr>
          <p:cNvPr id="10854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CE7C29-639F-47DF-BC46-F7350C34C0A5}" type="slidenum">
              <a:rPr lang="ar-SA" smtClean="0"/>
              <a:pPr/>
              <a:t>48</a:t>
            </a:fld>
            <a:endParaRPr lang="fr-FR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  <p:sp>
        <p:nvSpPr>
          <p:cNvPr id="6451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713DD4-7AF1-4ABD-9B32-71261E41F2E7}" type="slidenum">
              <a:rPr lang="ar-SA" smtClean="0"/>
              <a:pPr/>
              <a:t>5</a:t>
            </a:fld>
            <a:endParaRPr lang="fr-FR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059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  <p:sp>
        <p:nvSpPr>
          <p:cNvPr id="11059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831640-483A-4320-AEE9-84A5C9870846}" type="slidenum">
              <a:rPr lang="ar-SA" smtClean="0"/>
              <a:pPr/>
              <a:t>50</a:t>
            </a:fld>
            <a:endParaRPr lang="fr-FR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161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  <p:sp>
        <p:nvSpPr>
          <p:cNvPr id="11162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EC556B-B48B-4143-8DE7-65CBCCE668D9}" type="slidenum">
              <a:rPr lang="ar-SA" smtClean="0"/>
              <a:pPr/>
              <a:t>51</a:t>
            </a:fld>
            <a:endParaRPr lang="fr-FR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 txBox="1">
            <a:spLocks noGrp="1" noChangeArrowheads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908591D6-ADCF-4967-88A8-710472427B4E}" type="slidenum">
              <a:rPr lang="ar-SA" sz="1300">
                <a:latin typeface="Arial" charset="0"/>
              </a:rPr>
              <a:pPr algn="r"/>
              <a:t>52</a:t>
            </a:fld>
            <a:endParaRPr lang="fr-FR" sz="1300">
              <a:latin typeface="Arial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46063" indent="-246063">
              <a:buFontTx/>
              <a:buAutoNum type="arabicPeriod"/>
            </a:pPr>
            <a:endParaRPr lang="fr-FR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 txBox="1">
            <a:spLocks noGrp="1" noChangeArrowheads="1"/>
          </p:cNvSpPr>
          <p:nvPr/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2C67DF3E-7EBF-4339-B01C-B0A10D9300F2}" type="slidenum">
              <a:rPr lang="ar-SA" sz="1300">
                <a:latin typeface="Arial" charset="0"/>
              </a:rPr>
              <a:pPr algn="r"/>
              <a:t>53</a:t>
            </a:fld>
            <a:endParaRPr lang="fr-FR" sz="1300">
              <a:latin typeface="Arial" charset="0"/>
            </a:endParaRPr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  <p:sp>
        <p:nvSpPr>
          <p:cNvPr id="11469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C67E61-7AF5-4575-83A1-10AA61604596}" type="slidenum">
              <a:rPr lang="ar-SA" smtClean="0"/>
              <a:pPr/>
              <a:t>54</a:t>
            </a:fld>
            <a:endParaRPr lang="fr-F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  <p:sp>
        <p:nvSpPr>
          <p:cNvPr id="6554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253120-4523-4E0E-8B00-9DC6BABA36EA}" type="slidenum">
              <a:rPr lang="ar-SA" smtClean="0"/>
              <a:pPr/>
              <a:t>6</a:t>
            </a:fld>
            <a:endParaRPr lang="fr-F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2E989A-CE10-451E-88DD-7AAC3BD70002}" type="slidenum">
              <a:rPr lang="ar-SA" smtClean="0"/>
              <a:pPr/>
              <a:t>7</a:t>
            </a:fld>
            <a:endParaRPr lang="fr-FR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20000"/>
              </a:lnSpc>
              <a:spcBef>
                <a:spcPct val="20000"/>
              </a:spcBef>
            </a:pPr>
            <a:endParaRPr lang="fr-FR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7172EA-0C0C-47FE-B8E5-FFD9267366FA}" type="slidenum">
              <a:rPr lang="ar-SA" smtClean="0"/>
              <a:pPr/>
              <a:t>8</a:t>
            </a:fld>
            <a:endParaRPr lang="fr-FR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5175"/>
            <a:ext cx="5119687" cy="3841750"/>
          </a:xfrm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6538" y="4860925"/>
            <a:ext cx="6626225" cy="4608513"/>
          </a:xfrm>
          <a:noFill/>
          <a:ln/>
        </p:spPr>
        <p:txBody>
          <a:bodyPr/>
          <a:lstStyle/>
          <a:p>
            <a:pPr eaLnBrk="1" hangingPunct="1"/>
            <a:endParaRPr lang="fr-FR" smtClean="0"/>
          </a:p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AF9B26-BBA1-4AC7-84CB-34F259FF5BFC}" type="slidenum">
              <a:rPr lang="ar-SA" smtClean="0"/>
              <a:pPr/>
              <a:t>9</a:t>
            </a:fld>
            <a:endParaRPr lang="fr-FR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5175"/>
            <a:ext cx="5119687" cy="3841750"/>
          </a:xfrm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6538" y="4860925"/>
            <a:ext cx="6626225" cy="4608513"/>
          </a:xfrm>
          <a:noFill/>
          <a:ln/>
        </p:spPr>
        <p:txBody>
          <a:bodyPr/>
          <a:lstStyle/>
          <a:p>
            <a:pPr eaLnBrk="1" hangingPunct="1"/>
            <a:endParaRPr lang="fr-FR" smtClean="0"/>
          </a:p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F3E6B4-D6A3-4C18-A291-AB03C80FDFE8}" type="datetime1">
              <a:rPr lang="ar-SA"/>
              <a:pPr/>
              <a:t>14/02/1436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165DB-8331-4D8D-91BE-8EFF0C5F7F9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1ABBD9-1BA6-4B3A-BBD0-29313ACC4E1D}" type="datetime1">
              <a:rPr lang="ar-SA"/>
              <a:pPr/>
              <a:t>14/02/1436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0BFDB-2192-4879-9AFE-76D9B4DD850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4B2E5D-6237-4E3B-AC26-C2DC902AADD5}" type="datetime1">
              <a:rPr lang="ar-SA"/>
              <a:pPr/>
              <a:t>14/02/1436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427F3-AB6C-478C-A4D4-582596705BD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 rtlCol="0">
            <a:normAutofit/>
          </a:bodyPr>
          <a:lstStyle/>
          <a:p>
            <a:pPr lvl="0"/>
            <a:endParaRPr lang="fr-FR" noProof="0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1EB5B65-A64E-4694-AD43-2B0079C5E42A}" type="datetime1">
              <a:rPr lang="ar-SA"/>
              <a:pPr/>
              <a:t>14/02/1436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B00022-4EB9-4B06-BA5A-776501EE08D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15EE838-BEB4-4068-9E94-B1E0C010132B}" type="datetime1">
              <a:rPr lang="ar-SA"/>
              <a:pPr/>
              <a:t>14/02/1436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4F91C2-CCEF-41EA-96D8-307CE4FC2C7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CE5D7D-960F-44CB-A104-6C2FA7FC898D}" type="datetime1">
              <a:rPr lang="ar-SA"/>
              <a:pPr/>
              <a:t>14/02/1436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7F46A-3502-4CF6-B99A-04563479E3D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2054BF-A013-4284-B118-131D334F6F8C}" type="datetime1">
              <a:rPr lang="ar-SA"/>
              <a:pPr/>
              <a:t>14/02/1436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DB291-FE97-4A7E-ADB1-0FB6367D636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72C689-1A39-4758-A6B1-55E37F8CB670}" type="datetime1">
              <a:rPr lang="ar-SA"/>
              <a:pPr/>
              <a:t>14/02/1436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B68A7-F49A-406B-B050-40C20363777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ABEFC5-0C21-4D26-8453-47F9ED3582F3}" type="datetime1">
              <a:rPr lang="ar-SA"/>
              <a:pPr/>
              <a:t>14/02/1436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B2535-E93B-4AEA-984F-2AFFC61FBA8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5DD4E4-DC92-4C9B-8250-B0A348C180CA}" type="datetime1">
              <a:rPr lang="ar-SA"/>
              <a:pPr/>
              <a:t>14/02/1436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52804-A53B-4316-B53C-B6C51836E8F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696104-70CE-4C75-894A-92510882FC82}" type="datetime1">
              <a:rPr lang="ar-SA"/>
              <a:pPr/>
              <a:t>14/02/1436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192499-C83A-42C7-BC27-7EE58523C99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E4B4B5D-1724-4B6F-9694-A7507035EB25}" type="datetime1">
              <a:rPr lang="ar-SA"/>
              <a:pPr/>
              <a:t>14/02/1436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A104A-A944-44C9-8B8A-D23416DD27F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5C64CD-5C9F-4523-8E5C-0190495DEDED}" type="datetime1">
              <a:rPr lang="ar-SA"/>
              <a:pPr/>
              <a:t>14/02/1436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7357A-8042-4B4C-ACE4-B715D8F8A94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749E525A-EC8E-41A8-A4AC-7538C48E366E}" type="datetime1">
              <a:rPr lang="ar-SA"/>
              <a:pPr/>
              <a:t>14/02/1436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532B7FF-ACB8-41FC-8448-285F85CDC49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  <p:sldLayoutId id="2147483859" r:id="rId12"/>
    <p:sldLayoutId id="2147483860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F6DC6F-CC10-4AAD-B1D8-2A2AA21E55B6}" type="slidenum">
              <a:rPr lang="fr-FR"/>
              <a:pPr>
                <a:defRPr/>
              </a:pPr>
              <a:t>1</a:t>
            </a:fld>
            <a:endParaRPr lang="fr-FR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75" y="357188"/>
            <a:ext cx="7772400" cy="1470025"/>
          </a:xfrm>
        </p:spPr>
        <p:txBody>
          <a:bodyPr>
            <a:noAutofit/>
          </a:bodyPr>
          <a:lstStyle/>
          <a:p>
            <a:pPr eaLnBrk="1" hangingPunct="1"/>
            <a:r>
              <a:rPr lang="fr-FR" dirty="0" smtClean="0"/>
              <a:t>CHAPITRE 4</a:t>
            </a:r>
            <a:br>
              <a:rPr lang="fr-FR" dirty="0" smtClean="0"/>
            </a:br>
            <a:r>
              <a:rPr lang="fr-FR" dirty="0" smtClean="0"/>
              <a:t>La couche réseau</a:t>
            </a:r>
            <a:br>
              <a:rPr lang="fr-FR" dirty="0" smtClean="0"/>
            </a:br>
            <a:r>
              <a:rPr lang="fr-FR" dirty="0" smtClean="0"/>
              <a:t> </a:t>
            </a:r>
            <a:endParaRPr lang="en-US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00125" y="2143125"/>
            <a:ext cx="6858000" cy="4071938"/>
          </a:xfrm>
        </p:spPr>
        <p:txBody>
          <a:bodyPr/>
          <a:lstStyle/>
          <a:p>
            <a:pPr algn="l"/>
            <a:r>
              <a:rPr lang="fr-FR" u="sng" dirty="0" smtClean="0">
                <a:solidFill>
                  <a:schemeClr val="tx1"/>
                </a:solidFill>
              </a:rPr>
              <a:t>PLAN </a:t>
            </a:r>
          </a:p>
          <a:p>
            <a:pPr algn="l"/>
            <a:r>
              <a:rPr lang="fr-FR" dirty="0" smtClean="0">
                <a:solidFill>
                  <a:schemeClr val="tx1"/>
                </a:solidFill>
              </a:rPr>
              <a:t>L’adressage IPv4</a:t>
            </a:r>
          </a:p>
          <a:p>
            <a:pPr algn="l"/>
            <a:r>
              <a:rPr lang="fr-FR" dirty="0" smtClean="0">
                <a:solidFill>
                  <a:schemeClr val="tx1"/>
                </a:solidFill>
              </a:rPr>
              <a:t>Routage statique </a:t>
            </a:r>
          </a:p>
          <a:p>
            <a:pPr algn="l"/>
            <a:r>
              <a:rPr lang="fr-FR" dirty="0" smtClean="0">
                <a:solidFill>
                  <a:schemeClr val="tx1"/>
                </a:solidFill>
              </a:rPr>
              <a:t>Routage dynamique </a:t>
            </a:r>
          </a:p>
          <a:p>
            <a:pPr algn="l"/>
            <a:r>
              <a:rPr lang="fr-FR" dirty="0" smtClean="0">
                <a:solidFill>
                  <a:schemeClr val="tx1"/>
                </a:solidFill>
              </a:rPr>
              <a:t>L’adressage IPv6</a:t>
            </a:r>
          </a:p>
          <a:p>
            <a:pPr eaLnBrk="1" hangingPunct="1"/>
            <a:r>
              <a:rPr lang="en-US" sz="4400" dirty="0" smtClean="0">
                <a:solidFill>
                  <a:srgbClr val="898989"/>
                </a:solidFill>
              </a:rPr>
              <a:t> </a:t>
            </a:r>
          </a:p>
        </p:txBody>
      </p:sp>
      <p:sp>
        <p:nvSpPr>
          <p:cNvPr id="2052" name="Espace réservé du numéro de diapositive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D4863BCF-2A21-4FBC-9372-C9C376E5BCFF}" type="slidenum">
              <a:rPr lang="ar-SA"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rPr>
              <a:pPr algn="r">
                <a:defRPr/>
              </a:pPr>
              <a:t>1</a:t>
            </a:fld>
            <a:endParaRPr lang="en-US" sz="1200">
              <a:solidFill>
                <a:schemeClr val="tx1">
                  <a:tint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F368D8-F136-49F0-88C1-776D031D47CD}" type="slidenum">
              <a:rPr lang="fr-FR"/>
              <a:pPr>
                <a:defRPr/>
              </a:pPr>
              <a:t>10</a:t>
            </a:fld>
            <a:endParaRPr lang="fr-FR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0"/>
            <a:ext cx="8229600" cy="747713"/>
          </a:xfrm>
        </p:spPr>
        <p:txBody>
          <a:bodyPr/>
          <a:lstStyle/>
          <a:p>
            <a:pPr eaLnBrk="1" hangingPunct="1"/>
            <a:r>
              <a:rPr lang="fr-FR" sz="3200" b="1" smtClean="0">
                <a:latin typeface="Times New Roman" pitchFamily="18" charset="0"/>
                <a:cs typeface="Times New Roman" pitchFamily="18" charset="0"/>
              </a:rPr>
              <a:t>Champs d’une adresse IP</a:t>
            </a:r>
          </a:p>
        </p:txBody>
      </p:sp>
      <p:grpSp>
        <p:nvGrpSpPr>
          <p:cNvPr id="13315" name="Group 3"/>
          <p:cNvGrpSpPr>
            <a:grpSpLocks/>
          </p:cNvGrpSpPr>
          <p:nvPr/>
        </p:nvGrpSpPr>
        <p:grpSpPr bwMode="auto">
          <a:xfrm>
            <a:off x="539750" y="3248025"/>
            <a:ext cx="7878763" cy="823913"/>
            <a:chOff x="384" y="1612"/>
            <a:chExt cx="5376" cy="519"/>
          </a:xfrm>
        </p:grpSpPr>
        <p:sp>
          <p:nvSpPr>
            <p:cNvPr id="13319" name="Rectangle 4"/>
            <p:cNvSpPr>
              <a:spLocks noChangeArrowheads="1"/>
            </p:cNvSpPr>
            <p:nvPr/>
          </p:nvSpPr>
          <p:spPr bwMode="auto">
            <a:xfrm>
              <a:off x="384" y="1612"/>
              <a:ext cx="2688" cy="23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 type="none" w="lg" len="med"/>
            </a:ln>
          </p:spPr>
          <p:txBody>
            <a:bodyPr lIns="90000" tIns="46800" rIns="90000" bIns="46800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b="1">
                  <a:latin typeface="Times New Roman" pitchFamily="18" charset="0"/>
                  <a:cs typeface="Times New Roman" pitchFamily="18" charset="0"/>
                </a:rPr>
                <a:t>NET-ID ( K bits )</a:t>
              </a:r>
            </a:p>
          </p:txBody>
        </p:sp>
        <p:sp>
          <p:nvSpPr>
            <p:cNvPr id="13320" name="Rectangle 5"/>
            <p:cNvSpPr>
              <a:spLocks noChangeArrowheads="1"/>
            </p:cNvSpPr>
            <p:nvPr/>
          </p:nvSpPr>
          <p:spPr bwMode="auto">
            <a:xfrm>
              <a:off x="3072" y="1612"/>
              <a:ext cx="2688" cy="23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 type="none" w="lg" len="med"/>
            </a:ln>
          </p:spPr>
          <p:txBody>
            <a:bodyPr lIns="90000" tIns="46800" rIns="90000" bIns="46800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b="1">
                  <a:latin typeface="Times New Roman" pitchFamily="18" charset="0"/>
                  <a:cs typeface="Times New Roman" pitchFamily="18" charset="0"/>
                </a:rPr>
                <a:t>HÔTE ( n bits )</a:t>
              </a:r>
            </a:p>
          </p:txBody>
        </p:sp>
        <p:grpSp>
          <p:nvGrpSpPr>
            <p:cNvPr id="13321" name="Group 6"/>
            <p:cNvGrpSpPr>
              <a:grpSpLocks/>
            </p:cNvGrpSpPr>
            <p:nvPr/>
          </p:nvGrpSpPr>
          <p:grpSpPr bwMode="auto">
            <a:xfrm>
              <a:off x="384" y="1900"/>
              <a:ext cx="5376" cy="231"/>
              <a:chOff x="384" y="1488"/>
              <a:chExt cx="5376" cy="231"/>
            </a:xfrm>
          </p:grpSpPr>
          <p:sp>
            <p:nvSpPr>
              <p:cNvPr id="13322" name="Line 7"/>
              <p:cNvSpPr>
                <a:spLocks noChangeShapeType="1"/>
              </p:cNvSpPr>
              <p:nvPr/>
            </p:nvSpPr>
            <p:spPr bwMode="auto">
              <a:xfrm>
                <a:off x="384" y="1596"/>
                <a:ext cx="537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lg" len="lg"/>
                <a:tailEnd type="triangle" w="lg" len="lg"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3323" name="Text Box 8"/>
              <p:cNvSpPr txBox="1">
                <a:spLocks noChangeArrowheads="1"/>
              </p:cNvSpPr>
              <p:nvPr/>
            </p:nvSpPr>
            <p:spPr bwMode="auto">
              <a:xfrm>
                <a:off x="2811" y="1488"/>
                <a:ext cx="646" cy="231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 type="none" w="lg" len="med"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FR">
                    <a:latin typeface="Comic Sans MS" pitchFamily="66" charset="0"/>
                  </a:rPr>
                  <a:t>32 bits</a:t>
                </a:r>
              </a:p>
            </p:txBody>
          </p:sp>
        </p:grpSp>
      </p:grpSp>
      <p:sp>
        <p:nvSpPr>
          <p:cNvPr id="13316" name="ZoneTexte 47"/>
          <p:cNvSpPr txBox="1">
            <a:spLocks noChangeArrowheads="1"/>
          </p:cNvSpPr>
          <p:nvPr/>
        </p:nvSpPr>
        <p:spPr bwMode="auto">
          <a:xfrm>
            <a:off x="214313" y="857250"/>
            <a:ext cx="8296275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400">
                <a:latin typeface="Times New Roman" pitchFamily="18" charset="0"/>
                <a:cs typeface="Times New Roman" pitchFamily="18" charset="0"/>
              </a:rPr>
              <a:t>Une  adresse IP comprend deux parties : </a:t>
            </a:r>
          </a:p>
          <a:p>
            <a:pPr lvl="1">
              <a:buFont typeface="Arial" charset="0"/>
              <a:buChar char="•"/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 Un </a:t>
            </a:r>
            <a:r>
              <a:rPr lang="fr-FR" sz="2400" b="1" u="sng">
                <a:latin typeface="Times New Roman" pitchFamily="18" charset="0"/>
                <a:cs typeface="Times New Roman" pitchFamily="18" charset="0"/>
              </a:rPr>
              <a:t>numéro de réseau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  ( NET-ID): une adresse globale pour </a:t>
            </a:r>
          </a:p>
          <a:p>
            <a:pPr lvl="1"/>
            <a:r>
              <a:rPr lang="fr-FR" sz="2400">
                <a:latin typeface="Times New Roman" pitchFamily="18" charset="0"/>
                <a:cs typeface="Times New Roman" pitchFamily="18" charset="0"/>
              </a:rPr>
              <a:t>    identifier un réseaux, cette adresse et commun a toutes</a:t>
            </a:r>
          </a:p>
          <a:p>
            <a:pPr lvl="1"/>
            <a:r>
              <a:rPr lang="fr-FR" sz="2400">
                <a:latin typeface="Times New Roman" pitchFamily="18" charset="0"/>
                <a:cs typeface="Times New Roman" pitchFamily="18" charset="0"/>
              </a:rPr>
              <a:t>    les machines de ce réseau.</a:t>
            </a:r>
          </a:p>
          <a:p>
            <a:pPr lvl="1">
              <a:buFont typeface="Arial" charset="0"/>
              <a:buChar char="•"/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 Un </a:t>
            </a:r>
            <a:r>
              <a:rPr lang="fr-FR" sz="2400" b="1" u="sng">
                <a:latin typeface="Times New Roman" pitchFamily="18" charset="0"/>
                <a:cs typeface="Times New Roman" pitchFamily="18" charset="0"/>
              </a:rPr>
              <a:t>numéro de machine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 (hôte) : identifier une </a:t>
            </a:r>
          </a:p>
          <a:p>
            <a:pPr lvl="1"/>
            <a:r>
              <a:rPr lang="fr-FR" sz="2400">
                <a:latin typeface="Times New Roman" pitchFamily="18" charset="0"/>
                <a:cs typeface="Times New Roman" pitchFamily="18" charset="0"/>
              </a:rPr>
              <a:t>       machine dans un réseau.</a:t>
            </a:r>
          </a:p>
          <a:p>
            <a:endParaRPr lang="fr-FR"/>
          </a:p>
        </p:txBody>
      </p:sp>
      <p:sp>
        <p:nvSpPr>
          <p:cNvPr id="13317" name="Text Box 11"/>
          <p:cNvSpPr txBox="1">
            <a:spLocks noChangeArrowheads="1"/>
          </p:cNvSpPr>
          <p:nvPr/>
        </p:nvSpPr>
        <p:spPr bwMode="auto">
          <a:xfrm>
            <a:off x="376238" y="5033963"/>
            <a:ext cx="7978775" cy="1570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 b="1" u="sng" dirty="0">
                <a:latin typeface="Times New Roman" pitchFamily="18" charset="0"/>
                <a:cs typeface="Times New Roman" pitchFamily="18" charset="0"/>
              </a:rPr>
              <a:t>Exemple : 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soit l’adresse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131 . 108 . 122 . 204 , si on considère</a:t>
            </a:r>
          </a:p>
          <a:p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 k = 16 et n=16 alors :</a:t>
            </a:r>
          </a:p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NET-ID : 131.108.0.0</a:t>
            </a:r>
          </a:p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HOST : 0.0.122.204</a:t>
            </a:r>
          </a:p>
        </p:txBody>
      </p:sp>
      <p:sp>
        <p:nvSpPr>
          <p:cNvPr id="13318" name="ZoneTexte 10"/>
          <p:cNvSpPr txBox="1">
            <a:spLocks noChangeArrowheads="1"/>
          </p:cNvSpPr>
          <p:nvPr/>
        </p:nvSpPr>
        <p:spPr bwMode="auto">
          <a:xfrm>
            <a:off x="642938" y="4214813"/>
            <a:ext cx="5768975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1"/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Une adresse  = N° réseau + N° machine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12E438-E4BD-4BAD-B202-C1629263D1DF}" type="slidenum">
              <a:rPr lang="fr-FR"/>
              <a:pPr>
                <a:defRPr/>
              </a:pPr>
              <a:t>11</a:t>
            </a:fld>
            <a:endParaRPr lang="fr-FR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511300"/>
          </a:xfrm>
        </p:spPr>
        <p:txBody>
          <a:bodyPr/>
          <a:lstStyle/>
          <a:p>
            <a:pPr algn="l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Exemple  :  soit le réseau  ayant le numéro 192.168.1.0</a:t>
            </a:r>
            <a:br>
              <a:rPr lang="fr-FR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les machines de ce réseaux possèdent les adresses :</a:t>
            </a:r>
            <a:br>
              <a:rPr lang="fr-FR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192.168.1</a:t>
            </a:r>
            <a:r>
              <a:rPr lang="fr-FR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.1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,   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192.168.1</a:t>
            </a:r>
            <a:r>
              <a:rPr lang="fr-FR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.2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,  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192.168.1</a:t>
            </a:r>
            <a:r>
              <a:rPr lang="fr-FR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.3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,  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192.168.1</a:t>
            </a:r>
            <a:r>
              <a:rPr lang="fr-FR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.4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,  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192.168.1</a:t>
            </a:r>
            <a:r>
              <a:rPr lang="fr-FR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.5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,  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192.168.1</a:t>
            </a:r>
            <a:r>
              <a:rPr lang="fr-FR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.6</a:t>
            </a:r>
          </a:p>
        </p:txBody>
      </p:sp>
      <p:sp>
        <p:nvSpPr>
          <p:cNvPr id="14339" name="computr1"/>
          <p:cNvSpPr>
            <a:spLocks noEditPoints="1" noChangeArrowheads="1"/>
          </p:cNvSpPr>
          <p:nvPr/>
        </p:nvSpPr>
        <p:spPr bwMode="auto">
          <a:xfrm>
            <a:off x="784225" y="2125663"/>
            <a:ext cx="1035050" cy="941387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0 w 21600"/>
              <a:gd name="T7" fmla="*/ 2147483647 h 21600"/>
              <a:gd name="T8" fmla="*/ 0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2147483647 w 21600"/>
              <a:gd name="T21" fmla="*/ 2147483647 h 21600"/>
              <a:gd name="T22" fmla="*/ 2147483647 w 21600"/>
              <a:gd name="T23" fmla="*/ 2147483647 h 21600"/>
              <a:gd name="T24" fmla="*/ 0 w 21600"/>
              <a:gd name="T25" fmla="*/ 2147483647 h 21600"/>
              <a:gd name="T26" fmla="*/ 2147483647 w 21600"/>
              <a:gd name="T27" fmla="*/ 2147483647 h 216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4923 w 21600"/>
              <a:gd name="T43" fmla="*/ 2541 h 21600"/>
              <a:gd name="T44" fmla="*/ 16756 w 21600"/>
              <a:gd name="T45" fmla="*/ 11153 h 2160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340" name="computr1"/>
          <p:cNvSpPr>
            <a:spLocks noEditPoints="1" noChangeArrowheads="1"/>
          </p:cNvSpPr>
          <p:nvPr/>
        </p:nvSpPr>
        <p:spPr bwMode="auto">
          <a:xfrm>
            <a:off x="5673725" y="3487738"/>
            <a:ext cx="1035050" cy="941387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0 w 21600"/>
              <a:gd name="T7" fmla="*/ 2147483647 h 21600"/>
              <a:gd name="T8" fmla="*/ 0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2147483647 w 21600"/>
              <a:gd name="T21" fmla="*/ 2147483647 h 21600"/>
              <a:gd name="T22" fmla="*/ 2147483647 w 21600"/>
              <a:gd name="T23" fmla="*/ 2147483647 h 21600"/>
              <a:gd name="T24" fmla="*/ 0 w 21600"/>
              <a:gd name="T25" fmla="*/ 2147483647 h 21600"/>
              <a:gd name="T26" fmla="*/ 2147483647 w 21600"/>
              <a:gd name="T27" fmla="*/ 2147483647 h 216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4923 w 21600"/>
              <a:gd name="T43" fmla="*/ 2541 h 21600"/>
              <a:gd name="T44" fmla="*/ 16756 w 21600"/>
              <a:gd name="T45" fmla="*/ 11153 h 2160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341" name="computr1"/>
          <p:cNvSpPr>
            <a:spLocks noEditPoints="1" noChangeArrowheads="1"/>
          </p:cNvSpPr>
          <p:nvPr/>
        </p:nvSpPr>
        <p:spPr bwMode="auto">
          <a:xfrm>
            <a:off x="5673725" y="4975225"/>
            <a:ext cx="1035050" cy="941388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0 w 21600"/>
              <a:gd name="T7" fmla="*/ 2147483647 h 21600"/>
              <a:gd name="T8" fmla="*/ 0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2147483647 w 21600"/>
              <a:gd name="T21" fmla="*/ 2147483647 h 21600"/>
              <a:gd name="T22" fmla="*/ 2147483647 w 21600"/>
              <a:gd name="T23" fmla="*/ 2147483647 h 21600"/>
              <a:gd name="T24" fmla="*/ 0 w 21600"/>
              <a:gd name="T25" fmla="*/ 2147483647 h 21600"/>
              <a:gd name="T26" fmla="*/ 2147483647 w 21600"/>
              <a:gd name="T27" fmla="*/ 2147483647 h 216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4923 w 21600"/>
              <a:gd name="T43" fmla="*/ 2541 h 21600"/>
              <a:gd name="T44" fmla="*/ 16756 w 21600"/>
              <a:gd name="T45" fmla="*/ 11153 h 2160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342" name="computr1"/>
          <p:cNvSpPr>
            <a:spLocks noEditPoints="1" noChangeArrowheads="1"/>
          </p:cNvSpPr>
          <p:nvPr/>
        </p:nvSpPr>
        <p:spPr bwMode="auto">
          <a:xfrm>
            <a:off x="3970338" y="4975225"/>
            <a:ext cx="1035050" cy="941388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0 w 21600"/>
              <a:gd name="T7" fmla="*/ 2147483647 h 21600"/>
              <a:gd name="T8" fmla="*/ 0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2147483647 w 21600"/>
              <a:gd name="T21" fmla="*/ 2147483647 h 21600"/>
              <a:gd name="T22" fmla="*/ 2147483647 w 21600"/>
              <a:gd name="T23" fmla="*/ 2147483647 h 21600"/>
              <a:gd name="T24" fmla="*/ 0 w 21600"/>
              <a:gd name="T25" fmla="*/ 2147483647 h 21600"/>
              <a:gd name="T26" fmla="*/ 2147483647 w 21600"/>
              <a:gd name="T27" fmla="*/ 2147483647 h 216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4923 w 21600"/>
              <a:gd name="T43" fmla="*/ 2541 h 21600"/>
              <a:gd name="T44" fmla="*/ 16756 w 21600"/>
              <a:gd name="T45" fmla="*/ 11153 h 2160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343" name="computr1"/>
          <p:cNvSpPr>
            <a:spLocks noEditPoints="1" noChangeArrowheads="1"/>
          </p:cNvSpPr>
          <p:nvPr/>
        </p:nvSpPr>
        <p:spPr bwMode="auto">
          <a:xfrm>
            <a:off x="2439988" y="4975225"/>
            <a:ext cx="1035050" cy="941388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0 w 21600"/>
              <a:gd name="T7" fmla="*/ 2147483647 h 21600"/>
              <a:gd name="T8" fmla="*/ 0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2147483647 w 21600"/>
              <a:gd name="T21" fmla="*/ 2147483647 h 21600"/>
              <a:gd name="T22" fmla="*/ 2147483647 w 21600"/>
              <a:gd name="T23" fmla="*/ 2147483647 h 21600"/>
              <a:gd name="T24" fmla="*/ 0 w 21600"/>
              <a:gd name="T25" fmla="*/ 2147483647 h 21600"/>
              <a:gd name="T26" fmla="*/ 2147483647 w 21600"/>
              <a:gd name="T27" fmla="*/ 2147483647 h 216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4923 w 21600"/>
              <a:gd name="T43" fmla="*/ 2541 h 21600"/>
              <a:gd name="T44" fmla="*/ 16756 w 21600"/>
              <a:gd name="T45" fmla="*/ 11153 h 2160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344" name="computr1"/>
          <p:cNvSpPr>
            <a:spLocks noEditPoints="1" noChangeArrowheads="1"/>
          </p:cNvSpPr>
          <p:nvPr/>
        </p:nvSpPr>
        <p:spPr bwMode="auto">
          <a:xfrm>
            <a:off x="1000125" y="4975225"/>
            <a:ext cx="1035050" cy="941388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0 h 21600"/>
              <a:gd name="T4" fmla="*/ 2147483647 w 21600"/>
              <a:gd name="T5" fmla="*/ 0 h 21600"/>
              <a:gd name="T6" fmla="*/ 0 w 21600"/>
              <a:gd name="T7" fmla="*/ 2147483647 h 21600"/>
              <a:gd name="T8" fmla="*/ 0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2147483647 w 21600"/>
              <a:gd name="T21" fmla="*/ 2147483647 h 21600"/>
              <a:gd name="T22" fmla="*/ 2147483647 w 21600"/>
              <a:gd name="T23" fmla="*/ 2147483647 h 21600"/>
              <a:gd name="T24" fmla="*/ 0 w 21600"/>
              <a:gd name="T25" fmla="*/ 2147483647 h 21600"/>
              <a:gd name="T26" fmla="*/ 2147483647 w 21600"/>
              <a:gd name="T27" fmla="*/ 2147483647 h 216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4923 w 21600"/>
              <a:gd name="T43" fmla="*/ 2541 h 21600"/>
              <a:gd name="T44" fmla="*/ 16756 w 21600"/>
              <a:gd name="T45" fmla="*/ 11153 h 2160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4345" name="Rectangle 11"/>
          <p:cNvSpPr>
            <a:spLocks noChangeArrowheads="1"/>
          </p:cNvSpPr>
          <p:nvPr/>
        </p:nvSpPr>
        <p:spPr bwMode="auto">
          <a:xfrm>
            <a:off x="3317875" y="3787775"/>
            <a:ext cx="1268413" cy="3238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fr-FR"/>
              <a:t>Hub </a:t>
            </a:r>
          </a:p>
        </p:txBody>
      </p:sp>
      <p:cxnSp>
        <p:nvCxnSpPr>
          <p:cNvPr id="14346" name="AutoShape 12"/>
          <p:cNvCxnSpPr>
            <a:cxnSpLocks noChangeShapeType="1"/>
            <a:stCxn id="14344" idx="1"/>
            <a:endCxn id="14345" idx="2"/>
          </p:cNvCxnSpPr>
          <p:nvPr/>
        </p:nvCxnSpPr>
        <p:spPr bwMode="auto">
          <a:xfrm rot="-5400000">
            <a:off x="2303463" y="3325812"/>
            <a:ext cx="863600" cy="24352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4347" name="AutoShape 13"/>
          <p:cNvCxnSpPr>
            <a:cxnSpLocks noChangeShapeType="1"/>
            <a:stCxn id="14343" idx="1"/>
            <a:endCxn id="14345" idx="2"/>
          </p:cNvCxnSpPr>
          <p:nvPr/>
        </p:nvCxnSpPr>
        <p:spPr bwMode="auto">
          <a:xfrm rot="-5400000">
            <a:off x="3023394" y="4045744"/>
            <a:ext cx="863600" cy="9953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4348" name="AutoShape 14"/>
          <p:cNvCxnSpPr>
            <a:cxnSpLocks noChangeShapeType="1"/>
            <a:stCxn id="14342" idx="1"/>
            <a:endCxn id="14345" idx="2"/>
          </p:cNvCxnSpPr>
          <p:nvPr/>
        </p:nvCxnSpPr>
        <p:spPr bwMode="auto">
          <a:xfrm rot="5400000" flipH="1">
            <a:off x="3788569" y="4275931"/>
            <a:ext cx="863600" cy="5349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4349" name="AutoShape 15"/>
          <p:cNvCxnSpPr>
            <a:cxnSpLocks noChangeShapeType="1"/>
            <a:stCxn id="14341" idx="10"/>
            <a:endCxn id="14345" idx="3"/>
          </p:cNvCxnSpPr>
          <p:nvPr/>
        </p:nvCxnSpPr>
        <p:spPr bwMode="auto">
          <a:xfrm rot="10800000">
            <a:off x="4586288" y="3949700"/>
            <a:ext cx="1185862" cy="1320800"/>
          </a:xfrm>
          <a:prstGeom prst="bentConnector3">
            <a:avLst>
              <a:gd name="adj1" fmla="val 54218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4350" name="AutoShape 16"/>
          <p:cNvCxnSpPr>
            <a:cxnSpLocks noChangeShapeType="1"/>
            <a:stCxn id="14340" idx="10"/>
            <a:endCxn id="14345" idx="3"/>
          </p:cNvCxnSpPr>
          <p:nvPr/>
        </p:nvCxnSpPr>
        <p:spPr bwMode="auto">
          <a:xfrm rot="10800000" flipV="1">
            <a:off x="4586288" y="3783013"/>
            <a:ext cx="1185862" cy="166687"/>
          </a:xfrm>
          <a:prstGeom prst="bentConnector3">
            <a:avLst>
              <a:gd name="adj1" fmla="val 54218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4351" name="AutoShape 18"/>
          <p:cNvCxnSpPr>
            <a:cxnSpLocks noChangeShapeType="1"/>
            <a:stCxn id="14339" idx="5"/>
            <a:endCxn id="14345" idx="1"/>
          </p:cNvCxnSpPr>
          <p:nvPr/>
        </p:nvCxnSpPr>
        <p:spPr bwMode="auto">
          <a:xfrm rot="16200000" flipH="1">
            <a:off x="1868488" y="2500312"/>
            <a:ext cx="882650" cy="201612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4352" name="Text Box 19"/>
          <p:cNvSpPr txBox="1">
            <a:spLocks noChangeArrowheads="1"/>
          </p:cNvSpPr>
          <p:nvPr/>
        </p:nvSpPr>
        <p:spPr bwMode="auto">
          <a:xfrm>
            <a:off x="606425" y="3051175"/>
            <a:ext cx="1751013" cy="366713"/>
          </a:xfrm>
          <a:prstGeom prst="rect">
            <a:avLst/>
          </a:prstGeom>
          <a:solidFill>
            <a:schemeClr val="bg1">
              <a:alpha val="65881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dirty="0"/>
              <a:t>192.168.1.1</a:t>
            </a:r>
          </a:p>
        </p:txBody>
      </p:sp>
      <p:sp>
        <p:nvSpPr>
          <p:cNvPr id="14353" name="Text Box 20"/>
          <p:cNvSpPr txBox="1">
            <a:spLocks noChangeArrowheads="1"/>
          </p:cNvSpPr>
          <p:nvPr/>
        </p:nvSpPr>
        <p:spPr bwMode="auto">
          <a:xfrm>
            <a:off x="6886575" y="3930650"/>
            <a:ext cx="1614488" cy="369888"/>
          </a:xfrm>
          <a:prstGeom prst="rect">
            <a:avLst/>
          </a:prstGeom>
          <a:solidFill>
            <a:schemeClr val="bg1">
              <a:alpha val="65881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/>
              <a:t>192.168.1.2</a:t>
            </a:r>
          </a:p>
        </p:txBody>
      </p:sp>
      <p:sp>
        <p:nvSpPr>
          <p:cNvPr id="14354" name="Text Box 21"/>
          <p:cNvSpPr txBox="1">
            <a:spLocks noChangeArrowheads="1"/>
          </p:cNvSpPr>
          <p:nvPr/>
        </p:nvSpPr>
        <p:spPr bwMode="auto">
          <a:xfrm>
            <a:off x="5815013" y="5916613"/>
            <a:ext cx="1614487" cy="369887"/>
          </a:xfrm>
          <a:prstGeom prst="rect">
            <a:avLst/>
          </a:prstGeom>
          <a:solidFill>
            <a:schemeClr val="bg1">
              <a:alpha val="65881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/>
              <a:t>192.168.1.3</a:t>
            </a:r>
          </a:p>
        </p:txBody>
      </p:sp>
      <p:sp>
        <p:nvSpPr>
          <p:cNvPr id="14355" name="Text Box 22"/>
          <p:cNvSpPr txBox="1">
            <a:spLocks noChangeArrowheads="1"/>
          </p:cNvSpPr>
          <p:nvPr/>
        </p:nvSpPr>
        <p:spPr bwMode="auto">
          <a:xfrm>
            <a:off x="3924300" y="5916613"/>
            <a:ext cx="1719263" cy="369887"/>
          </a:xfrm>
          <a:prstGeom prst="rect">
            <a:avLst/>
          </a:prstGeom>
          <a:solidFill>
            <a:schemeClr val="bg1">
              <a:alpha val="65881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/>
              <a:t>192.168.1.4</a:t>
            </a:r>
          </a:p>
        </p:txBody>
      </p:sp>
      <p:sp>
        <p:nvSpPr>
          <p:cNvPr id="14356" name="Text Box 23"/>
          <p:cNvSpPr txBox="1">
            <a:spLocks noChangeArrowheads="1"/>
          </p:cNvSpPr>
          <p:nvPr/>
        </p:nvSpPr>
        <p:spPr bwMode="auto">
          <a:xfrm>
            <a:off x="2143125" y="5916613"/>
            <a:ext cx="1614488" cy="369887"/>
          </a:xfrm>
          <a:prstGeom prst="rect">
            <a:avLst/>
          </a:prstGeom>
          <a:solidFill>
            <a:schemeClr val="bg1">
              <a:alpha val="65881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/>
              <a:t>192.168.1.5</a:t>
            </a:r>
          </a:p>
        </p:txBody>
      </p:sp>
      <p:sp>
        <p:nvSpPr>
          <p:cNvPr id="14357" name="Text Box 24"/>
          <p:cNvSpPr txBox="1">
            <a:spLocks noChangeArrowheads="1"/>
          </p:cNvSpPr>
          <p:nvPr/>
        </p:nvSpPr>
        <p:spPr bwMode="auto">
          <a:xfrm>
            <a:off x="285750" y="5916613"/>
            <a:ext cx="1614488" cy="369887"/>
          </a:xfrm>
          <a:prstGeom prst="rect">
            <a:avLst/>
          </a:prstGeom>
          <a:solidFill>
            <a:schemeClr val="bg1">
              <a:alpha val="65881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/>
              <a:t>192.168.1.6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B4849C-B474-4A13-B84C-0C73EA7A94E4}" type="slidenum">
              <a:rPr lang="fr-FR"/>
              <a:pPr>
                <a:defRPr/>
              </a:pPr>
              <a:t>12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3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fr-FR" sz="3200" b="1" smtClean="0">
                <a:latin typeface="Times New Roman" pitchFamily="18" charset="0"/>
                <a:cs typeface="Times New Roman" pitchFamily="18" charset="0"/>
              </a:rPr>
              <a:t>Classes d’adresse IP</a:t>
            </a:r>
            <a:r>
              <a:rPr lang="fr-FR" sz="4000" smtClean="0"/>
              <a:t>  </a:t>
            </a:r>
          </a:p>
        </p:txBody>
      </p:sp>
      <p:grpSp>
        <p:nvGrpSpPr>
          <p:cNvPr id="15363" name="Group 8"/>
          <p:cNvGrpSpPr>
            <a:grpSpLocks/>
          </p:cNvGrpSpPr>
          <p:nvPr/>
        </p:nvGrpSpPr>
        <p:grpSpPr bwMode="auto">
          <a:xfrm>
            <a:off x="2960688" y="3563938"/>
            <a:ext cx="5837237" cy="396875"/>
            <a:chOff x="1776" y="1104"/>
            <a:chExt cx="3984" cy="250"/>
          </a:xfrm>
        </p:grpSpPr>
        <p:sp>
          <p:nvSpPr>
            <p:cNvPr id="15395" name="Line 9"/>
            <p:cNvSpPr>
              <a:spLocks noChangeShapeType="1"/>
            </p:cNvSpPr>
            <p:nvPr/>
          </p:nvSpPr>
          <p:spPr bwMode="auto">
            <a:xfrm>
              <a:off x="1776" y="1239"/>
              <a:ext cx="39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lIns="90000" tIns="46800" rIns="90000" bIns="46800">
              <a:spAutoFit/>
            </a:bodyPr>
            <a:lstStyle/>
            <a:p>
              <a:endParaRPr lang="fr-FR"/>
            </a:p>
          </p:txBody>
        </p:sp>
        <p:sp>
          <p:nvSpPr>
            <p:cNvPr id="15396" name="Text Box 10"/>
            <p:cNvSpPr txBox="1">
              <a:spLocks noChangeArrowheads="1"/>
            </p:cNvSpPr>
            <p:nvPr/>
          </p:nvSpPr>
          <p:spPr bwMode="auto">
            <a:xfrm>
              <a:off x="3387" y="1104"/>
              <a:ext cx="590" cy="25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 type="none" w="lg" len="med"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sz="2000">
                  <a:latin typeface="Times New Roman" pitchFamily="18" charset="0"/>
                  <a:cs typeface="Times New Roman" pitchFamily="18" charset="0"/>
                </a:rPr>
                <a:t>24 bits</a:t>
              </a:r>
            </a:p>
          </p:txBody>
        </p:sp>
      </p:grpSp>
      <p:sp>
        <p:nvSpPr>
          <p:cNvPr id="15364" name="Rectangle 11"/>
          <p:cNvSpPr>
            <a:spLocks noChangeArrowheads="1"/>
          </p:cNvSpPr>
          <p:nvPr/>
        </p:nvSpPr>
        <p:spPr bwMode="auto">
          <a:xfrm>
            <a:off x="898525" y="3094038"/>
            <a:ext cx="1968500" cy="409575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NET-ID</a:t>
            </a:r>
          </a:p>
        </p:txBody>
      </p:sp>
      <p:sp>
        <p:nvSpPr>
          <p:cNvPr id="15365" name="Rectangle 12"/>
          <p:cNvSpPr>
            <a:spLocks noChangeArrowheads="1"/>
          </p:cNvSpPr>
          <p:nvPr/>
        </p:nvSpPr>
        <p:spPr bwMode="auto">
          <a:xfrm>
            <a:off x="2889250" y="3094038"/>
            <a:ext cx="1970088" cy="409575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HÔTE</a:t>
            </a:r>
          </a:p>
        </p:txBody>
      </p:sp>
      <p:sp>
        <p:nvSpPr>
          <p:cNvPr id="15366" name="Rectangle 13"/>
          <p:cNvSpPr>
            <a:spLocks noChangeArrowheads="1"/>
          </p:cNvSpPr>
          <p:nvPr/>
        </p:nvSpPr>
        <p:spPr bwMode="auto">
          <a:xfrm>
            <a:off x="4894263" y="3094038"/>
            <a:ext cx="1970087" cy="409575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HÔTE</a:t>
            </a:r>
          </a:p>
        </p:txBody>
      </p:sp>
      <p:sp>
        <p:nvSpPr>
          <p:cNvPr id="15367" name="Rectangle 14"/>
          <p:cNvSpPr>
            <a:spLocks noChangeArrowheads="1"/>
          </p:cNvSpPr>
          <p:nvPr/>
        </p:nvSpPr>
        <p:spPr bwMode="auto">
          <a:xfrm>
            <a:off x="6899275" y="3095625"/>
            <a:ext cx="1970088" cy="409575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HÔTE</a:t>
            </a:r>
          </a:p>
        </p:txBody>
      </p:sp>
      <p:grpSp>
        <p:nvGrpSpPr>
          <p:cNvPr id="15368" name="Group 15"/>
          <p:cNvGrpSpPr>
            <a:grpSpLocks/>
          </p:cNvGrpSpPr>
          <p:nvPr/>
        </p:nvGrpSpPr>
        <p:grpSpPr bwMode="auto">
          <a:xfrm>
            <a:off x="920750" y="3578225"/>
            <a:ext cx="1898650" cy="396875"/>
            <a:chOff x="384" y="2025"/>
            <a:chExt cx="1296" cy="250"/>
          </a:xfrm>
        </p:grpSpPr>
        <p:sp>
          <p:nvSpPr>
            <p:cNvPr id="15393" name="Line 16"/>
            <p:cNvSpPr>
              <a:spLocks noChangeShapeType="1"/>
            </p:cNvSpPr>
            <p:nvPr/>
          </p:nvSpPr>
          <p:spPr bwMode="auto">
            <a:xfrm>
              <a:off x="384" y="2160"/>
              <a:ext cx="12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lIns="90000" tIns="46800" rIns="90000" bIns="46800">
              <a:spAutoFit/>
            </a:bodyPr>
            <a:lstStyle/>
            <a:p>
              <a:endParaRPr lang="fr-FR"/>
            </a:p>
          </p:txBody>
        </p:sp>
        <p:sp>
          <p:nvSpPr>
            <p:cNvPr id="15394" name="Text Box 17"/>
            <p:cNvSpPr txBox="1">
              <a:spLocks noChangeArrowheads="1"/>
            </p:cNvSpPr>
            <p:nvPr/>
          </p:nvSpPr>
          <p:spPr bwMode="auto">
            <a:xfrm>
              <a:off x="768" y="2025"/>
              <a:ext cx="502" cy="25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 type="none" w="lg" len="med"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sz="2000">
                  <a:latin typeface="Times New Roman" pitchFamily="18" charset="0"/>
                  <a:cs typeface="Times New Roman" pitchFamily="18" charset="0"/>
                </a:rPr>
                <a:t>8 bits</a:t>
              </a:r>
            </a:p>
          </p:txBody>
        </p:sp>
      </p:grpSp>
      <p:sp>
        <p:nvSpPr>
          <p:cNvPr id="15369" name="Rectangle 10"/>
          <p:cNvSpPr>
            <a:spLocks noChangeArrowheads="1"/>
          </p:cNvSpPr>
          <p:nvPr/>
        </p:nvSpPr>
        <p:spPr bwMode="auto">
          <a:xfrm>
            <a:off x="946150" y="4170363"/>
            <a:ext cx="1970088" cy="409575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NET-ID</a:t>
            </a:r>
          </a:p>
        </p:txBody>
      </p:sp>
      <p:sp>
        <p:nvSpPr>
          <p:cNvPr id="15370" name="Rectangle 11"/>
          <p:cNvSpPr>
            <a:spLocks noChangeArrowheads="1"/>
          </p:cNvSpPr>
          <p:nvPr/>
        </p:nvSpPr>
        <p:spPr bwMode="auto">
          <a:xfrm>
            <a:off x="2951163" y="4167188"/>
            <a:ext cx="1968500" cy="409575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NET-ID</a:t>
            </a:r>
          </a:p>
        </p:txBody>
      </p:sp>
      <p:sp>
        <p:nvSpPr>
          <p:cNvPr id="15371" name="Rectangle 12"/>
          <p:cNvSpPr>
            <a:spLocks noChangeArrowheads="1"/>
          </p:cNvSpPr>
          <p:nvPr/>
        </p:nvSpPr>
        <p:spPr bwMode="auto">
          <a:xfrm>
            <a:off x="4954588" y="4164013"/>
            <a:ext cx="1970087" cy="409575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HÔTE</a:t>
            </a:r>
          </a:p>
        </p:txBody>
      </p:sp>
      <p:sp>
        <p:nvSpPr>
          <p:cNvPr id="15372" name="Rectangle 13"/>
          <p:cNvSpPr>
            <a:spLocks noChangeArrowheads="1"/>
          </p:cNvSpPr>
          <p:nvPr/>
        </p:nvSpPr>
        <p:spPr bwMode="auto">
          <a:xfrm>
            <a:off x="6959600" y="4165600"/>
            <a:ext cx="1970088" cy="409575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HÔTE</a:t>
            </a:r>
          </a:p>
        </p:txBody>
      </p:sp>
      <p:grpSp>
        <p:nvGrpSpPr>
          <p:cNvPr id="15373" name="Group 14"/>
          <p:cNvGrpSpPr>
            <a:grpSpLocks/>
          </p:cNvGrpSpPr>
          <p:nvPr/>
        </p:nvGrpSpPr>
        <p:grpSpPr bwMode="auto">
          <a:xfrm>
            <a:off x="981075" y="4633913"/>
            <a:ext cx="3938588" cy="396875"/>
            <a:chOff x="384" y="2496"/>
            <a:chExt cx="2688" cy="250"/>
          </a:xfrm>
        </p:grpSpPr>
        <p:sp>
          <p:nvSpPr>
            <p:cNvPr id="15391" name="Line 15"/>
            <p:cNvSpPr>
              <a:spLocks noChangeShapeType="1"/>
            </p:cNvSpPr>
            <p:nvPr/>
          </p:nvSpPr>
          <p:spPr bwMode="auto">
            <a:xfrm>
              <a:off x="384" y="2631"/>
              <a:ext cx="26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lIns="90000" tIns="46800" rIns="90000" bIns="46800">
              <a:spAutoFit/>
            </a:bodyPr>
            <a:lstStyle/>
            <a:p>
              <a:endParaRPr lang="fr-FR"/>
            </a:p>
          </p:txBody>
        </p:sp>
        <p:sp>
          <p:nvSpPr>
            <p:cNvPr id="15392" name="Text Box 16"/>
            <p:cNvSpPr txBox="1">
              <a:spLocks noChangeArrowheads="1"/>
            </p:cNvSpPr>
            <p:nvPr/>
          </p:nvSpPr>
          <p:spPr bwMode="auto">
            <a:xfrm>
              <a:off x="1491" y="2496"/>
              <a:ext cx="590" cy="25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 type="none" w="lg" len="med"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sz="2000">
                  <a:latin typeface="Times New Roman" pitchFamily="18" charset="0"/>
                  <a:cs typeface="Times New Roman" pitchFamily="18" charset="0"/>
                </a:rPr>
                <a:t>16 bits</a:t>
              </a:r>
            </a:p>
          </p:txBody>
        </p:sp>
      </p:grpSp>
      <p:grpSp>
        <p:nvGrpSpPr>
          <p:cNvPr id="15374" name="Group 17"/>
          <p:cNvGrpSpPr>
            <a:grpSpLocks/>
          </p:cNvGrpSpPr>
          <p:nvPr/>
        </p:nvGrpSpPr>
        <p:grpSpPr bwMode="auto">
          <a:xfrm>
            <a:off x="4991100" y="4633913"/>
            <a:ext cx="3938588" cy="396875"/>
            <a:chOff x="384" y="2496"/>
            <a:chExt cx="2688" cy="250"/>
          </a:xfrm>
        </p:grpSpPr>
        <p:sp>
          <p:nvSpPr>
            <p:cNvPr id="15389" name="Line 18"/>
            <p:cNvSpPr>
              <a:spLocks noChangeShapeType="1"/>
            </p:cNvSpPr>
            <p:nvPr/>
          </p:nvSpPr>
          <p:spPr bwMode="auto">
            <a:xfrm>
              <a:off x="384" y="2631"/>
              <a:ext cx="26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lIns="90000" tIns="46800" rIns="90000" bIns="46800">
              <a:spAutoFit/>
            </a:bodyPr>
            <a:lstStyle/>
            <a:p>
              <a:endParaRPr lang="fr-FR"/>
            </a:p>
          </p:txBody>
        </p:sp>
        <p:sp>
          <p:nvSpPr>
            <p:cNvPr id="15390" name="Text Box 19"/>
            <p:cNvSpPr txBox="1">
              <a:spLocks noChangeArrowheads="1"/>
            </p:cNvSpPr>
            <p:nvPr/>
          </p:nvSpPr>
          <p:spPr bwMode="auto">
            <a:xfrm>
              <a:off x="1491" y="2496"/>
              <a:ext cx="590" cy="25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 type="none" w="lg" len="med"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sz="2000">
                  <a:latin typeface="Times New Roman" pitchFamily="18" charset="0"/>
                  <a:cs typeface="Times New Roman" pitchFamily="18" charset="0"/>
                </a:rPr>
                <a:t>16 bits</a:t>
              </a:r>
            </a:p>
          </p:txBody>
        </p:sp>
      </p:grpSp>
      <p:grpSp>
        <p:nvGrpSpPr>
          <p:cNvPr id="15375" name="Group 6"/>
          <p:cNvGrpSpPr>
            <a:grpSpLocks/>
          </p:cNvGrpSpPr>
          <p:nvPr/>
        </p:nvGrpSpPr>
        <p:grpSpPr bwMode="auto">
          <a:xfrm>
            <a:off x="6959600" y="5562600"/>
            <a:ext cx="1900238" cy="396875"/>
            <a:chOff x="4560" y="2121"/>
            <a:chExt cx="1296" cy="250"/>
          </a:xfrm>
        </p:grpSpPr>
        <p:sp>
          <p:nvSpPr>
            <p:cNvPr id="15387" name="Line 7"/>
            <p:cNvSpPr>
              <a:spLocks noChangeShapeType="1"/>
            </p:cNvSpPr>
            <p:nvPr/>
          </p:nvSpPr>
          <p:spPr bwMode="auto">
            <a:xfrm>
              <a:off x="4560" y="2256"/>
              <a:ext cx="12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lIns="90000" tIns="46800" rIns="90000" bIns="46800">
              <a:spAutoFit/>
            </a:bodyPr>
            <a:lstStyle/>
            <a:p>
              <a:endParaRPr lang="fr-FR"/>
            </a:p>
          </p:txBody>
        </p:sp>
        <p:sp>
          <p:nvSpPr>
            <p:cNvPr id="15388" name="Text Box 8"/>
            <p:cNvSpPr txBox="1">
              <a:spLocks noChangeArrowheads="1"/>
            </p:cNvSpPr>
            <p:nvPr/>
          </p:nvSpPr>
          <p:spPr bwMode="auto">
            <a:xfrm>
              <a:off x="5040" y="2121"/>
              <a:ext cx="502" cy="25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 type="none" w="lg" len="med"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sz="2000">
                  <a:latin typeface="Times New Roman" pitchFamily="18" charset="0"/>
                  <a:cs typeface="Times New Roman" pitchFamily="18" charset="0"/>
                </a:rPr>
                <a:t>8 bits</a:t>
              </a:r>
            </a:p>
          </p:txBody>
        </p:sp>
      </p:grpSp>
      <p:sp>
        <p:nvSpPr>
          <p:cNvPr id="15376" name="Rectangle 11"/>
          <p:cNvSpPr>
            <a:spLocks noChangeArrowheads="1"/>
          </p:cNvSpPr>
          <p:nvPr/>
        </p:nvSpPr>
        <p:spPr bwMode="auto">
          <a:xfrm>
            <a:off x="946150" y="5132388"/>
            <a:ext cx="1970088" cy="409575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NET-ID</a:t>
            </a:r>
          </a:p>
        </p:txBody>
      </p:sp>
      <p:sp>
        <p:nvSpPr>
          <p:cNvPr id="15377" name="Rectangle 12"/>
          <p:cNvSpPr>
            <a:spLocks noChangeArrowheads="1"/>
          </p:cNvSpPr>
          <p:nvPr/>
        </p:nvSpPr>
        <p:spPr bwMode="auto">
          <a:xfrm>
            <a:off x="2951163" y="5129213"/>
            <a:ext cx="1968500" cy="401637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NET-ID</a:t>
            </a:r>
          </a:p>
        </p:txBody>
      </p:sp>
      <p:sp>
        <p:nvSpPr>
          <p:cNvPr id="15378" name="Rectangle 13"/>
          <p:cNvSpPr>
            <a:spLocks noChangeArrowheads="1"/>
          </p:cNvSpPr>
          <p:nvPr/>
        </p:nvSpPr>
        <p:spPr bwMode="auto">
          <a:xfrm>
            <a:off x="4954588" y="5129213"/>
            <a:ext cx="1970087" cy="409575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NET-ID</a:t>
            </a:r>
          </a:p>
        </p:txBody>
      </p:sp>
      <p:sp>
        <p:nvSpPr>
          <p:cNvPr id="15379" name="Rectangle 14"/>
          <p:cNvSpPr>
            <a:spLocks noChangeArrowheads="1"/>
          </p:cNvSpPr>
          <p:nvPr/>
        </p:nvSpPr>
        <p:spPr bwMode="auto">
          <a:xfrm>
            <a:off x="6959600" y="5127625"/>
            <a:ext cx="1970088" cy="409575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HÔTE</a:t>
            </a:r>
            <a:r>
              <a:rPr lang="fr-FR" sz="2000">
                <a:latin typeface="Comic Sans MS" pitchFamily="66" charset="0"/>
              </a:rPr>
              <a:t> </a:t>
            </a:r>
          </a:p>
        </p:txBody>
      </p:sp>
      <p:grpSp>
        <p:nvGrpSpPr>
          <p:cNvPr id="15380" name="Group 15"/>
          <p:cNvGrpSpPr>
            <a:grpSpLocks/>
          </p:cNvGrpSpPr>
          <p:nvPr/>
        </p:nvGrpSpPr>
        <p:grpSpPr bwMode="auto">
          <a:xfrm>
            <a:off x="981075" y="5562600"/>
            <a:ext cx="5908675" cy="396875"/>
            <a:chOff x="384" y="2475"/>
            <a:chExt cx="4032" cy="250"/>
          </a:xfrm>
        </p:grpSpPr>
        <p:sp>
          <p:nvSpPr>
            <p:cNvPr id="15385" name="Line 16"/>
            <p:cNvSpPr>
              <a:spLocks noChangeShapeType="1"/>
            </p:cNvSpPr>
            <p:nvPr/>
          </p:nvSpPr>
          <p:spPr bwMode="auto">
            <a:xfrm>
              <a:off x="384" y="2610"/>
              <a:ext cx="40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lIns="90000" tIns="46800" rIns="90000" bIns="46800">
              <a:spAutoFit/>
            </a:bodyPr>
            <a:lstStyle/>
            <a:p>
              <a:endParaRPr lang="fr-FR"/>
            </a:p>
          </p:txBody>
        </p:sp>
        <p:sp>
          <p:nvSpPr>
            <p:cNvPr id="15386" name="Text Box 17"/>
            <p:cNvSpPr txBox="1">
              <a:spLocks noChangeArrowheads="1"/>
            </p:cNvSpPr>
            <p:nvPr/>
          </p:nvSpPr>
          <p:spPr bwMode="auto">
            <a:xfrm>
              <a:off x="2139" y="2475"/>
              <a:ext cx="589" cy="25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 type="none" w="lg" len="med"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sz="2000">
                  <a:latin typeface="Times New Roman" pitchFamily="18" charset="0"/>
                  <a:cs typeface="Times New Roman" pitchFamily="18" charset="0"/>
                </a:rPr>
                <a:t>24 bits</a:t>
              </a:r>
            </a:p>
          </p:txBody>
        </p:sp>
      </p:grpSp>
      <p:sp>
        <p:nvSpPr>
          <p:cNvPr id="15381" name="ZoneTexte 57"/>
          <p:cNvSpPr txBox="1">
            <a:spLocks noChangeArrowheads="1"/>
          </p:cNvSpPr>
          <p:nvPr/>
        </p:nvSpPr>
        <p:spPr bwMode="auto">
          <a:xfrm>
            <a:off x="142875" y="3071813"/>
            <a:ext cx="571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000" b="1"/>
              <a:t>A</a:t>
            </a:r>
          </a:p>
        </p:txBody>
      </p:sp>
      <p:sp>
        <p:nvSpPr>
          <p:cNvPr id="15382" name="ZoneTexte 82"/>
          <p:cNvSpPr txBox="1">
            <a:spLocks noChangeArrowheads="1"/>
          </p:cNvSpPr>
          <p:nvPr/>
        </p:nvSpPr>
        <p:spPr bwMode="auto">
          <a:xfrm>
            <a:off x="214313" y="4214813"/>
            <a:ext cx="571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000" b="1"/>
              <a:t>B</a:t>
            </a:r>
          </a:p>
        </p:txBody>
      </p:sp>
      <p:sp>
        <p:nvSpPr>
          <p:cNvPr id="15383" name="ZoneTexte 83"/>
          <p:cNvSpPr txBox="1">
            <a:spLocks noChangeArrowheads="1"/>
          </p:cNvSpPr>
          <p:nvPr/>
        </p:nvSpPr>
        <p:spPr bwMode="auto">
          <a:xfrm>
            <a:off x="214313" y="5172075"/>
            <a:ext cx="571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000" b="1"/>
              <a:t>C</a:t>
            </a:r>
          </a:p>
        </p:txBody>
      </p:sp>
      <p:sp>
        <p:nvSpPr>
          <p:cNvPr id="15384" name="ZoneTexte 84"/>
          <p:cNvSpPr txBox="1">
            <a:spLocks noChangeArrowheads="1"/>
          </p:cNvSpPr>
          <p:nvPr/>
        </p:nvSpPr>
        <p:spPr bwMode="auto">
          <a:xfrm>
            <a:off x="214313" y="1143000"/>
            <a:ext cx="84613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La taille de la partie réseau ( net-id ) détermine la  classe de l’adresse</a:t>
            </a:r>
          </a:p>
          <a:p>
            <a:pPr>
              <a:buFont typeface="Arial" charset="0"/>
              <a:buChar char="•"/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Les adresses IP sont classées en 3 classes :</a:t>
            </a:r>
            <a:r>
              <a:rPr lang="fr-FR" sz="24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713EFD-0DD6-4C8C-BD0D-F38DE59FC2E5}" type="slidenum">
              <a:rPr lang="fr-FR"/>
              <a:pPr>
                <a:defRPr/>
              </a:pPr>
              <a:t>13</a:t>
            </a:fld>
            <a:endParaRPr lang="fr-FR"/>
          </a:p>
        </p:txBody>
      </p:sp>
      <p:sp>
        <p:nvSpPr>
          <p:cNvPr id="16386" name="Rectangle 4"/>
          <p:cNvSpPr>
            <a:spLocks noChangeArrowheads="1"/>
          </p:cNvSpPr>
          <p:nvPr/>
        </p:nvSpPr>
        <p:spPr bwMode="auto">
          <a:xfrm>
            <a:off x="611188" y="2565400"/>
            <a:ext cx="1970087" cy="3794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RÉSEAU</a:t>
            </a:r>
          </a:p>
        </p:txBody>
      </p:sp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2616200" y="2559050"/>
            <a:ext cx="1970088" cy="379413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HÔTE</a:t>
            </a:r>
          </a:p>
        </p:txBody>
      </p:sp>
      <p:sp>
        <p:nvSpPr>
          <p:cNvPr id="16388" name="Rectangle 6"/>
          <p:cNvSpPr>
            <a:spLocks noChangeArrowheads="1"/>
          </p:cNvSpPr>
          <p:nvPr/>
        </p:nvSpPr>
        <p:spPr bwMode="auto">
          <a:xfrm>
            <a:off x="4621213" y="2559050"/>
            <a:ext cx="1970087" cy="379413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HÔTE</a:t>
            </a:r>
          </a:p>
        </p:txBody>
      </p:sp>
      <p:sp>
        <p:nvSpPr>
          <p:cNvPr id="16389" name="Rectangle 7"/>
          <p:cNvSpPr>
            <a:spLocks noChangeArrowheads="1"/>
          </p:cNvSpPr>
          <p:nvPr/>
        </p:nvSpPr>
        <p:spPr bwMode="auto">
          <a:xfrm>
            <a:off x="6626225" y="2549525"/>
            <a:ext cx="1968500" cy="379413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HÔTE</a:t>
            </a:r>
          </a:p>
        </p:txBody>
      </p:sp>
      <p:grpSp>
        <p:nvGrpSpPr>
          <p:cNvPr id="16390" name="Group 8"/>
          <p:cNvGrpSpPr>
            <a:grpSpLocks/>
          </p:cNvGrpSpPr>
          <p:nvPr/>
        </p:nvGrpSpPr>
        <p:grpSpPr bwMode="auto">
          <a:xfrm>
            <a:off x="2722563" y="3898900"/>
            <a:ext cx="5837237" cy="396875"/>
            <a:chOff x="1776" y="1104"/>
            <a:chExt cx="3984" cy="250"/>
          </a:xfrm>
        </p:grpSpPr>
        <p:sp>
          <p:nvSpPr>
            <p:cNvPr id="16402" name="Line 9"/>
            <p:cNvSpPr>
              <a:spLocks noChangeShapeType="1"/>
            </p:cNvSpPr>
            <p:nvPr/>
          </p:nvSpPr>
          <p:spPr bwMode="auto">
            <a:xfrm>
              <a:off x="1776" y="1239"/>
              <a:ext cx="39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lIns="90000" tIns="46800" rIns="90000" bIns="46800">
              <a:spAutoFit/>
            </a:bodyPr>
            <a:lstStyle/>
            <a:p>
              <a:endParaRPr lang="fr-FR"/>
            </a:p>
          </p:txBody>
        </p:sp>
        <p:sp>
          <p:nvSpPr>
            <p:cNvPr id="16403" name="Text Box 10"/>
            <p:cNvSpPr txBox="1">
              <a:spLocks noChangeArrowheads="1"/>
            </p:cNvSpPr>
            <p:nvPr/>
          </p:nvSpPr>
          <p:spPr bwMode="auto">
            <a:xfrm>
              <a:off x="3387" y="1104"/>
              <a:ext cx="590" cy="25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 type="none" w="lg" len="med"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sz="2000">
                  <a:latin typeface="Times New Roman" pitchFamily="18" charset="0"/>
                  <a:cs typeface="Times New Roman" pitchFamily="18" charset="0"/>
                </a:rPr>
                <a:t>24 bits</a:t>
              </a:r>
            </a:p>
          </p:txBody>
        </p:sp>
      </p:grpSp>
      <p:sp>
        <p:nvSpPr>
          <p:cNvPr id="16391" name="Rectangle 11"/>
          <p:cNvSpPr>
            <a:spLocks noChangeArrowheads="1"/>
          </p:cNvSpPr>
          <p:nvPr/>
        </p:nvSpPr>
        <p:spPr bwMode="auto">
          <a:xfrm>
            <a:off x="660400" y="3443288"/>
            <a:ext cx="1968500" cy="379412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0 ? ? ? ? ? ? ?</a:t>
            </a:r>
          </a:p>
        </p:txBody>
      </p:sp>
      <p:sp>
        <p:nvSpPr>
          <p:cNvPr id="16392" name="Rectangle 12"/>
          <p:cNvSpPr>
            <a:spLocks noChangeArrowheads="1"/>
          </p:cNvSpPr>
          <p:nvPr/>
        </p:nvSpPr>
        <p:spPr bwMode="auto">
          <a:xfrm>
            <a:off x="2651125" y="3432175"/>
            <a:ext cx="1970088" cy="409575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fr-FR" sz="2000">
              <a:latin typeface="Comic Sans MS" pitchFamily="66" charset="0"/>
            </a:endParaRPr>
          </a:p>
        </p:txBody>
      </p:sp>
      <p:sp>
        <p:nvSpPr>
          <p:cNvPr id="16393" name="Rectangle 13"/>
          <p:cNvSpPr>
            <a:spLocks noChangeArrowheads="1"/>
          </p:cNvSpPr>
          <p:nvPr/>
        </p:nvSpPr>
        <p:spPr bwMode="auto">
          <a:xfrm>
            <a:off x="4656138" y="3432175"/>
            <a:ext cx="1970087" cy="409575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fr-FR" sz="2000">
              <a:latin typeface="Comic Sans MS" pitchFamily="66" charset="0"/>
            </a:endParaRPr>
          </a:p>
        </p:txBody>
      </p:sp>
      <p:sp>
        <p:nvSpPr>
          <p:cNvPr id="16394" name="Rectangle 14"/>
          <p:cNvSpPr>
            <a:spLocks noChangeArrowheads="1"/>
          </p:cNvSpPr>
          <p:nvPr/>
        </p:nvSpPr>
        <p:spPr bwMode="auto">
          <a:xfrm>
            <a:off x="6661150" y="3433763"/>
            <a:ext cx="1970088" cy="409575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fr-FR" sz="2000">
              <a:latin typeface="Comic Sans MS" pitchFamily="66" charset="0"/>
            </a:endParaRPr>
          </a:p>
        </p:txBody>
      </p:sp>
      <p:grpSp>
        <p:nvGrpSpPr>
          <p:cNvPr id="16395" name="Group 15"/>
          <p:cNvGrpSpPr>
            <a:grpSpLocks/>
          </p:cNvGrpSpPr>
          <p:nvPr/>
        </p:nvGrpSpPr>
        <p:grpSpPr bwMode="auto">
          <a:xfrm>
            <a:off x="682625" y="3913188"/>
            <a:ext cx="1898650" cy="396875"/>
            <a:chOff x="384" y="2025"/>
            <a:chExt cx="1296" cy="250"/>
          </a:xfrm>
        </p:grpSpPr>
        <p:sp>
          <p:nvSpPr>
            <p:cNvPr id="16400" name="Line 16"/>
            <p:cNvSpPr>
              <a:spLocks noChangeShapeType="1"/>
            </p:cNvSpPr>
            <p:nvPr/>
          </p:nvSpPr>
          <p:spPr bwMode="auto">
            <a:xfrm>
              <a:off x="384" y="2160"/>
              <a:ext cx="12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lIns="90000" tIns="46800" rIns="90000" bIns="46800">
              <a:spAutoFit/>
            </a:bodyPr>
            <a:lstStyle/>
            <a:p>
              <a:endParaRPr lang="fr-FR"/>
            </a:p>
          </p:txBody>
        </p:sp>
        <p:sp>
          <p:nvSpPr>
            <p:cNvPr id="16401" name="Text Box 17"/>
            <p:cNvSpPr txBox="1">
              <a:spLocks noChangeArrowheads="1"/>
            </p:cNvSpPr>
            <p:nvPr/>
          </p:nvSpPr>
          <p:spPr bwMode="auto">
            <a:xfrm>
              <a:off x="768" y="2025"/>
              <a:ext cx="502" cy="25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 type="none" w="lg" len="med"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sz="2000">
                  <a:latin typeface="Times New Roman" pitchFamily="18" charset="0"/>
                  <a:cs typeface="Times New Roman" pitchFamily="18" charset="0"/>
                </a:rPr>
                <a:t>8 bits</a:t>
              </a:r>
            </a:p>
          </p:txBody>
        </p:sp>
      </p:grpSp>
      <p:sp>
        <p:nvSpPr>
          <p:cNvPr id="16396" name="Rectangle 18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4850"/>
          </a:xfrm>
        </p:spPr>
        <p:txBody>
          <a:bodyPr/>
          <a:lstStyle/>
          <a:p>
            <a:pPr eaLnBrk="1" hangingPunct="1"/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Adresse IP de classe A</a:t>
            </a:r>
          </a:p>
        </p:txBody>
      </p:sp>
      <p:sp>
        <p:nvSpPr>
          <p:cNvPr id="16397" name="ZoneTexte 18"/>
          <p:cNvSpPr txBox="1">
            <a:spLocks noChangeArrowheads="1"/>
          </p:cNvSpPr>
          <p:nvPr/>
        </p:nvSpPr>
        <p:spPr bwMode="auto">
          <a:xfrm>
            <a:off x="285750" y="1143000"/>
            <a:ext cx="85725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Char char="•"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Le  premier octet est réservé au réseau, les 3  octets ( 24 bits ) suivants sont réservés aux hôtes.</a:t>
            </a:r>
          </a:p>
          <a:p>
            <a:pPr marL="342900" indent="-342900">
              <a:buFont typeface="Arial" charset="0"/>
              <a:buChar char="•"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Les premiers bits des octets réseau sont toujours à 0 ( il reste 7 bits )</a:t>
            </a:r>
          </a:p>
          <a:p>
            <a:pPr marL="342900" indent="-342900"/>
            <a:endParaRPr lang="fr-FR" dirty="0"/>
          </a:p>
          <a:p>
            <a:pPr marL="342900" indent="-342900"/>
            <a:endParaRPr lang="fr-FR" dirty="0"/>
          </a:p>
        </p:txBody>
      </p:sp>
      <p:sp>
        <p:nvSpPr>
          <p:cNvPr id="16398" name="ZoneTexte 19"/>
          <p:cNvSpPr txBox="1">
            <a:spLocks noChangeArrowheads="1"/>
          </p:cNvSpPr>
          <p:nvPr/>
        </p:nvSpPr>
        <p:spPr bwMode="auto">
          <a:xfrm>
            <a:off x="611188" y="4437063"/>
            <a:ext cx="693578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Nombre de réseaux disponibles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: 2</a:t>
            </a:r>
            <a:r>
              <a:rPr lang="fr-FR" sz="2400" baseline="30000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=  128 réseaux </a:t>
            </a:r>
          </a:p>
          <a:p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Nombre d'hôtes disponibles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: 2</a:t>
            </a:r>
            <a:r>
              <a:rPr lang="fr-FR" sz="2400" baseline="30000" dirty="0"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= 16 777 216 hôtes </a:t>
            </a:r>
          </a:p>
        </p:txBody>
      </p:sp>
      <p:sp>
        <p:nvSpPr>
          <p:cNvPr id="16399" name="Text Box 21"/>
          <p:cNvSpPr txBox="1">
            <a:spLocks noChangeArrowheads="1"/>
          </p:cNvSpPr>
          <p:nvPr/>
        </p:nvSpPr>
        <p:spPr bwMode="auto">
          <a:xfrm>
            <a:off x="395288" y="5378450"/>
            <a:ext cx="6269037" cy="12620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 b="1" u="sng" dirty="0">
                <a:latin typeface="Times New Roman" pitchFamily="18" charset="0"/>
                <a:cs typeface="Times New Roman" pitchFamily="18" charset="0"/>
              </a:rPr>
              <a:t>Exemple :</a:t>
            </a:r>
          </a:p>
          <a:p>
            <a:r>
              <a:rPr lang="en-GB" altLang="en-GB" sz="2400" dirty="0">
                <a:latin typeface="Times New Roman" pitchFamily="18" charset="0"/>
                <a:cs typeface="Times New Roman" pitchFamily="18" charset="0"/>
              </a:rPr>
              <a:t>90.25.48.10 correspond à </a:t>
            </a:r>
            <a:r>
              <a:rPr lang="en-GB" altLang="en-GB" sz="2400" dirty="0" err="1">
                <a:latin typeface="Times New Roman" pitchFamily="18" charset="0"/>
                <a:cs typeface="Times New Roman" pitchFamily="18" charset="0"/>
              </a:rPr>
              <a:t>une</a:t>
            </a:r>
            <a:r>
              <a:rPr lang="en-GB" alt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GB" sz="2400" dirty="0" err="1">
                <a:latin typeface="Times New Roman" pitchFamily="18" charset="0"/>
                <a:cs typeface="Times New Roman" pitchFamily="18" charset="0"/>
              </a:rPr>
              <a:t>adresse</a:t>
            </a:r>
            <a:r>
              <a:rPr lang="en-GB" altLang="en-GB" sz="2400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GB" altLang="en-GB" sz="2400" dirty="0" err="1">
                <a:latin typeface="Times New Roman" pitchFamily="18" charset="0"/>
                <a:cs typeface="Times New Roman" pitchFamily="18" charset="0"/>
              </a:rPr>
              <a:t>classe</a:t>
            </a:r>
            <a:r>
              <a:rPr lang="en-GB" altLang="en-GB" sz="2400" dirty="0">
                <a:latin typeface="Times New Roman" pitchFamily="18" charset="0"/>
                <a:cs typeface="Times New Roman" pitchFamily="18" charset="0"/>
              </a:rPr>
              <a:t> A</a:t>
            </a:r>
          </a:p>
          <a:p>
            <a:r>
              <a:rPr lang="en-GB" altLang="en-GB" sz="2800" b="1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GB" altLang="en-GB" sz="2400" dirty="0">
                <a:latin typeface="Times New Roman" pitchFamily="18" charset="0"/>
                <a:cs typeface="Times New Roman" pitchFamily="18" charset="0"/>
              </a:rPr>
              <a:t>1011010 00011001 00110000 00001010</a:t>
            </a:r>
            <a:r>
              <a:rPr lang="en-GB" altLang="en-GB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8DCE7A-E07C-4EFE-A011-2615B64A6F04}" type="slidenum">
              <a:rPr lang="fr-FR"/>
              <a:pPr>
                <a:defRPr/>
              </a:pPr>
              <a:t>14</a:t>
            </a:fld>
            <a:endParaRPr lang="fr-FR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5873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fr-FR" sz="3600" b="1" smtClean="0">
                <a:latin typeface="Times New Roman" pitchFamily="18" charset="0"/>
                <a:cs typeface="Times New Roman" pitchFamily="18" charset="0"/>
              </a:rPr>
              <a:t>Adresse IP de classe B</a:t>
            </a:r>
          </a:p>
        </p:txBody>
      </p:sp>
      <p:sp>
        <p:nvSpPr>
          <p:cNvPr id="17411" name="Rectangle 6"/>
          <p:cNvSpPr>
            <a:spLocks noChangeArrowheads="1"/>
          </p:cNvSpPr>
          <p:nvPr/>
        </p:nvSpPr>
        <p:spPr bwMode="auto">
          <a:xfrm>
            <a:off x="395288" y="2349500"/>
            <a:ext cx="1968500" cy="3794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RÉSEAU</a:t>
            </a:r>
          </a:p>
        </p:txBody>
      </p:sp>
      <p:sp>
        <p:nvSpPr>
          <p:cNvPr id="17412" name="Rectangle 7"/>
          <p:cNvSpPr>
            <a:spLocks noChangeArrowheads="1"/>
          </p:cNvSpPr>
          <p:nvPr/>
        </p:nvSpPr>
        <p:spPr bwMode="auto">
          <a:xfrm>
            <a:off x="4403725" y="2343150"/>
            <a:ext cx="1970088" cy="379413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HÔTE</a:t>
            </a:r>
          </a:p>
        </p:txBody>
      </p:sp>
      <p:sp>
        <p:nvSpPr>
          <p:cNvPr id="17413" name="Rectangle 8"/>
          <p:cNvSpPr>
            <a:spLocks noChangeArrowheads="1"/>
          </p:cNvSpPr>
          <p:nvPr/>
        </p:nvSpPr>
        <p:spPr bwMode="auto">
          <a:xfrm>
            <a:off x="6408738" y="2333625"/>
            <a:ext cx="1970087" cy="379413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HÔTE</a:t>
            </a:r>
          </a:p>
        </p:txBody>
      </p:sp>
      <p:sp>
        <p:nvSpPr>
          <p:cNvPr id="17414" name="Rectangle 9"/>
          <p:cNvSpPr>
            <a:spLocks noChangeArrowheads="1"/>
          </p:cNvSpPr>
          <p:nvPr/>
        </p:nvSpPr>
        <p:spPr bwMode="auto">
          <a:xfrm>
            <a:off x="2408238" y="2341563"/>
            <a:ext cx="1970087" cy="3794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RÉSEAU</a:t>
            </a:r>
          </a:p>
        </p:txBody>
      </p:sp>
      <p:sp>
        <p:nvSpPr>
          <p:cNvPr id="17415" name="Rectangle 10"/>
          <p:cNvSpPr>
            <a:spLocks noChangeArrowheads="1"/>
          </p:cNvSpPr>
          <p:nvPr/>
        </p:nvSpPr>
        <p:spPr bwMode="auto">
          <a:xfrm>
            <a:off x="430213" y="3157538"/>
            <a:ext cx="1970087" cy="379412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1 0 ? ? ? ? ? ?</a:t>
            </a:r>
          </a:p>
        </p:txBody>
      </p:sp>
      <p:sp>
        <p:nvSpPr>
          <p:cNvPr id="17416" name="Rectangle 11"/>
          <p:cNvSpPr>
            <a:spLocks noChangeArrowheads="1"/>
          </p:cNvSpPr>
          <p:nvPr/>
        </p:nvSpPr>
        <p:spPr bwMode="auto">
          <a:xfrm>
            <a:off x="2435225" y="3154363"/>
            <a:ext cx="1968500" cy="379412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? ? ? ? ? ? ? ?</a:t>
            </a:r>
          </a:p>
        </p:txBody>
      </p:sp>
      <p:sp>
        <p:nvSpPr>
          <p:cNvPr id="17417" name="Rectangle 12"/>
          <p:cNvSpPr>
            <a:spLocks noChangeArrowheads="1"/>
          </p:cNvSpPr>
          <p:nvPr/>
        </p:nvSpPr>
        <p:spPr bwMode="auto">
          <a:xfrm>
            <a:off x="4438650" y="3140075"/>
            <a:ext cx="1970088" cy="409575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fr-FR" sz="2000">
              <a:latin typeface="Comic Sans MS" pitchFamily="66" charset="0"/>
            </a:endParaRPr>
          </a:p>
        </p:txBody>
      </p:sp>
      <p:sp>
        <p:nvSpPr>
          <p:cNvPr id="17418" name="Rectangle 13"/>
          <p:cNvSpPr>
            <a:spLocks noChangeArrowheads="1"/>
          </p:cNvSpPr>
          <p:nvPr/>
        </p:nvSpPr>
        <p:spPr bwMode="auto">
          <a:xfrm>
            <a:off x="6443663" y="3141663"/>
            <a:ext cx="1970087" cy="409575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fr-FR" sz="2000">
              <a:latin typeface="Comic Sans MS" pitchFamily="66" charset="0"/>
            </a:endParaRPr>
          </a:p>
        </p:txBody>
      </p:sp>
      <p:grpSp>
        <p:nvGrpSpPr>
          <p:cNvPr id="17419" name="Group 14"/>
          <p:cNvGrpSpPr>
            <a:grpSpLocks/>
          </p:cNvGrpSpPr>
          <p:nvPr/>
        </p:nvGrpSpPr>
        <p:grpSpPr bwMode="auto">
          <a:xfrm>
            <a:off x="465138" y="3606800"/>
            <a:ext cx="3938587" cy="366713"/>
            <a:chOff x="384" y="2496"/>
            <a:chExt cx="2688" cy="231"/>
          </a:xfrm>
        </p:grpSpPr>
        <p:sp>
          <p:nvSpPr>
            <p:cNvPr id="17426" name="Line 15"/>
            <p:cNvSpPr>
              <a:spLocks noChangeShapeType="1"/>
            </p:cNvSpPr>
            <p:nvPr/>
          </p:nvSpPr>
          <p:spPr bwMode="auto">
            <a:xfrm>
              <a:off x="384" y="2631"/>
              <a:ext cx="26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lIns="90000" tIns="46800" rIns="90000" bIns="46800">
              <a:spAutoFit/>
            </a:bodyPr>
            <a:lstStyle/>
            <a:p>
              <a:endParaRPr lang="fr-FR"/>
            </a:p>
          </p:txBody>
        </p:sp>
        <p:sp>
          <p:nvSpPr>
            <p:cNvPr id="17427" name="Text Box 16"/>
            <p:cNvSpPr txBox="1">
              <a:spLocks noChangeArrowheads="1"/>
            </p:cNvSpPr>
            <p:nvPr/>
          </p:nvSpPr>
          <p:spPr bwMode="auto">
            <a:xfrm>
              <a:off x="1491" y="2496"/>
              <a:ext cx="544" cy="231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 type="none" w="lg" len="med"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>
                  <a:latin typeface="Times New Roman" pitchFamily="18" charset="0"/>
                  <a:cs typeface="Times New Roman" pitchFamily="18" charset="0"/>
                </a:rPr>
                <a:t>16 bits</a:t>
              </a:r>
            </a:p>
          </p:txBody>
        </p:sp>
      </p:grpSp>
      <p:grpSp>
        <p:nvGrpSpPr>
          <p:cNvPr id="17420" name="Group 17"/>
          <p:cNvGrpSpPr>
            <a:grpSpLocks/>
          </p:cNvGrpSpPr>
          <p:nvPr/>
        </p:nvGrpSpPr>
        <p:grpSpPr bwMode="auto">
          <a:xfrm>
            <a:off x="4475163" y="3606800"/>
            <a:ext cx="3938587" cy="366713"/>
            <a:chOff x="384" y="2496"/>
            <a:chExt cx="2688" cy="231"/>
          </a:xfrm>
        </p:grpSpPr>
        <p:sp>
          <p:nvSpPr>
            <p:cNvPr id="17424" name="Line 18"/>
            <p:cNvSpPr>
              <a:spLocks noChangeShapeType="1"/>
            </p:cNvSpPr>
            <p:nvPr/>
          </p:nvSpPr>
          <p:spPr bwMode="auto">
            <a:xfrm>
              <a:off x="384" y="2631"/>
              <a:ext cx="26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lIns="90000" tIns="46800" rIns="90000" bIns="46800">
              <a:spAutoFit/>
            </a:bodyPr>
            <a:lstStyle/>
            <a:p>
              <a:endParaRPr lang="fr-FR"/>
            </a:p>
          </p:txBody>
        </p:sp>
        <p:sp>
          <p:nvSpPr>
            <p:cNvPr id="17425" name="Text Box 19"/>
            <p:cNvSpPr txBox="1">
              <a:spLocks noChangeArrowheads="1"/>
            </p:cNvSpPr>
            <p:nvPr/>
          </p:nvSpPr>
          <p:spPr bwMode="auto">
            <a:xfrm>
              <a:off x="1491" y="2496"/>
              <a:ext cx="544" cy="231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 type="none" w="lg" len="med"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>
                  <a:latin typeface="Times New Roman" pitchFamily="18" charset="0"/>
                  <a:cs typeface="Times New Roman" pitchFamily="18" charset="0"/>
                </a:rPr>
                <a:t>16 bits</a:t>
              </a:r>
            </a:p>
          </p:txBody>
        </p:sp>
      </p:grpSp>
      <p:sp>
        <p:nvSpPr>
          <p:cNvPr id="17421" name="ZoneTexte 19"/>
          <p:cNvSpPr txBox="1">
            <a:spLocks noChangeArrowheads="1"/>
          </p:cNvSpPr>
          <p:nvPr/>
        </p:nvSpPr>
        <p:spPr bwMode="auto">
          <a:xfrm>
            <a:off x="250825" y="908050"/>
            <a:ext cx="85725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Les 2 premiers octets sont réservés au réseau, les 2  octets ( 16 bits) suivants sont réservés aux l'hôtes.</a:t>
            </a:r>
          </a:p>
          <a:p>
            <a:pPr>
              <a:buFontTx/>
              <a:buChar char="•"/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Les deux premiers bits des octets réseau sont toujours à 10 ( il reste 14 bits)</a:t>
            </a:r>
            <a:endParaRPr lang="fr-FR"/>
          </a:p>
        </p:txBody>
      </p:sp>
      <p:sp>
        <p:nvSpPr>
          <p:cNvPr id="17422" name="ZoneTexte 20"/>
          <p:cNvSpPr txBox="1">
            <a:spLocks noChangeArrowheads="1"/>
          </p:cNvSpPr>
          <p:nvPr/>
        </p:nvSpPr>
        <p:spPr bwMode="auto">
          <a:xfrm>
            <a:off x="395288" y="4221163"/>
            <a:ext cx="706278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 b="1">
                <a:latin typeface="Times New Roman" pitchFamily="18" charset="0"/>
                <a:cs typeface="Times New Roman" pitchFamily="18" charset="0"/>
              </a:rPr>
              <a:t>Nombre de réseaux disponibles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 : 2</a:t>
            </a:r>
            <a:r>
              <a:rPr lang="fr-FR" sz="2400" baseline="30000">
                <a:latin typeface="Times New Roman" pitchFamily="18" charset="0"/>
                <a:cs typeface="Times New Roman" pitchFamily="18" charset="0"/>
              </a:rPr>
              <a:t>14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 = 16 384 réseaux</a:t>
            </a:r>
          </a:p>
          <a:p>
            <a:r>
              <a:rPr lang="fr-FR" sz="2400" b="1">
                <a:latin typeface="Times New Roman" pitchFamily="18" charset="0"/>
                <a:cs typeface="Times New Roman" pitchFamily="18" charset="0"/>
              </a:rPr>
              <a:t>Nombre d'hôtes disponibles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 : 2</a:t>
            </a:r>
            <a:r>
              <a:rPr lang="fr-FR" sz="2400" baseline="30000"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 = 65 536</a:t>
            </a:r>
            <a:r>
              <a:rPr lang="fr-FR"/>
              <a:t>  hôtes </a:t>
            </a:r>
          </a:p>
        </p:txBody>
      </p:sp>
      <p:sp>
        <p:nvSpPr>
          <p:cNvPr id="17423" name="Text Box 21"/>
          <p:cNvSpPr txBox="1">
            <a:spLocks noChangeArrowheads="1"/>
          </p:cNvSpPr>
          <p:nvPr/>
        </p:nvSpPr>
        <p:spPr bwMode="auto">
          <a:xfrm>
            <a:off x="298450" y="5091113"/>
            <a:ext cx="6873875" cy="12620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 b="1" u="sng">
                <a:latin typeface="Times New Roman" pitchFamily="18" charset="0"/>
                <a:cs typeface="Times New Roman" pitchFamily="18" charset="0"/>
              </a:rPr>
              <a:t>Exemple :</a:t>
            </a:r>
          </a:p>
          <a:p>
            <a:r>
              <a:rPr lang="en-GB" altLang="en-GB" sz="2400">
                <a:latin typeface="Times New Roman" pitchFamily="18" charset="0"/>
                <a:cs typeface="Times New Roman" pitchFamily="18" charset="0"/>
              </a:rPr>
              <a:t>130.100.</a:t>
            </a:r>
            <a:r>
              <a:rPr lang="en-GB" altLang="en-GB" sz="24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20.10</a:t>
            </a:r>
            <a:r>
              <a:rPr lang="en-GB" altLang="en-GB" sz="2400">
                <a:latin typeface="Times New Roman" pitchFamily="18" charset="0"/>
                <a:cs typeface="Times New Roman" pitchFamily="18" charset="0"/>
              </a:rPr>
              <a:t> correspond à une adresse de la classe B</a:t>
            </a:r>
          </a:p>
          <a:p>
            <a:r>
              <a:rPr lang="en-GB" altLang="en-GB" sz="2800" b="1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GB" altLang="en-GB" sz="2400">
                <a:latin typeface="Times New Roman" pitchFamily="18" charset="0"/>
                <a:cs typeface="Times New Roman" pitchFamily="18" charset="0"/>
              </a:rPr>
              <a:t>000010 01100100 00010100  00001010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4AB7D8-5263-49AC-8541-67D22ECA1A91}" type="slidenum">
              <a:rPr lang="fr-FR"/>
              <a:pPr>
                <a:defRPr/>
              </a:pPr>
              <a:t>15</a:t>
            </a:fld>
            <a:endParaRPr lang="fr-FR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66750"/>
          </a:xfrm>
        </p:spPr>
        <p:txBody>
          <a:bodyPr/>
          <a:lstStyle/>
          <a:p>
            <a:pPr eaLnBrk="1" hangingPunct="1"/>
            <a:r>
              <a:rPr lang="fr-FR" sz="3600" b="1" smtClean="0">
                <a:latin typeface="Times New Roman" pitchFamily="18" charset="0"/>
                <a:cs typeface="Times New Roman" pitchFamily="18" charset="0"/>
              </a:rPr>
              <a:t>Adresse IP de classe C</a:t>
            </a:r>
          </a:p>
        </p:txBody>
      </p:sp>
      <p:sp>
        <p:nvSpPr>
          <p:cNvPr id="18435" name="Rectangle 4"/>
          <p:cNvSpPr>
            <a:spLocks noChangeArrowheads="1"/>
          </p:cNvSpPr>
          <p:nvPr/>
        </p:nvSpPr>
        <p:spPr bwMode="auto">
          <a:xfrm>
            <a:off x="468313" y="2482850"/>
            <a:ext cx="1968500" cy="3794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RÉSEAU</a:t>
            </a:r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6481763" y="2466975"/>
            <a:ext cx="1970087" cy="379413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HÔTE</a:t>
            </a:r>
          </a:p>
        </p:txBody>
      </p:sp>
      <p:grpSp>
        <p:nvGrpSpPr>
          <p:cNvPr id="18437" name="Group 6"/>
          <p:cNvGrpSpPr>
            <a:grpSpLocks/>
          </p:cNvGrpSpPr>
          <p:nvPr/>
        </p:nvGrpSpPr>
        <p:grpSpPr bwMode="auto">
          <a:xfrm>
            <a:off x="6516688" y="3783013"/>
            <a:ext cx="1900237" cy="366712"/>
            <a:chOff x="4560" y="2121"/>
            <a:chExt cx="1296" cy="231"/>
          </a:xfrm>
        </p:grpSpPr>
        <p:sp>
          <p:nvSpPr>
            <p:cNvPr id="18450" name="Line 7"/>
            <p:cNvSpPr>
              <a:spLocks noChangeShapeType="1"/>
            </p:cNvSpPr>
            <p:nvPr/>
          </p:nvSpPr>
          <p:spPr bwMode="auto">
            <a:xfrm>
              <a:off x="4560" y="2256"/>
              <a:ext cx="12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lIns="90000" tIns="46800" rIns="90000" bIns="46800">
              <a:spAutoFit/>
            </a:bodyPr>
            <a:lstStyle/>
            <a:p>
              <a:endParaRPr lang="fr-FR"/>
            </a:p>
          </p:txBody>
        </p:sp>
        <p:sp>
          <p:nvSpPr>
            <p:cNvPr id="18451" name="Text Box 8"/>
            <p:cNvSpPr txBox="1">
              <a:spLocks noChangeArrowheads="1"/>
            </p:cNvSpPr>
            <p:nvPr/>
          </p:nvSpPr>
          <p:spPr bwMode="auto">
            <a:xfrm>
              <a:off x="5040" y="2121"/>
              <a:ext cx="550" cy="231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 type="none" w="lg" len="med"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>
                  <a:latin typeface="Comic Sans MS" pitchFamily="66" charset="0"/>
                </a:rPr>
                <a:t>8 bits</a:t>
              </a:r>
            </a:p>
          </p:txBody>
        </p:sp>
      </p:grpSp>
      <p:sp>
        <p:nvSpPr>
          <p:cNvPr id="18438" name="Rectangle 9"/>
          <p:cNvSpPr>
            <a:spLocks noChangeArrowheads="1"/>
          </p:cNvSpPr>
          <p:nvPr/>
        </p:nvSpPr>
        <p:spPr bwMode="auto">
          <a:xfrm>
            <a:off x="2481263" y="2474913"/>
            <a:ext cx="1970087" cy="3794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RÉSEAU</a:t>
            </a:r>
          </a:p>
        </p:txBody>
      </p:sp>
      <p:sp>
        <p:nvSpPr>
          <p:cNvPr id="18439" name="Rectangle 10"/>
          <p:cNvSpPr>
            <a:spLocks noChangeArrowheads="1"/>
          </p:cNvSpPr>
          <p:nvPr/>
        </p:nvSpPr>
        <p:spPr bwMode="auto">
          <a:xfrm>
            <a:off x="4476750" y="2474913"/>
            <a:ext cx="1970088" cy="3794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RÉSEAU</a:t>
            </a:r>
          </a:p>
        </p:txBody>
      </p:sp>
      <p:sp>
        <p:nvSpPr>
          <p:cNvPr id="18440" name="Rectangle 11"/>
          <p:cNvSpPr>
            <a:spLocks noChangeArrowheads="1"/>
          </p:cNvSpPr>
          <p:nvPr/>
        </p:nvSpPr>
        <p:spPr bwMode="auto">
          <a:xfrm>
            <a:off x="503238" y="3367088"/>
            <a:ext cx="1970087" cy="379412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1 1 0 ? ? ? ? ?</a:t>
            </a:r>
          </a:p>
        </p:txBody>
      </p:sp>
      <p:sp>
        <p:nvSpPr>
          <p:cNvPr id="18441" name="Rectangle 12"/>
          <p:cNvSpPr>
            <a:spLocks noChangeArrowheads="1"/>
          </p:cNvSpPr>
          <p:nvPr/>
        </p:nvSpPr>
        <p:spPr bwMode="auto">
          <a:xfrm>
            <a:off x="2508250" y="3363913"/>
            <a:ext cx="1968500" cy="379412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? ? ? ? ? ? ? ?</a:t>
            </a:r>
          </a:p>
        </p:txBody>
      </p:sp>
      <p:sp>
        <p:nvSpPr>
          <p:cNvPr id="18442" name="Rectangle 13"/>
          <p:cNvSpPr>
            <a:spLocks noChangeArrowheads="1"/>
          </p:cNvSpPr>
          <p:nvPr/>
        </p:nvSpPr>
        <p:spPr bwMode="auto">
          <a:xfrm>
            <a:off x="4511675" y="3363913"/>
            <a:ext cx="1970088" cy="379412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? ? ? ? ? ? ? ?</a:t>
            </a:r>
          </a:p>
        </p:txBody>
      </p:sp>
      <p:sp>
        <p:nvSpPr>
          <p:cNvPr id="18443" name="Rectangle 14"/>
          <p:cNvSpPr>
            <a:spLocks noChangeArrowheads="1"/>
          </p:cNvSpPr>
          <p:nvPr/>
        </p:nvSpPr>
        <p:spPr bwMode="auto">
          <a:xfrm>
            <a:off x="6516688" y="3351213"/>
            <a:ext cx="1970087" cy="409575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endParaRPr lang="fr-FR" sz="2000">
              <a:latin typeface="Comic Sans MS" pitchFamily="66" charset="0"/>
            </a:endParaRPr>
          </a:p>
        </p:txBody>
      </p:sp>
      <p:grpSp>
        <p:nvGrpSpPr>
          <p:cNvPr id="18444" name="Group 15"/>
          <p:cNvGrpSpPr>
            <a:grpSpLocks/>
          </p:cNvGrpSpPr>
          <p:nvPr/>
        </p:nvGrpSpPr>
        <p:grpSpPr bwMode="auto">
          <a:xfrm>
            <a:off x="538163" y="3783013"/>
            <a:ext cx="5908675" cy="366712"/>
            <a:chOff x="384" y="2475"/>
            <a:chExt cx="4032" cy="231"/>
          </a:xfrm>
        </p:grpSpPr>
        <p:sp>
          <p:nvSpPr>
            <p:cNvPr id="18448" name="Line 16"/>
            <p:cNvSpPr>
              <a:spLocks noChangeShapeType="1"/>
            </p:cNvSpPr>
            <p:nvPr/>
          </p:nvSpPr>
          <p:spPr bwMode="auto">
            <a:xfrm>
              <a:off x="384" y="2610"/>
              <a:ext cx="40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lIns="90000" tIns="46800" rIns="90000" bIns="46800">
              <a:spAutoFit/>
            </a:bodyPr>
            <a:lstStyle/>
            <a:p>
              <a:endParaRPr lang="fr-FR"/>
            </a:p>
          </p:txBody>
        </p:sp>
        <p:sp>
          <p:nvSpPr>
            <p:cNvPr id="18449" name="Text Box 17"/>
            <p:cNvSpPr txBox="1">
              <a:spLocks noChangeArrowheads="1"/>
            </p:cNvSpPr>
            <p:nvPr/>
          </p:nvSpPr>
          <p:spPr bwMode="auto">
            <a:xfrm>
              <a:off x="2139" y="2475"/>
              <a:ext cx="646" cy="231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 type="none" w="lg" len="med"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>
                  <a:latin typeface="Comic Sans MS" pitchFamily="66" charset="0"/>
                </a:rPr>
                <a:t>24 bits</a:t>
              </a:r>
            </a:p>
          </p:txBody>
        </p:sp>
      </p:grpSp>
      <p:sp>
        <p:nvSpPr>
          <p:cNvPr id="18445" name="Rectangle 19"/>
          <p:cNvSpPr>
            <a:spLocks noChangeArrowheads="1"/>
          </p:cNvSpPr>
          <p:nvPr/>
        </p:nvSpPr>
        <p:spPr bwMode="auto">
          <a:xfrm>
            <a:off x="539750" y="1196975"/>
            <a:ext cx="8358188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Les 3 premiers octets sont réservés au réseau, l'octet  ( 8 bits )suivant est réservé aux l'hôtes. </a:t>
            </a:r>
          </a:p>
          <a:p>
            <a:pPr>
              <a:buFontTx/>
              <a:buChar char="•"/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Les trois  premiers bits des octets réseau sont 110 ( il reste 21 bits )</a:t>
            </a:r>
          </a:p>
          <a:p>
            <a:endParaRPr lang="fr-FR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6" name="ZoneTexte 20"/>
          <p:cNvSpPr txBox="1">
            <a:spLocks noChangeArrowheads="1"/>
          </p:cNvSpPr>
          <p:nvPr/>
        </p:nvSpPr>
        <p:spPr bwMode="auto">
          <a:xfrm>
            <a:off x="539750" y="4437063"/>
            <a:ext cx="59832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b="1">
                <a:latin typeface="Times New Roman" pitchFamily="18" charset="0"/>
                <a:cs typeface="Times New Roman" pitchFamily="18" charset="0"/>
              </a:rPr>
              <a:t>Nombre de réseaux disponibles</a:t>
            </a:r>
            <a:r>
              <a:rPr lang="fr-FR" sz="2000">
                <a:latin typeface="Times New Roman" pitchFamily="18" charset="0"/>
                <a:cs typeface="Times New Roman" pitchFamily="18" charset="0"/>
              </a:rPr>
              <a:t> : 2</a:t>
            </a:r>
            <a:r>
              <a:rPr lang="fr-FR" sz="2000" baseline="30000">
                <a:latin typeface="Times New Roman" pitchFamily="18" charset="0"/>
                <a:cs typeface="Times New Roman" pitchFamily="18" charset="0"/>
              </a:rPr>
              <a:t>21</a:t>
            </a:r>
            <a:r>
              <a:rPr lang="fr-FR" sz="2000">
                <a:latin typeface="Times New Roman" pitchFamily="18" charset="0"/>
                <a:cs typeface="Times New Roman" pitchFamily="18" charset="0"/>
              </a:rPr>
              <a:t> = 209 752 réseaux</a:t>
            </a:r>
          </a:p>
          <a:p>
            <a:r>
              <a:rPr lang="fr-FR" sz="2000" b="1">
                <a:latin typeface="Times New Roman" pitchFamily="18" charset="0"/>
                <a:cs typeface="Times New Roman" pitchFamily="18" charset="0"/>
              </a:rPr>
              <a:t>Nombre d'hôtes disponibles</a:t>
            </a:r>
            <a:r>
              <a:rPr lang="fr-FR" sz="2000">
                <a:latin typeface="Times New Roman" pitchFamily="18" charset="0"/>
                <a:cs typeface="Times New Roman" pitchFamily="18" charset="0"/>
              </a:rPr>
              <a:t> : 2</a:t>
            </a:r>
            <a:r>
              <a:rPr lang="fr-FR" sz="2000" baseline="3000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fr-FR" sz="2000">
                <a:latin typeface="Times New Roman" pitchFamily="18" charset="0"/>
                <a:cs typeface="Times New Roman" pitchFamily="18" charset="0"/>
              </a:rPr>
              <a:t> = 256</a:t>
            </a:r>
            <a:r>
              <a:rPr lang="fr-FR"/>
              <a:t> hôtes </a:t>
            </a:r>
          </a:p>
        </p:txBody>
      </p:sp>
      <p:sp>
        <p:nvSpPr>
          <p:cNvPr id="18447" name="Text Box 21"/>
          <p:cNvSpPr txBox="1">
            <a:spLocks noChangeArrowheads="1"/>
          </p:cNvSpPr>
          <p:nvPr/>
        </p:nvSpPr>
        <p:spPr bwMode="auto">
          <a:xfrm>
            <a:off x="298450" y="5356225"/>
            <a:ext cx="8202613" cy="12620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400" b="1" u="sng">
                <a:latin typeface="Times New Roman" pitchFamily="18" charset="0"/>
                <a:cs typeface="Times New Roman" pitchFamily="18" charset="0"/>
              </a:rPr>
              <a:t>Exemple :</a:t>
            </a:r>
          </a:p>
          <a:p>
            <a:r>
              <a:rPr lang="en-GB" altLang="en-GB" sz="2400">
                <a:latin typeface="Times New Roman" pitchFamily="18" charset="0"/>
                <a:cs typeface="Times New Roman" pitchFamily="18" charset="0"/>
              </a:rPr>
              <a:t>192.5.5.</a:t>
            </a:r>
            <a:r>
              <a:rPr lang="en-GB" altLang="en-GB" sz="24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11 </a:t>
            </a:r>
            <a:r>
              <a:rPr lang="en-GB" altLang="en-GB" sz="2400">
                <a:latin typeface="Times New Roman" pitchFamily="18" charset="0"/>
                <a:cs typeface="Times New Roman" pitchFamily="18" charset="0"/>
              </a:rPr>
              <a:t>correspond à une adresse de classe C .</a:t>
            </a:r>
          </a:p>
          <a:p>
            <a:r>
              <a:rPr lang="fr-FR" sz="2800" b="1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000000 00000101 00000101 00001011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633517-5DD5-49D7-9FC8-F6971073EC9E}" type="slidenum">
              <a:rPr lang="fr-FR"/>
              <a:pPr>
                <a:defRPr/>
              </a:pPr>
              <a:t>16</a:t>
            </a:fld>
            <a:endParaRPr lang="fr-FR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fr-FR" sz="3600" b="1" smtClean="0">
                <a:latin typeface="Times New Roman" pitchFamily="18" charset="0"/>
                <a:cs typeface="Times New Roman" pitchFamily="18" charset="0"/>
              </a:rPr>
              <a:t>Classes d’adresses Particulières</a:t>
            </a:r>
            <a:r>
              <a:rPr lang="fr-FR" sz="3200" smtClean="0"/>
              <a:t> </a:t>
            </a:r>
          </a:p>
        </p:txBody>
      </p:sp>
      <p:grpSp>
        <p:nvGrpSpPr>
          <p:cNvPr id="19459" name="Group 36"/>
          <p:cNvGrpSpPr>
            <a:grpSpLocks/>
          </p:cNvGrpSpPr>
          <p:nvPr/>
        </p:nvGrpSpPr>
        <p:grpSpPr bwMode="auto">
          <a:xfrm>
            <a:off x="214313" y="2714625"/>
            <a:ext cx="8467725" cy="1423988"/>
            <a:chOff x="139" y="2138"/>
            <a:chExt cx="5334" cy="897"/>
          </a:xfrm>
        </p:grpSpPr>
        <p:sp>
          <p:nvSpPr>
            <p:cNvPr id="19462" name="Rectangle 24"/>
            <p:cNvSpPr>
              <a:spLocks noChangeArrowheads="1"/>
            </p:cNvSpPr>
            <p:nvPr/>
          </p:nvSpPr>
          <p:spPr bwMode="auto">
            <a:xfrm>
              <a:off x="1545" y="2161"/>
              <a:ext cx="136" cy="280"/>
            </a:xfrm>
            <a:prstGeom prst="rect">
              <a:avLst/>
            </a:prstGeom>
            <a:solidFill>
              <a:srgbClr val="FF66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9463" name="Rectangle 29"/>
            <p:cNvSpPr>
              <a:spLocks noChangeArrowheads="1"/>
            </p:cNvSpPr>
            <p:nvPr/>
          </p:nvSpPr>
          <p:spPr bwMode="auto">
            <a:xfrm>
              <a:off x="1689" y="2161"/>
              <a:ext cx="3784" cy="28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9464" name="Rectangle 30"/>
            <p:cNvSpPr>
              <a:spLocks noChangeArrowheads="1"/>
            </p:cNvSpPr>
            <p:nvPr/>
          </p:nvSpPr>
          <p:spPr bwMode="auto">
            <a:xfrm>
              <a:off x="2971" y="2138"/>
              <a:ext cx="1450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fr-FR" sz="2000" b="1">
                  <a:latin typeface="Times New Roman" pitchFamily="18" charset="0"/>
                  <a:cs typeface="Times New Roman" pitchFamily="18" charset="0"/>
                </a:rPr>
                <a:t>Multicast</a:t>
              </a:r>
            </a:p>
            <a:p>
              <a:r>
                <a:rPr lang="fr-FR" sz="1200" b="1">
                  <a:solidFill>
                    <a:schemeClr val="bg2"/>
                  </a:solidFill>
                </a:rPr>
                <a:t>   </a:t>
              </a:r>
            </a:p>
          </p:txBody>
        </p:sp>
        <p:sp>
          <p:nvSpPr>
            <p:cNvPr id="19465" name="Rectangle 31"/>
            <p:cNvSpPr>
              <a:spLocks noChangeArrowheads="1"/>
            </p:cNvSpPr>
            <p:nvPr/>
          </p:nvSpPr>
          <p:spPr bwMode="auto">
            <a:xfrm>
              <a:off x="139" y="2195"/>
              <a:ext cx="83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r>
                <a:rPr lang="fr-FR" sz="2400" b="1" u="sng">
                  <a:latin typeface="Times New Roman" pitchFamily="18" charset="0"/>
                  <a:cs typeface="Times New Roman" pitchFamily="18" charset="0"/>
                </a:rPr>
                <a:t>Classe D</a:t>
              </a:r>
            </a:p>
          </p:txBody>
        </p:sp>
        <p:sp>
          <p:nvSpPr>
            <p:cNvPr id="19466" name="Rectangle 34"/>
            <p:cNvSpPr>
              <a:spLocks noChangeArrowheads="1"/>
            </p:cNvSpPr>
            <p:nvPr/>
          </p:nvSpPr>
          <p:spPr bwMode="auto">
            <a:xfrm>
              <a:off x="1257" y="2161"/>
              <a:ext cx="136" cy="280"/>
            </a:xfrm>
            <a:prstGeom prst="rect">
              <a:avLst/>
            </a:prstGeom>
            <a:solidFill>
              <a:srgbClr val="FF66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9467" name="Rectangle 35"/>
            <p:cNvSpPr>
              <a:spLocks noChangeArrowheads="1"/>
            </p:cNvSpPr>
            <p:nvPr/>
          </p:nvSpPr>
          <p:spPr bwMode="auto">
            <a:xfrm>
              <a:off x="1243" y="2176"/>
              <a:ext cx="23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r>
                <a:rPr lang="fr-FR" sz="2000" b="1"/>
                <a:t>1</a:t>
              </a:r>
            </a:p>
          </p:txBody>
        </p:sp>
        <p:sp>
          <p:nvSpPr>
            <p:cNvPr id="19468" name="Rectangle 36"/>
            <p:cNvSpPr>
              <a:spLocks noChangeArrowheads="1"/>
            </p:cNvSpPr>
            <p:nvPr/>
          </p:nvSpPr>
          <p:spPr bwMode="auto">
            <a:xfrm>
              <a:off x="1545" y="2161"/>
              <a:ext cx="136" cy="280"/>
            </a:xfrm>
            <a:prstGeom prst="rect">
              <a:avLst/>
            </a:prstGeom>
            <a:solidFill>
              <a:srgbClr val="FF66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9469" name="Rectangle 37"/>
            <p:cNvSpPr>
              <a:spLocks noChangeArrowheads="1"/>
            </p:cNvSpPr>
            <p:nvPr/>
          </p:nvSpPr>
          <p:spPr bwMode="auto">
            <a:xfrm>
              <a:off x="1531" y="2176"/>
              <a:ext cx="23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r>
                <a:rPr lang="fr-FR" sz="2000" b="1"/>
                <a:t>0</a:t>
              </a:r>
            </a:p>
          </p:txBody>
        </p:sp>
        <p:sp>
          <p:nvSpPr>
            <p:cNvPr id="19470" name="Rectangle 38"/>
            <p:cNvSpPr>
              <a:spLocks noChangeArrowheads="1"/>
            </p:cNvSpPr>
            <p:nvPr/>
          </p:nvSpPr>
          <p:spPr bwMode="auto">
            <a:xfrm>
              <a:off x="1401" y="2161"/>
              <a:ext cx="136" cy="280"/>
            </a:xfrm>
            <a:prstGeom prst="rect">
              <a:avLst/>
            </a:prstGeom>
            <a:solidFill>
              <a:srgbClr val="FF66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9471" name="Rectangle 39"/>
            <p:cNvSpPr>
              <a:spLocks noChangeArrowheads="1"/>
            </p:cNvSpPr>
            <p:nvPr/>
          </p:nvSpPr>
          <p:spPr bwMode="auto">
            <a:xfrm>
              <a:off x="1387" y="2176"/>
              <a:ext cx="23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r>
                <a:rPr lang="fr-FR" sz="2000" b="1"/>
                <a:t>1</a:t>
              </a:r>
            </a:p>
          </p:txBody>
        </p:sp>
        <p:sp>
          <p:nvSpPr>
            <p:cNvPr id="19472" name="Rectangle 47"/>
            <p:cNvSpPr>
              <a:spLocks noChangeArrowheads="1"/>
            </p:cNvSpPr>
            <p:nvPr/>
          </p:nvSpPr>
          <p:spPr bwMode="auto">
            <a:xfrm>
              <a:off x="1113" y="2161"/>
              <a:ext cx="136" cy="280"/>
            </a:xfrm>
            <a:prstGeom prst="rect">
              <a:avLst/>
            </a:prstGeom>
            <a:solidFill>
              <a:srgbClr val="FF66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9473" name="Rectangle 48"/>
            <p:cNvSpPr>
              <a:spLocks noChangeArrowheads="1"/>
            </p:cNvSpPr>
            <p:nvPr/>
          </p:nvSpPr>
          <p:spPr bwMode="auto">
            <a:xfrm>
              <a:off x="1099" y="2176"/>
              <a:ext cx="23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r>
                <a:rPr lang="fr-FR" sz="2000" b="1"/>
                <a:t>1</a:t>
              </a:r>
            </a:p>
          </p:txBody>
        </p:sp>
        <p:sp>
          <p:nvSpPr>
            <p:cNvPr id="19474" name="Rectangle 49"/>
            <p:cNvSpPr>
              <a:spLocks noChangeArrowheads="1"/>
            </p:cNvSpPr>
            <p:nvPr/>
          </p:nvSpPr>
          <p:spPr bwMode="auto">
            <a:xfrm>
              <a:off x="1689" y="2689"/>
              <a:ext cx="136" cy="280"/>
            </a:xfrm>
            <a:prstGeom prst="rect">
              <a:avLst/>
            </a:prstGeom>
            <a:solidFill>
              <a:srgbClr val="FF66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9475" name="Rectangle 50"/>
            <p:cNvSpPr>
              <a:spLocks noChangeArrowheads="1"/>
            </p:cNvSpPr>
            <p:nvPr/>
          </p:nvSpPr>
          <p:spPr bwMode="auto">
            <a:xfrm>
              <a:off x="1689" y="2689"/>
              <a:ext cx="3784" cy="28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9476" name="Rectangle 51"/>
            <p:cNvSpPr>
              <a:spLocks noChangeArrowheads="1"/>
            </p:cNvSpPr>
            <p:nvPr/>
          </p:nvSpPr>
          <p:spPr bwMode="auto">
            <a:xfrm>
              <a:off x="3067" y="2666"/>
              <a:ext cx="1450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r>
                <a:rPr lang="fr-FR" sz="2000" b="1">
                  <a:latin typeface="Times New Roman" pitchFamily="18" charset="0"/>
                  <a:cs typeface="Times New Roman" pitchFamily="18" charset="0"/>
                </a:rPr>
                <a:t>Réservé</a:t>
              </a:r>
            </a:p>
            <a:p>
              <a:r>
                <a:rPr lang="fr-FR" sz="1200" b="1">
                  <a:solidFill>
                    <a:schemeClr val="bg2"/>
                  </a:solidFill>
                </a:rPr>
                <a:t>   </a:t>
              </a:r>
            </a:p>
          </p:txBody>
        </p:sp>
        <p:sp>
          <p:nvSpPr>
            <p:cNvPr id="19477" name="Rectangle 52"/>
            <p:cNvSpPr>
              <a:spLocks noChangeArrowheads="1"/>
            </p:cNvSpPr>
            <p:nvPr/>
          </p:nvSpPr>
          <p:spPr bwMode="auto">
            <a:xfrm>
              <a:off x="139" y="2723"/>
              <a:ext cx="82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r>
                <a:rPr lang="fr-FR" sz="2400" b="1" u="sng">
                  <a:latin typeface="Times New Roman" pitchFamily="18" charset="0"/>
                  <a:cs typeface="Times New Roman" pitchFamily="18" charset="0"/>
                </a:rPr>
                <a:t>Classe E</a:t>
              </a:r>
            </a:p>
          </p:txBody>
        </p:sp>
        <p:sp>
          <p:nvSpPr>
            <p:cNvPr id="19478" name="Rectangle 53"/>
            <p:cNvSpPr>
              <a:spLocks noChangeArrowheads="1"/>
            </p:cNvSpPr>
            <p:nvPr/>
          </p:nvSpPr>
          <p:spPr bwMode="auto">
            <a:xfrm>
              <a:off x="1257" y="2689"/>
              <a:ext cx="136" cy="280"/>
            </a:xfrm>
            <a:prstGeom prst="rect">
              <a:avLst/>
            </a:prstGeom>
            <a:solidFill>
              <a:srgbClr val="FF66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9479" name="Rectangle 54"/>
            <p:cNvSpPr>
              <a:spLocks noChangeArrowheads="1"/>
            </p:cNvSpPr>
            <p:nvPr/>
          </p:nvSpPr>
          <p:spPr bwMode="auto">
            <a:xfrm>
              <a:off x="1243" y="2704"/>
              <a:ext cx="23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r>
                <a:rPr lang="fr-FR" sz="2000" b="1"/>
                <a:t>1</a:t>
              </a:r>
            </a:p>
          </p:txBody>
        </p:sp>
        <p:sp>
          <p:nvSpPr>
            <p:cNvPr id="19480" name="Rectangle 55"/>
            <p:cNvSpPr>
              <a:spLocks noChangeArrowheads="1"/>
            </p:cNvSpPr>
            <p:nvPr/>
          </p:nvSpPr>
          <p:spPr bwMode="auto">
            <a:xfrm>
              <a:off x="1689" y="2689"/>
              <a:ext cx="136" cy="280"/>
            </a:xfrm>
            <a:prstGeom prst="rect">
              <a:avLst/>
            </a:prstGeom>
            <a:solidFill>
              <a:srgbClr val="FF66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9481" name="Rectangle 56"/>
            <p:cNvSpPr>
              <a:spLocks noChangeArrowheads="1"/>
            </p:cNvSpPr>
            <p:nvPr/>
          </p:nvSpPr>
          <p:spPr bwMode="auto">
            <a:xfrm>
              <a:off x="1675" y="2704"/>
              <a:ext cx="23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r>
                <a:rPr lang="fr-FR" sz="2000" b="1"/>
                <a:t>0</a:t>
              </a:r>
            </a:p>
          </p:txBody>
        </p:sp>
        <p:sp>
          <p:nvSpPr>
            <p:cNvPr id="19482" name="Rectangle 57"/>
            <p:cNvSpPr>
              <a:spLocks noChangeArrowheads="1"/>
            </p:cNvSpPr>
            <p:nvPr/>
          </p:nvSpPr>
          <p:spPr bwMode="auto">
            <a:xfrm>
              <a:off x="1401" y="2689"/>
              <a:ext cx="136" cy="280"/>
            </a:xfrm>
            <a:prstGeom prst="rect">
              <a:avLst/>
            </a:prstGeom>
            <a:solidFill>
              <a:srgbClr val="FF66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9483" name="Rectangle 58"/>
            <p:cNvSpPr>
              <a:spLocks noChangeArrowheads="1"/>
            </p:cNvSpPr>
            <p:nvPr/>
          </p:nvSpPr>
          <p:spPr bwMode="auto">
            <a:xfrm>
              <a:off x="1387" y="2704"/>
              <a:ext cx="23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r>
                <a:rPr lang="fr-FR" sz="2000" b="1"/>
                <a:t>1</a:t>
              </a:r>
            </a:p>
          </p:txBody>
        </p:sp>
        <p:sp>
          <p:nvSpPr>
            <p:cNvPr id="19484" name="Rectangle 59"/>
            <p:cNvSpPr>
              <a:spLocks noChangeArrowheads="1"/>
            </p:cNvSpPr>
            <p:nvPr/>
          </p:nvSpPr>
          <p:spPr bwMode="auto">
            <a:xfrm>
              <a:off x="1113" y="2689"/>
              <a:ext cx="136" cy="280"/>
            </a:xfrm>
            <a:prstGeom prst="rect">
              <a:avLst/>
            </a:prstGeom>
            <a:solidFill>
              <a:srgbClr val="FF66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9485" name="Rectangle 60"/>
            <p:cNvSpPr>
              <a:spLocks noChangeArrowheads="1"/>
            </p:cNvSpPr>
            <p:nvPr/>
          </p:nvSpPr>
          <p:spPr bwMode="auto">
            <a:xfrm>
              <a:off x="1099" y="2704"/>
              <a:ext cx="23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r>
                <a:rPr lang="fr-FR" sz="2000" b="1"/>
                <a:t>1</a:t>
              </a:r>
            </a:p>
          </p:txBody>
        </p:sp>
        <p:sp>
          <p:nvSpPr>
            <p:cNvPr id="19486" name="Rectangle 61"/>
            <p:cNvSpPr>
              <a:spLocks noChangeArrowheads="1"/>
            </p:cNvSpPr>
            <p:nvPr/>
          </p:nvSpPr>
          <p:spPr bwMode="auto">
            <a:xfrm>
              <a:off x="1545" y="2689"/>
              <a:ext cx="136" cy="280"/>
            </a:xfrm>
            <a:prstGeom prst="rect">
              <a:avLst/>
            </a:prstGeom>
            <a:solidFill>
              <a:srgbClr val="FF66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9487" name="Rectangle 62"/>
            <p:cNvSpPr>
              <a:spLocks noChangeArrowheads="1"/>
            </p:cNvSpPr>
            <p:nvPr/>
          </p:nvSpPr>
          <p:spPr bwMode="auto">
            <a:xfrm>
              <a:off x="1531" y="2704"/>
              <a:ext cx="23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r>
                <a:rPr lang="fr-FR" sz="2000" b="1"/>
                <a:t>1</a:t>
              </a:r>
            </a:p>
          </p:txBody>
        </p:sp>
      </p:grpSp>
      <p:sp>
        <p:nvSpPr>
          <p:cNvPr id="19460" name="ZoneTexte 33"/>
          <p:cNvSpPr txBox="1">
            <a:spLocks noChangeArrowheads="1"/>
          </p:cNvSpPr>
          <p:nvPr/>
        </p:nvSpPr>
        <p:spPr bwMode="auto">
          <a:xfrm>
            <a:off x="468313" y="1268413"/>
            <a:ext cx="75295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Il existe deux autres classes d’adresses IP particulières : </a:t>
            </a:r>
          </a:p>
          <a:p>
            <a:pPr lvl="1">
              <a:buFont typeface="Arial" charset="0"/>
              <a:buChar char="•"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la classe D : réservé pour le multicast ( communication en groupe )</a:t>
            </a:r>
          </a:p>
          <a:p>
            <a:pPr lvl="1">
              <a:buFont typeface="Arial" charset="0"/>
              <a:buChar char="•"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La classe E : les adresses de la classe E sont réservés pour les tests</a:t>
            </a:r>
          </a:p>
        </p:txBody>
      </p:sp>
      <p:sp>
        <p:nvSpPr>
          <p:cNvPr id="19461" name="Text Box 37"/>
          <p:cNvSpPr txBox="1">
            <a:spLocks noChangeArrowheads="1"/>
          </p:cNvSpPr>
          <p:nvPr/>
        </p:nvSpPr>
        <p:spPr bwMode="auto">
          <a:xfrm>
            <a:off x="592138" y="4602163"/>
            <a:ext cx="5294312" cy="19383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 b="1" u="sng">
                <a:latin typeface="Times New Roman" pitchFamily="18" charset="0"/>
                <a:cs typeface="Times New Roman" pitchFamily="18" charset="0"/>
              </a:rPr>
              <a:t>Exemple : </a:t>
            </a:r>
          </a:p>
          <a:p>
            <a:r>
              <a:rPr lang="fr-FR" sz="2400">
                <a:latin typeface="Times New Roman" pitchFamily="18" charset="0"/>
                <a:cs typeface="Times New Roman" pitchFamily="18" charset="0"/>
              </a:rPr>
              <a:t>L’adresse 226.5.5.11 est de classe D </a:t>
            </a:r>
          </a:p>
          <a:p>
            <a:r>
              <a:rPr lang="fr-FR" sz="2400" b="1">
                <a:latin typeface="Times New Roman" pitchFamily="18" charset="0"/>
                <a:cs typeface="Times New Roman" pitchFamily="18" charset="0"/>
              </a:rPr>
              <a:t>1110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0010 00000101 00000101 00001011</a:t>
            </a:r>
          </a:p>
          <a:p>
            <a:r>
              <a:rPr lang="fr-FR" sz="2400">
                <a:latin typeface="Times New Roman" pitchFamily="18" charset="0"/>
                <a:cs typeface="Times New Roman" pitchFamily="18" charset="0"/>
              </a:rPr>
              <a:t>L’adresse 242.5.5.11 est de classe E</a:t>
            </a:r>
          </a:p>
          <a:p>
            <a:r>
              <a:rPr lang="fr-FR" sz="2400" b="1">
                <a:latin typeface="Times New Roman" pitchFamily="18" charset="0"/>
                <a:cs typeface="Times New Roman" pitchFamily="18" charset="0"/>
              </a:rPr>
              <a:t>11110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010 00000101 00000101 00001011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945F85-9717-42AC-9987-243246524324}" type="slidenum">
              <a:rPr lang="fr-FR"/>
              <a:pPr>
                <a:defRPr/>
              </a:pPr>
              <a:t>17</a:t>
            </a:fld>
            <a:endParaRPr lang="fr-F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873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fr-FR" sz="3600" b="1" smtClean="0">
                <a:latin typeface="Times New Roman" pitchFamily="18" charset="0"/>
                <a:cs typeface="Times New Roman" pitchFamily="18" charset="0"/>
              </a:rPr>
              <a:t>Intervalle d’Adresse IP de classe A</a:t>
            </a:r>
          </a:p>
        </p:txBody>
      </p:sp>
      <p:sp>
        <p:nvSpPr>
          <p:cNvPr id="20483" name="Text Box 18"/>
          <p:cNvSpPr txBox="1">
            <a:spLocks noChangeArrowheads="1"/>
          </p:cNvSpPr>
          <p:nvPr/>
        </p:nvSpPr>
        <p:spPr bwMode="auto">
          <a:xfrm>
            <a:off x="214313" y="2857500"/>
            <a:ext cx="8034337" cy="463550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med"/>
          </a:ln>
        </p:spPr>
        <p:txBody>
          <a:bodyPr wrap="none"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La plage  d’adresses  possibles  de:  </a:t>
            </a:r>
            <a:r>
              <a:rPr lang="fr-FR" sz="24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0.0.0.0 à 126.255. 255. 255</a:t>
            </a:r>
          </a:p>
        </p:txBody>
      </p:sp>
      <p:sp>
        <p:nvSpPr>
          <p:cNvPr id="20484" name="Text Box 19"/>
          <p:cNvSpPr txBox="1">
            <a:spLocks noChangeArrowheads="1"/>
          </p:cNvSpPr>
          <p:nvPr/>
        </p:nvSpPr>
        <p:spPr bwMode="auto">
          <a:xfrm>
            <a:off x="357188" y="1357313"/>
            <a:ext cx="8415337" cy="854075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med"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sz="20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fr-FR" sz="2000">
                <a:latin typeface="Times New Roman" pitchFamily="18" charset="0"/>
                <a:cs typeface="Times New Roman" pitchFamily="18" charset="0"/>
              </a:rPr>
              <a:t>0 00 00 00 . 00 00 00 00 . 00 00 00 00 . 00 00 00 00</a:t>
            </a:r>
          </a:p>
          <a:p>
            <a:pPr>
              <a:spcBef>
                <a:spcPct val="50000"/>
              </a:spcBef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à   </a:t>
            </a:r>
            <a:r>
              <a:rPr lang="fr-FR" sz="20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fr-FR" sz="2000">
                <a:latin typeface="Times New Roman" pitchFamily="18" charset="0"/>
                <a:cs typeface="Times New Roman" pitchFamily="18" charset="0"/>
              </a:rPr>
              <a:t>1 11 11 10 . </a:t>
            </a:r>
            <a:r>
              <a:rPr lang="fr-FR" sz="2000" b="1">
                <a:latin typeface="Times New Roman" pitchFamily="18" charset="0"/>
                <a:cs typeface="Times New Roman" pitchFamily="18" charset="0"/>
              </a:rPr>
              <a:t>11 11 11 11 </a:t>
            </a:r>
            <a:r>
              <a:rPr lang="fr-FR" sz="200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2000" b="1">
                <a:latin typeface="Times New Roman" pitchFamily="18" charset="0"/>
                <a:cs typeface="Times New Roman" pitchFamily="18" charset="0"/>
              </a:rPr>
              <a:t>11 11 11 11 </a:t>
            </a:r>
            <a:r>
              <a:rPr lang="fr-FR" sz="200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2000" b="1">
                <a:latin typeface="Times New Roman" pitchFamily="18" charset="0"/>
                <a:cs typeface="Times New Roman" pitchFamily="18" charset="0"/>
              </a:rPr>
              <a:t>11 11 11 11</a:t>
            </a:r>
            <a:r>
              <a:rPr lang="fr-FR" sz="2000" b="1">
                <a:latin typeface="Courier New" pitchFamily="49" charset="0"/>
              </a:rPr>
              <a:t> </a:t>
            </a:r>
            <a:endParaRPr lang="fr-FR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5" name="Text Box 20"/>
          <p:cNvSpPr txBox="1">
            <a:spLocks noChangeArrowheads="1"/>
          </p:cNvSpPr>
          <p:nvPr/>
        </p:nvSpPr>
        <p:spPr bwMode="auto">
          <a:xfrm>
            <a:off x="0" y="4076700"/>
            <a:ext cx="9144000" cy="2492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>
              <a:spcBef>
                <a:spcPct val="20000"/>
              </a:spcBef>
            </a:pPr>
            <a:r>
              <a:rPr lang="fr-FR" sz="2400" b="1" u="sng">
                <a:latin typeface="Arial" charset="0"/>
              </a:rPr>
              <a:t>Remarque : 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fr-FR" sz="2000" b="1">
                <a:solidFill>
                  <a:srgbClr val="FF6600"/>
                </a:solidFill>
                <a:latin typeface="Arial" charset="0"/>
              </a:rPr>
              <a:t>l’adresse  127.b.c.d  </a:t>
            </a:r>
            <a:r>
              <a:rPr lang="fr-FR" sz="2000" b="1">
                <a:latin typeface="Arial" charset="0"/>
              </a:rPr>
              <a:t>: </a:t>
            </a:r>
            <a:r>
              <a:rPr lang="fr-FR" sz="2000">
                <a:latin typeface="Arial" charset="0"/>
              </a:rPr>
              <a:t>tq b, c et d sont des nombres [0,255] représente une adresse de boucle de retour  ( loop back ):</a:t>
            </a:r>
          </a:p>
          <a:p>
            <a:pPr marL="609600" indent="-6096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000">
                <a:latin typeface="Arial" charset="0"/>
              </a:rPr>
              <a:t>Dans ce cas  le paquet est envoyé vers le même hôte, sans être transmis sur le réseau </a:t>
            </a:r>
          </a:p>
          <a:p>
            <a:pPr marL="609600" indent="-6096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000">
                <a:latin typeface="Arial" charset="0"/>
              </a:rPr>
              <a:t>Elle est utilisée même s’il n’y a pas d’interface réseau physiquement sur la machine.</a:t>
            </a:r>
            <a:endParaRPr lang="fr-FR" sz="2000" u="sng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A7B997-E271-4E9A-8F3A-4E1FA86716FB}" type="slidenum">
              <a:rPr lang="fr-FR"/>
              <a:pPr>
                <a:defRPr/>
              </a:pPr>
              <a:t>18</a:t>
            </a:fld>
            <a:endParaRPr lang="fr-FR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873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fr-FR" sz="3600" b="1" smtClean="0">
                <a:latin typeface="Times New Roman" pitchFamily="18" charset="0"/>
                <a:cs typeface="Times New Roman" pitchFamily="18" charset="0"/>
              </a:rPr>
              <a:t>Intervalle d’Adresse IP de classe B</a:t>
            </a:r>
          </a:p>
        </p:txBody>
      </p:sp>
      <p:sp>
        <p:nvSpPr>
          <p:cNvPr id="21507" name="Text Box 18"/>
          <p:cNvSpPr txBox="1">
            <a:spLocks noChangeArrowheads="1"/>
          </p:cNvSpPr>
          <p:nvPr/>
        </p:nvSpPr>
        <p:spPr bwMode="auto">
          <a:xfrm>
            <a:off x="428625" y="4071938"/>
            <a:ext cx="8497888" cy="1325562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med"/>
          </a:ln>
        </p:spPr>
        <p:txBody>
          <a:bodyPr lIns="90000" tIns="46800" rIns="9000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3200">
                <a:latin typeface="Times New Roman" pitchFamily="18" charset="0"/>
                <a:cs typeface="Times New Roman" pitchFamily="18" charset="0"/>
              </a:rPr>
              <a:t>La plage d’adresses possibles : </a:t>
            </a:r>
          </a:p>
          <a:p>
            <a:pPr algn="ctr">
              <a:spcBef>
                <a:spcPct val="50000"/>
              </a:spcBef>
            </a:pPr>
            <a:r>
              <a:rPr lang="fr-FR" sz="32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128.0.0.0 à 191.255. 255. 255</a:t>
            </a:r>
          </a:p>
        </p:txBody>
      </p:sp>
      <p:sp>
        <p:nvSpPr>
          <p:cNvPr id="21508" name="Text Box 19"/>
          <p:cNvSpPr txBox="1">
            <a:spLocks noChangeArrowheads="1"/>
          </p:cNvSpPr>
          <p:nvPr/>
        </p:nvSpPr>
        <p:spPr bwMode="auto">
          <a:xfrm>
            <a:off x="500063" y="2357438"/>
            <a:ext cx="7175500" cy="1004887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med"/>
          </a:ln>
        </p:spPr>
        <p:txBody>
          <a:bodyPr wrap="none"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400" b="1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sz="24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fr-FR" sz="2400" b="1">
                <a:latin typeface="Times New Roman" pitchFamily="18" charset="0"/>
                <a:cs typeface="Times New Roman" pitchFamily="18" charset="0"/>
              </a:rPr>
              <a:t> 00 00 00 . 00 00 00 00 . 00 00 00 00 . 00 00 00 00</a:t>
            </a:r>
          </a:p>
          <a:p>
            <a:pPr>
              <a:spcBef>
                <a:spcPct val="50000"/>
              </a:spcBef>
            </a:pPr>
            <a:r>
              <a:rPr lang="fr-FR" sz="2400" b="1">
                <a:latin typeface="Times New Roman" pitchFamily="18" charset="0"/>
                <a:cs typeface="Times New Roman" pitchFamily="18" charset="0"/>
              </a:rPr>
              <a:t>à   </a:t>
            </a:r>
            <a:r>
              <a:rPr lang="fr-FR" sz="24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fr-FR" sz="2400" b="1">
                <a:latin typeface="Times New Roman" pitchFamily="18" charset="0"/>
                <a:cs typeface="Times New Roman" pitchFamily="18" charset="0"/>
              </a:rPr>
              <a:t> 11 11 11 . 11 11 11 11 . 11 11 11 11 . 11 11 11 11</a:t>
            </a:r>
            <a:r>
              <a:rPr lang="fr-FR" b="1">
                <a:latin typeface="Courier New" pitchFamily="49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A25506-4D0D-4298-9C6A-3CE22FE74E7A}" type="slidenum">
              <a:rPr lang="fr-FR"/>
              <a:pPr>
                <a:defRPr/>
              </a:pPr>
              <a:t>19</a:t>
            </a:fld>
            <a:endParaRPr lang="fr-FR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66750"/>
          </a:xfrm>
        </p:spPr>
        <p:txBody>
          <a:bodyPr/>
          <a:lstStyle/>
          <a:p>
            <a:pPr eaLnBrk="1" hangingPunct="1"/>
            <a:r>
              <a:rPr lang="fr-FR" sz="3600" b="1" smtClean="0">
                <a:latin typeface="Times New Roman" pitchFamily="18" charset="0"/>
                <a:cs typeface="Times New Roman" pitchFamily="18" charset="0"/>
              </a:rPr>
              <a:t>Intervalle d’Adresse IP de classe C</a:t>
            </a:r>
          </a:p>
        </p:txBody>
      </p:sp>
      <p:sp>
        <p:nvSpPr>
          <p:cNvPr id="22531" name="Text Box 18"/>
          <p:cNvSpPr txBox="1">
            <a:spLocks noChangeArrowheads="1"/>
          </p:cNvSpPr>
          <p:nvPr/>
        </p:nvSpPr>
        <p:spPr bwMode="auto">
          <a:xfrm>
            <a:off x="0" y="4143375"/>
            <a:ext cx="8916988" cy="1325563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med"/>
          </a:ln>
        </p:spPr>
        <p:txBody>
          <a:bodyPr lIns="90000" tIns="46800" rIns="9000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3200">
                <a:latin typeface="Times New Roman" pitchFamily="18" charset="0"/>
                <a:cs typeface="Times New Roman" pitchFamily="18" charset="0"/>
              </a:rPr>
              <a:t>La plage d’adresses possibles  de:</a:t>
            </a:r>
          </a:p>
          <a:p>
            <a:pPr algn="ctr">
              <a:spcBef>
                <a:spcPct val="50000"/>
              </a:spcBef>
            </a:pPr>
            <a:r>
              <a:rPr lang="fr-FR" sz="3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2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192.0.0.0 à 223.255.255. 255</a:t>
            </a:r>
          </a:p>
        </p:txBody>
      </p:sp>
      <p:sp>
        <p:nvSpPr>
          <p:cNvPr id="22532" name="Text Box 19"/>
          <p:cNvSpPr txBox="1">
            <a:spLocks noChangeArrowheads="1"/>
          </p:cNvSpPr>
          <p:nvPr/>
        </p:nvSpPr>
        <p:spPr bwMode="auto">
          <a:xfrm>
            <a:off x="357188" y="2000250"/>
            <a:ext cx="7097712" cy="1004888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med"/>
          </a:ln>
        </p:spPr>
        <p:txBody>
          <a:bodyPr wrap="none"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sz="24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0 00 00 . 00 00 00 00 . 00 00 00 00 . 00 00 00 00</a:t>
            </a:r>
          </a:p>
          <a:p>
            <a:pPr>
              <a:spcBef>
                <a:spcPct val="50000"/>
              </a:spcBef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à   </a:t>
            </a:r>
            <a:r>
              <a:rPr lang="fr-FR" sz="24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1 11 11 . 11 11 11 11 . 11 11 11 11 . </a:t>
            </a:r>
            <a:r>
              <a:rPr lang="fr-FR" sz="2400" b="1">
                <a:latin typeface="Times New Roman" pitchFamily="18" charset="0"/>
                <a:cs typeface="Times New Roman" pitchFamily="18" charset="0"/>
              </a:rPr>
              <a:t>11 11 11 11 </a:t>
            </a:r>
            <a:endParaRPr lang="fr-FR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7F10A1-E266-4C44-8EB2-531F1800A2FD}" type="slidenum">
              <a:rPr lang="fr-FR"/>
              <a:pPr>
                <a:defRPr/>
              </a:pPr>
              <a:t>2</a:t>
            </a:fld>
            <a:endParaRPr lang="fr-FR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0"/>
            <a:ext cx="8229600" cy="1143000"/>
          </a:xfrm>
        </p:spPr>
        <p:txBody>
          <a:bodyPr/>
          <a:lstStyle/>
          <a:p>
            <a:pPr eaLnBrk="1" hangingPunct="1"/>
            <a:r>
              <a:rPr lang="fr-FR" sz="3200" b="1" smtClean="0"/>
              <a:t>Emplacement de la couche réseaux dans le modèle OSI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642938" y="5632450"/>
            <a:ext cx="1857375" cy="58261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/>
              <a:t>Couche physique 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6429375" y="5632450"/>
            <a:ext cx="1857375" cy="58261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/>
              <a:t>Couche physique 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642938" y="4214813"/>
            <a:ext cx="1857375" cy="5842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/>
              <a:t>Couche liaison de données 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6429375" y="4214813"/>
            <a:ext cx="1857375" cy="5842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/>
              <a:t>Couche liaison de données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9" name="Double flèche horizontale 8"/>
          <p:cNvSpPr/>
          <p:nvPr/>
        </p:nvSpPr>
        <p:spPr bwMode="auto">
          <a:xfrm>
            <a:off x="2500313" y="5715000"/>
            <a:ext cx="571500" cy="333375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0" name="Double flèche horizontale 9"/>
          <p:cNvSpPr/>
          <p:nvPr/>
        </p:nvSpPr>
        <p:spPr bwMode="auto">
          <a:xfrm>
            <a:off x="5857875" y="5715000"/>
            <a:ext cx="571500" cy="333375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1" name="Ellipse 10"/>
          <p:cNvSpPr/>
          <p:nvPr/>
        </p:nvSpPr>
        <p:spPr bwMode="auto">
          <a:xfrm>
            <a:off x="3071813" y="5548313"/>
            <a:ext cx="2714625" cy="66675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/>
              <a:t>Transmission des signaux </a:t>
            </a:r>
          </a:p>
        </p:txBody>
      </p:sp>
      <p:sp>
        <p:nvSpPr>
          <p:cNvPr id="5130" name="ZoneTexte 13"/>
          <p:cNvSpPr txBox="1">
            <a:spLocks noChangeArrowheads="1"/>
          </p:cNvSpPr>
          <p:nvPr/>
        </p:nvSpPr>
        <p:spPr bwMode="auto">
          <a:xfrm>
            <a:off x="1071563" y="6286500"/>
            <a:ext cx="63341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latin typeface="Calibri" pitchFamily="34" charset="0"/>
              </a:rPr>
              <a:t>Bits </a:t>
            </a:r>
          </a:p>
        </p:txBody>
      </p:sp>
      <p:sp>
        <p:nvSpPr>
          <p:cNvPr id="5131" name="ZoneTexte 14"/>
          <p:cNvSpPr txBox="1">
            <a:spLocks noChangeArrowheads="1"/>
          </p:cNvSpPr>
          <p:nvPr/>
        </p:nvSpPr>
        <p:spPr bwMode="auto">
          <a:xfrm>
            <a:off x="7500938" y="6286500"/>
            <a:ext cx="63341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latin typeface="Calibri" pitchFamily="34" charset="0"/>
              </a:rPr>
              <a:t>Bits </a:t>
            </a:r>
          </a:p>
        </p:txBody>
      </p:sp>
      <p:sp>
        <p:nvSpPr>
          <p:cNvPr id="14" name="Double flèche verticale 13"/>
          <p:cNvSpPr/>
          <p:nvPr/>
        </p:nvSpPr>
        <p:spPr bwMode="auto">
          <a:xfrm>
            <a:off x="7215188" y="4799013"/>
            <a:ext cx="285750" cy="833437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5" name="Double flèche verticale 14"/>
          <p:cNvSpPr/>
          <p:nvPr/>
        </p:nvSpPr>
        <p:spPr bwMode="auto">
          <a:xfrm>
            <a:off x="1285875" y="4799013"/>
            <a:ext cx="285750" cy="833437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173" name="Espace réservé du numéro de diapositive 15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76065F9E-87AD-44D7-A806-74F086F99D9C}" type="slidenum">
              <a:rPr lang="ar-SA" sz="1200">
                <a:solidFill>
                  <a:schemeClr val="tx1">
                    <a:tint val="75000"/>
                  </a:schemeClr>
                </a:solidFill>
              </a:rPr>
              <a:pPr algn="r">
                <a:defRPr/>
              </a:pPr>
              <a:t>2</a:t>
            </a:fld>
            <a:endParaRPr lang="fr-FR" sz="120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42938" y="2786063"/>
            <a:ext cx="1857375" cy="5842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/>
              <a:t>Couche réseaux </a:t>
            </a:r>
          </a:p>
        </p:txBody>
      </p:sp>
      <p:sp>
        <p:nvSpPr>
          <p:cNvPr id="5136" name="ZoneTexte 13"/>
          <p:cNvSpPr txBox="1">
            <a:spLocks noChangeArrowheads="1"/>
          </p:cNvSpPr>
          <p:nvPr/>
        </p:nvSpPr>
        <p:spPr bwMode="auto">
          <a:xfrm>
            <a:off x="571500" y="4857750"/>
            <a:ext cx="9271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latin typeface="Calibri" pitchFamily="34" charset="0"/>
              </a:rPr>
              <a:t>Trame   </a:t>
            </a:r>
          </a:p>
        </p:txBody>
      </p:sp>
      <p:sp>
        <p:nvSpPr>
          <p:cNvPr id="19" name="Double flèche verticale 18"/>
          <p:cNvSpPr/>
          <p:nvPr/>
        </p:nvSpPr>
        <p:spPr bwMode="auto">
          <a:xfrm>
            <a:off x="1285875" y="3370263"/>
            <a:ext cx="285750" cy="833437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0" name="Rectangle 19"/>
          <p:cNvSpPr/>
          <p:nvPr/>
        </p:nvSpPr>
        <p:spPr bwMode="auto">
          <a:xfrm>
            <a:off x="6572250" y="2797175"/>
            <a:ext cx="1857375" cy="5842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/>
              <a:t>Couche réseaux </a:t>
            </a:r>
          </a:p>
        </p:txBody>
      </p:sp>
      <p:sp>
        <p:nvSpPr>
          <p:cNvPr id="5139" name="ZoneTexte 13"/>
          <p:cNvSpPr txBox="1">
            <a:spLocks noChangeArrowheads="1"/>
          </p:cNvSpPr>
          <p:nvPr/>
        </p:nvSpPr>
        <p:spPr bwMode="auto">
          <a:xfrm>
            <a:off x="6500813" y="4929188"/>
            <a:ext cx="8747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latin typeface="Calibri" pitchFamily="34" charset="0"/>
              </a:rPr>
              <a:t>Trame  </a:t>
            </a:r>
          </a:p>
        </p:txBody>
      </p:sp>
      <p:sp>
        <p:nvSpPr>
          <p:cNvPr id="22" name="Double flèche verticale 21"/>
          <p:cNvSpPr/>
          <p:nvPr/>
        </p:nvSpPr>
        <p:spPr bwMode="auto">
          <a:xfrm>
            <a:off x="7215188" y="3381375"/>
            <a:ext cx="285750" cy="833438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cxnSp>
        <p:nvCxnSpPr>
          <p:cNvPr id="24" name="Connecteur droit avec flèche 23"/>
          <p:cNvCxnSpPr>
            <a:stCxn id="7" idx="3"/>
            <a:endCxn id="8" idx="1"/>
          </p:cNvCxnSpPr>
          <p:nvPr/>
        </p:nvCxnSpPr>
        <p:spPr>
          <a:xfrm>
            <a:off x="2500313" y="4506913"/>
            <a:ext cx="3929062" cy="1587"/>
          </a:xfrm>
          <a:prstGeom prst="straightConnector1">
            <a:avLst/>
          </a:prstGeom>
          <a:ln w="38100">
            <a:solidFill>
              <a:srgbClr val="FF0000"/>
            </a:solidFill>
            <a:prstDash val="dash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2" name="ZoneTexte 13"/>
          <p:cNvSpPr txBox="1">
            <a:spLocks noChangeArrowheads="1"/>
          </p:cNvSpPr>
          <p:nvPr/>
        </p:nvSpPr>
        <p:spPr bwMode="auto">
          <a:xfrm>
            <a:off x="500063" y="3571875"/>
            <a:ext cx="1063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>
                <a:solidFill>
                  <a:srgbClr val="FF0000"/>
                </a:solidFill>
                <a:latin typeface="Calibri" pitchFamily="34" charset="0"/>
              </a:rPr>
              <a:t>Paquet</a:t>
            </a:r>
            <a:r>
              <a:rPr lang="fr-FR">
                <a:latin typeface="Calibri" pitchFamily="34" charset="0"/>
              </a:rPr>
              <a:t>    </a:t>
            </a:r>
          </a:p>
        </p:txBody>
      </p:sp>
      <p:sp>
        <p:nvSpPr>
          <p:cNvPr id="5143" name="ZoneTexte 13"/>
          <p:cNvSpPr txBox="1">
            <a:spLocks noChangeArrowheads="1"/>
          </p:cNvSpPr>
          <p:nvPr/>
        </p:nvSpPr>
        <p:spPr bwMode="auto">
          <a:xfrm>
            <a:off x="6429375" y="3571875"/>
            <a:ext cx="1063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>
                <a:solidFill>
                  <a:srgbClr val="FF0000"/>
                </a:solidFill>
                <a:latin typeface="Calibri" pitchFamily="34" charset="0"/>
              </a:rPr>
              <a:t>Paquet</a:t>
            </a:r>
            <a:r>
              <a:rPr lang="fr-FR">
                <a:latin typeface="Calibri" pitchFamily="34" charset="0"/>
              </a:rPr>
              <a:t>    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642938" y="1344613"/>
            <a:ext cx="1857375" cy="5842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/>
              <a:t>Couche transport </a:t>
            </a:r>
          </a:p>
        </p:txBody>
      </p:sp>
      <p:sp>
        <p:nvSpPr>
          <p:cNvPr id="27" name="Double flèche verticale 26"/>
          <p:cNvSpPr/>
          <p:nvPr/>
        </p:nvSpPr>
        <p:spPr bwMode="auto">
          <a:xfrm>
            <a:off x="1285875" y="1952625"/>
            <a:ext cx="285750" cy="833438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cxnSp>
        <p:nvCxnSpPr>
          <p:cNvPr id="28" name="Connecteur droit avec flèche 27"/>
          <p:cNvCxnSpPr/>
          <p:nvPr/>
        </p:nvCxnSpPr>
        <p:spPr>
          <a:xfrm>
            <a:off x="2571750" y="3071813"/>
            <a:ext cx="3929063" cy="1587"/>
          </a:xfrm>
          <a:prstGeom prst="straightConnector1">
            <a:avLst/>
          </a:prstGeom>
          <a:ln w="38100">
            <a:solidFill>
              <a:srgbClr val="FF0000"/>
            </a:solidFill>
            <a:prstDash val="dash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 bwMode="auto">
          <a:xfrm>
            <a:off x="6572250" y="1357313"/>
            <a:ext cx="1857375" cy="5842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/>
              <a:t>Couche transport </a:t>
            </a:r>
          </a:p>
        </p:txBody>
      </p:sp>
      <p:sp>
        <p:nvSpPr>
          <p:cNvPr id="30" name="Double flèche verticale 29"/>
          <p:cNvSpPr/>
          <p:nvPr/>
        </p:nvSpPr>
        <p:spPr bwMode="auto">
          <a:xfrm>
            <a:off x="7215188" y="1965325"/>
            <a:ext cx="285750" cy="833438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583AE7-72B1-43AE-A8E6-DEEBC6DA97B3}" type="slidenum">
              <a:rPr lang="fr-FR"/>
              <a:pPr>
                <a:defRPr/>
              </a:pPr>
              <a:t>20</a:t>
            </a:fld>
            <a:endParaRPr lang="fr-FR"/>
          </a:p>
        </p:txBody>
      </p:sp>
      <p:sp>
        <p:nvSpPr>
          <p:cNvPr id="23554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r>
              <a:rPr lang="fr-FR" sz="3600" b="1" smtClean="0">
                <a:latin typeface="Times New Roman" pitchFamily="18" charset="0"/>
                <a:cs typeface="Times New Roman" pitchFamily="18" charset="0"/>
              </a:rPr>
              <a:t>Classe D et E</a:t>
            </a:r>
            <a:r>
              <a:rPr lang="fr-FR" smtClean="0"/>
              <a:t> </a:t>
            </a:r>
          </a:p>
        </p:txBody>
      </p:sp>
      <p:sp>
        <p:nvSpPr>
          <p:cNvPr id="23555" name="Text Box 19"/>
          <p:cNvSpPr txBox="1">
            <a:spLocks noChangeArrowheads="1"/>
          </p:cNvSpPr>
          <p:nvPr/>
        </p:nvSpPr>
        <p:spPr bwMode="auto">
          <a:xfrm>
            <a:off x="357188" y="2000250"/>
            <a:ext cx="7158037" cy="1004888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med"/>
          </a:ln>
        </p:spPr>
        <p:txBody>
          <a:bodyPr wrap="none"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de 11 10 00 00 . 00 00 00 00 . 00 00 00 00 . 00 00 00 00</a:t>
            </a:r>
          </a:p>
          <a:p>
            <a:pPr>
              <a:spcBef>
                <a:spcPct val="50000"/>
              </a:spcBef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à   11 10 11 11 . 11 11 11 11 . 11 11 11 11 . 11 11 11 11</a:t>
            </a:r>
            <a:r>
              <a:rPr lang="fr-FR" b="1">
                <a:latin typeface="Courier New" pitchFamily="49" charset="0"/>
              </a:rPr>
              <a:t> </a:t>
            </a:r>
            <a:endParaRPr lang="fr-FR">
              <a:latin typeface="Courier New" pitchFamily="49" charset="0"/>
            </a:endParaRPr>
          </a:p>
        </p:txBody>
      </p:sp>
      <p:sp>
        <p:nvSpPr>
          <p:cNvPr id="23556" name="ZoneTexte 5"/>
          <p:cNvSpPr txBox="1">
            <a:spLocks noChangeArrowheads="1"/>
          </p:cNvSpPr>
          <p:nvPr/>
        </p:nvSpPr>
        <p:spPr bwMode="auto">
          <a:xfrm>
            <a:off x="214313" y="3143250"/>
            <a:ext cx="84597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La plage d’adresses possibles  de:  </a:t>
            </a:r>
            <a:r>
              <a:rPr lang="fr-FR" sz="24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224.0.0.0 à 239.255.255.255</a:t>
            </a:r>
          </a:p>
        </p:txBody>
      </p:sp>
      <p:sp>
        <p:nvSpPr>
          <p:cNvPr id="23557" name="Text Box 19"/>
          <p:cNvSpPr txBox="1">
            <a:spLocks noChangeArrowheads="1"/>
          </p:cNvSpPr>
          <p:nvPr/>
        </p:nvSpPr>
        <p:spPr bwMode="auto">
          <a:xfrm>
            <a:off x="357188" y="4572000"/>
            <a:ext cx="7158037" cy="1004888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med"/>
          </a:ln>
        </p:spPr>
        <p:txBody>
          <a:bodyPr wrap="none"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de 11 11 00 00 . 00 00 00 00 . 00 00 00 00 . 00 00 00 00</a:t>
            </a:r>
          </a:p>
          <a:p>
            <a:pPr>
              <a:spcBef>
                <a:spcPct val="50000"/>
              </a:spcBef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à   11 11 01 11 . 11 11 11 11 . 11 11 11 11 . 11 11 11 11</a:t>
            </a:r>
            <a:r>
              <a:rPr lang="fr-FR" b="1">
                <a:latin typeface="Courier New" pitchFamily="49" charset="0"/>
              </a:rPr>
              <a:t> </a:t>
            </a:r>
            <a:endParaRPr lang="fr-FR">
              <a:latin typeface="Courier New" pitchFamily="49" charset="0"/>
            </a:endParaRPr>
          </a:p>
        </p:txBody>
      </p:sp>
      <p:sp>
        <p:nvSpPr>
          <p:cNvPr id="23558" name="ZoneTexte 7"/>
          <p:cNvSpPr txBox="1">
            <a:spLocks noChangeArrowheads="1"/>
          </p:cNvSpPr>
          <p:nvPr/>
        </p:nvSpPr>
        <p:spPr bwMode="auto">
          <a:xfrm>
            <a:off x="500063" y="5857875"/>
            <a:ext cx="83200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400">
                <a:latin typeface="Times New Roman" pitchFamily="18" charset="0"/>
                <a:cs typeface="Times New Roman" pitchFamily="18" charset="0"/>
              </a:rPr>
              <a:t>La plage d’adresses possibles  de </a:t>
            </a:r>
            <a:r>
              <a:rPr lang="fr-FR" sz="24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240.0.0.0 à 247.255.255.255</a:t>
            </a:r>
          </a:p>
        </p:txBody>
      </p:sp>
      <p:sp>
        <p:nvSpPr>
          <p:cNvPr id="23559" name="ZoneTexte 8"/>
          <p:cNvSpPr txBox="1">
            <a:spLocks noChangeArrowheads="1"/>
          </p:cNvSpPr>
          <p:nvPr/>
        </p:nvSpPr>
        <p:spPr bwMode="auto">
          <a:xfrm>
            <a:off x="500063" y="1357313"/>
            <a:ext cx="1489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 b="1">
                <a:latin typeface="Times New Roman" pitchFamily="18" charset="0"/>
                <a:cs typeface="Times New Roman" pitchFamily="18" charset="0"/>
              </a:rPr>
              <a:t>Classe D :</a:t>
            </a:r>
          </a:p>
        </p:txBody>
      </p:sp>
      <p:sp>
        <p:nvSpPr>
          <p:cNvPr id="23560" name="ZoneTexte 9"/>
          <p:cNvSpPr txBox="1">
            <a:spLocks noChangeArrowheads="1"/>
          </p:cNvSpPr>
          <p:nvPr/>
        </p:nvSpPr>
        <p:spPr bwMode="auto">
          <a:xfrm>
            <a:off x="428625" y="4071938"/>
            <a:ext cx="1471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 b="1">
                <a:latin typeface="Times New Roman" pitchFamily="18" charset="0"/>
                <a:cs typeface="Times New Roman" pitchFamily="18" charset="0"/>
              </a:rPr>
              <a:t>Classe E 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F851EB-2FF5-473A-94E5-8D6EEE0AA34C}" type="slidenum">
              <a:rPr lang="fr-FR"/>
              <a:pPr>
                <a:defRPr/>
              </a:pPr>
              <a:t>21</a:t>
            </a:fld>
            <a:endParaRPr lang="fr-FR"/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071563"/>
            <a:ext cx="8604250" cy="5429250"/>
          </a:xfrm>
        </p:spPr>
        <p:txBody>
          <a:bodyPr>
            <a:normAutofit lnSpcReduction="10000"/>
          </a:bodyPr>
          <a:lstStyle/>
          <a:p>
            <a:pPr marL="609600" indent="-609600" eaLnBrk="1" hangingPunct="1">
              <a:lnSpc>
                <a:spcPct val="80000"/>
              </a:lnSpc>
              <a:buFontTx/>
              <a:buChar char="•"/>
              <a:defRPr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La partie hôte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de l'adresse ne peut pas être composée exclusivement de  </a:t>
            </a:r>
            <a:r>
              <a:rPr lang="fr-FR" sz="2400" u="sng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0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(00000000 en binaire ou 0 en décimal).    </a:t>
            </a:r>
          </a:p>
          <a:p>
            <a:pPr marL="609600" indent="-609600" eaLnBrk="1" hangingPunct="1">
              <a:lnSpc>
                <a:spcPct val="80000"/>
              </a:lnSpc>
              <a:buFontTx/>
              <a:buChar char="•"/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Dans le cas ou  la partie hôte comporte uniquement des zéro alors cette adresse correspond à </a:t>
            </a:r>
            <a:r>
              <a:rPr lang="fr-FR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l’adresse  d’un réseau (identité de réseaux)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</a:p>
          <a:p>
            <a:pPr marL="609600" indent="-609600" eaLnBrk="1" hangingPunct="1">
              <a:lnSpc>
                <a:spcPct val="80000"/>
              </a:lnSpc>
              <a:buFontTx/>
              <a:buChar char="•"/>
              <a:defRPr/>
            </a:pPr>
            <a:endParaRPr lang="fr-FR" sz="24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Char char="•"/>
              <a:defRPr/>
            </a:pPr>
            <a:r>
              <a:rPr lang="fr-FR" sz="2800" b="1" u="sng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Exemple : </a:t>
            </a:r>
          </a:p>
          <a:p>
            <a:pPr marL="990600" lvl="1" indent="-533400" eaLnBrk="1" hangingPunct="1">
              <a:lnSpc>
                <a:spcPct val="80000"/>
              </a:lnSpc>
              <a:defRPr/>
            </a:pPr>
            <a:r>
              <a:rPr lang="en-GB" altLang="en-GB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Dans</a:t>
            </a:r>
            <a:r>
              <a:rPr lang="en-GB" altLang="en-GB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GB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l’adresse</a:t>
            </a:r>
            <a:r>
              <a:rPr lang="en-GB" altLang="en-GB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GB" altLang="en-GB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classe</a:t>
            </a:r>
            <a:r>
              <a:rPr lang="en-GB" altLang="en-GB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en-GB" altLang="en-GB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br>
              <a:rPr lang="en-GB" altLang="en-GB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GB" altLang="en-GB" sz="2000" dirty="0" smtClean="0">
                <a:latin typeface="Times New Roman" pitchFamily="18" charset="0"/>
                <a:cs typeface="Times New Roman" pitchFamily="18" charset="0"/>
              </a:rPr>
              <a:t>90.</a:t>
            </a:r>
            <a:r>
              <a:rPr lang="en-GB" altLang="en-GB" sz="20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25.48.10</a:t>
            </a:r>
            <a:r>
              <a:rPr lang="en-GB" altLang="en-GB" sz="2000" dirty="0" smtClean="0">
                <a:latin typeface="Times New Roman" pitchFamily="18" charset="0"/>
                <a:cs typeface="Times New Roman" pitchFamily="18" charset="0"/>
              </a:rPr>
              <a:t> :  </a:t>
            </a:r>
            <a:r>
              <a:rPr lang="en-GB" altLang="en-GB" sz="2000" dirty="0" err="1" smtClean="0">
                <a:latin typeface="Times New Roman" pitchFamily="18" charset="0"/>
                <a:cs typeface="Times New Roman" pitchFamily="18" charset="0"/>
              </a:rPr>
              <a:t>l’adresse</a:t>
            </a:r>
            <a:r>
              <a:rPr lang="en-GB" altLang="en-GB" sz="2000" dirty="0" smtClean="0">
                <a:latin typeface="Times New Roman" pitchFamily="18" charset="0"/>
                <a:cs typeface="Times New Roman" pitchFamily="18" charset="0"/>
              </a:rPr>
              <a:t> 90.</a:t>
            </a:r>
            <a:r>
              <a:rPr lang="en-GB" altLang="en-GB" sz="20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0.0.0</a:t>
            </a:r>
            <a:r>
              <a:rPr lang="en-GB" altLang="en-GB" sz="2000" dirty="0" smtClean="0">
                <a:latin typeface="Times New Roman" pitchFamily="18" charset="0"/>
                <a:cs typeface="Times New Roman" pitchFamily="18" charset="0"/>
              </a:rPr>
              <a:t> correspond </a:t>
            </a:r>
            <a:r>
              <a:rPr lang="en-GB" altLang="en-GB" sz="2000" dirty="0" err="1" smtClean="0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GB" alt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GB" sz="2000" dirty="0" err="1" smtClean="0">
                <a:latin typeface="Times New Roman" pitchFamily="18" charset="0"/>
                <a:cs typeface="Times New Roman" pitchFamily="18" charset="0"/>
              </a:rPr>
              <a:t>une</a:t>
            </a:r>
            <a:r>
              <a:rPr lang="en-GB" alt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GB" sz="2000" dirty="0" err="1" smtClean="0">
                <a:latin typeface="Times New Roman" pitchFamily="18" charset="0"/>
                <a:cs typeface="Times New Roman" pitchFamily="18" charset="0"/>
              </a:rPr>
              <a:t>adresse</a:t>
            </a:r>
            <a:r>
              <a:rPr lang="en-GB" altLang="en-GB" sz="2000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GB" altLang="en-GB" sz="2000" dirty="0" err="1" smtClean="0">
                <a:latin typeface="Times New Roman" pitchFamily="18" charset="0"/>
                <a:cs typeface="Times New Roman" pitchFamily="18" charset="0"/>
              </a:rPr>
              <a:t>réseau</a:t>
            </a:r>
            <a:endParaRPr lang="en-GB" altLang="en-GB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990600" lvl="1" indent="-533400" eaLnBrk="1" hangingPunct="1">
              <a:lnSpc>
                <a:spcPct val="80000"/>
              </a:lnSpc>
              <a:defRPr/>
            </a:pPr>
            <a:r>
              <a:rPr lang="en-GB" altLang="en-GB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Dans</a:t>
            </a:r>
            <a:r>
              <a:rPr lang="en-GB" altLang="en-GB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GB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l’adresse</a:t>
            </a:r>
            <a:r>
              <a:rPr lang="en-GB" altLang="en-GB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GB" altLang="en-GB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classe</a:t>
            </a:r>
            <a:r>
              <a:rPr lang="en-GB" altLang="en-GB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B </a:t>
            </a:r>
            <a:br>
              <a:rPr lang="en-GB" altLang="en-GB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GB" altLang="en-GB" sz="2000" dirty="0" smtClean="0">
                <a:latin typeface="Times New Roman" pitchFamily="18" charset="0"/>
                <a:cs typeface="Times New Roman" pitchFamily="18" charset="0"/>
              </a:rPr>
              <a:t>130.100.</a:t>
            </a:r>
            <a:r>
              <a:rPr lang="en-GB" altLang="en-GB" sz="20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20.10</a:t>
            </a:r>
            <a:r>
              <a:rPr lang="en-GB" altLang="en-GB" sz="2000" dirty="0" smtClean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GB" altLang="en-GB" sz="2000" dirty="0" err="1" smtClean="0">
                <a:latin typeface="Times New Roman" pitchFamily="18" charset="0"/>
                <a:cs typeface="Times New Roman" pitchFamily="18" charset="0"/>
              </a:rPr>
              <a:t>l’adresse</a:t>
            </a:r>
            <a:r>
              <a:rPr lang="en-GB" altLang="en-GB" sz="2000" dirty="0" smtClean="0">
                <a:latin typeface="Times New Roman" pitchFamily="18" charset="0"/>
                <a:cs typeface="Times New Roman" pitchFamily="18" charset="0"/>
              </a:rPr>
              <a:t> 130.100.</a:t>
            </a:r>
            <a:r>
              <a:rPr lang="en-GB" altLang="en-GB" sz="20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0.0</a:t>
            </a:r>
            <a:r>
              <a:rPr lang="en-GB" altLang="en-GB" sz="2000" dirty="0" smtClean="0">
                <a:latin typeface="Times New Roman" pitchFamily="18" charset="0"/>
                <a:cs typeface="Times New Roman" pitchFamily="18" charset="0"/>
              </a:rPr>
              <a:t> correspond </a:t>
            </a:r>
            <a:r>
              <a:rPr lang="en-GB" altLang="en-GB" sz="2000" dirty="0" err="1" smtClean="0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GB" alt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GB" sz="2000" dirty="0" err="1" smtClean="0">
                <a:latin typeface="Times New Roman" pitchFamily="18" charset="0"/>
                <a:cs typeface="Times New Roman" pitchFamily="18" charset="0"/>
              </a:rPr>
              <a:t>une</a:t>
            </a:r>
            <a:r>
              <a:rPr lang="en-GB" alt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GB" sz="2000" dirty="0" err="1" smtClean="0">
                <a:latin typeface="Times New Roman" pitchFamily="18" charset="0"/>
                <a:cs typeface="Times New Roman" pitchFamily="18" charset="0"/>
              </a:rPr>
              <a:t>adresse</a:t>
            </a:r>
            <a:r>
              <a:rPr lang="en-GB" altLang="en-GB" sz="2000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GB" altLang="en-GB" sz="2000" dirty="0" err="1" smtClean="0">
                <a:latin typeface="Times New Roman" pitchFamily="18" charset="0"/>
                <a:cs typeface="Times New Roman" pitchFamily="18" charset="0"/>
              </a:rPr>
              <a:t>réseau</a:t>
            </a:r>
            <a:endParaRPr lang="en-GB" altLang="en-GB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990600" lvl="1" indent="-533400" eaLnBrk="1" hangingPunct="1">
              <a:lnSpc>
                <a:spcPct val="80000"/>
              </a:lnSpc>
              <a:defRPr/>
            </a:pPr>
            <a:r>
              <a:rPr lang="en-GB" altLang="en-GB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Dans</a:t>
            </a:r>
            <a:r>
              <a:rPr lang="en-GB" altLang="en-GB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GB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l’adresse</a:t>
            </a:r>
            <a:r>
              <a:rPr lang="en-GB" altLang="en-GB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GB" altLang="en-GB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classe</a:t>
            </a:r>
            <a:r>
              <a:rPr lang="en-GB" altLang="en-GB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en-GB" alt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GB" altLang="en-GB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GB" altLang="en-GB" sz="2000" dirty="0" smtClean="0">
                <a:latin typeface="Times New Roman" pitchFamily="18" charset="0"/>
                <a:cs typeface="Times New Roman" pitchFamily="18" charset="0"/>
              </a:rPr>
              <a:t>192.5.5.</a:t>
            </a:r>
            <a:r>
              <a:rPr lang="en-GB" altLang="en-GB" sz="20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en-GB" altLang="en-GB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GB" altLang="en-GB" sz="2000" dirty="0" err="1" smtClean="0">
                <a:latin typeface="Times New Roman" pitchFamily="18" charset="0"/>
                <a:cs typeface="Times New Roman" pitchFamily="18" charset="0"/>
              </a:rPr>
              <a:t>l’adresse</a:t>
            </a:r>
            <a:r>
              <a:rPr lang="en-GB" altLang="en-GB" sz="2000" dirty="0" smtClean="0">
                <a:latin typeface="Times New Roman" pitchFamily="18" charset="0"/>
                <a:cs typeface="Times New Roman" pitchFamily="18" charset="0"/>
              </a:rPr>
              <a:t> 192.5.5.</a:t>
            </a:r>
            <a:r>
              <a:rPr lang="en-GB" altLang="en-GB" sz="20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GB" altLang="en-GB" sz="2000" dirty="0" smtClean="0">
                <a:latin typeface="Times New Roman" pitchFamily="18" charset="0"/>
                <a:cs typeface="Times New Roman" pitchFamily="18" charset="0"/>
              </a:rPr>
              <a:t> correspond </a:t>
            </a:r>
            <a:r>
              <a:rPr lang="en-GB" altLang="en-GB" sz="2000" dirty="0" err="1" smtClean="0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GB" alt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GB" sz="2000" dirty="0" err="1" smtClean="0">
                <a:latin typeface="Times New Roman" pitchFamily="18" charset="0"/>
                <a:cs typeface="Times New Roman" pitchFamily="18" charset="0"/>
              </a:rPr>
              <a:t>une</a:t>
            </a:r>
            <a:r>
              <a:rPr lang="en-GB" alt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GB" sz="2000" dirty="0" err="1" smtClean="0">
                <a:latin typeface="Times New Roman" pitchFamily="18" charset="0"/>
                <a:cs typeface="Times New Roman" pitchFamily="18" charset="0"/>
              </a:rPr>
              <a:t>adresse</a:t>
            </a:r>
            <a:r>
              <a:rPr lang="en-GB" altLang="en-GB" sz="2000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GB" altLang="en-GB" sz="2000" dirty="0" err="1" smtClean="0">
                <a:latin typeface="Times New Roman" pitchFamily="18" charset="0"/>
                <a:cs typeface="Times New Roman" pitchFamily="18" charset="0"/>
              </a:rPr>
              <a:t>réseau</a:t>
            </a:r>
            <a:r>
              <a:rPr lang="en-GB" altLang="en-GB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Char char="–"/>
              <a:defRPr/>
            </a:pPr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Char char="•"/>
              <a:defRPr/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’adresse qui comporte uniquement des zéro dans la partie réseau et hôte : 0.0.0.0 désigne tout les réseaux </a:t>
            </a:r>
          </a:p>
          <a:p>
            <a:pPr marL="609600" indent="-609600" eaLnBrk="1" hangingPunct="1">
              <a:lnSpc>
                <a:spcPct val="80000"/>
              </a:lnSpc>
              <a:buFontTx/>
              <a:buChar char="•"/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Une adresse réseau ne peut pas être attribuée a une machine ( adresse non valide )</a:t>
            </a:r>
          </a:p>
          <a:p>
            <a:pPr marL="990600" lvl="1" indent="-533400" eaLnBrk="1" hangingPunct="1">
              <a:lnSpc>
                <a:spcPct val="80000"/>
              </a:lnSpc>
              <a:buFont typeface="Wingdings" pitchFamily="2" charset="2"/>
              <a:buChar char="–"/>
              <a:defRPr/>
            </a:pPr>
            <a:endParaRPr lang="fr-FR" sz="1800" dirty="0" smtClean="0"/>
          </a:p>
        </p:txBody>
      </p:sp>
      <p:sp>
        <p:nvSpPr>
          <p:cNvPr id="24579" name="Rectangle 4"/>
          <p:cNvSpPr>
            <a:spLocks noChangeArrowheads="1"/>
          </p:cNvSpPr>
          <p:nvPr/>
        </p:nvSpPr>
        <p:spPr bwMode="auto">
          <a:xfrm>
            <a:off x="468313" y="0"/>
            <a:ext cx="8229600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3200" b="1">
                <a:latin typeface="Times New Roman" pitchFamily="18" charset="0"/>
                <a:cs typeface="Times New Roman" pitchFamily="18" charset="0"/>
              </a:rPr>
              <a:t>Valeurs particulières : Adresse d’un réseau</a:t>
            </a:r>
            <a:r>
              <a:rPr lang="fr-FR" sz="4000">
                <a:solidFill>
                  <a:schemeClr val="tx2"/>
                </a:solidFill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1DCCAE-6270-4CB8-821D-0A79DBAE1CEA}" type="slidenum">
              <a:rPr lang="fr-FR"/>
              <a:pPr>
                <a:defRPr/>
              </a:pPr>
              <a:t>22</a:t>
            </a:fld>
            <a:endParaRPr lang="fr-FR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368300"/>
          </a:xfrm>
        </p:spPr>
        <p:txBody>
          <a:bodyPr/>
          <a:lstStyle/>
          <a:p>
            <a:pPr eaLnBrk="1" hangingPunct="1"/>
            <a:r>
              <a:rPr lang="fr-FR" sz="3200" b="1" smtClean="0">
                <a:latin typeface="Times New Roman" pitchFamily="18" charset="0"/>
                <a:cs typeface="Times New Roman" pitchFamily="18" charset="0"/>
              </a:rPr>
              <a:t>Valeurs particulières : </a:t>
            </a:r>
            <a:r>
              <a:rPr lang="en-GB" sz="3200" b="1" smtClean="0">
                <a:latin typeface="Times New Roman" pitchFamily="18" charset="0"/>
                <a:cs typeface="Times New Roman" pitchFamily="18" charset="0"/>
              </a:rPr>
              <a:t>le</a:t>
            </a:r>
            <a:r>
              <a:rPr lang="en-GB" altLang="en-GB" sz="3200" b="1" smtClean="0">
                <a:latin typeface="Times New Roman" pitchFamily="18" charset="0"/>
                <a:cs typeface="Times New Roman" pitchFamily="18" charset="0"/>
              </a:rPr>
              <a:t> broadcast</a:t>
            </a:r>
            <a:endParaRPr lang="fr-FR" sz="32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Rectangle 4"/>
          <p:cNvSpPr>
            <a:spLocks noGrp="1" noChangeArrowheads="1"/>
          </p:cNvSpPr>
          <p:nvPr>
            <p:ph idx="1"/>
          </p:nvPr>
        </p:nvSpPr>
        <p:spPr>
          <a:xfrm>
            <a:off x="250825" y="908050"/>
            <a:ext cx="8569325" cy="5545138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GB" altLang="en-GB" sz="2000" b="1" smtClean="0">
                <a:latin typeface="Times New Roman" pitchFamily="18" charset="0"/>
                <a:cs typeface="Times New Roman" pitchFamily="18" charset="0"/>
              </a:rPr>
              <a:t>Adresse de diffusion (broadcast)</a:t>
            </a:r>
            <a:r>
              <a:rPr lang="en-GB" altLang="en-GB" sz="200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fr-FR" altLang="en-GB" sz="2000" smtClean="0">
                <a:latin typeface="Times New Roman" pitchFamily="18" charset="0"/>
                <a:cs typeface="Times New Roman" pitchFamily="18" charset="0"/>
              </a:rPr>
              <a:t>On parle de diffusion lorsqu'une source envoie des données à toutes les unités d'un réseau.</a:t>
            </a:r>
          </a:p>
          <a:p>
            <a:pPr algn="just" eaLnBrk="1" hangingPunct="1">
              <a:lnSpc>
                <a:spcPct val="90000"/>
              </a:lnSpc>
            </a:pPr>
            <a:r>
              <a:rPr lang="fr-FR" altLang="en-GB" sz="2000" smtClean="0">
                <a:latin typeface="Times New Roman" pitchFamily="18" charset="0"/>
                <a:cs typeface="Times New Roman" pitchFamily="18" charset="0"/>
              </a:rPr>
              <a:t>Toutes les machines du même réseaux reçoivent le paquet de données 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altLang="en-GB" sz="20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Quant une </a:t>
            </a:r>
            <a:r>
              <a:rPr lang="fr-FR" altLang="en-GB" sz="2000" smtClean="0">
                <a:latin typeface="Times New Roman" pitchFamily="18" charset="0"/>
                <a:cs typeface="Times New Roman" pitchFamily="18" charset="0"/>
              </a:rPr>
              <a:t>adresse </a:t>
            </a:r>
            <a:r>
              <a:rPr lang="en-GB" altLang="en-GB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GB" sz="2000" b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ne contient que des 1 </a:t>
            </a: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GB" sz="2000" b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dans la partie hôte</a:t>
            </a:r>
            <a:r>
              <a:rPr lang="en-GB" altLang="en-GB" sz="2000" smtClean="0">
                <a:latin typeface="Times New Roman" pitchFamily="18" charset="0"/>
                <a:cs typeface="Times New Roman" pitchFamily="18" charset="0"/>
              </a:rPr>
              <a:t>. Elle est appelée  </a:t>
            </a:r>
            <a:r>
              <a:rPr lang="en-GB" altLang="en-GB" sz="2000" b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adresse de diffusion ( broadcast )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altLang="en-GB" sz="2000" b="1" smtClean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altLang="en-GB" sz="2000" b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Exemple : </a:t>
            </a:r>
          </a:p>
          <a:p>
            <a:pPr eaLnBrk="1" hangingPunct="1"/>
            <a:r>
              <a:rPr lang="en-GB" altLang="en-GB" sz="2000" smtClean="0">
                <a:latin typeface="Times New Roman" pitchFamily="18" charset="0"/>
                <a:cs typeface="Times New Roman" pitchFamily="18" charset="0"/>
              </a:rPr>
              <a:t>L’adresse de diffusion correspondant à </a:t>
            </a:r>
            <a:r>
              <a:rPr lang="en-GB" altLang="en-GB" sz="200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l’adresse de Classe A</a:t>
            </a:r>
            <a:r>
              <a:rPr lang="en-GB" altLang="en-GB" sz="2000" smtClean="0">
                <a:latin typeface="Times New Roman" pitchFamily="18" charset="0"/>
                <a:cs typeface="Times New Roman" pitchFamily="18" charset="0"/>
              </a:rPr>
              <a:t>   90.</a:t>
            </a:r>
            <a:r>
              <a:rPr lang="en-GB" altLang="en-GB" sz="200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25.48.10</a:t>
            </a:r>
            <a:r>
              <a:rPr lang="en-GB" altLang="en-GB" sz="2000" smtClean="0">
                <a:latin typeface="Times New Roman" pitchFamily="18" charset="0"/>
                <a:cs typeface="Times New Roman" pitchFamily="18" charset="0"/>
              </a:rPr>
              <a:t> est 90.</a:t>
            </a:r>
            <a:r>
              <a:rPr lang="en-GB" altLang="en-GB" sz="200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255.255.255</a:t>
            </a:r>
          </a:p>
          <a:p>
            <a:pPr eaLnBrk="1" hangingPunct="1"/>
            <a:r>
              <a:rPr lang="en-GB" altLang="en-GB" sz="2000" smtClean="0">
                <a:latin typeface="Times New Roman" pitchFamily="18" charset="0"/>
                <a:cs typeface="Times New Roman" pitchFamily="18" charset="0"/>
              </a:rPr>
              <a:t>L’adresse de diffusion correspondant à </a:t>
            </a:r>
            <a:r>
              <a:rPr lang="en-GB" altLang="en-GB" sz="200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l’adresse de  Classe B</a:t>
            </a:r>
            <a:r>
              <a:rPr lang="en-GB" altLang="en-GB" sz="2000" smtClean="0">
                <a:latin typeface="Times New Roman" pitchFamily="18" charset="0"/>
                <a:cs typeface="Times New Roman" pitchFamily="18" charset="0"/>
              </a:rPr>
              <a:t>  130.100.</a:t>
            </a:r>
            <a:r>
              <a:rPr lang="en-GB" altLang="en-GB" sz="200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20.10</a:t>
            </a:r>
            <a:r>
              <a:rPr lang="en-GB" altLang="en-GB" sz="2000" smtClean="0">
                <a:latin typeface="Times New Roman" pitchFamily="18" charset="0"/>
                <a:cs typeface="Times New Roman" pitchFamily="18" charset="0"/>
              </a:rPr>
              <a:t>  est 130.100.</a:t>
            </a:r>
            <a:r>
              <a:rPr lang="en-GB" altLang="en-GB" sz="200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255.255</a:t>
            </a:r>
          </a:p>
          <a:p>
            <a:pPr eaLnBrk="1" hangingPunct="1"/>
            <a:r>
              <a:rPr lang="en-GB" altLang="en-GB" sz="2000" smtClean="0">
                <a:latin typeface="Times New Roman" pitchFamily="18" charset="0"/>
                <a:cs typeface="Times New Roman" pitchFamily="18" charset="0"/>
              </a:rPr>
              <a:t>L’adresse de diffusion correspondant à </a:t>
            </a:r>
            <a:r>
              <a:rPr lang="en-GB" altLang="en-GB" sz="200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l’adresse de Classe C</a:t>
            </a:r>
            <a:r>
              <a:rPr lang="en-GB" altLang="en-GB" sz="2000" smtClean="0">
                <a:latin typeface="Times New Roman" pitchFamily="18" charset="0"/>
                <a:cs typeface="Times New Roman" pitchFamily="18" charset="0"/>
              </a:rPr>
              <a:t> 192.5.5.</a:t>
            </a:r>
            <a:r>
              <a:rPr lang="en-GB" altLang="en-GB" sz="200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en-GB" altLang="en-GB" sz="2000" smtClean="0">
                <a:latin typeface="Times New Roman" pitchFamily="18" charset="0"/>
                <a:cs typeface="Times New Roman" pitchFamily="18" charset="0"/>
              </a:rPr>
              <a:t> est  192.5.5.</a:t>
            </a:r>
            <a:r>
              <a:rPr lang="en-GB" altLang="en-GB" sz="200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255</a:t>
            </a:r>
          </a:p>
          <a:p>
            <a:pPr eaLnBrk="1" hangingPunct="1"/>
            <a:endParaRPr lang="en-GB" altLang="en-GB" sz="2000" smtClean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–"/>
            </a:pP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Une adresse réseau ne peut pas être attribué a une machine ( adresse non valide )</a:t>
            </a:r>
            <a:endParaRPr lang="en-GB" altLang="en-GB" sz="2000" b="1" smtClean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5FE748-6C13-4A42-9096-F7B9CF4EB249}" type="slidenum">
              <a:rPr lang="fr-FR"/>
              <a:pPr>
                <a:defRPr/>
              </a:pPr>
              <a:t>23</a:t>
            </a:fld>
            <a:endParaRPr lang="fr-FR"/>
          </a:p>
        </p:txBody>
      </p:sp>
      <p:sp>
        <p:nvSpPr>
          <p:cNvPr id="2662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3200" b="1" smtClean="0">
                <a:latin typeface="Times New Roman" pitchFamily="18" charset="0"/>
                <a:cs typeface="Times New Roman" pitchFamily="18" charset="0"/>
              </a:rPr>
              <a:t>Remarque </a:t>
            </a:r>
          </a:p>
        </p:txBody>
      </p:sp>
      <p:sp>
        <p:nvSpPr>
          <p:cNvPr id="26627" name="Text Box 5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2085975"/>
          </a:xfrm>
        </p:spPr>
        <p:txBody>
          <a:bodyPr>
            <a:spAutoFit/>
          </a:bodyPr>
          <a:lstStyle/>
          <a:p>
            <a:pPr marL="609600" indent="-609600" eaLnBrk="1" hangingPunct="1"/>
            <a:r>
              <a:rPr lang="fr-FR" sz="240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L’adresse 255.255.255.255 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est adresse </a:t>
            </a:r>
            <a:r>
              <a:rPr lang="fr-FR" sz="2400" b="1" i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broadcast de masse : toutes les machines vont recevoir le paquet.</a:t>
            </a:r>
            <a:endParaRPr lang="fr-FR" sz="240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609600" indent="-609600" eaLnBrk="1" hangingPunct="1">
              <a:buFontTx/>
              <a:buChar char="•"/>
            </a:pPr>
            <a:r>
              <a:rPr lang="fr-FR" sz="24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L’adresse de diffusion IP est différentes de l’adresse de diffusion au niveau MAC</a:t>
            </a:r>
          </a:p>
          <a:p>
            <a:pPr marL="609600" indent="-609600" eaLnBrk="1" hangingPunct="1"/>
            <a:endParaRPr lang="fr-FR" sz="240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E25394-6D88-495E-B1E7-97B1B782E1F2}" type="slidenum">
              <a:rPr lang="fr-FR"/>
              <a:pPr>
                <a:defRPr/>
              </a:pPr>
              <a:t>24</a:t>
            </a:fld>
            <a:endParaRPr lang="fr-FR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777875"/>
          </a:xfrm>
        </p:spPr>
        <p:txBody>
          <a:bodyPr/>
          <a:lstStyle/>
          <a:p>
            <a:pPr eaLnBrk="1" hangingPunct="1"/>
            <a:r>
              <a:rPr lang="fr-FR" sz="3200" b="1" smtClean="0">
                <a:latin typeface="Times New Roman" pitchFamily="18" charset="0"/>
                <a:cs typeface="Times New Roman" pitchFamily="18" charset="0"/>
              </a:rPr>
              <a:t>Masque de réseau</a:t>
            </a:r>
            <a:r>
              <a:rPr lang="en-US" smtClean="0"/>
              <a:t> </a:t>
            </a:r>
            <a:endParaRPr lang="fr-FR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981075"/>
            <a:ext cx="8675688" cy="3457575"/>
          </a:xfrm>
        </p:spPr>
        <p:txBody>
          <a:bodyPr/>
          <a:lstStyle/>
          <a:p>
            <a:pPr eaLnBrk="1" hangingPunct="1"/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C’est une combinaison de bits utilisée pour décrire la portion d'une adresse qui désigne le réseau et la portion qui désigne l'hôte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/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Il est calculé comme suit :</a:t>
            </a:r>
          </a:p>
          <a:p>
            <a:pPr lvl="1" eaLnBrk="1" hangingPunct="1"/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 Exprimez l'adresse IP  au format binaire.</a:t>
            </a:r>
          </a:p>
          <a:p>
            <a:pPr lvl="1" eaLnBrk="1" hangingPunct="1"/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  Remplacez tous les bits de </a:t>
            </a:r>
            <a:r>
              <a:rPr lang="fr-FR" sz="2000" i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la portion réseau  de l'adresse par des 1</a:t>
            </a: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1" eaLnBrk="1" hangingPunct="1"/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Remplacez tous les bits de </a:t>
            </a:r>
            <a:r>
              <a:rPr lang="fr-FR" sz="2000" i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la portion hôte de l'adresse par des 0.</a:t>
            </a:r>
          </a:p>
          <a:p>
            <a:pPr lvl="1" eaLnBrk="1" hangingPunct="1"/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 Enfin, convertissez l'adresse binaire au format décimal.</a:t>
            </a:r>
          </a:p>
        </p:txBody>
      </p:sp>
      <p:sp>
        <p:nvSpPr>
          <p:cNvPr id="27652" name="Text Box 5"/>
          <p:cNvSpPr txBox="1">
            <a:spLocks noChangeArrowheads="1"/>
          </p:cNvSpPr>
          <p:nvPr/>
        </p:nvSpPr>
        <p:spPr bwMode="auto">
          <a:xfrm>
            <a:off x="785813" y="4429125"/>
            <a:ext cx="7488237" cy="1720850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>
              <a:spcBef>
                <a:spcPct val="20000"/>
              </a:spcBef>
            </a:pPr>
            <a:r>
              <a:rPr lang="fr-FR" sz="20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Le masque par défaut pour: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fr-FR" sz="2400" b="1">
                <a:latin typeface="Times New Roman" pitchFamily="18" charset="0"/>
                <a:cs typeface="Times New Roman" pitchFamily="18" charset="0"/>
              </a:rPr>
              <a:t>Classe A: 255.0.0.0 </a:t>
            </a:r>
            <a:r>
              <a:rPr lang="fr-FR" sz="24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 /8</a:t>
            </a:r>
            <a:endParaRPr lang="fr-FR" sz="2400" b="1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fr-FR" sz="2400" b="1">
                <a:latin typeface="Times New Roman" pitchFamily="18" charset="0"/>
                <a:cs typeface="Times New Roman" pitchFamily="18" charset="0"/>
              </a:rPr>
              <a:t>Classe B: 255.255.0.0 </a:t>
            </a:r>
            <a:r>
              <a:rPr lang="fr-FR" sz="24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 /16</a:t>
            </a:r>
            <a:endParaRPr lang="fr-FR" sz="2400" b="1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fr-FR" sz="2400" b="1">
                <a:latin typeface="Times New Roman" pitchFamily="18" charset="0"/>
                <a:cs typeface="Times New Roman" pitchFamily="18" charset="0"/>
              </a:rPr>
              <a:t>Classe C: 255.255.255.0 </a:t>
            </a:r>
            <a:r>
              <a:rPr lang="fr-FR" sz="24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/24</a:t>
            </a:r>
            <a:endParaRPr lang="fr-FR" sz="24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847EA7-CD0E-4B25-946E-6C80106D23C8}" type="slidenum">
              <a:rPr lang="fr-FR"/>
              <a:pPr>
                <a:defRPr/>
              </a:pPr>
              <a:t>25</a:t>
            </a:fld>
            <a:endParaRPr lang="fr-FR"/>
          </a:p>
        </p:txBody>
      </p:sp>
      <p:sp>
        <p:nvSpPr>
          <p:cNvPr id="28674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412875"/>
            <a:ext cx="8175625" cy="8778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Soit  l’Adresse IP  : </a:t>
            </a:r>
            <a:r>
              <a:rPr lang="fr-FR" sz="2400" b="1" smtClean="0">
                <a:latin typeface="Times New Roman" pitchFamily="18" charset="0"/>
                <a:cs typeface="Times New Roman" pitchFamily="18" charset="0"/>
              </a:rPr>
              <a:t>12.30.10.2   avec le m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asque de sous-réseau : </a:t>
            </a:r>
            <a:r>
              <a:rPr lang="fr-FR" sz="2400" b="1" smtClean="0">
                <a:latin typeface="Times New Roman" pitchFamily="18" charset="0"/>
                <a:cs typeface="Times New Roman" pitchFamily="18" charset="0"/>
              </a:rPr>
              <a:t>255.0.0.0  </a:t>
            </a:r>
            <a:r>
              <a:rPr lang="fr-FR" sz="2400" b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smtClean="0">
                <a:latin typeface="Times New Roman" pitchFamily="18" charset="0"/>
                <a:cs typeface="Times New Roman" pitchFamily="18" charset="0"/>
              </a:rPr>
              <a:t>12.30.10.2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 /8 </a:t>
            </a:r>
          </a:p>
        </p:txBody>
      </p:sp>
      <p:sp>
        <p:nvSpPr>
          <p:cNvPr id="28675" name="Rectangle 4"/>
          <p:cNvSpPr>
            <a:spLocks noChangeArrowheads="1"/>
          </p:cNvSpPr>
          <p:nvPr/>
        </p:nvSpPr>
        <p:spPr bwMode="auto">
          <a:xfrm>
            <a:off x="323850" y="3040063"/>
            <a:ext cx="8820150" cy="22463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20000"/>
              </a:spcBef>
              <a:tabLst>
                <a:tab pos="588963" algn="l"/>
                <a:tab pos="4140200" algn="l"/>
              </a:tabLst>
            </a:pPr>
            <a:r>
              <a:rPr lang="fr-FR" sz="20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Informations sur le réseau   :</a:t>
            </a:r>
          </a:p>
          <a:p>
            <a:pPr>
              <a:spcBef>
                <a:spcPct val="20000"/>
              </a:spcBef>
              <a:buFontTx/>
              <a:buChar char="•"/>
              <a:tabLst>
                <a:tab pos="588963" algn="l"/>
                <a:tab pos="4140200" algn="l"/>
              </a:tabLst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La classe : A    Nombre de bits pour réseau : 8      Nombre de bits d' Hôtes : 24</a:t>
            </a:r>
          </a:p>
          <a:p>
            <a:pPr>
              <a:spcBef>
                <a:spcPct val="20000"/>
              </a:spcBef>
              <a:buFontTx/>
              <a:buChar char="•"/>
              <a:tabLst>
                <a:tab pos="588963" algn="l"/>
                <a:tab pos="4140200" algn="l"/>
              </a:tabLst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Identité de réseau :	12.0.0.0</a:t>
            </a:r>
          </a:p>
          <a:p>
            <a:pPr>
              <a:spcBef>
                <a:spcPct val="20000"/>
              </a:spcBef>
              <a:buFontTx/>
              <a:buChar char="•"/>
              <a:tabLst>
                <a:tab pos="588963" algn="l"/>
                <a:tab pos="4140200" algn="l"/>
              </a:tabLst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Adresse broadcast  : 	12.255.255.255</a:t>
            </a:r>
          </a:p>
          <a:p>
            <a:pPr>
              <a:spcBef>
                <a:spcPct val="20000"/>
              </a:spcBef>
              <a:buFontTx/>
              <a:buChar char="•"/>
              <a:tabLst>
                <a:tab pos="588963" algn="l"/>
                <a:tab pos="4140200" algn="l"/>
              </a:tabLst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Adresse valide du premier Hôte du réseau : 	12.0.0.1</a:t>
            </a:r>
          </a:p>
          <a:p>
            <a:pPr>
              <a:spcBef>
                <a:spcPct val="20000"/>
              </a:spcBef>
              <a:buFontTx/>
              <a:buChar char="•"/>
              <a:tabLst>
                <a:tab pos="588963" algn="l"/>
                <a:tab pos="4140200" algn="l"/>
              </a:tabLst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Adresse valide du dernier Hôte du réseau  : 	12.255.255.254</a:t>
            </a:r>
          </a:p>
        </p:txBody>
      </p:sp>
      <p:sp>
        <p:nvSpPr>
          <p:cNvPr id="28676" name="Text Box 7"/>
          <p:cNvSpPr txBox="1">
            <a:spLocks noChangeArrowheads="1"/>
          </p:cNvSpPr>
          <p:nvPr/>
        </p:nvSpPr>
        <p:spPr bwMode="auto">
          <a:xfrm>
            <a:off x="3400425" y="107950"/>
            <a:ext cx="3743325" cy="584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609600" indent="-609600">
              <a:spcBef>
                <a:spcPct val="20000"/>
              </a:spcBef>
            </a:pPr>
            <a:r>
              <a:rPr lang="fr-FR" sz="3200" b="1">
                <a:latin typeface="Times New Roman" pitchFamily="18" charset="0"/>
                <a:cs typeface="Times New Roman" pitchFamily="18" charset="0"/>
              </a:rPr>
              <a:t>Exemple 1 : classe 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CC5EAF-642D-406F-A595-A7B01212C6B7}" type="slidenum">
              <a:rPr lang="fr-FR"/>
              <a:pPr>
                <a:defRPr/>
              </a:pPr>
              <a:t>26</a:t>
            </a:fld>
            <a:endParaRPr lang="fr-FR"/>
          </a:p>
        </p:txBody>
      </p:sp>
      <p:sp>
        <p:nvSpPr>
          <p:cNvPr id="2969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23850" y="1557338"/>
            <a:ext cx="8175625" cy="8778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Soit  l’adresse IP  :</a:t>
            </a:r>
            <a:r>
              <a:rPr lang="fr-FR" sz="2400" b="1" smtClean="0">
                <a:latin typeface="Times New Roman" pitchFamily="18" charset="0"/>
                <a:cs typeface="Times New Roman" pitchFamily="18" charset="0"/>
              </a:rPr>
              <a:t>172.30.10.2    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Masque de sous-réseau :</a:t>
            </a:r>
            <a:r>
              <a:rPr lang="fr-FR" sz="2400" b="1" smtClean="0">
                <a:latin typeface="Times New Roman" pitchFamily="18" charset="0"/>
                <a:cs typeface="Times New Roman" pitchFamily="18" charset="0"/>
              </a:rPr>
              <a:t>255.255.0.0  </a:t>
            </a:r>
            <a:r>
              <a:rPr lang="fr-FR" sz="2400" b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 172.30.10.2 /16 </a:t>
            </a:r>
          </a:p>
        </p:txBody>
      </p:sp>
      <p:sp>
        <p:nvSpPr>
          <p:cNvPr id="29699" name="Rectangle 4"/>
          <p:cNvSpPr>
            <a:spLocks noChangeArrowheads="1"/>
          </p:cNvSpPr>
          <p:nvPr/>
        </p:nvSpPr>
        <p:spPr bwMode="auto">
          <a:xfrm>
            <a:off x="323850" y="3040063"/>
            <a:ext cx="8820150" cy="22463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20000"/>
              </a:spcBef>
              <a:tabLst>
                <a:tab pos="588963" algn="l"/>
                <a:tab pos="4140200" algn="l"/>
              </a:tabLst>
            </a:pPr>
            <a:r>
              <a:rPr lang="fr-FR" sz="20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Informations réseau  :</a:t>
            </a:r>
          </a:p>
          <a:p>
            <a:pPr>
              <a:spcBef>
                <a:spcPct val="20000"/>
              </a:spcBef>
              <a:buFontTx/>
              <a:buChar char="•"/>
              <a:tabLst>
                <a:tab pos="588963" algn="l"/>
                <a:tab pos="4140200" algn="l"/>
              </a:tabLst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La classe : B    Nombre de bits pour réseau : 16      Nombre de bits d' Hôtes : 16</a:t>
            </a:r>
          </a:p>
          <a:p>
            <a:pPr>
              <a:spcBef>
                <a:spcPct val="20000"/>
              </a:spcBef>
              <a:buFontTx/>
              <a:buChar char="•"/>
              <a:tabLst>
                <a:tab pos="588963" algn="l"/>
                <a:tab pos="4140200" algn="l"/>
              </a:tabLst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Identité de réseau :	172.30.0.0</a:t>
            </a:r>
          </a:p>
          <a:p>
            <a:pPr>
              <a:spcBef>
                <a:spcPct val="20000"/>
              </a:spcBef>
              <a:buFontTx/>
              <a:buChar char="•"/>
              <a:tabLst>
                <a:tab pos="588963" algn="l"/>
                <a:tab pos="4140200" algn="l"/>
              </a:tabLst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Adresse broadcast  : 	172.30.255.255</a:t>
            </a:r>
          </a:p>
          <a:p>
            <a:pPr>
              <a:spcBef>
                <a:spcPct val="20000"/>
              </a:spcBef>
              <a:buFontTx/>
              <a:buChar char="•"/>
              <a:tabLst>
                <a:tab pos="588963" algn="l"/>
                <a:tab pos="4140200" algn="l"/>
              </a:tabLst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Adresse valide du premier Hôte du réseau : 	172.30.0.1</a:t>
            </a:r>
          </a:p>
          <a:p>
            <a:pPr>
              <a:spcBef>
                <a:spcPct val="20000"/>
              </a:spcBef>
              <a:buFontTx/>
              <a:buChar char="•"/>
              <a:tabLst>
                <a:tab pos="588963" algn="l"/>
                <a:tab pos="4140200" algn="l"/>
              </a:tabLst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Adresse valide du dernier Hôte du réseau  : 	172.30.255.254</a:t>
            </a:r>
          </a:p>
        </p:txBody>
      </p:sp>
      <p:sp>
        <p:nvSpPr>
          <p:cNvPr id="29700" name="Text Box 7"/>
          <p:cNvSpPr txBox="1">
            <a:spLocks noChangeArrowheads="1"/>
          </p:cNvSpPr>
          <p:nvPr/>
        </p:nvSpPr>
        <p:spPr bwMode="auto">
          <a:xfrm>
            <a:off x="3400425" y="107950"/>
            <a:ext cx="3743325" cy="584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609600" indent="-609600">
              <a:spcBef>
                <a:spcPct val="20000"/>
              </a:spcBef>
            </a:pPr>
            <a:r>
              <a:rPr lang="fr-FR" sz="3200" b="1">
                <a:latin typeface="Times New Roman" pitchFamily="18" charset="0"/>
                <a:cs typeface="Times New Roman" pitchFamily="18" charset="0"/>
              </a:rPr>
              <a:t>Exemple 2:  classe 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B8A943-EEEA-4F72-9A96-CE029A1D3584}" type="slidenum">
              <a:rPr lang="fr-FR"/>
              <a:pPr>
                <a:defRPr/>
              </a:pPr>
              <a:t>27</a:t>
            </a:fld>
            <a:endParaRPr lang="fr-FR"/>
          </a:p>
        </p:txBody>
      </p:sp>
      <p:sp>
        <p:nvSpPr>
          <p:cNvPr id="3072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79388" y="1844675"/>
            <a:ext cx="8175625" cy="8778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Soit  l’adresse IP  :</a:t>
            </a:r>
            <a:r>
              <a:rPr lang="fr-FR" sz="2400" b="1" smtClean="0">
                <a:latin typeface="Times New Roman" pitchFamily="18" charset="0"/>
                <a:cs typeface="Times New Roman" pitchFamily="18" charset="0"/>
              </a:rPr>
              <a:t>192.130.10.2    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Masque de sous-réseau : </a:t>
            </a:r>
            <a:r>
              <a:rPr lang="fr-FR" sz="2400" b="1" smtClean="0">
                <a:latin typeface="Times New Roman" pitchFamily="18" charset="0"/>
                <a:cs typeface="Times New Roman" pitchFamily="18" charset="0"/>
              </a:rPr>
              <a:t>255.255.255.0  </a:t>
            </a:r>
            <a:r>
              <a:rPr lang="fr-FR" sz="2400" b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 192.130.10.2 /24 </a:t>
            </a:r>
          </a:p>
        </p:txBody>
      </p:sp>
      <p:sp>
        <p:nvSpPr>
          <p:cNvPr id="30723" name="Rectangle 4"/>
          <p:cNvSpPr>
            <a:spLocks noChangeArrowheads="1"/>
          </p:cNvSpPr>
          <p:nvPr/>
        </p:nvSpPr>
        <p:spPr bwMode="auto">
          <a:xfrm>
            <a:off x="179388" y="3357563"/>
            <a:ext cx="8820150" cy="22463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20000"/>
              </a:spcBef>
              <a:tabLst>
                <a:tab pos="588963" algn="l"/>
                <a:tab pos="4140200" algn="l"/>
              </a:tabLst>
            </a:pPr>
            <a:r>
              <a:rPr lang="fr-FR" sz="20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Informations réseau  :</a:t>
            </a:r>
          </a:p>
          <a:p>
            <a:pPr>
              <a:spcBef>
                <a:spcPct val="20000"/>
              </a:spcBef>
              <a:buFontTx/>
              <a:buChar char="•"/>
              <a:tabLst>
                <a:tab pos="588963" algn="l"/>
                <a:tab pos="4140200" algn="l"/>
              </a:tabLst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La classe : C    Nombre de bits pour réseau : 24      Nombre de bits d' Hôtes : 8</a:t>
            </a:r>
          </a:p>
          <a:p>
            <a:pPr>
              <a:spcBef>
                <a:spcPct val="20000"/>
              </a:spcBef>
              <a:buFontTx/>
              <a:buChar char="•"/>
              <a:tabLst>
                <a:tab pos="588963" algn="l"/>
                <a:tab pos="4140200" algn="l"/>
              </a:tabLst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Identité de réseau :	192.130.10.0</a:t>
            </a:r>
          </a:p>
          <a:p>
            <a:pPr>
              <a:spcBef>
                <a:spcPct val="20000"/>
              </a:spcBef>
              <a:buFontTx/>
              <a:buChar char="•"/>
              <a:tabLst>
                <a:tab pos="588963" algn="l"/>
                <a:tab pos="4140200" algn="l"/>
              </a:tabLst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Adresse broadcast  : 	192.130.10.255</a:t>
            </a:r>
          </a:p>
          <a:p>
            <a:pPr>
              <a:spcBef>
                <a:spcPct val="20000"/>
              </a:spcBef>
              <a:buFontTx/>
              <a:buChar char="•"/>
              <a:tabLst>
                <a:tab pos="588963" algn="l"/>
                <a:tab pos="4140200" algn="l"/>
              </a:tabLst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Adresse valide du premier Hôte du réseau : 	192.130.10.1</a:t>
            </a:r>
          </a:p>
          <a:p>
            <a:pPr>
              <a:spcBef>
                <a:spcPct val="20000"/>
              </a:spcBef>
              <a:buFontTx/>
              <a:buChar char="•"/>
              <a:tabLst>
                <a:tab pos="588963" algn="l"/>
                <a:tab pos="4140200" algn="l"/>
              </a:tabLst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Adresse valide du dernier Hôte du réseau  : 	192.130.10.254</a:t>
            </a:r>
          </a:p>
        </p:txBody>
      </p:sp>
      <p:sp>
        <p:nvSpPr>
          <p:cNvPr id="30724" name="Text Box 7"/>
          <p:cNvSpPr txBox="1">
            <a:spLocks noChangeArrowheads="1"/>
          </p:cNvSpPr>
          <p:nvPr/>
        </p:nvSpPr>
        <p:spPr bwMode="auto">
          <a:xfrm>
            <a:off x="3400425" y="107950"/>
            <a:ext cx="3663950" cy="584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609600" indent="-609600">
              <a:spcBef>
                <a:spcPct val="20000"/>
              </a:spcBef>
            </a:pPr>
            <a:r>
              <a:rPr lang="fr-FR" sz="3200" b="1">
                <a:latin typeface="Times New Roman" pitchFamily="18" charset="0"/>
                <a:cs typeface="Times New Roman" pitchFamily="18" charset="0"/>
              </a:rPr>
              <a:t>Exemple 3: classe 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FF88F7-234A-4391-90C4-1D4D971A2EFB}" type="slidenum">
              <a:rPr lang="fr-FR"/>
              <a:pPr>
                <a:defRPr/>
              </a:pPr>
              <a:t>28</a:t>
            </a:fld>
            <a:endParaRPr lang="fr-FR"/>
          </a:p>
        </p:txBody>
      </p:sp>
      <p:graphicFrame>
        <p:nvGraphicFramePr>
          <p:cNvPr id="35896" name="Group 56"/>
          <p:cNvGraphicFramePr>
            <a:graphicFrameLocks noGrp="1"/>
          </p:cNvGraphicFramePr>
          <p:nvPr>
            <p:ph/>
          </p:nvPr>
        </p:nvGraphicFramePr>
        <p:xfrm>
          <a:off x="0" y="1857375"/>
          <a:ext cx="8893175" cy="3204210"/>
        </p:xfrm>
        <a:graphic>
          <a:graphicData uri="http://schemas.openxmlformats.org/drawingml/2006/table">
            <a:tbl>
              <a:tblPr/>
              <a:tblGrid>
                <a:gridCol w="404813"/>
                <a:gridCol w="1381125"/>
                <a:gridCol w="785812"/>
                <a:gridCol w="1500188"/>
                <a:gridCol w="1571625"/>
                <a:gridCol w="1500187"/>
                <a:gridCol w="1749425"/>
              </a:tblGrid>
              <a:tr h="6350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Plage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Forme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Masque par défaut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Nombre  réseaux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Hôtes par réseau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(adresses utilisables)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37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1 - 126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R.H.H.H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255.0.0.0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(2</a:t>
                      </a:r>
                      <a:r>
                        <a:rPr kumimoji="0" lang="fr-FR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16,777,214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(2 </a:t>
                      </a:r>
                      <a:r>
                        <a:rPr kumimoji="0" lang="fr-FR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37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128 - 191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R.R.H.H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255.255.0.0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16,382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(2</a:t>
                      </a:r>
                      <a:r>
                        <a:rPr kumimoji="0" lang="fr-FR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65,534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(2 </a:t>
                      </a:r>
                      <a:r>
                        <a:rPr kumimoji="0" lang="fr-FR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37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192 - 223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R.R.R.H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255.255.255.0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2,097,150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(2</a:t>
                      </a:r>
                      <a:r>
                        <a:rPr kumimoji="0" lang="fr-FR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254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(2 </a:t>
                      </a:r>
                      <a:r>
                        <a:rPr kumimoji="0" lang="fr-FR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- 2)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788" name="ZoneTexte 4"/>
          <p:cNvSpPr txBox="1">
            <a:spLocks noChangeArrowheads="1"/>
          </p:cNvSpPr>
          <p:nvPr/>
        </p:nvSpPr>
        <p:spPr bwMode="auto">
          <a:xfrm>
            <a:off x="2857500" y="785813"/>
            <a:ext cx="16430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3200" b="1">
                <a:latin typeface="Times New Roman" pitchFamily="18" charset="0"/>
                <a:cs typeface="Times New Roman" pitchFamily="18" charset="0"/>
              </a:rPr>
              <a:t>Résumé</a:t>
            </a:r>
            <a:r>
              <a:rPr lang="fr-FR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AB2E41-5B25-4575-8BEE-34240B28C6EB}" type="slidenum">
              <a:rPr lang="fr-FR"/>
              <a:pPr>
                <a:defRPr/>
              </a:pPr>
              <a:t>29</a:t>
            </a:fld>
            <a:endParaRPr lang="fr-FR"/>
          </a:p>
        </p:txBody>
      </p:sp>
      <p:sp>
        <p:nvSpPr>
          <p:cNvPr id="32770" name="Rectangle 4"/>
          <p:cNvSpPr>
            <a:spLocks noChangeArrowheads="1"/>
          </p:cNvSpPr>
          <p:nvPr/>
        </p:nvSpPr>
        <p:spPr bwMode="auto">
          <a:xfrm>
            <a:off x="395288" y="901700"/>
            <a:ext cx="8497887" cy="1006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342900" indent="-342900"/>
            <a:r>
              <a:rPr lang="fr-FR" sz="2000" b="1">
                <a:latin typeface="Times New Roman" pitchFamily="18" charset="0"/>
                <a:cs typeface="Times New Roman" pitchFamily="18" charset="0"/>
              </a:rPr>
              <a:t>Complétez le tableau suivant en indiquant :</a:t>
            </a:r>
          </a:p>
          <a:p>
            <a:pPr marL="342900" indent="-342900">
              <a:buFontTx/>
              <a:buChar char="•"/>
            </a:pPr>
            <a:r>
              <a:rPr lang="fr-FR" sz="2000" b="1">
                <a:latin typeface="Times New Roman" pitchFamily="18" charset="0"/>
                <a:cs typeface="Times New Roman" pitchFamily="18" charset="0"/>
              </a:rPr>
              <a:t>La classe de chaque adresse IP</a:t>
            </a:r>
          </a:p>
          <a:p>
            <a:pPr marL="342900" indent="-342900">
              <a:buFontTx/>
              <a:buChar char="•"/>
            </a:pPr>
            <a:r>
              <a:rPr lang="fr-FR" sz="2000" b="1">
                <a:latin typeface="Times New Roman" pitchFamily="18" charset="0"/>
                <a:cs typeface="Times New Roman" pitchFamily="18" charset="0"/>
              </a:rPr>
              <a:t>Si </a:t>
            </a:r>
            <a:r>
              <a:rPr lang="fr-FR" sz="2000">
                <a:latin typeface="Times New Roman" pitchFamily="18" charset="0"/>
                <a:cs typeface="Times New Roman" pitchFamily="18" charset="0"/>
              </a:rPr>
              <a:t>les adresses IP sont valides ou non ( justifier votre réponse ) .</a:t>
            </a:r>
          </a:p>
        </p:txBody>
      </p:sp>
      <p:sp>
        <p:nvSpPr>
          <p:cNvPr id="32771" name="Rectangle 5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725488"/>
          </a:xfrm>
          <a:noFill/>
        </p:spPr>
        <p:txBody>
          <a:bodyPr/>
          <a:lstStyle/>
          <a:p>
            <a:pPr eaLnBrk="1" hangingPunct="1"/>
            <a:r>
              <a:rPr lang="fr-FR" sz="3200" b="1" smtClean="0">
                <a:latin typeface="Times New Roman" pitchFamily="18" charset="0"/>
                <a:cs typeface="Times New Roman" pitchFamily="18" charset="0"/>
              </a:rPr>
              <a:t>Exercice 1</a:t>
            </a:r>
          </a:p>
        </p:txBody>
      </p:sp>
      <p:graphicFrame>
        <p:nvGraphicFramePr>
          <p:cNvPr id="36920" name="Group 56"/>
          <p:cNvGraphicFramePr>
            <a:graphicFrameLocks noGrp="1"/>
          </p:cNvGraphicFramePr>
          <p:nvPr/>
        </p:nvGraphicFramePr>
        <p:xfrm>
          <a:off x="500063" y="2357438"/>
          <a:ext cx="8248650" cy="4297680"/>
        </p:xfrm>
        <a:graphic>
          <a:graphicData uri="http://schemas.openxmlformats.org/drawingml/2006/table">
            <a:tbl>
              <a:tblPr/>
              <a:tblGrid>
                <a:gridCol w="2428875"/>
                <a:gridCol w="1427162"/>
                <a:gridCol w="2016125"/>
                <a:gridCol w="2376488"/>
              </a:tblGrid>
              <a:tr h="377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Adresse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Classe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Valide ou non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Justification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150.100.255.255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175.100.255.18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195.234.253.0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100.0.0.23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188.258.221.176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127.34.25.189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CC678-BD17-4EA7-8168-C503EF24A7D0}" type="slidenum">
              <a:rPr lang="fr-FR"/>
              <a:pPr>
                <a:defRPr/>
              </a:pPr>
              <a:t>3</a:t>
            </a:fld>
            <a:endParaRPr lang="fr-FR"/>
          </a:p>
        </p:txBody>
      </p:sp>
      <p:sp>
        <p:nvSpPr>
          <p:cNvPr id="6146" name="Rectangle 5"/>
          <p:cNvSpPr>
            <a:spLocks noGrp="1" noChangeArrowheads="1"/>
          </p:cNvSpPr>
          <p:nvPr>
            <p:ph idx="1"/>
          </p:nvPr>
        </p:nvSpPr>
        <p:spPr>
          <a:xfrm>
            <a:off x="214313" y="1928813"/>
            <a:ext cx="8435975" cy="1944687"/>
          </a:xfrm>
        </p:spPr>
        <p:txBody>
          <a:bodyPr/>
          <a:lstStyle/>
          <a:p>
            <a:pPr eaLnBrk="1" hangingPunct="1"/>
            <a:r>
              <a:rPr lang="fr-FR" sz="2400" smtClean="0"/>
              <a:t>les données circulent vers le bas du modèle OSI, elles sont encapsulées au niveau de chaque couche.</a:t>
            </a:r>
          </a:p>
          <a:p>
            <a:pPr eaLnBrk="1" hangingPunct="1"/>
            <a:endParaRPr lang="fr-FR" sz="2400" smtClean="0"/>
          </a:p>
          <a:p>
            <a:pPr eaLnBrk="1" hangingPunct="1"/>
            <a:r>
              <a:rPr lang="fr-FR" sz="2400" smtClean="0"/>
              <a:t>Au niveau de la couche réseau, les données sont encapsulées dans des paquets  (aussi appelés datagrammes).</a:t>
            </a:r>
          </a:p>
          <a:p>
            <a:pPr eaLnBrk="1" hangingPunct="1"/>
            <a:endParaRPr lang="fr-FR" sz="2400" smtClean="0"/>
          </a:p>
          <a:p>
            <a:pPr eaLnBrk="1" hangingPunct="1"/>
            <a:endParaRPr lang="fr-FR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86B512-D4AC-40B3-AAD9-D6F6703BF911}" type="slidenum">
              <a:rPr lang="fr-FR"/>
              <a:pPr>
                <a:defRPr/>
              </a:pPr>
              <a:t>30</a:t>
            </a:fld>
            <a:endParaRPr lang="fr-FR"/>
          </a:p>
        </p:txBody>
      </p:sp>
      <p:sp>
        <p:nvSpPr>
          <p:cNvPr id="33794" name="Rectangle 221"/>
          <p:cNvSpPr>
            <a:spLocks noChangeArrowheads="1"/>
          </p:cNvSpPr>
          <p:nvPr/>
        </p:nvSpPr>
        <p:spPr bwMode="auto">
          <a:xfrm>
            <a:off x="2124075" y="1268413"/>
            <a:ext cx="6624638" cy="2447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3795" name="Rectangle 222"/>
          <p:cNvSpPr>
            <a:spLocks noChangeArrowheads="1"/>
          </p:cNvSpPr>
          <p:nvPr/>
        </p:nvSpPr>
        <p:spPr bwMode="auto">
          <a:xfrm>
            <a:off x="2195513" y="1268413"/>
            <a:ext cx="6337300" cy="23764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graphicFrame>
        <p:nvGraphicFramePr>
          <p:cNvPr id="37955" name="Group 67"/>
          <p:cNvGraphicFramePr>
            <a:graphicFrameLocks noGrp="1"/>
          </p:cNvGraphicFramePr>
          <p:nvPr>
            <p:ph/>
          </p:nvPr>
        </p:nvGraphicFramePr>
        <p:xfrm>
          <a:off x="0" y="274638"/>
          <a:ext cx="8964613" cy="5891214"/>
        </p:xfrm>
        <a:graphic>
          <a:graphicData uri="http://schemas.openxmlformats.org/drawingml/2006/table">
            <a:tbl>
              <a:tblPr/>
              <a:tblGrid>
                <a:gridCol w="1692275"/>
                <a:gridCol w="796925"/>
                <a:gridCol w="1003300"/>
                <a:gridCol w="5472113"/>
              </a:tblGrid>
              <a:tr h="6334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Adresse IP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Classe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Valide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(Oui/Non)</a:t>
                      </a: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Justification </a:t>
                      </a: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02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150.100.255.255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NON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Il s'agit d'une adresse de broadcast pour un réseau de classe B (la partie hôte - troisième et quatrième octets - ne contient que des 1) et elle ne peut pas être utilisée pour une adresse hôte.</a:t>
                      </a:r>
                      <a:endParaRPr kumimoji="0" lang="fr-F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287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175.100.255.18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OUI 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La partie hôte (troisième et quatrième octets pour un total de 16 bits) est 11111111.00010010 et elle ne comprend pas que des 0 ou des 1. L'adresse est valide même si le troisième octet ne comprend que des 1.</a:t>
                      </a:r>
                      <a:endParaRPr kumimoji="0" lang="fr-F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287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195.234.253.0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NON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Il s'agit de l'adresse réseau de ce réseau et elle ne peut pas être utilisée comme adresse hôte puisque tous les bits d'hôte sont à 0.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9B9B1F-C39F-46EF-89FC-1880510D80EB}" type="slidenum">
              <a:rPr lang="fr-FR"/>
              <a:pPr>
                <a:defRPr/>
              </a:pPr>
              <a:t>31</a:t>
            </a:fld>
            <a:endParaRPr lang="fr-FR"/>
          </a:p>
        </p:txBody>
      </p:sp>
      <p:graphicFrame>
        <p:nvGraphicFramePr>
          <p:cNvPr id="39974" name="Group 38"/>
          <p:cNvGraphicFramePr>
            <a:graphicFrameLocks noGrp="1"/>
          </p:cNvGraphicFramePr>
          <p:nvPr>
            <p:ph/>
          </p:nvPr>
        </p:nvGraphicFramePr>
        <p:xfrm>
          <a:off x="250825" y="476250"/>
          <a:ext cx="8893175" cy="5837239"/>
        </p:xfrm>
        <a:graphic>
          <a:graphicData uri="http://schemas.openxmlformats.org/drawingml/2006/table">
            <a:tbl>
              <a:tblPr/>
              <a:tblGrid>
                <a:gridCol w="1935163"/>
                <a:gridCol w="585787"/>
                <a:gridCol w="863600"/>
                <a:gridCol w="5508625"/>
              </a:tblGrid>
              <a:tr h="20748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100.0.0.23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OUI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La partie hôte de l'adresse (deuxième, troisième et quatrième octets pour un total de 24 bits) est 00000000.00000000.00010111 et elle ne comprend pas que des 0 ou des 1.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L'adresse est valide même si les deuxième et troisième octets ne comprennent que des 0.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11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188.258.221.176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NON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Elle n'est pas valide car le deuxième octet est supérieur à 255. Aucun octet ne peut avoir une valeur supérieure à 255 (1 partout), et ce, quelle que soit l'adresse IP (réseau ou hôte).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11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127.34.25.189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NON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Elle n'est pas valide car le nombre 127 ne peut pas être utilisé dans le premier octet puisque cette valeur est réservée à des fins de diagnostic.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6F78A9-7044-4457-BAEA-D0ACEB044D0E}" type="slidenum">
              <a:rPr lang="fr-FR"/>
              <a:pPr>
                <a:defRPr/>
              </a:pPr>
              <a:t>32</a:t>
            </a:fld>
            <a:endParaRPr lang="fr-FR"/>
          </a:p>
        </p:txBody>
      </p:sp>
      <p:graphicFrame>
        <p:nvGraphicFramePr>
          <p:cNvPr id="51693" name="Group 493"/>
          <p:cNvGraphicFramePr>
            <a:graphicFrameLocks noGrp="1"/>
          </p:cNvGraphicFramePr>
          <p:nvPr>
            <p:ph/>
          </p:nvPr>
        </p:nvGraphicFramePr>
        <p:xfrm>
          <a:off x="0" y="788988"/>
          <a:ext cx="8820150" cy="6069014"/>
        </p:xfrm>
        <a:graphic>
          <a:graphicData uri="http://schemas.openxmlformats.org/drawingml/2006/table">
            <a:tbl>
              <a:tblPr/>
              <a:tblGrid>
                <a:gridCol w="1747820"/>
                <a:gridCol w="1323982"/>
                <a:gridCol w="1357322"/>
                <a:gridCol w="1428760"/>
                <a:gridCol w="1643074"/>
                <a:gridCol w="1319192"/>
              </a:tblGrid>
              <a:tr h="8683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Adresse IP hôte</a:t>
                      </a: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6600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Classe d'adresses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6600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Adresse réseau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6600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Partie  hôte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6600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Adresse de </a:t>
                      </a:r>
                      <a:r>
                        <a:rPr kumimoji="0" lang="fr-F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broadcast</a:t>
                      </a: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 </a:t>
                      </a: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6600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Masque de réseau par défaut</a:t>
                      </a: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6600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0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216.14.55.137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1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123.1.1.15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0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150.127.221.244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1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194.125.35.199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0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cs typeface="Times New Roman" charset="0"/>
                        </a:rPr>
                        <a:t>175.12.239.244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893" name="ZoneTexte 55"/>
          <p:cNvSpPr txBox="1">
            <a:spLocks noChangeArrowheads="1"/>
          </p:cNvSpPr>
          <p:nvPr/>
        </p:nvSpPr>
        <p:spPr bwMode="auto">
          <a:xfrm>
            <a:off x="214313" y="214313"/>
            <a:ext cx="56483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3200" b="1">
                <a:latin typeface="Times New Roman" pitchFamily="18" charset="0"/>
                <a:cs typeface="Times New Roman" pitchFamily="18" charset="0"/>
              </a:rPr>
              <a:t>Exercice 2 :</a:t>
            </a:r>
            <a:r>
              <a:rPr lang="fr-FR" sz="2000" b="1">
                <a:latin typeface="Times New Roman" pitchFamily="18" charset="0"/>
                <a:cs typeface="Times New Roman" pitchFamily="18" charset="0"/>
              </a:rPr>
              <a:t> compléter le tableaux suivant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F5C001-C88B-4400-9D5A-2234C7CB803C}" type="slidenum">
              <a:rPr lang="fr-FR"/>
              <a:pPr>
                <a:defRPr/>
              </a:pPr>
              <a:t>33</a:t>
            </a:fld>
            <a:endParaRPr lang="fr-FR"/>
          </a:p>
        </p:txBody>
      </p:sp>
      <p:graphicFrame>
        <p:nvGraphicFramePr>
          <p:cNvPr id="51693" name="Group 493"/>
          <p:cNvGraphicFramePr>
            <a:graphicFrameLocks noGrp="1"/>
          </p:cNvGraphicFramePr>
          <p:nvPr>
            <p:ph/>
          </p:nvPr>
        </p:nvGraphicFramePr>
        <p:xfrm>
          <a:off x="323850" y="763588"/>
          <a:ext cx="8820150" cy="6094414"/>
        </p:xfrm>
        <a:graphic>
          <a:graphicData uri="http://schemas.openxmlformats.org/drawingml/2006/table">
            <a:tbl>
              <a:tblPr/>
              <a:tblGrid>
                <a:gridCol w="1819275"/>
                <a:gridCol w="1071563"/>
                <a:gridCol w="1428750"/>
                <a:gridCol w="1143000"/>
                <a:gridCol w="1806575"/>
                <a:gridCol w="1550987"/>
              </a:tblGrid>
              <a:tr h="939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Adresse IP hôte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Classe d'adresses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Adresse réseau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Partie  hôte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Adresse de broadcast réseau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Masque de réseau par défaut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0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216.14.55.137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216.14.55.0</a:t>
                      </a: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137</a:t>
                      </a: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216.14.55.255</a:t>
                      </a: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255.255.255.0</a:t>
                      </a: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1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123.1.1.15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123.0.0.0</a:t>
                      </a: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1.1.15</a:t>
                      </a: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123.255.255.255</a:t>
                      </a: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255.0.0.0</a:t>
                      </a: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0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150.127.221.244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 </a:t>
                      </a: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150.127.0.0 </a:t>
                      </a: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221.244 </a:t>
                      </a: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150.127.255.255 </a:t>
                      </a: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255.255.0.0</a:t>
                      </a: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1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194.125.35.199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194.125.35.0</a:t>
                      </a: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199 </a:t>
                      </a: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194.125.35.255 </a:t>
                      </a: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255.255.255.0</a:t>
                      </a: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0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175.12.239.244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175.12.0.0</a:t>
                      </a: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239.244</a:t>
                      </a: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175.12.255.255 </a:t>
                      </a: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255.255.0.0</a:t>
                      </a:r>
                      <a:endParaRPr kumimoji="0" lang="fr-F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6917" name="ZoneTexte 2"/>
          <p:cNvSpPr txBox="1">
            <a:spLocks noChangeArrowheads="1"/>
          </p:cNvSpPr>
          <p:nvPr/>
        </p:nvSpPr>
        <p:spPr bwMode="auto">
          <a:xfrm>
            <a:off x="642938" y="201613"/>
            <a:ext cx="17081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3200" b="1">
                <a:latin typeface="Times New Roman" pitchFamily="18" charset="0"/>
                <a:cs typeface="Times New Roman" pitchFamily="18" charset="0"/>
              </a:rPr>
              <a:t>Solution</a:t>
            </a:r>
            <a:r>
              <a:rPr lang="fr-FR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D7511F-0AD5-4DE5-8F68-D39CA70C2300}" type="slidenum">
              <a:rPr lang="fr-FR"/>
              <a:pPr>
                <a:defRPr/>
              </a:pPr>
              <a:t>34</a:t>
            </a:fld>
            <a:endParaRPr lang="fr-FR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31788" y="358775"/>
            <a:ext cx="8636000" cy="708025"/>
          </a:xfrm>
        </p:spPr>
        <p:txBody>
          <a:bodyPr/>
          <a:lstStyle/>
          <a:p>
            <a:r>
              <a:rPr lang="fr-FR" sz="3200" b="1" smtClean="0">
                <a:latin typeface="Times New Roman" pitchFamily="18" charset="0"/>
                <a:cs typeface="Times New Roman" pitchFamily="18" charset="0"/>
              </a:rPr>
              <a:t>Adresses réseau public</a:t>
            </a:r>
          </a:p>
        </p:txBody>
      </p:sp>
      <p:sp>
        <p:nvSpPr>
          <p:cNvPr id="37891" name="Rectangle 4"/>
          <p:cNvSpPr>
            <a:spLocks noChangeArrowheads="1"/>
          </p:cNvSpPr>
          <p:nvPr/>
        </p:nvSpPr>
        <p:spPr bwMode="auto">
          <a:xfrm>
            <a:off x="428625" y="1143000"/>
            <a:ext cx="8358188" cy="1201738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/>
            <a:tailEnd type="none" w="lg" len="med"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Les adresses  IP  sont attribuées aux entreprises et aux organismes par  </a:t>
            </a:r>
            <a:r>
              <a:rPr lang="fr-FR" sz="2000" b="1">
                <a:latin typeface="Times New Roman" pitchFamily="18" charset="0"/>
                <a:cs typeface="Times New Roman" pitchFamily="18" charset="0"/>
              </a:rPr>
              <a:t>l'InterNIC (Internet Network Information Center) pour </a:t>
            </a:r>
            <a:r>
              <a:rPr lang="fr-FR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assurer l’unicité de ces adresses 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fr-FR" sz="2000" b="1">
                <a:latin typeface="Times New Roman" pitchFamily="18" charset="0"/>
                <a:cs typeface="Times New Roman" pitchFamily="18" charset="0"/>
              </a:rPr>
              <a:t>Ces adresses sont dit </a:t>
            </a:r>
            <a:r>
              <a:rPr lang="fr-FR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publics</a:t>
            </a:r>
            <a:r>
              <a:rPr lang="fr-FR" sz="2000" b="1"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pic>
        <p:nvPicPr>
          <p:cNvPr id="37892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0" y="2643188"/>
            <a:ext cx="6238875" cy="3886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37893" name="ZoneTexte 5"/>
          <p:cNvSpPr txBox="1">
            <a:spLocks noChangeArrowheads="1"/>
          </p:cNvSpPr>
          <p:nvPr/>
        </p:nvSpPr>
        <p:spPr bwMode="auto">
          <a:xfrm>
            <a:off x="6357938" y="3929063"/>
            <a:ext cx="14319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/>
              <a:t>Réseau public</a:t>
            </a:r>
          </a:p>
        </p:txBody>
      </p:sp>
      <p:sp>
        <p:nvSpPr>
          <p:cNvPr id="37894" name="ZoneTexte 6"/>
          <p:cNvSpPr txBox="1">
            <a:spLocks noChangeArrowheads="1"/>
          </p:cNvSpPr>
          <p:nvPr/>
        </p:nvSpPr>
        <p:spPr bwMode="auto">
          <a:xfrm>
            <a:off x="5148263" y="2643188"/>
            <a:ext cx="13573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/>
              <a:t>Adresses publics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E7C31C-CCDE-4F32-949D-4544C70C268C}" type="slidenum">
              <a:rPr lang="fr-FR"/>
              <a:pPr>
                <a:defRPr/>
              </a:pPr>
              <a:t>35</a:t>
            </a:fld>
            <a:endParaRPr lang="fr-FR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33375"/>
            <a:ext cx="8686800" cy="868363"/>
          </a:xfrm>
        </p:spPr>
        <p:txBody>
          <a:bodyPr/>
          <a:lstStyle/>
          <a:p>
            <a:pPr eaLnBrk="1" hangingPunct="1"/>
            <a:r>
              <a:rPr lang="en-GB" altLang="en-GB" sz="3200" smtClean="0">
                <a:latin typeface="Times New Roman" pitchFamily="18" charset="0"/>
                <a:cs typeface="Times New Roman" pitchFamily="18" charset="0"/>
              </a:rPr>
              <a:t>Adresses IP privées </a:t>
            </a:r>
            <a:r>
              <a:rPr lang="en-GB" altLang="en-GB" sz="32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Utilisés dans un réseau Privé </a:t>
            </a:r>
            <a:r>
              <a:rPr lang="en-GB" altLang="en-GB" sz="3200" smtClean="0">
                <a:sym typeface="Wingdings" pitchFamily="2" charset="2"/>
              </a:rPr>
              <a:t> </a:t>
            </a:r>
            <a:endParaRPr lang="fr-FR" altLang="en-GB" sz="3200" smtClean="0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428625" y="1500188"/>
            <a:ext cx="8143875" cy="463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endParaRPr lang="fr-FR" sz="2400" b="1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Si les machines d'un réseau ne sont pas connectés à d'autres réseaux ou ont pas besoin d'être visibles de l'extérieur.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endParaRPr lang="fr-FR" sz="24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Cela ne nécessitent pas d'avoir une adresse IP public  </a:t>
            </a:r>
            <a:r>
              <a:rPr lang="fr-FR" sz="24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on peut alors utiliser des adresses de réseau privé .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endParaRPr lang="fr-FR" sz="20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fr-FR" sz="20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Arial" charset="0"/>
              <a:buChar char="•"/>
            </a:pPr>
            <a:endParaRPr lang="fr-FR" sz="20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1 réseau de classe A :</a:t>
            </a:r>
            <a:r>
              <a:rPr lang="en-GB" altLang="en-GB" sz="200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Classe A: </a:t>
            </a:r>
            <a:r>
              <a:rPr lang="en-GB" altLang="en-GB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10.0.0.0  </a:t>
            </a:r>
            <a:r>
              <a:rPr lang="en-GB" altLang="en-GB" sz="200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endParaRPr lang="en-GB" altLang="en-GB" sz="2000">
              <a:solidFill>
                <a:srgbClr val="FF66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16 réseaux de classe B :  </a:t>
            </a:r>
            <a:r>
              <a:rPr lang="en-GB" altLang="en-GB" sz="200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Classe B: </a:t>
            </a:r>
            <a:r>
              <a:rPr lang="en-GB" altLang="en-GB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172.16.0.0  176.31.0.0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endParaRPr lang="en-GB" altLang="en-GB" sz="2000">
              <a:solidFill>
                <a:srgbClr val="FF66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256 réseaux de classe C  </a:t>
            </a:r>
            <a:r>
              <a:rPr lang="en-GB" altLang="en-GB" sz="200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Classe C: </a:t>
            </a:r>
            <a:r>
              <a:rPr lang="en-GB" altLang="en-GB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192.168.0.0 192.168.255.0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endParaRPr lang="fr-FR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55D275-5E68-48FB-B42B-2EB2EB8996D5}" type="slidenum">
              <a:rPr lang="fr-FR"/>
              <a:pPr>
                <a:defRPr/>
              </a:pPr>
              <a:t>36</a:t>
            </a:fld>
            <a:endParaRPr lang="fr-FR"/>
          </a:p>
        </p:txBody>
      </p:sp>
      <p:sp>
        <p:nvSpPr>
          <p:cNvPr id="39938" name="Rectangle 2"/>
          <p:cNvSpPr>
            <a:spLocks noGrp="1" noChangeArrowheads="1"/>
          </p:cNvSpPr>
          <p:nvPr>
            <p:ph idx="1"/>
          </p:nvPr>
        </p:nvSpPr>
        <p:spPr>
          <a:xfrm>
            <a:off x="179388" y="1268413"/>
            <a:ext cx="8748712" cy="504031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Il existe plusieurs façons d'attribuer une adresse IP à un équipement:</a:t>
            </a:r>
          </a:p>
          <a:p>
            <a:pPr eaLnBrk="1" hangingPunct="1">
              <a:buFont typeface="Wingdings" pitchFamily="2" charset="2"/>
              <a:buNone/>
            </a:pPr>
            <a:endParaRPr lang="fr-FR" sz="2000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/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 Certaines machines possèdent toujours la même </a:t>
            </a:r>
            <a:r>
              <a:rPr lang="fr-FR" sz="2000" b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adresse ( adresse statique )</a:t>
            </a: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    : cette adresse est attribuée d’une manière manuelle ( en utilisant une commande ou via une interface graphique ).</a:t>
            </a:r>
          </a:p>
          <a:p>
            <a:pPr lvl="2" eaLnBrk="1" hangingPunct="1"/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Exemple : la commande suivante  sous Linux permet d’attribuer une adresse IP:</a:t>
            </a:r>
          </a:p>
          <a:p>
            <a:pPr lvl="3" eaLnBrk="1" hangingPunct="1">
              <a:buFont typeface="Arial" charset="0"/>
              <a:buNone/>
            </a:pPr>
            <a:r>
              <a:rPr lang="fr-FR" smtClean="0">
                <a:latin typeface="Times New Roman" pitchFamily="18" charset="0"/>
                <a:cs typeface="Times New Roman" pitchFamily="18" charset="0"/>
              </a:rPr>
              <a:t>ifconfig  eth0 192.168.3.4 netmask 255.255.255.0</a:t>
            </a:r>
          </a:p>
          <a:p>
            <a:pPr lvl="1" eaLnBrk="1" hangingPunct="1"/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Certaines machines possèdent une adresse qui change à chaque démarrage ( adresse dynamique ) : cette adresse est attribuée d’une façon dynamique et automatique  par une autre machine ( serveur DHCP : Dynamic Host Configuration Protocol ).</a:t>
            </a:r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500063" y="357188"/>
            <a:ext cx="6926262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609600" indent="-609600">
              <a:spcBef>
                <a:spcPct val="20000"/>
              </a:spcBef>
            </a:pPr>
            <a:r>
              <a:rPr lang="fr-FR" sz="3600">
                <a:latin typeface="Times New Roman" pitchFamily="18" charset="0"/>
                <a:cs typeface="Times New Roman" pitchFamily="18" charset="0"/>
              </a:rPr>
              <a:t>Attribution d’adresse à une machine</a:t>
            </a:r>
            <a:r>
              <a:rPr lang="fr-FR" sz="3200" b="1">
                <a:solidFill>
                  <a:schemeClr val="tx2"/>
                </a:solidFill>
                <a:latin typeface="Arial" charset="0"/>
              </a:rPr>
              <a:t> </a:t>
            </a:r>
            <a:endParaRPr lang="fr-FR" sz="3200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596BD3-32CD-4F63-8EDB-3C55908AAB09}" type="slidenum">
              <a:rPr lang="fr-FR"/>
              <a:pPr>
                <a:defRPr/>
              </a:pPr>
              <a:t>37</a:t>
            </a:fld>
            <a:endParaRPr lang="fr-FR"/>
          </a:p>
        </p:txBody>
      </p:sp>
      <p:sp>
        <p:nvSpPr>
          <p:cNvPr id="40962" name="Rectangle 2"/>
          <p:cNvSpPr>
            <a:spLocks noGrp="1"/>
          </p:cNvSpPr>
          <p:nvPr>
            <p:ph type="title"/>
          </p:nvPr>
        </p:nvSpPr>
        <p:spPr>
          <a:xfrm>
            <a:off x="468313" y="2997200"/>
            <a:ext cx="8229600" cy="1143000"/>
          </a:xfrm>
        </p:spPr>
        <p:txBody>
          <a:bodyPr/>
          <a:lstStyle/>
          <a:p>
            <a:r>
              <a:rPr lang="fr-FR" sz="5400" b="1" smtClean="0">
                <a:latin typeface="Times New Roman" pitchFamily="18" charset="0"/>
                <a:cs typeface="Times New Roman" pitchFamily="18" charset="0"/>
              </a:rPr>
              <a:t>Les sous réseaux</a:t>
            </a:r>
            <a:r>
              <a:rPr lang="fr-FR" sz="5400" b="1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AFB591-7313-4CA1-84C5-64718BFD8CE3}" type="slidenum">
              <a:rPr lang="fr-FR"/>
              <a:pPr>
                <a:defRPr/>
              </a:pPr>
              <a:t>38</a:t>
            </a:fld>
            <a:endParaRPr lang="fr-FR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91512" cy="1143000"/>
          </a:xfrm>
        </p:spPr>
        <p:txBody>
          <a:bodyPr/>
          <a:lstStyle/>
          <a:p>
            <a:pPr eaLnBrk="1" hangingPunct="1"/>
            <a:r>
              <a:rPr lang="fr-FR" sz="3600" b="1" smtClean="0">
                <a:latin typeface="Times New Roman" pitchFamily="18" charset="0"/>
                <a:cs typeface="Times New Roman" pitchFamily="18" charset="0"/>
              </a:rPr>
              <a:t>Pourquoi créer des sous-réseaux ?</a:t>
            </a:r>
            <a:r>
              <a:rPr lang="fr-FR" sz="360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95288" y="1071563"/>
            <a:ext cx="8534400" cy="5357812"/>
          </a:xfrm>
        </p:spPr>
        <p:txBody>
          <a:bodyPr/>
          <a:lstStyle/>
          <a:p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Le principal problème de l'adressage IP est le gaspillage  de l'espace d'adressage </a:t>
            </a:r>
            <a:r>
              <a:rPr lang="fr-FR" sz="20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des adresses réservées mais non attribuées</a:t>
            </a: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Par exemple :</a:t>
            </a:r>
          </a:p>
          <a:p>
            <a:pPr lvl="1"/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Si on dispose de 50 machines dans un réseau </a:t>
            </a:r>
            <a:r>
              <a:rPr lang="fr-FR" sz="20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cela nécessite 50 adresses </a:t>
            </a:r>
          </a:p>
          <a:p>
            <a:pPr lvl="1"/>
            <a:r>
              <a:rPr lang="fr-FR" sz="20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La classe la plus adéquate est la classe C ( par exemple </a:t>
            </a: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193.220.12.0 )</a:t>
            </a:r>
            <a:r>
              <a:rPr lang="fr-FR" sz="20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dont </a:t>
            </a:r>
            <a:r>
              <a:rPr lang="fr-FR" sz="20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on </a:t>
            </a: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dispose de  254 hôtes </a:t>
            </a:r>
            <a:r>
              <a:rPr lang="fr-FR" sz="20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utiliser 50 adresses seulement</a:t>
            </a: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 . </a:t>
            </a:r>
          </a:p>
          <a:p>
            <a:pPr lvl="1"/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Mais le reste des adresses (204 adresses ) sont inutilisées et ne peuvent pas être affectées ailleurs puisque l’adresse réseau est déjà attribué.</a:t>
            </a:r>
          </a:p>
          <a:p>
            <a:pPr lvl="1"/>
            <a:endParaRPr lang="fr-FR" sz="20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Donc pourquoi ne pas utiliser les adresses d’</a:t>
            </a:r>
            <a:r>
              <a:rPr lang="fr-FR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 réseaux ayant une capacité qui répond  juste au besoin sans gaspiller les adresses </a:t>
            </a:r>
            <a:r>
              <a:rPr lang="fr-FR" sz="24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cela revient a prendre </a:t>
            </a:r>
            <a:r>
              <a:rPr lang="fr-FR" sz="240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une partie ( sous réseaux) du réseaux global </a:t>
            </a:r>
            <a:r>
              <a:rPr lang="fr-FR" sz="24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au lieu de prendre la totalité des adresses offertes par ce réseau .</a:t>
            </a:r>
            <a:endParaRPr lang="fr-FR" sz="24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endParaRPr lang="fr-FR" sz="2400" smtClean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EB3BD9-1A56-4364-A7E4-49D27225CCC8}" type="slidenum">
              <a:rPr lang="fr-FR"/>
              <a:pPr>
                <a:defRPr/>
              </a:pPr>
              <a:t>39</a:t>
            </a:fld>
            <a:endParaRPr lang="fr-FR"/>
          </a:p>
        </p:txBody>
      </p:sp>
      <p:sp>
        <p:nvSpPr>
          <p:cNvPr id="4301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14313" y="428625"/>
            <a:ext cx="8572500" cy="2000250"/>
          </a:xfrm>
        </p:spPr>
        <p:txBody>
          <a:bodyPr/>
          <a:lstStyle/>
          <a:p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Dans l’exemple on a besoin de 50 adresses pour 50 machines </a:t>
            </a:r>
          </a:p>
          <a:p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On divise le réseau globale ( 192.200.12.0)  en 4 sous-réseaux </a:t>
            </a:r>
            <a:r>
              <a:rPr lang="fr-FR" sz="24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chaque sous-réseaux comporte 64 adresses .</a:t>
            </a:r>
          </a:p>
          <a:p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On utilise l’un de  ces sous réseaux pour notre besoin et les autres peuvent être utilisés ailleurs .</a:t>
            </a:r>
            <a:endParaRPr lang="fr-FR" sz="28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endParaRPr lang="fr-FR" sz="2400" smtClean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2786063" y="2571750"/>
            <a:ext cx="34290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600">
                <a:latin typeface="Times New Roman" pitchFamily="18" charset="0"/>
                <a:cs typeface="Times New Roman" pitchFamily="18" charset="0"/>
              </a:rPr>
              <a:t>193.220.12.0</a:t>
            </a:r>
            <a:endParaRPr lang="fr-FR" sz="3600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71438" y="3714750"/>
            <a:ext cx="2357437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400" b="1">
                <a:latin typeface="Times New Roman" pitchFamily="18" charset="0"/>
                <a:cs typeface="Times New Roman" pitchFamily="18" charset="0"/>
              </a:rPr>
              <a:t>Sous réseaux 1 : </a:t>
            </a:r>
          </a:p>
          <a:p>
            <a:r>
              <a:rPr lang="fr-FR" sz="2400" b="1">
                <a:latin typeface="Times New Roman" pitchFamily="18" charset="0"/>
                <a:cs typeface="Times New Roman" pitchFamily="18" charset="0"/>
              </a:rPr>
              <a:t>de 193.220.12.0</a:t>
            </a:r>
          </a:p>
          <a:p>
            <a:r>
              <a:rPr lang="fr-FR" sz="2400" b="1">
                <a:latin typeface="Times New Roman" pitchFamily="18" charset="0"/>
                <a:cs typeface="Times New Roman" pitchFamily="18" charset="0"/>
              </a:rPr>
              <a:t>À 192.168.12.63</a:t>
            </a:r>
            <a:endParaRPr lang="fr-FR" sz="2400" b="1"/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1000125" y="5286375"/>
            <a:ext cx="2714625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400" b="1">
                <a:latin typeface="Times New Roman" pitchFamily="18" charset="0"/>
                <a:cs typeface="Times New Roman" pitchFamily="18" charset="0"/>
              </a:rPr>
              <a:t>Sous réseaux 2 : </a:t>
            </a:r>
          </a:p>
          <a:p>
            <a:r>
              <a:rPr lang="fr-FR" sz="2400" b="1">
                <a:latin typeface="Times New Roman" pitchFamily="18" charset="0"/>
                <a:cs typeface="Times New Roman" pitchFamily="18" charset="0"/>
              </a:rPr>
              <a:t>De 193.220.12.64</a:t>
            </a:r>
          </a:p>
          <a:p>
            <a:r>
              <a:rPr lang="fr-FR" sz="2400" b="1">
                <a:latin typeface="Times New Roman" pitchFamily="18" charset="0"/>
                <a:cs typeface="Times New Roman" pitchFamily="18" charset="0"/>
              </a:rPr>
              <a:t>À 192.168.12.128</a:t>
            </a:r>
            <a:endParaRPr lang="fr-FR" sz="2400" b="1"/>
          </a:p>
        </p:txBody>
      </p:sp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4000500" y="5357813"/>
            <a:ext cx="2571750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400" b="1">
                <a:latin typeface="Times New Roman" pitchFamily="18" charset="0"/>
                <a:cs typeface="Times New Roman" pitchFamily="18" charset="0"/>
              </a:rPr>
              <a:t>Sous réseaux 3 : </a:t>
            </a:r>
          </a:p>
          <a:p>
            <a:r>
              <a:rPr lang="fr-FR" sz="2400" b="1">
                <a:latin typeface="Times New Roman" pitchFamily="18" charset="0"/>
                <a:cs typeface="Times New Roman" pitchFamily="18" charset="0"/>
              </a:rPr>
              <a:t>De 193.220.12.129</a:t>
            </a:r>
          </a:p>
          <a:p>
            <a:r>
              <a:rPr lang="fr-FR" sz="2400" b="1">
                <a:latin typeface="Times New Roman" pitchFamily="18" charset="0"/>
                <a:cs typeface="Times New Roman" pitchFamily="18" charset="0"/>
              </a:rPr>
              <a:t>À 192.168.12.191</a:t>
            </a:r>
            <a:endParaRPr lang="fr-FR" sz="2400" b="1"/>
          </a:p>
        </p:txBody>
      </p:sp>
      <p:sp>
        <p:nvSpPr>
          <p:cNvPr id="43015" name="Rectangle 7"/>
          <p:cNvSpPr>
            <a:spLocks noChangeArrowheads="1"/>
          </p:cNvSpPr>
          <p:nvPr/>
        </p:nvSpPr>
        <p:spPr bwMode="auto">
          <a:xfrm>
            <a:off x="6072188" y="3571875"/>
            <a:ext cx="2714625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400" b="1">
                <a:latin typeface="Times New Roman" pitchFamily="18" charset="0"/>
                <a:cs typeface="Times New Roman" pitchFamily="18" charset="0"/>
              </a:rPr>
              <a:t>Sous réseaux 4 :</a:t>
            </a:r>
          </a:p>
          <a:p>
            <a:r>
              <a:rPr lang="fr-FR" sz="2400" b="1">
                <a:latin typeface="Times New Roman" pitchFamily="18" charset="0"/>
                <a:cs typeface="Times New Roman" pitchFamily="18" charset="0"/>
              </a:rPr>
              <a:t>De :192.220.12.192</a:t>
            </a:r>
          </a:p>
          <a:p>
            <a:r>
              <a:rPr lang="fr-FR" sz="2400" b="1">
                <a:latin typeface="Times New Roman" pitchFamily="18" charset="0"/>
                <a:cs typeface="Times New Roman" pitchFamily="18" charset="0"/>
              </a:rPr>
              <a:t>À :192.168.12.255</a:t>
            </a:r>
            <a:endParaRPr lang="fr-FR" sz="2400" b="1"/>
          </a:p>
        </p:txBody>
      </p:sp>
      <p:cxnSp>
        <p:nvCxnSpPr>
          <p:cNvPr id="10" name="Connecteur droit avec flèche 9"/>
          <p:cNvCxnSpPr/>
          <p:nvPr/>
        </p:nvCxnSpPr>
        <p:spPr>
          <a:xfrm rot="10800000" flipV="1">
            <a:off x="2428875" y="3214688"/>
            <a:ext cx="928688" cy="7143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>
            <a:endCxn id="43013" idx="0"/>
          </p:cNvCxnSpPr>
          <p:nvPr/>
        </p:nvCxnSpPr>
        <p:spPr>
          <a:xfrm rot="5400000">
            <a:off x="2000250" y="3571876"/>
            <a:ext cx="2071687" cy="13573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>
            <a:stCxn id="43011" idx="2"/>
          </p:cNvCxnSpPr>
          <p:nvPr/>
        </p:nvCxnSpPr>
        <p:spPr>
          <a:xfrm rot="16200000" flipH="1">
            <a:off x="3680619" y="4037807"/>
            <a:ext cx="2139950" cy="5000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>
            <a:off x="5143500" y="3214688"/>
            <a:ext cx="928688" cy="7143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C7A6D3-C9D6-4A42-B25F-CE6CF7F6AC6C}" type="slidenum">
              <a:rPr lang="fr-FR"/>
              <a:pPr>
                <a:defRPr/>
              </a:pPr>
              <a:t>4</a:t>
            </a:fld>
            <a:endParaRPr lang="fr-FR"/>
          </a:p>
        </p:txBody>
      </p:sp>
      <p:sp>
        <p:nvSpPr>
          <p:cNvPr id="7170" name="Titre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401050" cy="785813"/>
          </a:xfrm>
        </p:spPr>
        <p:txBody>
          <a:bodyPr/>
          <a:lstStyle/>
          <a:p>
            <a:r>
              <a:rPr lang="fr-FR" sz="3200" b="1" smtClean="0"/>
              <a:t>Emplacement de la couche réseaux dans le modèle TCP/IP </a:t>
            </a:r>
          </a:p>
        </p:txBody>
      </p:sp>
      <p:pic>
        <p:nvPicPr>
          <p:cNvPr id="717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071678"/>
            <a:ext cx="6837363" cy="464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2228" name="Connecteur droit 4"/>
          <p:cNvCxnSpPr>
            <a:cxnSpLocks noChangeShapeType="1"/>
          </p:cNvCxnSpPr>
          <p:nvPr/>
        </p:nvCxnSpPr>
        <p:spPr bwMode="auto">
          <a:xfrm>
            <a:off x="71438" y="5500688"/>
            <a:ext cx="6643687" cy="1587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229" name="Connecteur droit 6"/>
          <p:cNvCxnSpPr>
            <a:cxnSpLocks noChangeShapeType="1"/>
          </p:cNvCxnSpPr>
          <p:nvPr/>
        </p:nvCxnSpPr>
        <p:spPr bwMode="auto">
          <a:xfrm>
            <a:off x="214313" y="4284663"/>
            <a:ext cx="5857875" cy="1587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2230" name="Connecteur droit 8"/>
          <p:cNvCxnSpPr>
            <a:cxnSpLocks noChangeShapeType="1"/>
          </p:cNvCxnSpPr>
          <p:nvPr/>
        </p:nvCxnSpPr>
        <p:spPr bwMode="auto">
          <a:xfrm>
            <a:off x="71438" y="2928938"/>
            <a:ext cx="7429500" cy="1587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175" name="ZoneTexte 9"/>
          <p:cNvSpPr txBox="1">
            <a:spLocks noChangeArrowheads="1"/>
          </p:cNvSpPr>
          <p:nvPr/>
        </p:nvSpPr>
        <p:spPr bwMode="auto">
          <a:xfrm>
            <a:off x="5643563" y="5929313"/>
            <a:ext cx="24288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latin typeface="Times New Roman" pitchFamily="18" charset="0"/>
                <a:cs typeface="Times New Roman" pitchFamily="18" charset="0"/>
              </a:rPr>
              <a:t>Couche accès au réseau </a:t>
            </a:r>
          </a:p>
        </p:txBody>
      </p:sp>
      <p:sp>
        <p:nvSpPr>
          <p:cNvPr id="7176" name="ZoneTexte 10"/>
          <p:cNvSpPr txBox="1">
            <a:spLocks noChangeArrowheads="1"/>
          </p:cNvSpPr>
          <p:nvPr/>
        </p:nvSpPr>
        <p:spPr bwMode="auto">
          <a:xfrm>
            <a:off x="6357938" y="4500563"/>
            <a:ext cx="19542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latin typeface="Times New Roman" pitchFamily="18" charset="0"/>
                <a:cs typeface="Times New Roman" pitchFamily="18" charset="0"/>
              </a:rPr>
              <a:t>Couche </a:t>
            </a:r>
          </a:p>
          <a:p>
            <a:r>
              <a:rPr lang="fr-FR">
                <a:latin typeface="Times New Roman" pitchFamily="18" charset="0"/>
                <a:cs typeface="Times New Roman" pitchFamily="18" charset="0"/>
              </a:rPr>
              <a:t>Internet ou réseau  </a:t>
            </a:r>
          </a:p>
        </p:txBody>
      </p:sp>
      <p:sp>
        <p:nvSpPr>
          <p:cNvPr id="7177" name="ZoneTexte 11"/>
          <p:cNvSpPr txBox="1">
            <a:spLocks noChangeArrowheads="1"/>
          </p:cNvSpPr>
          <p:nvPr/>
        </p:nvSpPr>
        <p:spPr bwMode="auto">
          <a:xfrm>
            <a:off x="6500813" y="3571875"/>
            <a:ext cx="18907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latin typeface="Times New Roman" pitchFamily="18" charset="0"/>
                <a:cs typeface="Times New Roman" pitchFamily="18" charset="0"/>
              </a:rPr>
              <a:t>Couche Transport </a:t>
            </a:r>
          </a:p>
        </p:txBody>
      </p:sp>
      <p:sp>
        <p:nvSpPr>
          <p:cNvPr id="7178" name="ZoneTexte 12"/>
          <p:cNvSpPr txBox="1">
            <a:spLocks noChangeArrowheads="1"/>
          </p:cNvSpPr>
          <p:nvPr/>
        </p:nvSpPr>
        <p:spPr bwMode="auto">
          <a:xfrm>
            <a:off x="7215188" y="2286000"/>
            <a:ext cx="13779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latin typeface="Times New Roman" pitchFamily="18" charset="0"/>
                <a:cs typeface="Times New Roman" pitchFamily="18" charset="0"/>
              </a:rPr>
              <a:t>Couche </a:t>
            </a:r>
          </a:p>
          <a:p>
            <a:r>
              <a:rPr lang="fr-FR">
                <a:latin typeface="Times New Roman" pitchFamily="18" charset="0"/>
                <a:cs typeface="Times New Roman" pitchFamily="18" charset="0"/>
              </a:rPr>
              <a:t>Application </a:t>
            </a:r>
          </a:p>
        </p:txBody>
      </p:sp>
      <p:sp>
        <p:nvSpPr>
          <p:cNvPr id="7179" name="ZoneTexte 10"/>
          <p:cNvSpPr txBox="1">
            <a:spLocks noChangeArrowheads="1"/>
          </p:cNvSpPr>
          <p:nvPr/>
        </p:nvSpPr>
        <p:spPr bwMode="auto">
          <a:xfrm>
            <a:off x="179388" y="1196975"/>
            <a:ext cx="8429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Tx/>
              <a:buChar char="•"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Dans la couche réseau ,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il existe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plusieurs protocoles</a:t>
            </a:r>
          </a:p>
          <a:p>
            <a:pPr algn="just">
              <a:buFontTx/>
              <a:buChar char="•"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La base de ces protocoles , et le  protocole IP ( internet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protocol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) </a:t>
            </a:r>
          </a:p>
        </p:txBody>
      </p:sp>
      <p:sp>
        <p:nvSpPr>
          <p:cNvPr id="52236" name="Espace réservé du numéro de diapositive 11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28840EDA-2F5B-4CEB-B1E4-D824A75B164F}" type="slidenum">
              <a:rPr lang="ar-SA"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rPr>
              <a:pPr algn="r">
                <a:defRPr/>
              </a:pPr>
              <a:t>4</a:t>
            </a:fld>
            <a:endParaRPr lang="en-US" sz="1200">
              <a:solidFill>
                <a:schemeClr val="tx1">
                  <a:tint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39C806-06A4-4F93-ACBA-CF62CFDAF991}" type="slidenum">
              <a:rPr lang="fr-FR"/>
              <a:pPr>
                <a:defRPr/>
              </a:pPr>
              <a:t>40</a:t>
            </a:fld>
            <a:endParaRPr lang="fr-FR"/>
          </a:p>
        </p:txBody>
      </p:sp>
      <p:sp>
        <p:nvSpPr>
          <p:cNvPr id="44034" name="ZoneTexte 1"/>
          <p:cNvSpPr txBox="1">
            <a:spLocks noChangeArrowheads="1"/>
          </p:cNvSpPr>
          <p:nvPr/>
        </p:nvSpPr>
        <p:spPr bwMode="auto">
          <a:xfrm>
            <a:off x="285750" y="1428750"/>
            <a:ext cx="8716963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Comment déterminer les sous réseaux ( comment déterminer </a:t>
            </a:r>
          </a:p>
          <a:p>
            <a:r>
              <a:rPr lang="fr-FR" sz="2400">
                <a:latin typeface="Times New Roman" pitchFamily="18" charset="0"/>
                <a:cs typeface="Times New Roman" pitchFamily="18" charset="0"/>
              </a:rPr>
              <a:t> l’adresse de chaque sous réseaux)</a:t>
            </a:r>
          </a:p>
          <a:p>
            <a:pPr>
              <a:buFont typeface="Arial" charset="0"/>
              <a:buChar char="•"/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Comment calculer le masque des sous réseaux</a:t>
            </a:r>
          </a:p>
          <a:p>
            <a:pPr>
              <a:buFont typeface="Arial" charset="0"/>
              <a:buChar char="•"/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Comment calculer l’intervalle des adresses valides de chaque sous réseaux.</a:t>
            </a:r>
          </a:p>
          <a:p>
            <a:pPr>
              <a:buFont typeface="Arial" charset="0"/>
              <a:buChar char="•"/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Comment calculer l’adresse du broadcast de chaque sous réseaux.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B4F7CF-9657-4FF2-B1FB-CCFB307FFE17}" type="slidenum">
              <a:rPr lang="fr-FR"/>
              <a:pPr>
                <a:defRPr/>
              </a:pPr>
              <a:t>41</a:t>
            </a:fld>
            <a:endParaRPr lang="fr-FR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313" y="0"/>
            <a:ext cx="8713787" cy="576263"/>
          </a:xfrm>
        </p:spPr>
        <p:txBody>
          <a:bodyPr/>
          <a:lstStyle/>
          <a:p>
            <a:pPr eaLnBrk="1" hangingPunct="1"/>
            <a:r>
              <a:rPr lang="fr-FR" sz="3600" smtClean="0">
                <a:latin typeface="Times New Roman" pitchFamily="18" charset="0"/>
                <a:cs typeface="Times New Roman" pitchFamily="18" charset="0"/>
              </a:rPr>
              <a:t>Principe du découpage en sous-réseaux</a:t>
            </a:r>
          </a:p>
        </p:txBody>
      </p:sp>
      <p:sp>
        <p:nvSpPr>
          <p:cNvPr id="45059" name="Rectangle 4"/>
          <p:cNvSpPr>
            <a:spLocks noChangeArrowheads="1"/>
          </p:cNvSpPr>
          <p:nvPr/>
        </p:nvSpPr>
        <p:spPr bwMode="auto">
          <a:xfrm>
            <a:off x="315913" y="4946650"/>
            <a:ext cx="3970337" cy="444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5060" name="Rectangle 5"/>
          <p:cNvSpPr>
            <a:spLocks noChangeArrowheads="1"/>
          </p:cNvSpPr>
          <p:nvPr/>
        </p:nvSpPr>
        <p:spPr bwMode="auto">
          <a:xfrm>
            <a:off x="4262438" y="4946650"/>
            <a:ext cx="4575175" cy="444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5061" name="Rectangle 6"/>
          <p:cNvSpPr>
            <a:spLocks noChangeArrowheads="1"/>
          </p:cNvSpPr>
          <p:nvPr/>
        </p:nvSpPr>
        <p:spPr bwMode="auto">
          <a:xfrm>
            <a:off x="1214438" y="4970463"/>
            <a:ext cx="22494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Net-id ( K bits )</a:t>
            </a:r>
          </a:p>
        </p:txBody>
      </p:sp>
      <p:sp>
        <p:nvSpPr>
          <p:cNvPr id="45062" name="Rectangle 7"/>
          <p:cNvSpPr>
            <a:spLocks noChangeArrowheads="1"/>
          </p:cNvSpPr>
          <p:nvPr/>
        </p:nvSpPr>
        <p:spPr bwMode="auto">
          <a:xfrm>
            <a:off x="5286375" y="4970463"/>
            <a:ext cx="22526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fr-FR" sz="2000" b="1">
                <a:latin typeface="Times New Roman" pitchFamily="18" charset="0"/>
                <a:cs typeface="Times New Roman" pitchFamily="18" charset="0"/>
              </a:rPr>
              <a:t>Hôte ( m bits )</a:t>
            </a:r>
            <a:r>
              <a:rPr lang="fr-FR" sz="2000" b="1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45063" name="Rectangle 8"/>
          <p:cNvSpPr>
            <a:spLocks noChangeArrowheads="1"/>
          </p:cNvSpPr>
          <p:nvPr/>
        </p:nvSpPr>
        <p:spPr bwMode="auto">
          <a:xfrm>
            <a:off x="315913" y="5556250"/>
            <a:ext cx="3949700" cy="444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5064" name="Rectangle 9"/>
          <p:cNvSpPr>
            <a:spLocks noChangeArrowheads="1"/>
          </p:cNvSpPr>
          <p:nvPr/>
        </p:nvSpPr>
        <p:spPr bwMode="auto">
          <a:xfrm>
            <a:off x="4284663" y="5567363"/>
            <a:ext cx="2273300" cy="444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fr-FR" b="1">
                <a:latin typeface="Times New Roman" pitchFamily="18" charset="0"/>
                <a:cs typeface="Times New Roman" pitchFamily="18" charset="0"/>
              </a:rPr>
              <a:t>Sous réseau (n bits)</a:t>
            </a:r>
            <a:r>
              <a:rPr lang="fr-FR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45065" name="Rectangle 10"/>
          <p:cNvSpPr>
            <a:spLocks noChangeArrowheads="1"/>
          </p:cNvSpPr>
          <p:nvPr/>
        </p:nvSpPr>
        <p:spPr bwMode="auto">
          <a:xfrm>
            <a:off x="1589088" y="5580063"/>
            <a:ext cx="1908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fr-FR" sz="2000" b="1">
                <a:latin typeface="Times New Roman" pitchFamily="18" charset="0"/>
                <a:cs typeface="Times New Roman" pitchFamily="18" charset="0"/>
              </a:rPr>
              <a:t>Net-ID ( k bits )</a:t>
            </a:r>
          </a:p>
        </p:txBody>
      </p:sp>
      <p:sp>
        <p:nvSpPr>
          <p:cNvPr id="45066" name="Rectangle 11"/>
          <p:cNvSpPr>
            <a:spLocks noChangeArrowheads="1"/>
          </p:cNvSpPr>
          <p:nvPr/>
        </p:nvSpPr>
        <p:spPr bwMode="auto">
          <a:xfrm>
            <a:off x="4427538" y="6021388"/>
            <a:ext cx="2505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Sous-réseau ( n bits )</a:t>
            </a:r>
          </a:p>
        </p:txBody>
      </p:sp>
      <p:sp>
        <p:nvSpPr>
          <p:cNvPr id="45067" name="Rectangle 12"/>
          <p:cNvSpPr>
            <a:spLocks noChangeArrowheads="1"/>
          </p:cNvSpPr>
          <p:nvPr/>
        </p:nvSpPr>
        <p:spPr bwMode="auto">
          <a:xfrm>
            <a:off x="6562725" y="5556250"/>
            <a:ext cx="2273300" cy="444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5068" name="Rectangle 13"/>
          <p:cNvSpPr>
            <a:spLocks noChangeArrowheads="1"/>
          </p:cNvSpPr>
          <p:nvPr/>
        </p:nvSpPr>
        <p:spPr bwMode="auto">
          <a:xfrm>
            <a:off x="6715125" y="5580063"/>
            <a:ext cx="20716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r>
              <a:rPr lang="fr-FR" sz="2000" b="1">
                <a:latin typeface="Times New Roman" pitchFamily="18" charset="0"/>
                <a:cs typeface="Times New Roman" pitchFamily="18" charset="0"/>
              </a:rPr>
              <a:t> Hôte ( m-n bits ) </a:t>
            </a:r>
          </a:p>
        </p:txBody>
      </p:sp>
      <p:sp>
        <p:nvSpPr>
          <p:cNvPr id="45069" name="Rectangle 13"/>
          <p:cNvSpPr>
            <a:spLocks noChangeArrowheads="1"/>
          </p:cNvSpPr>
          <p:nvPr/>
        </p:nvSpPr>
        <p:spPr bwMode="auto">
          <a:xfrm>
            <a:off x="357188" y="714375"/>
            <a:ext cx="8286750" cy="371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fr-FR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Pour effectuer ce découpage :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Prendre </a:t>
            </a:r>
            <a:r>
              <a:rPr lang="fr-FR" sz="24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  bits de la partie hôte </a:t>
            </a:r>
            <a:r>
              <a:rPr lang="fr-FR" sz="24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ces bits</a:t>
            </a:r>
            <a:r>
              <a:rPr lang="fr-FR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doivent être réattribués a la partie réseau dans l’adresse. 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 nombre de bits a empruntés dépond du nombre de sous réseaux qu’on veut avoir et le nombre de machines dans chaque sous réseaux 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Exemple : si on veut avoir deux sous réseaux alors emprunter 1 bit.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Si on veut avoir 4 sous réseaux , emprunter 2 bits ( 2</a:t>
            </a:r>
            <a:r>
              <a:rPr lang="fr-FR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Si on veut avoir 7 sous réseaux alors emprunter 3 bits ( 2</a:t>
            </a:r>
            <a:r>
              <a:rPr lang="fr-FR" sz="24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=8 sous réseaux ) </a:t>
            </a:r>
            <a:r>
              <a:rPr lang="fr-FR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utiliser uniquement 7 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70" name="ZoneTexte 15"/>
          <p:cNvSpPr txBox="1">
            <a:spLocks noChangeArrowheads="1"/>
          </p:cNvSpPr>
          <p:nvPr/>
        </p:nvSpPr>
        <p:spPr bwMode="auto">
          <a:xfrm>
            <a:off x="714375" y="6038850"/>
            <a:ext cx="77533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400">
                <a:latin typeface="Times New Roman" pitchFamily="18" charset="0"/>
                <a:cs typeface="Times New Roman" pitchFamily="18" charset="0"/>
              </a:rPr>
              <a:t>Le net-id des nouveaux sous réseaux est constitué de k+n bits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453591-228A-45BE-8426-9373C3F0C09F}" type="slidenum">
              <a:rPr lang="fr-FR"/>
              <a:pPr>
                <a:defRPr/>
              </a:pPr>
              <a:t>42</a:t>
            </a:fld>
            <a:endParaRPr lang="fr-FR"/>
          </a:p>
        </p:txBody>
      </p:sp>
      <p:sp>
        <p:nvSpPr>
          <p:cNvPr id="46082" name="Rectangle 3"/>
          <p:cNvSpPr txBox="1">
            <a:spLocks noChangeArrowheads="1"/>
          </p:cNvSpPr>
          <p:nvPr/>
        </p:nvSpPr>
        <p:spPr bwMode="auto">
          <a:xfrm>
            <a:off x="357188" y="428625"/>
            <a:ext cx="8428037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None/>
            </a:pPr>
            <a:endParaRPr lang="fr-FR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Cette opération est souvent appelée </a:t>
            </a:r>
            <a:r>
              <a:rPr lang="fr-FR" sz="24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« emprunt » de bits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fr-FR" sz="240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L'emprunt se fait toujours à partir </a:t>
            </a:r>
            <a:r>
              <a:rPr lang="fr-FR" sz="24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du bit d'hôte situé le plus à gauche.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fr-FR" sz="240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Chaque combinaison des bits empruntés représente un sous réseau ( 2</a:t>
            </a:r>
            <a:r>
              <a:rPr lang="fr-FR" sz="2400" baseline="3000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 sous réseaux ).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fr-FR" sz="240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Le nombre de bits qui reste détermine le nombre d‘adresses  utilisables dans le sous réseaux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fr-FR" sz="240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   (2 </a:t>
            </a:r>
            <a:r>
              <a:rPr lang="fr-FR" sz="2400" baseline="30000">
                <a:latin typeface="Times New Roman" pitchFamily="18" charset="0"/>
                <a:cs typeface="Times New Roman" pitchFamily="18" charset="0"/>
              </a:rPr>
              <a:t>nombre de bits hôtes restants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) – 2 = adresses utilisables </a:t>
            </a:r>
            <a:r>
              <a:rPr lang="fr-FR" sz="24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fr-FR" sz="240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La soustraction correspond aux deux adresses réservées que sont l'adresse du réseau et l'adresse de broadcast du réseau.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è"/>
            </a:pPr>
            <a:endParaRPr lang="fr-FR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369CFE-703D-47B6-BB74-3A832C163942}" type="slidenum">
              <a:rPr lang="fr-FR"/>
              <a:pPr>
                <a:defRPr/>
              </a:pPr>
              <a:t>43</a:t>
            </a:fld>
            <a:endParaRPr lang="fr-FR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388" y="188913"/>
            <a:ext cx="8636000" cy="406400"/>
          </a:xfrm>
        </p:spPr>
        <p:txBody>
          <a:bodyPr/>
          <a:lstStyle/>
          <a:p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Exemple 1  </a:t>
            </a:r>
          </a:p>
        </p:txBody>
      </p:sp>
      <p:sp>
        <p:nvSpPr>
          <p:cNvPr id="47107" name="Text Box 44"/>
          <p:cNvSpPr txBox="1">
            <a:spLocks noChangeArrowheads="1"/>
          </p:cNvSpPr>
          <p:nvPr/>
        </p:nvSpPr>
        <p:spPr bwMode="auto">
          <a:xfrm>
            <a:off x="0" y="887413"/>
            <a:ext cx="8891588" cy="59705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Soit l’adresse du réseau  de la classe C : 192.55.12.0</a:t>
            </a:r>
          </a:p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En binaire : 11000000.00110111.00001100.00000000</a:t>
            </a:r>
          </a:p>
          <a:p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•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Supposant qu’on veut avoir </a:t>
            </a:r>
            <a:r>
              <a:rPr lang="fr-F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deux sous réseaux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(  128 adresses  dans</a:t>
            </a:r>
          </a:p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  chaque sous réseaux ):</a:t>
            </a:r>
          </a:p>
          <a:p>
            <a:pPr>
              <a:buFontTx/>
              <a:buChar char="•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Dans ce cas on prend un bit de la partie hôte ( dernier octet ). </a:t>
            </a:r>
          </a:p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11000000.00110111.00001100.</a:t>
            </a:r>
            <a:r>
              <a:rPr lang="fr-FR" sz="28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0000000</a:t>
            </a:r>
          </a:p>
          <a:p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•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Le premier sous réseaux : 11000000.00110111.00001100.</a:t>
            </a:r>
            <a:r>
              <a:rPr lang="fr-FR" sz="28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0000000</a:t>
            </a:r>
          </a:p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           192.55.12.0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( intervalle d’adresse  : 192.55.12.0 - 192.55.12.127)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•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Le deuxième sous réseaux : 11000000.00110111.00001100.</a:t>
            </a:r>
            <a:r>
              <a:rPr lang="fr-FR" sz="28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0000000</a:t>
            </a:r>
          </a:p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          192.55.12.128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(intervalle d’adresse : 192.55.12.128 - 192.55.12.255 )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  <a:p>
            <a:endParaRPr lang="fr-FR" b="1" dirty="0">
              <a:latin typeface="Times New Roman" pitchFamily="18" charset="0"/>
              <a:cs typeface="Times New Roman" pitchFamily="18" charset="0"/>
            </a:endParaRPr>
          </a:p>
          <a:p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1B96B0-903E-4DEC-9E1E-4E747CACCCBE}" type="slidenum">
              <a:rPr lang="fr-FR"/>
              <a:pPr>
                <a:defRPr/>
              </a:pPr>
              <a:t>44</a:t>
            </a:fld>
            <a:endParaRPr lang="fr-FR"/>
          </a:p>
        </p:txBody>
      </p:sp>
      <p:sp>
        <p:nvSpPr>
          <p:cNvPr id="481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smtClean="0">
                <a:latin typeface="Times New Roman" pitchFamily="18" charset="0"/>
                <a:cs typeface="Times New Roman" pitchFamily="18" charset="0"/>
              </a:rPr>
              <a:t>Exemple 2</a:t>
            </a:r>
          </a:p>
        </p:txBody>
      </p:sp>
      <p:sp>
        <p:nvSpPr>
          <p:cNvPr id="4813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Supposant qu’on veut avoir  4  sous réseaux :</a:t>
            </a:r>
          </a:p>
          <a:p>
            <a:pPr>
              <a:lnSpc>
                <a:spcPct val="80000"/>
              </a:lnSpc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Dans ce cas on prend deux  bits de la partie  hôte  ( chaque sous réseaux comporte 64  adresses)        11000000.00110111.00001100.</a:t>
            </a:r>
            <a:r>
              <a:rPr lang="fr-FR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000000</a:t>
            </a:r>
          </a:p>
          <a:p>
            <a:pPr>
              <a:lnSpc>
                <a:spcPct val="80000"/>
              </a:lnSpc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Le premier sous réseaux : 11000000.00110111.00001100.</a:t>
            </a:r>
            <a:r>
              <a:rPr lang="fr-FR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000000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     192.55.12.0 (intervalle d’adresse : 192.55.12.0 - 192.55.12.63 )</a:t>
            </a:r>
          </a:p>
          <a:p>
            <a:pPr>
              <a:lnSpc>
                <a:spcPct val="80000"/>
              </a:lnSpc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Le deuxième réseaux : 11000000.00110111.00001100.</a:t>
            </a:r>
            <a:r>
              <a:rPr lang="fr-FR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01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000000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     192.55.12.64 (intervalle d’adresse : 192.55.12.64 - 192.55.12.127)</a:t>
            </a:r>
          </a:p>
          <a:p>
            <a:pPr>
              <a:lnSpc>
                <a:spcPct val="80000"/>
              </a:lnSpc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Le deuxième réseaux : 11000000.00110111.00001100.</a:t>
            </a:r>
            <a:r>
              <a:rPr lang="fr-FR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000000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    192.55.12.128 (intervalle d’adresse : 192.55.12.128 - 192.55.12.191 )</a:t>
            </a:r>
          </a:p>
          <a:p>
            <a:pPr>
              <a:lnSpc>
                <a:spcPct val="80000"/>
              </a:lnSpc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Le deuxième réseaux : 11000000.00110111.00001100.</a:t>
            </a:r>
            <a:r>
              <a:rPr lang="fr-FR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000000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    192.55.12.192 (intervalle d’adresse : 192.55.12.192 - 192.55.12.255 )</a:t>
            </a:r>
          </a:p>
          <a:p>
            <a:pPr>
              <a:lnSpc>
                <a:spcPct val="80000"/>
              </a:lnSpc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52493E-C943-4D60-8D11-0F798561C4F2}" type="slidenum">
              <a:rPr lang="fr-FR"/>
              <a:pPr>
                <a:defRPr/>
              </a:pPr>
              <a:t>45</a:t>
            </a:fld>
            <a:endParaRPr lang="fr-FR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88913"/>
            <a:ext cx="8229600" cy="647700"/>
          </a:xfrm>
        </p:spPr>
        <p:txBody>
          <a:bodyPr/>
          <a:lstStyle/>
          <a:p>
            <a:pPr eaLnBrk="1" hangingPunct="1"/>
            <a:r>
              <a:rPr lang="fr-FR" sz="4000" smtClean="0">
                <a:latin typeface="Times New Roman" pitchFamily="18" charset="0"/>
                <a:cs typeface="Times New Roman" pitchFamily="18" charset="0"/>
              </a:rPr>
              <a:t>Masque des sous-réseaux</a:t>
            </a:r>
            <a:endParaRPr lang="fr-FR" sz="4000" smtClean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50825" y="908050"/>
            <a:ext cx="8893175" cy="19002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r-FR" sz="20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è"/>
            </a:pPr>
            <a:endParaRPr lang="fr-FR" sz="20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r-FR" sz="20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156" name="Text Box 8"/>
          <p:cNvSpPr txBox="1">
            <a:spLocks noChangeArrowheads="1"/>
          </p:cNvSpPr>
          <p:nvPr/>
        </p:nvSpPr>
        <p:spPr bwMode="auto">
          <a:xfrm>
            <a:off x="285750" y="1000125"/>
            <a:ext cx="8351838" cy="53863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Lorsque on utilise les sous réseaux , le masque </a:t>
            </a:r>
            <a:r>
              <a:rPr lang="fr-FR" sz="20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réseau par défaut n’est plus valable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, puisque nous avons rajouter des bits supplémentaires au net-id.</a:t>
            </a:r>
          </a:p>
          <a:p>
            <a:pPr>
              <a:buFont typeface="Arial" charset="0"/>
              <a:buChar char="•"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La nouvelle valeur du masque pour les sous réseaux  est  calculée comme suit :</a:t>
            </a:r>
          </a:p>
          <a:p>
            <a:pPr lvl="1">
              <a:buFont typeface="Arial" charset="0"/>
              <a:buChar char="•"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Prendre le masque par défaut du réseau initial </a:t>
            </a:r>
          </a:p>
          <a:p>
            <a:pPr lvl="1">
              <a:buFont typeface="Arial" charset="0"/>
              <a:buChar char="•"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Compléter les bits empruntés de la partie hôte par des 1 </a:t>
            </a:r>
          </a:p>
          <a:p>
            <a:pPr lvl="1">
              <a:buFont typeface="Arial" charset="0"/>
              <a:buChar char="•"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et laisser les bits restant  de la partie hôte à zéro .</a:t>
            </a:r>
          </a:p>
          <a:p>
            <a:endParaRPr lang="fr-FR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000" b="1" u="sng" dirty="0">
                <a:latin typeface="Times New Roman" pitchFamily="18" charset="0"/>
                <a:cs typeface="Times New Roman" pitchFamily="18" charset="0"/>
              </a:rPr>
              <a:t>Exemple :</a:t>
            </a:r>
          </a:p>
          <a:p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Avec deux sous réseaux ,  pour l’adresse de la classe C 192.55.12.0.</a:t>
            </a:r>
          </a:p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Masque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par défaut ( 255.255.255.0)  : 11111111. 11111111. 11111111.00000000 </a:t>
            </a:r>
          </a:p>
          <a:p>
            <a:endParaRPr lang="fr-FR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masque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des nouveaux sous réseaux :  </a:t>
            </a:r>
          </a:p>
          <a:p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11111111. 11111111. 11111111.</a:t>
            </a:r>
            <a:r>
              <a:rPr lang="fr-FR" sz="2400" b="1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0000000 </a:t>
            </a:r>
            <a:r>
              <a:rPr lang="fr-FR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255.255.255.128  ou indiquer juste le nombre de bits à 1   /25 </a:t>
            </a:r>
          </a:p>
          <a:p>
            <a:endParaRPr lang="fr-FR" sz="20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r>
              <a:rPr lang="fr-FR" sz="20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Donc le premier réseaux :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192.55.12.0/25</a:t>
            </a:r>
          </a:p>
          <a:p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Le deuxième sous réseaux : 192.55.12.128/25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AD2769-CA2C-4D5C-9E13-8AEC1EC99B4B}" type="slidenum">
              <a:rPr lang="fr-FR"/>
              <a:pPr>
                <a:defRPr/>
              </a:pPr>
              <a:t>46</a:t>
            </a:fld>
            <a:endParaRPr lang="fr-FR"/>
          </a:p>
        </p:txBody>
      </p:sp>
      <p:sp>
        <p:nvSpPr>
          <p:cNvPr id="501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smtClean="0">
                <a:latin typeface="Times New Roman" pitchFamily="18" charset="0"/>
                <a:cs typeface="Times New Roman" pitchFamily="18" charset="0"/>
              </a:rPr>
              <a:t>Exemple 2</a:t>
            </a:r>
          </a:p>
        </p:txBody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>
          <a:xfrm>
            <a:off x="428625" y="1357313"/>
            <a:ext cx="8229600" cy="4525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Supposant qu’on veut avoir  4  sous réseaux :</a:t>
            </a:r>
          </a:p>
          <a:p>
            <a:pPr>
              <a:lnSpc>
                <a:spcPct val="8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Dans ce cas on prend deux  bits de la partie hôte  11000000.00110111.00001100.</a:t>
            </a:r>
            <a:r>
              <a:rPr lang="fr-FR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000000</a:t>
            </a:r>
          </a:p>
          <a:p>
            <a:pPr>
              <a:lnSpc>
                <a:spcPct val="8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Nombre de bits empruntés =  2 bits :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 nouveau masque 11111111. 11111111. 11111111.</a:t>
            </a:r>
            <a:r>
              <a:rPr lang="fr-FR" sz="2800" b="1" u="sng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000000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255.255.255.192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 premier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réseaux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192.55.12.0/26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 deuxième réseaux : 192.55.12.64/26 .</a:t>
            </a:r>
          </a:p>
          <a:p>
            <a:pPr>
              <a:lnSpc>
                <a:spcPct val="8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 deuxième réseaux : 192.55.12.128/26 .</a:t>
            </a:r>
          </a:p>
          <a:p>
            <a:pPr>
              <a:lnSpc>
                <a:spcPct val="8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 deuxième réseaux : 192.55.12.192/26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A3D223-4500-4101-98A9-08E6344842AF}" type="slidenum">
              <a:rPr lang="fr-FR"/>
              <a:pPr>
                <a:defRPr/>
              </a:pPr>
              <a:t>47</a:t>
            </a:fld>
            <a:endParaRPr lang="fr-FR"/>
          </a:p>
        </p:txBody>
      </p:sp>
      <p:sp>
        <p:nvSpPr>
          <p:cNvPr id="5120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Adresse de </a:t>
            </a:r>
            <a:r>
              <a:rPr lang="fr-FR" sz="3200" b="1" dirty="0" err="1" smtClean="0">
                <a:latin typeface="Times New Roman" pitchFamily="18" charset="0"/>
                <a:cs typeface="Times New Roman" pitchFamily="18" charset="0"/>
              </a:rPr>
              <a:t>broadcast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 pour les sous réseaux </a:t>
            </a:r>
          </a:p>
        </p:txBody>
      </p:sp>
      <p:sp>
        <p:nvSpPr>
          <p:cNvPr id="51203" name="Espace réservé du contenu 2"/>
          <p:cNvSpPr>
            <a:spLocks noGrp="1"/>
          </p:cNvSpPr>
          <p:nvPr>
            <p:ph idx="1"/>
          </p:nvPr>
        </p:nvSpPr>
        <p:spPr>
          <a:xfrm>
            <a:off x="500063" y="1357313"/>
            <a:ext cx="8229600" cy="4525962"/>
          </a:xfrm>
        </p:spPr>
        <p:txBody>
          <a:bodyPr/>
          <a:lstStyle/>
          <a:p>
            <a:r>
              <a:rPr lang="fr-FR" altLang="en-GB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L’adresse de </a:t>
            </a:r>
            <a:r>
              <a:rPr lang="fr-FR" altLang="en-GB" sz="24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broadcast</a:t>
            </a:r>
            <a:r>
              <a:rPr lang="fr-FR" altLang="en-GB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est une adresse dont les bits qui constituent la partie hôte  </a:t>
            </a:r>
            <a:r>
              <a:rPr lang="en-GB" altLang="en-GB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ne </a:t>
            </a:r>
            <a:r>
              <a:rPr lang="en-GB" altLang="en-GB" sz="24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contient</a:t>
            </a:r>
            <a:r>
              <a:rPr lang="en-GB" altLang="en-GB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GB" sz="24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que</a:t>
            </a:r>
            <a:r>
              <a:rPr lang="en-GB" altLang="en-GB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des 1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Dans le cas des sous réseaux l’adresse du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broadcast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n’est pas la même pour tout les sous réseaux.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Pour calculer l’adresse de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broadcast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d’un sous réseaux :</a:t>
            </a:r>
          </a:p>
          <a:p>
            <a:pPr lvl="1"/>
            <a:r>
              <a:rPr lang="fr-FR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Ecrire  l’adresse de ce sous réseaux en binaire. </a:t>
            </a:r>
          </a:p>
          <a:p>
            <a:pPr lvl="1"/>
            <a:r>
              <a:rPr lang="fr-FR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Remplir la partie hôte uniquement avec des 1 </a:t>
            </a:r>
          </a:p>
          <a:p>
            <a:pPr lvl="1"/>
            <a:r>
              <a:rPr lang="fr-FR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Et traduire par la suite en décimal </a:t>
            </a:r>
          </a:p>
          <a:p>
            <a:pPr lvl="1">
              <a:buFont typeface="Arial" charset="0"/>
              <a:buNone/>
            </a:pPr>
            <a:endParaRPr lang="fr-FR" sz="18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A15888-953E-4256-8FD1-ACA5953B502C}" type="slidenum">
              <a:rPr lang="fr-FR"/>
              <a:pPr>
                <a:defRPr/>
              </a:pPr>
              <a:t>48</a:t>
            </a:fld>
            <a:endParaRPr lang="fr-FR"/>
          </a:p>
        </p:txBody>
      </p:sp>
      <p:sp>
        <p:nvSpPr>
          <p:cNvPr id="52226" name="Espace réservé du contenu 2"/>
          <p:cNvSpPr>
            <a:spLocks noGrp="1"/>
          </p:cNvSpPr>
          <p:nvPr>
            <p:ph idx="1"/>
          </p:nvPr>
        </p:nvSpPr>
        <p:spPr>
          <a:xfrm>
            <a:off x="285750" y="285750"/>
            <a:ext cx="8501063" cy="62150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fr-FR" sz="2000" b="1" u="sng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Exemple :</a:t>
            </a:r>
          </a:p>
          <a:p>
            <a:pPr>
              <a:lnSpc>
                <a:spcPct val="8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 premier réseaux 192.55.12.0  : 11000000.00110111.00001100.</a:t>
            </a:r>
            <a:r>
              <a:rPr lang="fr-FR" sz="2400" u="sng" dirty="0" smtClean="0"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000000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L’adresse de </a:t>
            </a:r>
            <a:r>
              <a:rPr lang="fr-FR" sz="1800" dirty="0" err="1" smtClean="0">
                <a:latin typeface="Times New Roman" pitchFamily="18" charset="0"/>
                <a:cs typeface="Times New Roman" pitchFamily="18" charset="0"/>
              </a:rPr>
              <a:t>broadcast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11000000.00110111.00001100.00</a:t>
            </a:r>
            <a:r>
              <a:rPr lang="fr-FR" sz="2800" b="1" u="sng" dirty="0" smtClean="0">
                <a:latin typeface="Times New Roman" pitchFamily="18" charset="0"/>
                <a:cs typeface="Times New Roman" pitchFamily="18" charset="0"/>
              </a:rPr>
              <a:t>111111</a:t>
            </a:r>
            <a:r>
              <a:rPr lang="fr-FR" sz="2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192.55.12.63</a:t>
            </a:r>
            <a:endParaRPr lang="fr-FR" sz="1800" u="sng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80000"/>
              </a:lnSpc>
            </a:pP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 deuxième réseaux  192.55.12.64 :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  11000000.00110111.00001100.</a:t>
            </a:r>
            <a:r>
              <a:rPr lang="fr-FR" sz="2400" u="sng" dirty="0" smtClean="0">
                <a:latin typeface="Times New Roman" pitchFamily="18" charset="0"/>
                <a:cs typeface="Times New Roman" pitchFamily="18" charset="0"/>
              </a:rPr>
              <a:t>01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000000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  11000000.00110111.00001100.01</a:t>
            </a:r>
            <a:r>
              <a:rPr lang="fr-FR" sz="2800" b="1" u="sng" dirty="0" smtClean="0">
                <a:latin typeface="Times New Roman" pitchFamily="18" charset="0"/>
                <a:cs typeface="Times New Roman" pitchFamily="18" charset="0"/>
              </a:rPr>
              <a:t>111111</a:t>
            </a:r>
            <a:r>
              <a:rPr lang="fr-FR" sz="2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192.55.12.127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 deuxième réseaux  192.55.12.128 :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  11000000.00110111.00001100.</a:t>
            </a:r>
            <a:r>
              <a:rPr lang="fr-FR" sz="2400" u="sng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000000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  11000000.00110111.00001100.10</a:t>
            </a:r>
            <a:r>
              <a:rPr lang="fr-FR" sz="2800" b="1" u="sng" dirty="0" smtClean="0">
                <a:latin typeface="Times New Roman" pitchFamily="18" charset="0"/>
                <a:cs typeface="Times New Roman" pitchFamily="18" charset="0"/>
              </a:rPr>
              <a:t>111111 </a:t>
            </a:r>
            <a:r>
              <a:rPr lang="fr-FR" sz="2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192.55.12.191</a:t>
            </a:r>
          </a:p>
          <a:p>
            <a:pPr>
              <a:lnSpc>
                <a:spcPct val="80000"/>
              </a:lnSpc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 deuxième réseaux 192.55.12.192 :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  11000000.00110111.00001100.</a:t>
            </a:r>
            <a:r>
              <a:rPr lang="fr-FR" sz="2400" u="sng" dirty="0" smtClean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000000</a:t>
            </a:r>
            <a:endParaRPr lang="fr-FR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   11000000.00110111.00001100.11</a:t>
            </a:r>
            <a:r>
              <a:rPr lang="fr-FR" sz="2800" b="1" u="sng" dirty="0" smtClean="0">
                <a:latin typeface="Times New Roman" pitchFamily="18" charset="0"/>
                <a:cs typeface="Times New Roman" pitchFamily="18" charset="0"/>
              </a:rPr>
              <a:t>111111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192.55.12.255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>
              <a:buFont typeface="Arial" charset="0"/>
              <a:buNone/>
            </a:pPr>
            <a:endParaRPr lang="fr-FR" b="1" u="sng" dirty="0" smtClean="0"/>
          </a:p>
          <a:p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0EF87C-3EDC-4B18-A306-3FE5E1970845}" type="slidenum">
              <a:rPr lang="fr-FR"/>
              <a:pPr>
                <a:defRPr/>
              </a:pPr>
              <a:t>49</a:t>
            </a:fld>
            <a:endParaRPr lang="fr-FR"/>
          </a:p>
        </p:txBody>
      </p:sp>
      <p:sp>
        <p:nvSpPr>
          <p:cNvPr id="532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smtClean="0">
                <a:latin typeface="Times New Roman" pitchFamily="18" charset="0"/>
                <a:cs typeface="Times New Roman" pitchFamily="18" charset="0"/>
              </a:rPr>
              <a:t>Intervalle des adresses valides </a:t>
            </a:r>
          </a:p>
        </p:txBody>
      </p:sp>
      <p:sp>
        <p:nvSpPr>
          <p:cNvPr id="5325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Eliminer l’adresse réseau et l’adresse de broadcast</a:t>
            </a:r>
          </a:p>
          <a:p>
            <a:pPr>
              <a:lnSpc>
                <a:spcPct val="80000"/>
              </a:lnSpc>
            </a:pPr>
            <a:endParaRPr lang="fr-FR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Supposant qu’on veut avoir  4  sous réseaux :</a:t>
            </a:r>
          </a:p>
          <a:p>
            <a:pPr>
              <a:lnSpc>
                <a:spcPct val="80000"/>
              </a:lnSpc>
            </a:pP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Dans ce cas on prend deux  bits de la partie  hôte  ( chaque sous réseaux comporte 64  adresses)        11000000.00110111.00001100.</a:t>
            </a:r>
            <a:r>
              <a:rPr lang="fr-FR" sz="2400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000000</a:t>
            </a:r>
          </a:p>
          <a:p>
            <a:pPr>
              <a:lnSpc>
                <a:spcPct val="80000"/>
              </a:lnSpc>
            </a:pPr>
            <a:endParaRPr lang="fr-FR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Le premier sous réseaux : 11000000.00110111.00001100.</a:t>
            </a:r>
            <a:r>
              <a:rPr lang="fr-FR" sz="2400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000000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      192.55.12.0 ( adresse valide : 192.55.12.1 - 192.55.12.63 )</a:t>
            </a:r>
          </a:p>
          <a:p>
            <a:pPr>
              <a:lnSpc>
                <a:spcPct val="80000"/>
              </a:lnSpc>
            </a:pP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Le deuxième réseaux : 11000000.00110111.00001100.</a:t>
            </a:r>
            <a:r>
              <a:rPr lang="fr-FR" sz="2400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01</a:t>
            </a: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000000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      192.55.12.64 ( adresse valide : 192.55.12.65 - 192.55.12.126 )</a:t>
            </a:r>
          </a:p>
          <a:p>
            <a:pPr>
              <a:lnSpc>
                <a:spcPct val="80000"/>
              </a:lnSpc>
            </a:pP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Le deuxième réseaux : 11000000.00110111.00001100.</a:t>
            </a:r>
            <a:r>
              <a:rPr lang="fr-FR" sz="2400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000000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     192.55.12.128 ( adresse valide : 192.55.12.129 - 192.55.12.190 )</a:t>
            </a:r>
          </a:p>
          <a:p>
            <a:pPr>
              <a:lnSpc>
                <a:spcPct val="80000"/>
              </a:lnSpc>
            </a:pP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Le deuxième réseaux : 11000000.00110111.00001100.</a:t>
            </a:r>
            <a:r>
              <a:rPr lang="fr-FR" sz="2400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000000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     192.55.12.192 ( adresse valide : 192.55.12.193 - 192.55.12.254 )</a:t>
            </a:r>
          </a:p>
          <a:p>
            <a:pPr>
              <a:lnSpc>
                <a:spcPct val="80000"/>
              </a:lnSpc>
            </a:pPr>
            <a:endParaRPr lang="fr-FR" sz="20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71F0BF-403C-40FD-9047-F7A7B9BA6FB7}" type="slidenum">
              <a:rPr lang="fr-FR"/>
              <a:pPr>
                <a:defRPr/>
              </a:pPr>
              <a:t>5</a:t>
            </a:fld>
            <a:endParaRPr lang="fr-FR"/>
          </a:p>
        </p:txBody>
      </p:sp>
      <p:sp>
        <p:nvSpPr>
          <p:cNvPr id="819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b="1" smtClean="0">
                <a:latin typeface="Times New Roman" pitchFamily="18" charset="0"/>
                <a:cs typeface="Times New Roman" pitchFamily="18" charset="0"/>
              </a:rPr>
              <a:t>Rôle de la couche réseau </a:t>
            </a:r>
          </a:p>
        </p:txBody>
      </p:sp>
      <p:sp>
        <p:nvSpPr>
          <p:cNvPr id="8195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L’objectif de la couche réseau est de  fournir un  service de communication  qui permet à  une machine de communiquer avec  les autres .</a:t>
            </a:r>
          </a:p>
          <a:p>
            <a:pPr eaLnBrk="1" hangingPunct="1">
              <a:buFontTx/>
              <a:buChar char="•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La couche réseau offre deux fonctionnalités de base : </a:t>
            </a:r>
          </a:p>
          <a:p>
            <a:pPr lvl="1" eaLnBrk="1" hangingPunct="1">
              <a:buFontTx/>
              <a:buChar char="•"/>
            </a:pPr>
            <a:r>
              <a:rPr lang="fr-FR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L’adressage ( Identification des machines )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 chaque machine doit être doté d’une adresse logique unique dans un réseau.</a:t>
            </a:r>
          </a:p>
          <a:p>
            <a:pPr lvl="1" eaLnBrk="1" hangingPunct="1">
              <a:buFontTx/>
              <a:buChar char="•"/>
            </a:pPr>
            <a:r>
              <a:rPr lang="fr-FR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Le routage :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la couche réseau permet de retrouver une machine dans un réseau grâce à une route précisant comment  la machine peut être atteinte.</a:t>
            </a:r>
          </a:p>
          <a:p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D5EA5D-6FEC-44CB-82F2-5848D9AE831D}" type="slidenum">
              <a:rPr lang="fr-FR"/>
              <a:pPr>
                <a:defRPr/>
              </a:pPr>
              <a:t>50</a:t>
            </a:fld>
            <a:endParaRPr lang="fr-FR"/>
          </a:p>
        </p:txBody>
      </p:sp>
      <p:sp>
        <p:nvSpPr>
          <p:cNvPr id="54274" name="Rectangle 1"/>
          <p:cNvSpPr>
            <a:spLocks noChangeArrowheads="1"/>
          </p:cNvSpPr>
          <p:nvPr/>
        </p:nvSpPr>
        <p:spPr bwMode="auto">
          <a:xfrm>
            <a:off x="642938" y="1357313"/>
            <a:ext cx="8143875" cy="3416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Low" eaLnBrk="0" hangingPunct="0"/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Soient  les trois  machines A,B,C ayant pour adresse :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algn="justLow" eaLnBrk="0" hangingPunct="0"/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A : 192.168.0.133 / 25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algn="justLow" eaLnBrk="0" hangingPunct="0"/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B : 192.168.0.200 / 27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algn="justLow" eaLnBrk="0" hangingPunct="0"/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C : 192.168.0.220 / 26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algn="justLow" eaLnBrk="0" hangingPunct="0">
              <a:buFontTx/>
              <a:buChar char="•"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algn="justLow" eaLnBrk="0" hangingPunct="0">
              <a:buFontTx/>
              <a:buChar char="•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Donner l’adresse réseaux de chaque machine  et indiquez la valeurs du masque de sous réseau sous la forme décimal?.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algn="justLow" eaLnBrk="0" hangingPunct="0">
              <a:buFontTx/>
              <a:buChar char="•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Combien de machines existent dans le réseau de la machine A et B ?</a:t>
            </a:r>
            <a:endParaRPr lang="fr-F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31788" y="358775"/>
            <a:ext cx="863600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fr-FR" sz="3600" dirty="0">
                <a:latin typeface="Times New Roman" pitchFamily="18" charset="0"/>
                <a:ea typeface="+mj-ea"/>
                <a:cs typeface="Times New Roman" pitchFamily="18" charset="0"/>
              </a:rPr>
              <a:t>Exercice 1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A8955F-188E-4724-B694-3A66930B7380}" type="slidenum">
              <a:rPr lang="fr-FR"/>
              <a:pPr>
                <a:defRPr/>
              </a:pPr>
              <a:t>51</a:t>
            </a:fld>
            <a:endParaRPr lang="fr-FR"/>
          </a:p>
        </p:txBody>
      </p:sp>
      <p:sp>
        <p:nvSpPr>
          <p:cNvPr id="55298" name="ZoneTexte 1"/>
          <p:cNvSpPr txBox="1">
            <a:spLocks noChangeArrowheads="1"/>
          </p:cNvSpPr>
          <p:nvPr/>
        </p:nvSpPr>
        <p:spPr bwMode="auto">
          <a:xfrm>
            <a:off x="285750" y="214313"/>
            <a:ext cx="1023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latin typeface="Times New Roman" pitchFamily="18" charset="0"/>
                <a:cs typeface="Times New Roman" pitchFamily="18" charset="0"/>
              </a:rPr>
              <a:t>Solution 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14313" y="604838"/>
          <a:ext cx="8572559" cy="576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4"/>
                <a:gridCol w="3857652"/>
                <a:gridCol w="4143403"/>
              </a:tblGrid>
              <a:tr h="370840">
                <a:tc>
                  <a:txBody>
                    <a:bodyPr/>
                    <a:lstStyle/>
                    <a:p>
                      <a:endParaRPr lang="fr-F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Adresse du réseau </a:t>
                      </a:r>
                      <a:endParaRPr lang="fr-FR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</a:t>
                      </a:r>
                      <a:r>
                        <a:rPr lang="fr-FR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masque</a:t>
                      </a:r>
                      <a:endParaRPr lang="fr-FR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249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A </a:t>
                      </a:r>
                    </a:p>
                    <a:p>
                      <a:endParaRPr lang="fr-FR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192.168.0.133 / 25</a:t>
                      </a:r>
                      <a:endParaRPr lang="en-US" sz="105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11000000. 10101000. 00000000. 10000101</a:t>
                      </a:r>
                    </a:p>
                    <a:p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Le masque est sur 25 bits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11000000. 10101000. 00000000. 10000000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192.168.0.128</a:t>
                      </a:r>
                    </a:p>
                    <a:p>
                      <a:endParaRPr lang="fr-FR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1111 </a:t>
                      </a:r>
                      <a:r>
                        <a:rPr lang="fr-FR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1111</a:t>
                      </a: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. 1111 </a:t>
                      </a:r>
                      <a:r>
                        <a:rPr lang="fr-FR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1111</a:t>
                      </a: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. 1111 </a:t>
                      </a:r>
                      <a:r>
                        <a:rPr lang="fr-FR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1111</a:t>
                      </a: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. 10000000</a:t>
                      </a:r>
                    </a:p>
                    <a:p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255.255.255.128</a:t>
                      </a:r>
                    </a:p>
                    <a:p>
                      <a:endParaRPr lang="fr-FR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fr-FR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Il existe 2</a:t>
                      </a:r>
                      <a:r>
                        <a:rPr lang="fr-FR" sz="1600" baseline="300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-2 = 126 machines </a:t>
                      </a:r>
                    </a:p>
                    <a:p>
                      <a:endParaRPr lang="fr-FR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B </a:t>
                      </a:r>
                    </a:p>
                    <a:p>
                      <a:endParaRPr lang="fr-FR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192.168.0.200 / 27</a:t>
                      </a:r>
                      <a:endParaRPr lang="en-US" sz="105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11000000. 10101000. 00000000. 11001000</a:t>
                      </a:r>
                    </a:p>
                    <a:p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Le masque est sur 27 bits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11000000. 10101000. 00000000. 11000000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192.168.0.192</a:t>
                      </a:r>
                    </a:p>
                    <a:p>
                      <a:endParaRPr lang="fr-FR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1111 </a:t>
                      </a:r>
                      <a:r>
                        <a:rPr lang="fr-FR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1111</a:t>
                      </a: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. 1111 </a:t>
                      </a:r>
                      <a:r>
                        <a:rPr lang="fr-FR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1111</a:t>
                      </a: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. 1111 </a:t>
                      </a:r>
                      <a:r>
                        <a:rPr lang="fr-FR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1111</a:t>
                      </a: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. 11100000</a:t>
                      </a:r>
                    </a:p>
                    <a:p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255.255.255.224</a:t>
                      </a:r>
                    </a:p>
                    <a:p>
                      <a:endParaRPr lang="fr-FR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Il existe 2</a:t>
                      </a:r>
                      <a:r>
                        <a:rPr lang="fr-FR" sz="1600" baseline="300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-2 = 30 machines</a:t>
                      </a:r>
                    </a:p>
                    <a:p>
                      <a:endParaRPr lang="fr-FR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fr-FR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C </a:t>
                      </a:r>
                    </a:p>
                    <a:p>
                      <a:endParaRPr lang="fr-FR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192.168.0.220 / 26</a:t>
                      </a:r>
                      <a:endParaRPr lang="en-US" sz="105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11000000. 10101000. 00000000. 1011100</a:t>
                      </a:r>
                    </a:p>
                    <a:p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Le masque est sur 26 bits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11000000. 10101000. 00000000. 11000000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192.168.0.192</a:t>
                      </a:r>
                    </a:p>
                    <a:p>
                      <a:endParaRPr lang="fr-FR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1111 </a:t>
                      </a:r>
                      <a:r>
                        <a:rPr lang="fr-FR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1111</a:t>
                      </a: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. 1111 </a:t>
                      </a:r>
                      <a:r>
                        <a:rPr lang="fr-FR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1111</a:t>
                      </a: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. 1111 </a:t>
                      </a:r>
                      <a:r>
                        <a:rPr lang="fr-FR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1111</a:t>
                      </a: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. 11000000</a:t>
                      </a:r>
                    </a:p>
                    <a:p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255.255.255.192</a:t>
                      </a:r>
                    </a:p>
                    <a:p>
                      <a:endParaRPr lang="fr-FR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Il existe 2</a:t>
                      </a:r>
                      <a:r>
                        <a:rPr lang="fr-FR" sz="1600" baseline="300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-2= 62  machines </a:t>
                      </a:r>
                    </a:p>
                    <a:p>
                      <a:endParaRPr lang="fr-FR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899824-9DC5-4BB0-820A-2DF20814F0D5}" type="slidenum">
              <a:rPr lang="fr-FR"/>
              <a:pPr>
                <a:defRPr/>
              </a:pPr>
              <a:t>52</a:t>
            </a:fld>
            <a:endParaRPr lang="fr-FR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31788" y="358775"/>
            <a:ext cx="8636000" cy="631825"/>
          </a:xfrm>
        </p:spPr>
        <p:txBody>
          <a:bodyPr/>
          <a:lstStyle/>
          <a:p>
            <a:r>
              <a:rPr lang="fr-FR" sz="3600" smtClean="0">
                <a:latin typeface="Times New Roman" pitchFamily="18" charset="0"/>
                <a:cs typeface="Times New Roman" pitchFamily="18" charset="0"/>
              </a:rPr>
              <a:t>Exercice 2 </a:t>
            </a:r>
          </a:p>
        </p:txBody>
      </p:sp>
      <p:sp>
        <p:nvSpPr>
          <p:cNvPr id="56323" name="Rectangle 4"/>
          <p:cNvSpPr>
            <a:spLocks noChangeArrowheads="1"/>
          </p:cNvSpPr>
          <p:nvPr/>
        </p:nvSpPr>
        <p:spPr bwMode="auto">
          <a:xfrm>
            <a:off x="250825" y="1412875"/>
            <a:ext cx="8440738" cy="3246438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med"/>
          </a:ln>
        </p:spPr>
        <p:txBody>
          <a:bodyPr lIns="90000" tIns="46800" rIns="90000" bIns="46800">
            <a:spAutoFit/>
          </a:bodyPr>
          <a:lstStyle/>
          <a:p>
            <a:pPr marL="285750" indent="-285750"/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L'adresse réseau de votre organisme est 150.193.0.0</a:t>
            </a:r>
          </a:p>
          <a:p>
            <a:pPr marL="285750" indent="-285750"/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Vous avez besoin de 50 sous-réseaux . C</a:t>
            </a:r>
            <a:r>
              <a:rPr lang="fr-FR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haque sous-réseau comporte 750 hôtes.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0" hangingPunct="0">
              <a:lnSpc>
                <a:spcPct val="90000"/>
              </a:lnSpc>
              <a:spcAft>
                <a:spcPts val="500"/>
              </a:spcAft>
            </a:pPr>
            <a:endParaRPr lang="fr-FR" sz="20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0" hangingPunct="0">
              <a:lnSpc>
                <a:spcPct val="90000"/>
              </a:lnSpc>
              <a:spcAft>
                <a:spcPts val="500"/>
              </a:spcAft>
              <a:buFontTx/>
              <a:buChar char="•"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Quelle est la classe d'adresse ? </a:t>
            </a:r>
          </a:p>
          <a:p>
            <a:pPr marL="285750" indent="-285750" eaLnBrk="0" hangingPunct="0">
              <a:lnSpc>
                <a:spcPct val="90000"/>
              </a:lnSpc>
              <a:spcAft>
                <a:spcPts val="500"/>
              </a:spcAft>
              <a:buFontTx/>
              <a:buChar char="•"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Quel est le masque par défaut ?</a:t>
            </a:r>
          </a:p>
          <a:p>
            <a:pPr marL="285750" indent="-285750" eaLnBrk="0" hangingPunct="0">
              <a:lnSpc>
                <a:spcPct val="90000"/>
              </a:lnSpc>
              <a:spcAft>
                <a:spcPts val="500"/>
              </a:spcAft>
              <a:buFontTx/>
              <a:buChar char="•"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Combien de bits faut-il emprunter à la partie  hôte de l'adresse réseau pour créer au moins 50 sous-réseaux ayant chacun au moins 750 hôtes ?</a:t>
            </a:r>
          </a:p>
          <a:p>
            <a:pPr marL="285750" indent="-285750" eaLnBrk="0" hangingPunct="0">
              <a:lnSpc>
                <a:spcPct val="90000"/>
              </a:lnSpc>
              <a:spcAft>
                <a:spcPts val="500"/>
              </a:spcAft>
              <a:buFontTx/>
              <a:buChar char="•"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Quel sera le masque de sous-réseau</a:t>
            </a:r>
          </a:p>
          <a:p>
            <a:pPr marL="285750" indent="-285750" eaLnBrk="0" hangingPunct="0">
              <a:lnSpc>
                <a:spcPct val="90000"/>
              </a:lnSpc>
              <a:spcAft>
                <a:spcPts val="500"/>
              </a:spcAft>
              <a:buFontTx/>
              <a:buChar char="•"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Donnez, pour les  4 premier sous réseau, la plage des adresses machines et l'adresse de </a:t>
            </a:r>
            <a:r>
              <a:rPr lang="fr-FR" sz="2000" dirty="0" err="1">
                <a:latin typeface="Times New Roman" pitchFamily="18" charset="0"/>
                <a:cs typeface="Times New Roman" pitchFamily="18" charset="0"/>
              </a:rPr>
              <a:t>broadcast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9C8DB8-4C65-40AB-9F76-4F3D9B78E891}" type="slidenum">
              <a:rPr lang="fr-FR"/>
              <a:pPr>
                <a:defRPr/>
              </a:pPr>
              <a:t>53</a:t>
            </a:fld>
            <a:endParaRPr lang="fr-FR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31788" y="358775"/>
            <a:ext cx="8636000" cy="708025"/>
          </a:xfrm>
        </p:spPr>
        <p:txBody>
          <a:bodyPr/>
          <a:lstStyle/>
          <a:p>
            <a:r>
              <a:rPr lang="fr-FR" sz="3600" b="1" smtClean="0">
                <a:latin typeface="Times New Roman" pitchFamily="18" charset="0"/>
                <a:cs typeface="Times New Roman" pitchFamily="18" charset="0"/>
              </a:rPr>
              <a:t>Solution </a:t>
            </a:r>
            <a:endParaRPr lang="fr-FR" sz="32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347" name="Text Box 36"/>
          <p:cNvSpPr txBox="1">
            <a:spLocks noChangeArrowheads="1"/>
          </p:cNvSpPr>
          <p:nvPr/>
        </p:nvSpPr>
        <p:spPr bwMode="auto">
          <a:xfrm>
            <a:off x="285750" y="1071563"/>
            <a:ext cx="8072438" cy="4525962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med"/>
          </a:ln>
        </p:spPr>
        <p:txBody>
          <a:bodyPr lIns="90000" tIns="46800" rIns="90000" bIns="46800">
            <a:spAutoFit/>
          </a:bodyPr>
          <a:lstStyle/>
          <a:p>
            <a:pPr>
              <a:buFont typeface="Arial" charset="0"/>
              <a:buChar char="•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Adresse réseau  :</a:t>
            </a:r>
          </a:p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 150.193.0.0 = 1001 0110 . 1100 0001 . 0000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0000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. 0000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0000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C’est une adresse de la classe B </a:t>
            </a:r>
          </a:p>
          <a:p>
            <a:pPr>
              <a:buFont typeface="Arial" charset="0"/>
              <a:buChar char="•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NET-ID sur 16 bits </a:t>
            </a:r>
          </a:p>
          <a:p>
            <a:pPr>
              <a:buFont typeface="Arial" charset="0"/>
              <a:buChar char="•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Hôte sur 16 bits</a:t>
            </a:r>
          </a:p>
          <a:p>
            <a:pPr>
              <a:buFont typeface="Arial" charset="0"/>
              <a:buChar char="•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Masque par défaut  255.255.0.0</a:t>
            </a:r>
          </a:p>
          <a:p>
            <a:pPr>
              <a:buFont typeface="Arial" charset="0"/>
              <a:buChar char="•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On  dispose de  50 machines   32&lt;50&lt;64=2</a:t>
            </a:r>
            <a:r>
              <a:rPr lang="fr-FR" sz="2400" baseline="3000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 donc on aura besoin d’emprunter  </a:t>
            </a:r>
            <a:r>
              <a:rPr lang="fr-FR" sz="24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6 bits de la partie hôte</a:t>
            </a:r>
          </a:p>
          <a:p>
            <a:pPr>
              <a:buFont typeface="Arial" charset="0"/>
              <a:buChar char="•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il reste 10 bits dans la partie hôte , avec 10 bits on peut avoir 2</a:t>
            </a:r>
            <a:r>
              <a:rPr lang="fr-FR" sz="2400" baseline="30000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=1024 machines &gt; 750</a:t>
            </a:r>
          </a:p>
          <a:p>
            <a:pPr>
              <a:buFont typeface="Arial" charset="0"/>
              <a:buChar char="•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Masque de sous-réseau = </a:t>
            </a:r>
          </a:p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1111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1111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. 1111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1111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1111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00 . 0000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0000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= 255.255.252.0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7CEB42-C21C-4DF3-8870-409C52ECEDFE}" type="slidenum">
              <a:rPr lang="fr-FR"/>
              <a:pPr>
                <a:defRPr/>
              </a:pPr>
              <a:t>54</a:t>
            </a:fld>
            <a:endParaRPr lang="fr-FR"/>
          </a:p>
        </p:txBody>
      </p:sp>
      <p:graphicFrame>
        <p:nvGraphicFramePr>
          <p:cNvPr id="2" name="Group 38"/>
          <p:cNvGraphicFramePr>
            <a:graphicFrameLocks noGrp="1"/>
          </p:cNvGraphicFramePr>
          <p:nvPr/>
        </p:nvGraphicFramePr>
        <p:xfrm>
          <a:off x="142875" y="450850"/>
          <a:ext cx="8446113" cy="5675376"/>
        </p:xfrm>
        <a:graphic>
          <a:graphicData uri="http://schemas.openxmlformats.org/drawingml/2006/table">
            <a:tbl>
              <a:tblPr/>
              <a:tblGrid>
                <a:gridCol w="785818"/>
                <a:gridCol w="4500594"/>
                <a:gridCol w="1571636"/>
                <a:gridCol w="1588065"/>
              </a:tblGrid>
              <a:tr h="531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N° de sous-réseau</a:t>
                      </a:r>
                    </a:p>
                  </a:txBody>
                  <a:tcPr marL="84406" marR="8440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Adresse de sous-réseau</a:t>
                      </a: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Plage d'adresses d'hôte IP</a:t>
                      </a: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Adresse </a:t>
                      </a:r>
                      <a:r>
                        <a:rPr kumimoji="0" lang="fr-F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broadcast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L="84406" marR="8440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150.193.0.0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De 1001 0110 . 1100 0001 . </a:t>
                      </a: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000000  </a:t>
                      </a: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00 . 0000 </a:t>
                      </a:r>
                      <a:r>
                        <a:rPr lang="fr-FR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0000</a:t>
                      </a: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À 1001 0110 . 1100 0001 . </a:t>
                      </a: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000000 11</a:t>
                      </a: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. 11111110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150.193.0.1 à 150.193.3.254</a:t>
                      </a: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150.193.3.255</a:t>
                      </a: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L="84406" marR="8440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150.193.4.0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De 1001 0110 . 1100 0001 . </a:t>
                      </a: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000001  </a:t>
                      </a: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00 . 0000 </a:t>
                      </a:r>
                      <a:r>
                        <a:rPr lang="fr-FR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0000</a:t>
                      </a:r>
                      <a:endParaRPr lang="fr-FR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À 1001 0110 . 1100 0001 . </a:t>
                      </a: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000001  11</a:t>
                      </a: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. 11111110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150.193.4.1 à 150.193.7.254</a:t>
                      </a: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150.193.7.255</a:t>
                      </a: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L="84406" marR="8440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150.193.8.0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De 1001 0110 . 1100 0001 . </a:t>
                      </a: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000010  </a:t>
                      </a: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00 . 0000 </a:t>
                      </a:r>
                      <a:r>
                        <a:rPr lang="fr-FR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0000</a:t>
                      </a:r>
                      <a:endParaRPr lang="fr-FR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À</a:t>
                      </a:r>
                      <a:r>
                        <a:rPr lang="fr-FR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1001 0110 . 1100 0001 . </a:t>
                      </a: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000010  11</a:t>
                      </a: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. 11111110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150.193.8.1 à 150.193.11.254</a:t>
                      </a: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150.193.11.255</a:t>
                      </a: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marL="84406" marR="8440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150.193.12.0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De 1001 0110 . 1100 0001 . </a:t>
                      </a: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000011  </a:t>
                      </a: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00 . 0000 </a:t>
                      </a:r>
                      <a:r>
                        <a:rPr lang="fr-FR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0000</a:t>
                      </a:r>
                      <a:endParaRPr lang="fr-FR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À   1001 0110 . 1100 0001 . </a:t>
                      </a:r>
                      <a:r>
                        <a:rPr lang="fr-FR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000011 11</a:t>
                      </a:r>
                      <a:r>
                        <a:rPr lang="fr-FR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. 11111110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150.193.12.1 à 150.193.15.254</a:t>
                      </a: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150.193.15.255</a:t>
                      </a:r>
                    </a:p>
                  </a:txBody>
                  <a:tcPr marL="84406" marR="8440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AED8D7-DEC1-419F-AA3C-25001ACC2291}" type="slidenum">
              <a:rPr lang="fr-FR"/>
              <a:pPr>
                <a:defRPr/>
              </a:pPr>
              <a:t>6</a:t>
            </a:fld>
            <a:endParaRPr lang="fr-FR"/>
          </a:p>
        </p:txBody>
      </p:sp>
      <p:sp>
        <p:nvSpPr>
          <p:cNvPr id="9218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fr-FR" smtClean="0"/>
          </a:p>
          <a:p>
            <a:pPr algn="ctr"/>
            <a:endParaRPr lang="fr-FR" smtClean="0"/>
          </a:p>
          <a:p>
            <a:pPr algn="ctr">
              <a:buFont typeface="Arial" charset="0"/>
              <a:buNone/>
            </a:pPr>
            <a:r>
              <a:rPr lang="fr-FR" sz="4400" smtClean="0"/>
              <a:t>Adressage IPv4 </a:t>
            </a:r>
          </a:p>
          <a:p>
            <a:pPr algn="ctr">
              <a:buFont typeface="Arial" charset="0"/>
              <a:buNone/>
            </a:pPr>
            <a:r>
              <a:rPr lang="fr-FR" sz="4400" smtClean="0"/>
              <a:t>IP version 4</a:t>
            </a:r>
            <a:r>
              <a:rPr lang="fr-FR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1A7759-FA4B-416A-BC83-B0FF74C360A0}" type="slidenum">
              <a:rPr lang="fr-FR"/>
              <a:pPr>
                <a:defRPr/>
              </a:pPr>
              <a:t>7</a:t>
            </a:fld>
            <a:endParaRPr lang="fr-FR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31788" y="358775"/>
            <a:ext cx="8636000" cy="631825"/>
          </a:xfrm>
        </p:spPr>
        <p:txBody>
          <a:bodyPr/>
          <a:lstStyle/>
          <a:p>
            <a:r>
              <a:rPr lang="fr-FR" sz="3600" b="1" smtClean="0">
                <a:latin typeface="Times New Roman" pitchFamily="18" charset="0"/>
                <a:cs typeface="Times New Roman" pitchFamily="18" charset="0"/>
              </a:rPr>
              <a:t>Principe de l'adressage</a:t>
            </a:r>
          </a:p>
        </p:txBody>
      </p:sp>
      <p:sp>
        <p:nvSpPr>
          <p:cNvPr id="10243" name="Text Box 6"/>
          <p:cNvSpPr txBox="1">
            <a:spLocks noChangeArrowheads="1"/>
          </p:cNvSpPr>
          <p:nvPr/>
        </p:nvSpPr>
        <p:spPr bwMode="auto">
          <a:xfrm>
            <a:off x="539750" y="1700213"/>
            <a:ext cx="7526338" cy="3897312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med"/>
          </a:ln>
        </p:spPr>
        <p:txBody>
          <a:bodyPr lIns="90000" tIns="46800" rIns="90000" bIns="46800">
            <a:spAutoFit/>
          </a:bodyPr>
          <a:lstStyle/>
          <a:p>
            <a:pPr marL="457200" indent="-457200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Chaque hôte dispose d’une adresse  unique.</a:t>
            </a:r>
          </a:p>
          <a:p>
            <a:pPr marL="457200" indent="-457200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L’adresse  est une adresse logique et non physique ( différente de l’adresse physique et peut être modifiée ).</a:t>
            </a:r>
          </a:p>
          <a:p>
            <a:pPr marL="457200" indent="-457200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L’adresse est assignée à l’interface et non à la machine.</a:t>
            </a:r>
          </a:p>
          <a:p>
            <a:pPr marL="457200" indent="-457200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Les adresses sont groupées par rapport au numéro du réseau ( adresse réseau )</a:t>
            </a:r>
          </a:p>
          <a:p>
            <a:pPr marL="457200" indent="-457200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Les interfaces d’un même groupe doivent être connectés au même média ( bus ,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switch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, hub )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C7A471-BC15-433A-92B8-06F358C364B6}" type="slidenum">
              <a:rPr lang="fr-FR"/>
              <a:pPr>
                <a:defRPr/>
              </a:pPr>
              <a:t>8</a:t>
            </a:fld>
            <a:endParaRPr lang="fr-FR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47712"/>
          </a:xfrm>
        </p:spPr>
        <p:txBody>
          <a:bodyPr/>
          <a:lstStyle/>
          <a:p>
            <a:pPr eaLnBrk="1" hangingPunct="1"/>
            <a:r>
              <a:rPr lang="fr-FR" sz="3600" b="1" smtClean="0">
                <a:latin typeface="Times New Roman" pitchFamily="18" charset="0"/>
                <a:cs typeface="Times New Roman" pitchFamily="18" charset="0"/>
              </a:rPr>
              <a:t>Adresse IP</a:t>
            </a:r>
          </a:p>
        </p:txBody>
      </p:sp>
      <p:grpSp>
        <p:nvGrpSpPr>
          <p:cNvPr id="11267" name="Group 6"/>
          <p:cNvGrpSpPr>
            <a:grpSpLocks/>
          </p:cNvGrpSpPr>
          <p:nvPr/>
        </p:nvGrpSpPr>
        <p:grpSpPr bwMode="auto">
          <a:xfrm>
            <a:off x="539750" y="3705225"/>
            <a:ext cx="7878763" cy="396875"/>
            <a:chOff x="384" y="1488"/>
            <a:chExt cx="5376" cy="250"/>
          </a:xfrm>
        </p:grpSpPr>
        <p:sp>
          <p:nvSpPr>
            <p:cNvPr id="11287" name="Line 7"/>
            <p:cNvSpPr>
              <a:spLocks noChangeShapeType="1"/>
            </p:cNvSpPr>
            <p:nvPr/>
          </p:nvSpPr>
          <p:spPr bwMode="auto">
            <a:xfrm>
              <a:off x="384" y="1596"/>
              <a:ext cx="53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endParaRPr lang="fr-FR"/>
            </a:p>
          </p:txBody>
        </p:sp>
        <p:sp>
          <p:nvSpPr>
            <p:cNvPr id="11288" name="Text Box 8"/>
            <p:cNvSpPr txBox="1">
              <a:spLocks noChangeArrowheads="1"/>
            </p:cNvSpPr>
            <p:nvPr/>
          </p:nvSpPr>
          <p:spPr bwMode="auto">
            <a:xfrm>
              <a:off x="2811" y="1488"/>
              <a:ext cx="590" cy="250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 type="none" w="lg" len="med"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 sz="2000">
                  <a:latin typeface="Times New Roman" pitchFamily="18" charset="0"/>
                  <a:cs typeface="Times New Roman" pitchFamily="18" charset="0"/>
                </a:rPr>
                <a:t>32 bits</a:t>
              </a:r>
            </a:p>
          </p:txBody>
        </p:sp>
      </p:grpSp>
      <p:grpSp>
        <p:nvGrpSpPr>
          <p:cNvPr id="11268" name="Group 31"/>
          <p:cNvGrpSpPr>
            <a:grpSpLocks/>
          </p:cNvGrpSpPr>
          <p:nvPr/>
        </p:nvGrpSpPr>
        <p:grpSpPr bwMode="auto">
          <a:xfrm>
            <a:off x="527050" y="2847975"/>
            <a:ext cx="7983538" cy="830263"/>
            <a:chOff x="360" y="2664"/>
            <a:chExt cx="5448" cy="523"/>
          </a:xfrm>
        </p:grpSpPr>
        <p:grpSp>
          <p:nvGrpSpPr>
            <p:cNvPr id="11271" name="Group 32"/>
            <p:cNvGrpSpPr>
              <a:grpSpLocks/>
            </p:cNvGrpSpPr>
            <p:nvPr/>
          </p:nvGrpSpPr>
          <p:grpSpPr bwMode="auto">
            <a:xfrm>
              <a:off x="384" y="2937"/>
              <a:ext cx="1296" cy="250"/>
              <a:chOff x="384" y="2025"/>
              <a:chExt cx="1296" cy="250"/>
            </a:xfrm>
          </p:grpSpPr>
          <p:sp>
            <p:nvSpPr>
              <p:cNvPr id="11285" name="Line 33"/>
              <p:cNvSpPr>
                <a:spLocks noChangeShapeType="1"/>
              </p:cNvSpPr>
              <p:nvPr/>
            </p:nvSpPr>
            <p:spPr bwMode="auto">
              <a:xfrm>
                <a:off x="384" y="2160"/>
                <a:ext cx="12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lg" len="lg"/>
                <a:tailEnd type="triangle" w="lg" len="lg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1286" name="Text Box 34"/>
              <p:cNvSpPr txBox="1">
                <a:spLocks noChangeArrowheads="1"/>
              </p:cNvSpPr>
              <p:nvPr/>
            </p:nvSpPr>
            <p:spPr bwMode="auto">
              <a:xfrm>
                <a:off x="768" y="2025"/>
                <a:ext cx="502" cy="250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 type="none" w="lg" len="med"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FR" sz="2000">
                    <a:latin typeface="Times New Roman" pitchFamily="18" charset="0"/>
                    <a:cs typeface="Times New Roman" pitchFamily="18" charset="0"/>
                  </a:rPr>
                  <a:t>8 bits</a:t>
                </a:r>
              </a:p>
            </p:txBody>
          </p:sp>
        </p:grpSp>
        <p:grpSp>
          <p:nvGrpSpPr>
            <p:cNvPr id="11272" name="Group 35"/>
            <p:cNvGrpSpPr>
              <a:grpSpLocks/>
            </p:cNvGrpSpPr>
            <p:nvPr/>
          </p:nvGrpSpPr>
          <p:grpSpPr bwMode="auto">
            <a:xfrm>
              <a:off x="1776" y="2928"/>
              <a:ext cx="1296" cy="250"/>
              <a:chOff x="384" y="2025"/>
              <a:chExt cx="1296" cy="250"/>
            </a:xfrm>
          </p:grpSpPr>
          <p:sp>
            <p:nvSpPr>
              <p:cNvPr id="11283" name="Line 36"/>
              <p:cNvSpPr>
                <a:spLocks noChangeShapeType="1"/>
              </p:cNvSpPr>
              <p:nvPr/>
            </p:nvSpPr>
            <p:spPr bwMode="auto">
              <a:xfrm>
                <a:off x="384" y="2160"/>
                <a:ext cx="12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lg" len="lg"/>
                <a:tailEnd type="triangle" w="lg" len="lg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1284" name="Text Box 37"/>
              <p:cNvSpPr txBox="1">
                <a:spLocks noChangeArrowheads="1"/>
              </p:cNvSpPr>
              <p:nvPr/>
            </p:nvSpPr>
            <p:spPr bwMode="auto">
              <a:xfrm>
                <a:off x="768" y="2025"/>
                <a:ext cx="502" cy="250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 type="none" w="lg" len="med"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FR" sz="2000">
                    <a:latin typeface="Times New Roman" pitchFamily="18" charset="0"/>
                    <a:cs typeface="Times New Roman" pitchFamily="18" charset="0"/>
                  </a:rPr>
                  <a:t>8 bits</a:t>
                </a:r>
              </a:p>
            </p:txBody>
          </p:sp>
        </p:grpSp>
        <p:grpSp>
          <p:nvGrpSpPr>
            <p:cNvPr id="11273" name="Group 38"/>
            <p:cNvGrpSpPr>
              <a:grpSpLocks/>
            </p:cNvGrpSpPr>
            <p:nvPr/>
          </p:nvGrpSpPr>
          <p:grpSpPr bwMode="auto">
            <a:xfrm>
              <a:off x="3120" y="2928"/>
              <a:ext cx="1296" cy="250"/>
              <a:chOff x="384" y="2025"/>
              <a:chExt cx="1296" cy="250"/>
            </a:xfrm>
          </p:grpSpPr>
          <p:sp>
            <p:nvSpPr>
              <p:cNvPr id="11281" name="Line 39"/>
              <p:cNvSpPr>
                <a:spLocks noChangeShapeType="1"/>
              </p:cNvSpPr>
              <p:nvPr/>
            </p:nvSpPr>
            <p:spPr bwMode="auto">
              <a:xfrm>
                <a:off x="384" y="2160"/>
                <a:ext cx="12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lg" len="lg"/>
                <a:tailEnd type="triangle" w="lg" len="lg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1282" name="Text Box 40"/>
              <p:cNvSpPr txBox="1">
                <a:spLocks noChangeArrowheads="1"/>
              </p:cNvSpPr>
              <p:nvPr/>
            </p:nvSpPr>
            <p:spPr bwMode="auto">
              <a:xfrm>
                <a:off x="768" y="2025"/>
                <a:ext cx="502" cy="250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 type="none" w="lg" len="med"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FR" sz="2000">
                    <a:latin typeface="Times New Roman" pitchFamily="18" charset="0"/>
                    <a:cs typeface="Times New Roman" pitchFamily="18" charset="0"/>
                  </a:rPr>
                  <a:t>8 bits</a:t>
                </a:r>
              </a:p>
            </p:txBody>
          </p:sp>
        </p:grpSp>
        <p:grpSp>
          <p:nvGrpSpPr>
            <p:cNvPr id="11274" name="Group 41"/>
            <p:cNvGrpSpPr>
              <a:grpSpLocks/>
            </p:cNvGrpSpPr>
            <p:nvPr/>
          </p:nvGrpSpPr>
          <p:grpSpPr bwMode="auto">
            <a:xfrm>
              <a:off x="4464" y="2928"/>
              <a:ext cx="1296" cy="250"/>
              <a:chOff x="384" y="2025"/>
              <a:chExt cx="1296" cy="250"/>
            </a:xfrm>
          </p:grpSpPr>
          <p:sp>
            <p:nvSpPr>
              <p:cNvPr id="11279" name="Line 42"/>
              <p:cNvSpPr>
                <a:spLocks noChangeShapeType="1"/>
              </p:cNvSpPr>
              <p:nvPr/>
            </p:nvSpPr>
            <p:spPr bwMode="auto">
              <a:xfrm>
                <a:off x="384" y="2160"/>
                <a:ext cx="12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lg" len="lg"/>
                <a:tailEnd type="triangle" w="lg" len="lg"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fr-FR"/>
              </a:p>
            </p:txBody>
          </p:sp>
          <p:sp>
            <p:nvSpPr>
              <p:cNvPr id="11280" name="Text Box 43"/>
              <p:cNvSpPr txBox="1">
                <a:spLocks noChangeArrowheads="1"/>
              </p:cNvSpPr>
              <p:nvPr/>
            </p:nvSpPr>
            <p:spPr bwMode="auto">
              <a:xfrm>
                <a:off x="768" y="2025"/>
                <a:ext cx="503" cy="250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  <a:miter lim="800000"/>
                <a:headEnd/>
                <a:tailEnd type="none" w="lg" len="med"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FR" sz="2000">
                    <a:latin typeface="Times New Roman" pitchFamily="18" charset="0"/>
                    <a:cs typeface="Times New Roman" pitchFamily="18" charset="0"/>
                  </a:rPr>
                  <a:t>8 bits</a:t>
                </a:r>
              </a:p>
            </p:txBody>
          </p:sp>
        </p:grpSp>
        <p:sp>
          <p:nvSpPr>
            <p:cNvPr id="11275" name="Rectangle 44"/>
            <p:cNvSpPr>
              <a:spLocks noChangeArrowheads="1"/>
            </p:cNvSpPr>
            <p:nvPr/>
          </p:nvSpPr>
          <p:spPr bwMode="auto">
            <a:xfrm>
              <a:off x="360" y="2666"/>
              <a:ext cx="1344" cy="258"/>
            </a:xfrm>
            <a:prstGeom prst="rect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miter lim="800000"/>
              <a:headEnd/>
              <a:tailEnd type="none" w="lg" len="med"/>
            </a:ln>
          </p:spPr>
          <p:txBody>
            <a:bodyPr lIns="90000" tIns="46800" rIns="90000" bIns="46800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2000">
                  <a:latin typeface="Times New Roman" pitchFamily="18" charset="0"/>
                  <a:cs typeface="Times New Roman" pitchFamily="18" charset="0"/>
                </a:rPr>
                <a:t>1 0 0 0 0 0 1 1</a:t>
              </a:r>
            </a:p>
          </p:txBody>
        </p:sp>
        <p:sp>
          <p:nvSpPr>
            <p:cNvPr id="11276" name="Rectangle 45"/>
            <p:cNvSpPr>
              <a:spLocks noChangeArrowheads="1"/>
            </p:cNvSpPr>
            <p:nvPr/>
          </p:nvSpPr>
          <p:spPr bwMode="auto">
            <a:xfrm>
              <a:off x="1728" y="2664"/>
              <a:ext cx="1344" cy="258"/>
            </a:xfrm>
            <a:prstGeom prst="rect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miter lim="800000"/>
              <a:headEnd/>
              <a:tailEnd type="none" w="lg" len="med"/>
            </a:ln>
          </p:spPr>
          <p:txBody>
            <a:bodyPr lIns="90000" tIns="46800" rIns="90000" bIns="46800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2000">
                  <a:latin typeface="Times New Roman" pitchFamily="18" charset="0"/>
                  <a:cs typeface="Times New Roman" pitchFamily="18" charset="0"/>
                </a:rPr>
                <a:t>0 1 1 0 1 1 0 0</a:t>
              </a:r>
            </a:p>
          </p:txBody>
        </p:sp>
        <p:sp>
          <p:nvSpPr>
            <p:cNvPr id="11277" name="Rectangle 46"/>
            <p:cNvSpPr>
              <a:spLocks noChangeArrowheads="1"/>
            </p:cNvSpPr>
            <p:nvPr/>
          </p:nvSpPr>
          <p:spPr bwMode="auto">
            <a:xfrm>
              <a:off x="3096" y="2664"/>
              <a:ext cx="1344" cy="258"/>
            </a:xfrm>
            <a:prstGeom prst="rect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miter lim="800000"/>
              <a:headEnd/>
              <a:tailEnd type="none" w="lg" len="med"/>
            </a:ln>
          </p:spPr>
          <p:txBody>
            <a:bodyPr lIns="90000" tIns="46800" rIns="90000" bIns="46800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2000">
                  <a:latin typeface="Times New Roman" pitchFamily="18" charset="0"/>
                  <a:cs typeface="Times New Roman" pitchFamily="18" charset="0"/>
                </a:rPr>
                <a:t>0 1 1 1 1 0 1 0</a:t>
              </a:r>
            </a:p>
          </p:txBody>
        </p:sp>
        <p:sp>
          <p:nvSpPr>
            <p:cNvPr id="11278" name="Rectangle 47"/>
            <p:cNvSpPr>
              <a:spLocks noChangeArrowheads="1"/>
            </p:cNvSpPr>
            <p:nvPr/>
          </p:nvSpPr>
          <p:spPr bwMode="auto">
            <a:xfrm>
              <a:off x="4464" y="2665"/>
              <a:ext cx="1344" cy="258"/>
            </a:xfrm>
            <a:prstGeom prst="rect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miter lim="800000"/>
              <a:headEnd/>
              <a:tailEnd type="none" w="lg" len="med"/>
            </a:ln>
          </p:spPr>
          <p:txBody>
            <a:bodyPr lIns="90000" tIns="46800" rIns="90000" bIns="46800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2000">
                  <a:latin typeface="Times New Roman" pitchFamily="18" charset="0"/>
                  <a:cs typeface="Times New Roman" pitchFamily="18" charset="0"/>
                </a:rPr>
                <a:t>1 1 0 0 1 1 0 0</a:t>
              </a:r>
            </a:p>
          </p:txBody>
        </p:sp>
      </p:grpSp>
      <p:sp>
        <p:nvSpPr>
          <p:cNvPr id="11269" name="ZoneTexte 49"/>
          <p:cNvSpPr txBox="1">
            <a:spLocks noChangeArrowheads="1"/>
          </p:cNvSpPr>
          <p:nvPr/>
        </p:nvSpPr>
        <p:spPr bwMode="auto">
          <a:xfrm>
            <a:off x="428625" y="4643438"/>
            <a:ext cx="8358188" cy="184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Il est pratiquement impossible de mémoriser 32 bits.</a:t>
            </a:r>
          </a:p>
          <a:p>
            <a:pPr>
              <a:buFont typeface="Arial" charset="0"/>
              <a:buChar char="•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Une adresse IP est représentée  dans un format décimal avec  4 nombres séparés par des points.  </a:t>
            </a:r>
          </a:p>
          <a:p>
            <a:pPr>
              <a:buFont typeface="Arial" charset="0"/>
              <a:buChar char="•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On parle de "notation décimale pointée".</a:t>
            </a:r>
          </a:p>
          <a:p>
            <a:endParaRPr lang="fr-FR" dirty="0"/>
          </a:p>
        </p:txBody>
      </p:sp>
      <p:sp>
        <p:nvSpPr>
          <p:cNvPr id="11270" name="Rectangle 50"/>
          <p:cNvSpPr>
            <a:spLocks noChangeArrowheads="1"/>
          </p:cNvSpPr>
          <p:nvPr/>
        </p:nvSpPr>
        <p:spPr bwMode="auto">
          <a:xfrm>
            <a:off x="214313" y="1143000"/>
            <a:ext cx="89011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1">
              <a:buFont typeface="Arial" charset="0"/>
              <a:buChar char="•"/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Une adresse  est sur  32 bits  ( 4 octets ) dite </a:t>
            </a:r>
            <a:r>
              <a:rPr lang="fr-FR"/>
              <a:t>"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 adresse IP </a:t>
            </a:r>
            <a:r>
              <a:rPr lang="fr-FR" sz="2400"/>
              <a:t>" </a:t>
            </a:r>
            <a:endParaRPr lang="fr-FR" sz="2400">
              <a:latin typeface="Times New Roman" pitchFamily="18" charset="0"/>
              <a:cs typeface="Times New Roman" pitchFamily="18" charset="0"/>
            </a:endParaRPr>
          </a:p>
          <a:p>
            <a:pPr lvl="1">
              <a:buFontTx/>
              <a:buChar char="•"/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Chaque combinaison ( 2</a:t>
            </a:r>
            <a:r>
              <a:rPr lang="fr-FR" sz="2400" baseline="30000">
                <a:latin typeface="Times New Roman" pitchFamily="18" charset="0"/>
                <a:cs typeface="Times New Roman" pitchFamily="18" charset="0"/>
              </a:rPr>
              <a:t>32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  combinaisons) représente une adresse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B62288-9076-46E7-94B8-E38D4C23D449}" type="slidenum">
              <a:rPr lang="fr-FR"/>
              <a:pPr>
                <a:defRPr/>
              </a:pPr>
              <a:t>9</a:t>
            </a:fld>
            <a:endParaRPr lang="fr-FR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229600" cy="747713"/>
          </a:xfrm>
        </p:spPr>
        <p:txBody>
          <a:bodyPr/>
          <a:lstStyle/>
          <a:p>
            <a:pPr eaLnBrk="1" hangingPunct="1"/>
            <a:r>
              <a:rPr lang="fr-FR" sz="3200" b="1" smtClean="0">
                <a:latin typeface="Times New Roman" pitchFamily="18" charset="0"/>
                <a:cs typeface="Times New Roman" pitchFamily="18" charset="0"/>
              </a:rPr>
              <a:t>Notation décimale pointée des adresses IP</a:t>
            </a:r>
          </a:p>
        </p:txBody>
      </p:sp>
      <p:grpSp>
        <p:nvGrpSpPr>
          <p:cNvPr id="12291" name="Group 45"/>
          <p:cNvGrpSpPr>
            <a:grpSpLocks/>
          </p:cNvGrpSpPr>
          <p:nvPr/>
        </p:nvGrpSpPr>
        <p:grpSpPr bwMode="auto">
          <a:xfrm>
            <a:off x="323850" y="2492375"/>
            <a:ext cx="8001000" cy="2290763"/>
            <a:chOff x="225" y="1746"/>
            <a:chExt cx="5040" cy="1797"/>
          </a:xfrm>
        </p:grpSpPr>
        <p:grpSp>
          <p:nvGrpSpPr>
            <p:cNvPr id="12295" name="Group 9"/>
            <p:cNvGrpSpPr>
              <a:grpSpLocks/>
            </p:cNvGrpSpPr>
            <p:nvPr/>
          </p:nvGrpSpPr>
          <p:grpSpPr bwMode="auto">
            <a:xfrm>
              <a:off x="236" y="2332"/>
              <a:ext cx="5029" cy="666"/>
              <a:chOff x="354" y="3111"/>
              <a:chExt cx="5448" cy="666"/>
            </a:xfrm>
          </p:grpSpPr>
          <p:sp>
            <p:nvSpPr>
              <p:cNvPr id="12314" name="Rectangle 10"/>
              <p:cNvSpPr>
                <a:spLocks noChangeArrowheads="1"/>
              </p:cNvSpPr>
              <p:nvPr/>
            </p:nvSpPr>
            <p:spPr bwMode="auto">
              <a:xfrm>
                <a:off x="354" y="3111"/>
                <a:ext cx="1344" cy="322"/>
              </a:xfrm>
              <a:prstGeom prst="rect">
                <a:avLst/>
              </a:prstGeom>
              <a:solidFill>
                <a:srgbClr val="DDDDDD"/>
              </a:solidFill>
              <a:ln w="12700">
                <a:solidFill>
                  <a:schemeClr val="tx1"/>
                </a:solidFill>
                <a:miter lim="800000"/>
                <a:headEnd/>
                <a:tailEnd type="none" w="lg" len="med"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2000">
                    <a:latin typeface="Times New Roman" pitchFamily="18" charset="0"/>
                    <a:cs typeface="Times New Roman" pitchFamily="18" charset="0"/>
                  </a:rPr>
                  <a:t>131</a:t>
                </a:r>
              </a:p>
            </p:txBody>
          </p:sp>
          <p:sp>
            <p:nvSpPr>
              <p:cNvPr id="12315" name="Rectangle 11"/>
              <p:cNvSpPr>
                <a:spLocks noChangeArrowheads="1"/>
              </p:cNvSpPr>
              <p:nvPr/>
            </p:nvSpPr>
            <p:spPr bwMode="auto">
              <a:xfrm>
                <a:off x="1722" y="3112"/>
                <a:ext cx="1344" cy="322"/>
              </a:xfrm>
              <a:prstGeom prst="rect">
                <a:avLst/>
              </a:prstGeom>
              <a:solidFill>
                <a:srgbClr val="DDDDDD"/>
              </a:solidFill>
              <a:ln w="12700">
                <a:solidFill>
                  <a:schemeClr val="tx1"/>
                </a:solidFill>
                <a:miter lim="800000"/>
                <a:headEnd/>
                <a:tailEnd type="none" w="lg" len="med"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2000">
                    <a:latin typeface="Times New Roman" pitchFamily="18" charset="0"/>
                    <a:cs typeface="Times New Roman" pitchFamily="18" charset="0"/>
                  </a:rPr>
                  <a:t>108</a:t>
                </a:r>
              </a:p>
            </p:txBody>
          </p:sp>
          <p:sp>
            <p:nvSpPr>
              <p:cNvPr id="12316" name="Rectangle 12"/>
              <p:cNvSpPr>
                <a:spLocks noChangeArrowheads="1"/>
              </p:cNvSpPr>
              <p:nvPr/>
            </p:nvSpPr>
            <p:spPr bwMode="auto">
              <a:xfrm>
                <a:off x="3090" y="3112"/>
                <a:ext cx="1344" cy="322"/>
              </a:xfrm>
              <a:prstGeom prst="rect">
                <a:avLst/>
              </a:prstGeom>
              <a:solidFill>
                <a:srgbClr val="DDDDDD"/>
              </a:solidFill>
              <a:ln w="12700">
                <a:solidFill>
                  <a:schemeClr val="tx1"/>
                </a:solidFill>
                <a:miter lim="800000"/>
                <a:headEnd/>
                <a:tailEnd type="none" w="lg" len="med"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2000">
                    <a:latin typeface="Times New Roman" pitchFamily="18" charset="0"/>
                    <a:cs typeface="Times New Roman" pitchFamily="18" charset="0"/>
                  </a:rPr>
                  <a:t>122</a:t>
                </a:r>
              </a:p>
            </p:txBody>
          </p:sp>
          <p:sp>
            <p:nvSpPr>
              <p:cNvPr id="12317" name="Rectangle 13"/>
              <p:cNvSpPr>
                <a:spLocks noChangeArrowheads="1"/>
              </p:cNvSpPr>
              <p:nvPr/>
            </p:nvSpPr>
            <p:spPr bwMode="auto">
              <a:xfrm>
                <a:off x="4458" y="3116"/>
                <a:ext cx="1344" cy="322"/>
              </a:xfrm>
              <a:prstGeom prst="rect">
                <a:avLst/>
              </a:prstGeom>
              <a:solidFill>
                <a:srgbClr val="DDDDDD"/>
              </a:solidFill>
              <a:ln w="12700">
                <a:solidFill>
                  <a:schemeClr val="tx1"/>
                </a:solidFill>
                <a:miter lim="800000"/>
                <a:headEnd/>
                <a:tailEnd type="none" w="lg" len="med"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2000">
                    <a:latin typeface="Times New Roman" pitchFamily="18" charset="0"/>
                    <a:cs typeface="Times New Roman" pitchFamily="18" charset="0"/>
                  </a:rPr>
                  <a:t>204</a:t>
                </a:r>
              </a:p>
            </p:txBody>
          </p:sp>
          <p:grpSp>
            <p:nvGrpSpPr>
              <p:cNvPr id="12318" name="Group 14"/>
              <p:cNvGrpSpPr>
                <a:grpSpLocks/>
              </p:cNvGrpSpPr>
              <p:nvPr/>
            </p:nvGrpSpPr>
            <p:grpSpPr bwMode="auto">
              <a:xfrm>
                <a:off x="378" y="3465"/>
                <a:ext cx="1296" cy="312"/>
                <a:chOff x="384" y="2025"/>
                <a:chExt cx="1296" cy="312"/>
              </a:xfrm>
            </p:grpSpPr>
            <p:sp>
              <p:nvSpPr>
                <p:cNvPr id="12331" name="Line 15"/>
                <p:cNvSpPr>
                  <a:spLocks noChangeShapeType="1"/>
                </p:cNvSpPr>
                <p:nvPr/>
              </p:nvSpPr>
              <p:spPr bwMode="auto">
                <a:xfrm>
                  <a:off x="384" y="2160"/>
                  <a:ext cx="1296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triangle" w="lg" len="lg"/>
                  <a:tailEnd type="triangle" w="lg" len="lg"/>
                </a:ln>
              </p:spPr>
              <p:txBody>
                <a:bodyPr lIns="90000" tIns="46800" rIns="90000" bIns="46800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2332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768" y="2025"/>
                  <a:ext cx="502" cy="312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/>
                  <a:tailEnd type="none" w="lg" len="med"/>
                </a:ln>
              </p:spPr>
              <p:txBody>
                <a:bodyPr wrap="none" lIns="90000" tIns="46800" rIns="90000" bIns="46800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fr-FR" sz="2000">
                      <a:latin typeface="Times New Roman" pitchFamily="18" charset="0"/>
                      <a:cs typeface="Times New Roman" pitchFamily="18" charset="0"/>
                    </a:rPr>
                    <a:t>8 bits</a:t>
                  </a:r>
                </a:p>
              </p:txBody>
            </p:sp>
          </p:grpSp>
          <p:grpSp>
            <p:nvGrpSpPr>
              <p:cNvPr id="12319" name="Group 17"/>
              <p:cNvGrpSpPr>
                <a:grpSpLocks/>
              </p:cNvGrpSpPr>
              <p:nvPr/>
            </p:nvGrpSpPr>
            <p:grpSpPr bwMode="auto">
              <a:xfrm>
                <a:off x="1770" y="3456"/>
                <a:ext cx="1296" cy="311"/>
                <a:chOff x="384" y="2025"/>
                <a:chExt cx="1296" cy="311"/>
              </a:xfrm>
            </p:grpSpPr>
            <p:sp>
              <p:nvSpPr>
                <p:cNvPr id="12329" name="Line 18"/>
                <p:cNvSpPr>
                  <a:spLocks noChangeShapeType="1"/>
                </p:cNvSpPr>
                <p:nvPr/>
              </p:nvSpPr>
              <p:spPr bwMode="auto">
                <a:xfrm>
                  <a:off x="384" y="2160"/>
                  <a:ext cx="1296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triangle" w="lg" len="lg"/>
                  <a:tailEnd type="triangle" w="lg" len="lg"/>
                </a:ln>
              </p:spPr>
              <p:txBody>
                <a:bodyPr lIns="90000" tIns="46800" rIns="90000" bIns="46800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2330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768" y="2025"/>
                  <a:ext cx="502" cy="311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/>
                  <a:tailEnd type="none" w="lg" len="med"/>
                </a:ln>
              </p:spPr>
              <p:txBody>
                <a:bodyPr wrap="none" lIns="90000" tIns="46800" rIns="90000" bIns="46800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fr-FR" sz="2000">
                      <a:latin typeface="Times New Roman" pitchFamily="18" charset="0"/>
                      <a:cs typeface="Times New Roman" pitchFamily="18" charset="0"/>
                    </a:rPr>
                    <a:t>8 bits</a:t>
                  </a:r>
                </a:p>
              </p:txBody>
            </p:sp>
          </p:grpSp>
          <p:grpSp>
            <p:nvGrpSpPr>
              <p:cNvPr id="12320" name="Group 20"/>
              <p:cNvGrpSpPr>
                <a:grpSpLocks/>
              </p:cNvGrpSpPr>
              <p:nvPr/>
            </p:nvGrpSpPr>
            <p:grpSpPr bwMode="auto">
              <a:xfrm>
                <a:off x="3114" y="3456"/>
                <a:ext cx="1296" cy="312"/>
                <a:chOff x="384" y="2025"/>
                <a:chExt cx="1296" cy="312"/>
              </a:xfrm>
            </p:grpSpPr>
            <p:sp>
              <p:nvSpPr>
                <p:cNvPr id="12327" name="Line 21"/>
                <p:cNvSpPr>
                  <a:spLocks noChangeShapeType="1"/>
                </p:cNvSpPr>
                <p:nvPr/>
              </p:nvSpPr>
              <p:spPr bwMode="auto">
                <a:xfrm>
                  <a:off x="384" y="2160"/>
                  <a:ext cx="1296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triangle" w="lg" len="lg"/>
                  <a:tailEnd type="triangle" w="lg" len="lg"/>
                </a:ln>
              </p:spPr>
              <p:txBody>
                <a:bodyPr lIns="90000" tIns="46800" rIns="90000" bIns="46800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2328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768" y="2025"/>
                  <a:ext cx="502" cy="312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/>
                  <a:tailEnd type="none" w="lg" len="med"/>
                </a:ln>
              </p:spPr>
              <p:txBody>
                <a:bodyPr wrap="none" lIns="90000" tIns="46800" rIns="90000" bIns="46800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fr-FR" sz="2000">
                      <a:latin typeface="Times New Roman" pitchFamily="18" charset="0"/>
                      <a:cs typeface="Times New Roman" pitchFamily="18" charset="0"/>
                    </a:rPr>
                    <a:t>8 bits</a:t>
                  </a:r>
                </a:p>
              </p:txBody>
            </p:sp>
          </p:grpSp>
          <p:grpSp>
            <p:nvGrpSpPr>
              <p:cNvPr id="12321" name="Group 23"/>
              <p:cNvGrpSpPr>
                <a:grpSpLocks/>
              </p:cNvGrpSpPr>
              <p:nvPr/>
            </p:nvGrpSpPr>
            <p:grpSpPr bwMode="auto">
              <a:xfrm>
                <a:off x="4458" y="3456"/>
                <a:ext cx="1296" cy="312"/>
                <a:chOff x="384" y="2025"/>
                <a:chExt cx="1296" cy="312"/>
              </a:xfrm>
            </p:grpSpPr>
            <p:sp>
              <p:nvSpPr>
                <p:cNvPr id="12325" name="Line 24"/>
                <p:cNvSpPr>
                  <a:spLocks noChangeShapeType="1"/>
                </p:cNvSpPr>
                <p:nvPr/>
              </p:nvSpPr>
              <p:spPr bwMode="auto">
                <a:xfrm>
                  <a:off x="384" y="2160"/>
                  <a:ext cx="1296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triangle" w="lg" len="lg"/>
                  <a:tailEnd type="triangle" w="lg" len="lg"/>
                </a:ln>
              </p:spPr>
              <p:txBody>
                <a:bodyPr lIns="90000" tIns="46800" rIns="90000" bIns="46800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2326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768" y="2025"/>
                  <a:ext cx="503" cy="312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/>
                  <a:tailEnd type="none" w="lg" len="med"/>
                </a:ln>
              </p:spPr>
              <p:txBody>
                <a:bodyPr wrap="none" lIns="90000" tIns="46800" rIns="90000" bIns="46800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fr-FR" sz="2000">
                      <a:latin typeface="Times New Roman" pitchFamily="18" charset="0"/>
                      <a:cs typeface="Times New Roman" pitchFamily="18" charset="0"/>
                    </a:rPr>
                    <a:t>8 bits</a:t>
                  </a:r>
                </a:p>
              </p:txBody>
            </p:sp>
          </p:grpSp>
          <p:sp>
            <p:nvSpPr>
              <p:cNvPr id="12322" name="Rectangle 26"/>
              <p:cNvSpPr>
                <a:spLocks noChangeArrowheads="1"/>
              </p:cNvSpPr>
              <p:nvPr/>
            </p:nvSpPr>
            <p:spPr bwMode="auto">
              <a:xfrm>
                <a:off x="1632" y="3116"/>
                <a:ext cx="192" cy="322"/>
              </a:xfrm>
              <a:prstGeom prst="rect">
                <a:avLst/>
              </a:prstGeom>
              <a:solidFill>
                <a:srgbClr val="DDDDDD"/>
              </a:solidFill>
              <a:ln w="12700">
                <a:solidFill>
                  <a:schemeClr val="tx1"/>
                </a:solidFill>
                <a:miter lim="800000"/>
                <a:headEnd/>
                <a:tailEnd type="none" w="lg" len="med"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2000">
                    <a:latin typeface="Comic Sans MS" pitchFamily="66" charset="0"/>
                  </a:rPr>
                  <a:t>.</a:t>
                </a:r>
              </a:p>
            </p:txBody>
          </p:sp>
          <p:sp>
            <p:nvSpPr>
              <p:cNvPr id="12323" name="Rectangle 27"/>
              <p:cNvSpPr>
                <a:spLocks noChangeArrowheads="1"/>
              </p:cNvSpPr>
              <p:nvPr/>
            </p:nvSpPr>
            <p:spPr bwMode="auto">
              <a:xfrm>
                <a:off x="2976" y="3116"/>
                <a:ext cx="192" cy="322"/>
              </a:xfrm>
              <a:prstGeom prst="rect">
                <a:avLst/>
              </a:prstGeom>
              <a:solidFill>
                <a:srgbClr val="DDDDDD"/>
              </a:solidFill>
              <a:ln w="12700">
                <a:solidFill>
                  <a:schemeClr val="tx1"/>
                </a:solidFill>
                <a:miter lim="800000"/>
                <a:headEnd/>
                <a:tailEnd type="none" w="lg" len="med"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2000">
                    <a:latin typeface="Comic Sans MS" pitchFamily="66" charset="0"/>
                  </a:rPr>
                  <a:t>.</a:t>
                </a:r>
              </a:p>
            </p:txBody>
          </p:sp>
          <p:sp>
            <p:nvSpPr>
              <p:cNvPr id="12324" name="Rectangle 28"/>
              <p:cNvSpPr>
                <a:spLocks noChangeArrowheads="1"/>
              </p:cNvSpPr>
              <p:nvPr/>
            </p:nvSpPr>
            <p:spPr bwMode="auto">
              <a:xfrm>
                <a:off x="4320" y="3116"/>
                <a:ext cx="192" cy="322"/>
              </a:xfrm>
              <a:prstGeom prst="rect">
                <a:avLst/>
              </a:prstGeom>
              <a:solidFill>
                <a:srgbClr val="DDDDDD"/>
              </a:solidFill>
              <a:ln w="12700">
                <a:solidFill>
                  <a:schemeClr val="tx1"/>
                </a:solidFill>
                <a:miter lim="800000"/>
                <a:headEnd/>
                <a:tailEnd type="none" w="lg" len="med"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2000">
                    <a:latin typeface="Comic Sans MS" pitchFamily="66" charset="0"/>
                  </a:rPr>
                  <a:t>.</a:t>
                </a:r>
              </a:p>
            </p:txBody>
          </p:sp>
        </p:grpSp>
        <p:sp>
          <p:nvSpPr>
            <p:cNvPr id="12296" name="Rectangle 30"/>
            <p:cNvSpPr>
              <a:spLocks noChangeArrowheads="1"/>
            </p:cNvSpPr>
            <p:nvPr/>
          </p:nvSpPr>
          <p:spPr bwMode="auto">
            <a:xfrm>
              <a:off x="1125" y="3126"/>
              <a:ext cx="3240" cy="41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 type="none" w="lg" len="med"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fr-FR" sz="2800" b="1">
                  <a:latin typeface="Times New Roman" pitchFamily="18" charset="0"/>
                  <a:cs typeface="Times New Roman" pitchFamily="18" charset="0"/>
                </a:rPr>
                <a:t>131 . 108 . 122 . 204</a:t>
              </a:r>
            </a:p>
          </p:txBody>
        </p:sp>
        <p:grpSp>
          <p:nvGrpSpPr>
            <p:cNvPr id="12297" name="Group 31"/>
            <p:cNvGrpSpPr>
              <a:grpSpLocks/>
            </p:cNvGrpSpPr>
            <p:nvPr/>
          </p:nvGrpSpPr>
          <p:grpSpPr bwMode="auto">
            <a:xfrm>
              <a:off x="225" y="1746"/>
              <a:ext cx="5029" cy="567"/>
              <a:chOff x="360" y="2632"/>
              <a:chExt cx="5448" cy="567"/>
            </a:xfrm>
          </p:grpSpPr>
          <p:grpSp>
            <p:nvGrpSpPr>
              <p:cNvPr id="12298" name="Group 32"/>
              <p:cNvGrpSpPr>
                <a:grpSpLocks/>
              </p:cNvGrpSpPr>
              <p:nvPr/>
            </p:nvGrpSpPr>
            <p:grpSpPr bwMode="auto">
              <a:xfrm>
                <a:off x="384" y="2887"/>
                <a:ext cx="1296" cy="312"/>
                <a:chOff x="384" y="1975"/>
                <a:chExt cx="1296" cy="312"/>
              </a:xfrm>
            </p:grpSpPr>
            <p:sp>
              <p:nvSpPr>
                <p:cNvPr id="12312" name="Line 33"/>
                <p:cNvSpPr>
                  <a:spLocks noChangeShapeType="1"/>
                </p:cNvSpPr>
                <p:nvPr/>
              </p:nvSpPr>
              <p:spPr bwMode="auto">
                <a:xfrm>
                  <a:off x="384" y="2160"/>
                  <a:ext cx="1296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triangle" w="lg" len="lg"/>
                  <a:tailEnd type="triangle" w="lg" len="lg"/>
                </a:ln>
              </p:spPr>
              <p:txBody>
                <a:bodyPr lIns="90000" tIns="46800" rIns="90000" bIns="46800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2313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768" y="1975"/>
                  <a:ext cx="502" cy="312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/>
                  <a:tailEnd type="none" w="lg" len="med"/>
                </a:ln>
              </p:spPr>
              <p:txBody>
                <a:bodyPr wrap="none" lIns="90000" tIns="46800" rIns="90000" bIns="46800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fr-FR" sz="2000" dirty="0">
                      <a:latin typeface="Times New Roman" pitchFamily="18" charset="0"/>
                      <a:cs typeface="Times New Roman" pitchFamily="18" charset="0"/>
                    </a:rPr>
                    <a:t>8 bits</a:t>
                  </a:r>
                </a:p>
              </p:txBody>
            </p:sp>
          </p:grpSp>
          <p:grpSp>
            <p:nvGrpSpPr>
              <p:cNvPr id="12299" name="Group 35"/>
              <p:cNvGrpSpPr>
                <a:grpSpLocks/>
              </p:cNvGrpSpPr>
              <p:nvPr/>
            </p:nvGrpSpPr>
            <p:grpSpPr bwMode="auto">
              <a:xfrm>
                <a:off x="1776" y="2887"/>
                <a:ext cx="1296" cy="312"/>
                <a:chOff x="384" y="1984"/>
                <a:chExt cx="1296" cy="312"/>
              </a:xfrm>
            </p:grpSpPr>
            <p:sp>
              <p:nvSpPr>
                <p:cNvPr id="12310" name="Line 36"/>
                <p:cNvSpPr>
                  <a:spLocks noChangeShapeType="1"/>
                </p:cNvSpPr>
                <p:nvPr/>
              </p:nvSpPr>
              <p:spPr bwMode="auto">
                <a:xfrm>
                  <a:off x="384" y="2160"/>
                  <a:ext cx="1296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triangle" w="lg" len="lg"/>
                  <a:tailEnd type="triangle" w="lg" len="lg"/>
                </a:ln>
              </p:spPr>
              <p:txBody>
                <a:bodyPr lIns="90000" tIns="46800" rIns="90000" bIns="46800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2311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768" y="1984"/>
                  <a:ext cx="502" cy="312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/>
                  <a:tailEnd type="none" w="lg" len="med"/>
                </a:ln>
              </p:spPr>
              <p:txBody>
                <a:bodyPr wrap="none" lIns="90000" tIns="46800" rIns="90000" bIns="46800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fr-FR" sz="2000">
                      <a:latin typeface="Times New Roman" pitchFamily="18" charset="0"/>
                      <a:cs typeface="Times New Roman" pitchFamily="18" charset="0"/>
                    </a:rPr>
                    <a:t>8 bits</a:t>
                  </a:r>
                </a:p>
              </p:txBody>
            </p:sp>
          </p:grpSp>
          <p:grpSp>
            <p:nvGrpSpPr>
              <p:cNvPr id="12300" name="Group 38"/>
              <p:cNvGrpSpPr>
                <a:grpSpLocks/>
              </p:cNvGrpSpPr>
              <p:nvPr/>
            </p:nvGrpSpPr>
            <p:grpSpPr bwMode="auto">
              <a:xfrm>
                <a:off x="3120" y="2888"/>
                <a:ext cx="1296" cy="311"/>
                <a:chOff x="384" y="1985"/>
                <a:chExt cx="1296" cy="311"/>
              </a:xfrm>
            </p:grpSpPr>
            <p:sp>
              <p:nvSpPr>
                <p:cNvPr id="12308" name="Line 39"/>
                <p:cNvSpPr>
                  <a:spLocks noChangeShapeType="1"/>
                </p:cNvSpPr>
                <p:nvPr/>
              </p:nvSpPr>
              <p:spPr bwMode="auto">
                <a:xfrm>
                  <a:off x="384" y="2160"/>
                  <a:ext cx="1296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triangle" w="lg" len="lg"/>
                  <a:tailEnd type="triangle" w="lg" len="lg"/>
                </a:ln>
              </p:spPr>
              <p:txBody>
                <a:bodyPr lIns="90000" tIns="46800" rIns="90000" bIns="46800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2309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768" y="1985"/>
                  <a:ext cx="502" cy="311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/>
                  <a:tailEnd type="none" w="lg" len="med"/>
                </a:ln>
              </p:spPr>
              <p:txBody>
                <a:bodyPr wrap="none" lIns="90000" tIns="46800" rIns="90000" bIns="46800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fr-FR" sz="2000" dirty="0">
                      <a:latin typeface="Times New Roman" pitchFamily="18" charset="0"/>
                      <a:cs typeface="Times New Roman" pitchFamily="18" charset="0"/>
                    </a:rPr>
                    <a:t>8 bits</a:t>
                  </a:r>
                </a:p>
              </p:txBody>
            </p:sp>
          </p:grpSp>
          <p:grpSp>
            <p:nvGrpSpPr>
              <p:cNvPr id="12301" name="Group 41"/>
              <p:cNvGrpSpPr>
                <a:grpSpLocks/>
              </p:cNvGrpSpPr>
              <p:nvPr/>
            </p:nvGrpSpPr>
            <p:grpSpPr bwMode="auto">
              <a:xfrm>
                <a:off x="4464" y="2887"/>
                <a:ext cx="1296" cy="312"/>
                <a:chOff x="384" y="1984"/>
                <a:chExt cx="1296" cy="312"/>
              </a:xfrm>
            </p:grpSpPr>
            <p:sp>
              <p:nvSpPr>
                <p:cNvPr id="12306" name="Line 42"/>
                <p:cNvSpPr>
                  <a:spLocks noChangeShapeType="1"/>
                </p:cNvSpPr>
                <p:nvPr/>
              </p:nvSpPr>
              <p:spPr bwMode="auto">
                <a:xfrm>
                  <a:off x="384" y="2160"/>
                  <a:ext cx="1296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triangle" w="lg" len="lg"/>
                  <a:tailEnd type="triangle" w="lg" len="lg"/>
                </a:ln>
              </p:spPr>
              <p:txBody>
                <a:bodyPr lIns="90000" tIns="46800" rIns="90000" bIns="46800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2307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768" y="1984"/>
                  <a:ext cx="503" cy="312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  <a:miter lim="800000"/>
                  <a:headEnd/>
                  <a:tailEnd type="none" w="lg" len="med"/>
                </a:ln>
              </p:spPr>
              <p:txBody>
                <a:bodyPr wrap="none" lIns="90000" tIns="46800" rIns="90000" bIns="46800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fr-FR" sz="2000" dirty="0">
                      <a:latin typeface="Times New Roman" pitchFamily="18" charset="0"/>
                      <a:cs typeface="Times New Roman" pitchFamily="18" charset="0"/>
                    </a:rPr>
                    <a:t>8 bits</a:t>
                  </a:r>
                </a:p>
              </p:txBody>
            </p:sp>
          </p:grpSp>
          <p:sp>
            <p:nvSpPr>
              <p:cNvPr id="12302" name="Rectangle 44"/>
              <p:cNvSpPr>
                <a:spLocks noChangeArrowheads="1"/>
              </p:cNvSpPr>
              <p:nvPr/>
            </p:nvSpPr>
            <p:spPr bwMode="auto">
              <a:xfrm>
                <a:off x="360" y="2633"/>
                <a:ext cx="1344" cy="321"/>
              </a:xfrm>
              <a:prstGeom prst="rect">
                <a:avLst/>
              </a:prstGeom>
              <a:solidFill>
                <a:srgbClr val="DDDDDD"/>
              </a:solidFill>
              <a:ln w="12700">
                <a:solidFill>
                  <a:schemeClr val="tx1"/>
                </a:solidFill>
                <a:miter lim="800000"/>
                <a:headEnd/>
                <a:tailEnd type="none" w="lg" len="med"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2000" dirty="0">
                    <a:latin typeface="Times New Roman" pitchFamily="18" charset="0"/>
                    <a:cs typeface="Times New Roman" pitchFamily="18" charset="0"/>
                  </a:rPr>
                  <a:t>1 0 0 0 0 0 1 1</a:t>
                </a:r>
              </a:p>
            </p:txBody>
          </p:sp>
          <p:sp>
            <p:nvSpPr>
              <p:cNvPr id="12303" name="Rectangle 45"/>
              <p:cNvSpPr>
                <a:spLocks noChangeArrowheads="1"/>
              </p:cNvSpPr>
              <p:nvPr/>
            </p:nvSpPr>
            <p:spPr bwMode="auto">
              <a:xfrm>
                <a:off x="1728" y="2632"/>
                <a:ext cx="1344" cy="321"/>
              </a:xfrm>
              <a:prstGeom prst="rect">
                <a:avLst/>
              </a:prstGeom>
              <a:solidFill>
                <a:srgbClr val="DDDDDD"/>
              </a:solidFill>
              <a:ln w="12700">
                <a:solidFill>
                  <a:schemeClr val="tx1"/>
                </a:solidFill>
                <a:miter lim="800000"/>
                <a:headEnd/>
                <a:tailEnd type="none" w="lg" len="med"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2000">
                    <a:latin typeface="Times New Roman" pitchFamily="18" charset="0"/>
                    <a:cs typeface="Times New Roman" pitchFamily="18" charset="0"/>
                  </a:rPr>
                  <a:t>0 1 1 0 1 1 0 0</a:t>
                </a:r>
              </a:p>
            </p:txBody>
          </p:sp>
          <p:sp>
            <p:nvSpPr>
              <p:cNvPr id="12304" name="Rectangle 46"/>
              <p:cNvSpPr>
                <a:spLocks noChangeArrowheads="1"/>
              </p:cNvSpPr>
              <p:nvPr/>
            </p:nvSpPr>
            <p:spPr bwMode="auto">
              <a:xfrm>
                <a:off x="3096" y="2633"/>
                <a:ext cx="1344" cy="322"/>
              </a:xfrm>
              <a:prstGeom prst="rect">
                <a:avLst/>
              </a:prstGeom>
              <a:solidFill>
                <a:srgbClr val="DDDDDD"/>
              </a:solidFill>
              <a:ln w="12700">
                <a:solidFill>
                  <a:schemeClr val="tx1"/>
                </a:solidFill>
                <a:miter lim="800000"/>
                <a:headEnd/>
                <a:tailEnd type="none" w="lg" len="med"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2000">
                    <a:latin typeface="Times New Roman" pitchFamily="18" charset="0"/>
                    <a:cs typeface="Times New Roman" pitchFamily="18" charset="0"/>
                  </a:rPr>
                  <a:t>0 1 1 1 1 0 1 0</a:t>
                </a:r>
              </a:p>
            </p:txBody>
          </p:sp>
          <p:sp>
            <p:nvSpPr>
              <p:cNvPr id="12305" name="Rectangle 47"/>
              <p:cNvSpPr>
                <a:spLocks noChangeArrowheads="1"/>
              </p:cNvSpPr>
              <p:nvPr/>
            </p:nvSpPr>
            <p:spPr bwMode="auto">
              <a:xfrm>
                <a:off x="4464" y="2633"/>
                <a:ext cx="1344" cy="322"/>
              </a:xfrm>
              <a:prstGeom prst="rect">
                <a:avLst/>
              </a:prstGeom>
              <a:solidFill>
                <a:srgbClr val="DDDDDD"/>
              </a:solidFill>
              <a:ln w="12700">
                <a:solidFill>
                  <a:schemeClr val="tx1"/>
                </a:solidFill>
                <a:miter lim="800000"/>
                <a:headEnd/>
                <a:tailEnd type="none" w="lg" len="med"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fr-FR" sz="2000">
                    <a:latin typeface="Times New Roman" pitchFamily="18" charset="0"/>
                    <a:cs typeface="Times New Roman" pitchFamily="18" charset="0"/>
                  </a:rPr>
                  <a:t>1 1 0 0 1 1 0 0</a:t>
                </a:r>
              </a:p>
            </p:txBody>
          </p:sp>
        </p:grpSp>
      </p:grpSp>
      <p:sp>
        <p:nvSpPr>
          <p:cNvPr id="12292" name="ZoneTexte 47"/>
          <p:cNvSpPr txBox="1">
            <a:spLocks noChangeArrowheads="1"/>
          </p:cNvSpPr>
          <p:nvPr/>
        </p:nvSpPr>
        <p:spPr bwMode="auto">
          <a:xfrm>
            <a:off x="0" y="1125538"/>
            <a:ext cx="731520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Char char="•"/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 Chaque 8 bits de l’adresse représente un nombre décimal</a:t>
            </a:r>
          </a:p>
          <a:p>
            <a:pPr>
              <a:buFont typeface="Arial" charset="0"/>
              <a:buChar char="•"/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 Ce nombre décimal représente une valeur  entre  0 à 255.</a:t>
            </a:r>
          </a:p>
          <a:p>
            <a:endParaRPr lang="fr-FR"/>
          </a:p>
        </p:txBody>
      </p:sp>
      <p:sp>
        <p:nvSpPr>
          <p:cNvPr id="12293" name="Text Box 43"/>
          <p:cNvSpPr txBox="1">
            <a:spLocks noChangeArrowheads="1"/>
          </p:cNvSpPr>
          <p:nvPr/>
        </p:nvSpPr>
        <p:spPr bwMode="auto">
          <a:xfrm>
            <a:off x="0" y="2060575"/>
            <a:ext cx="1350963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b="1">
                <a:latin typeface="Times New Roman" pitchFamily="18" charset="0"/>
                <a:cs typeface="Times New Roman" pitchFamily="18" charset="0"/>
              </a:rPr>
              <a:t>Exemple 1 :</a:t>
            </a:r>
          </a:p>
        </p:txBody>
      </p:sp>
      <p:sp>
        <p:nvSpPr>
          <p:cNvPr id="12294" name="Text Box 44"/>
          <p:cNvSpPr txBox="1">
            <a:spLocks noChangeArrowheads="1"/>
          </p:cNvSpPr>
          <p:nvPr/>
        </p:nvSpPr>
        <p:spPr bwMode="auto">
          <a:xfrm>
            <a:off x="0" y="4941888"/>
            <a:ext cx="8532813" cy="17367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Exemple 2 :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Tx/>
              <a:buChar char="•"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L’adresse   1 0 0 0 0 0 1 1. 0 1 1 0 1 1 0 0 .0 1 1 1 1 0 1 0. 1 1 0 0 1 1 0 1</a:t>
            </a:r>
          </a:p>
          <a:p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Est représentée par :  131 . 108 . 122 . 205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L’adresse : 131 . 108 . 122 . 264 est non valide puisque le dernier  </a:t>
            </a:r>
          </a:p>
          <a:p>
            <a:pPr>
              <a:spcBef>
                <a:spcPct val="20000"/>
              </a:spcBef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nombre est supérieur a 255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3554</TotalTime>
  <Words>4074</Words>
  <Application>Microsoft PowerPoint</Application>
  <PresentationFormat>Affichage à l'écran (4:3)</PresentationFormat>
  <Paragraphs>802</Paragraphs>
  <Slides>54</Slides>
  <Notes>54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54</vt:i4>
      </vt:variant>
    </vt:vector>
  </HeadingPairs>
  <TitlesOfParts>
    <vt:vector size="55" baseType="lpstr">
      <vt:lpstr>Thème Office</vt:lpstr>
      <vt:lpstr>CHAPITRE 4 La couche réseau  </vt:lpstr>
      <vt:lpstr>Emplacement de la couche réseaux dans le modèle OSI</vt:lpstr>
      <vt:lpstr>Diapositive 3</vt:lpstr>
      <vt:lpstr>Emplacement de la couche réseaux dans le modèle TCP/IP </vt:lpstr>
      <vt:lpstr>Rôle de la couche réseau </vt:lpstr>
      <vt:lpstr>Diapositive 6</vt:lpstr>
      <vt:lpstr>Principe de l'adressage</vt:lpstr>
      <vt:lpstr>Adresse IP</vt:lpstr>
      <vt:lpstr>Notation décimale pointée des adresses IP</vt:lpstr>
      <vt:lpstr>Champs d’une adresse IP</vt:lpstr>
      <vt:lpstr>Exemple  :  soit le réseau  ayant le numéro 192.168.1.0 les machines de ce réseaux possèdent les adresses :  192.168.1.1 ,   192.168.1.2 ,  192.168.1.3 ,  192.168.1.4 ,  192.168.1.5 ,  192.168.1.6</vt:lpstr>
      <vt:lpstr>Classes d’adresse IP  </vt:lpstr>
      <vt:lpstr>Adresse IP de classe A</vt:lpstr>
      <vt:lpstr>Adresse IP de classe B</vt:lpstr>
      <vt:lpstr>Adresse IP de classe C</vt:lpstr>
      <vt:lpstr>Classes d’adresses Particulières </vt:lpstr>
      <vt:lpstr>Intervalle d’Adresse IP de classe A</vt:lpstr>
      <vt:lpstr>Intervalle d’Adresse IP de classe B</vt:lpstr>
      <vt:lpstr>Intervalle d’Adresse IP de classe C</vt:lpstr>
      <vt:lpstr>Classe D et E </vt:lpstr>
      <vt:lpstr>Diapositive 21</vt:lpstr>
      <vt:lpstr>Valeurs particulières : le broadcast</vt:lpstr>
      <vt:lpstr>Remarque </vt:lpstr>
      <vt:lpstr>Masque de réseau </vt:lpstr>
      <vt:lpstr>Diapositive 25</vt:lpstr>
      <vt:lpstr>Diapositive 26</vt:lpstr>
      <vt:lpstr>Diapositive 27</vt:lpstr>
      <vt:lpstr>Diapositive 28</vt:lpstr>
      <vt:lpstr>Exercice 1</vt:lpstr>
      <vt:lpstr>Diapositive 30</vt:lpstr>
      <vt:lpstr>Diapositive 31</vt:lpstr>
      <vt:lpstr>Diapositive 32</vt:lpstr>
      <vt:lpstr>Diapositive 33</vt:lpstr>
      <vt:lpstr>Adresses réseau public</vt:lpstr>
      <vt:lpstr>Adresses IP privées Utilisés dans un réseau Privé  </vt:lpstr>
      <vt:lpstr>Diapositive 36</vt:lpstr>
      <vt:lpstr>Les sous réseaux </vt:lpstr>
      <vt:lpstr>Pourquoi créer des sous-réseaux ? </vt:lpstr>
      <vt:lpstr>Diapositive 39</vt:lpstr>
      <vt:lpstr>Diapositive 40</vt:lpstr>
      <vt:lpstr>Principe du découpage en sous-réseaux</vt:lpstr>
      <vt:lpstr>Diapositive 42</vt:lpstr>
      <vt:lpstr>Exemple 1  </vt:lpstr>
      <vt:lpstr>Exemple 2</vt:lpstr>
      <vt:lpstr>Masque des sous-réseaux</vt:lpstr>
      <vt:lpstr>Exemple 2</vt:lpstr>
      <vt:lpstr>Adresse de broadcast pour les sous réseaux </vt:lpstr>
      <vt:lpstr>Diapositive 48</vt:lpstr>
      <vt:lpstr>Intervalle des adresses valides </vt:lpstr>
      <vt:lpstr>Diapositive 50</vt:lpstr>
      <vt:lpstr>Diapositive 51</vt:lpstr>
      <vt:lpstr>Exercice 2 </vt:lpstr>
      <vt:lpstr>Solution </vt:lpstr>
      <vt:lpstr>Diapositive 54</vt:lpstr>
    </vt:vector>
  </TitlesOfParts>
  <Company>XPSP2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Adressage IP </dc:title>
  <dc:creator>Miroud</dc:creator>
  <cp:lastModifiedBy>Miroud</cp:lastModifiedBy>
  <cp:revision>144</cp:revision>
  <dcterms:created xsi:type="dcterms:W3CDTF">2007-01-23T08:51:07Z</dcterms:created>
  <dcterms:modified xsi:type="dcterms:W3CDTF">2014-12-06T11:44:05Z</dcterms:modified>
</cp:coreProperties>
</file>