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34"/>
  </p:notesMasterIdLst>
  <p:sldIdLst>
    <p:sldId id="256" r:id="rId2"/>
    <p:sldId id="271"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2" r:id="rId18"/>
    <p:sldId id="274" r:id="rId19"/>
    <p:sldId id="273" r:id="rId20"/>
    <p:sldId id="275" r:id="rId21"/>
    <p:sldId id="276" r:id="rId22"/>
    <p:sldId id="277" r:id="rId23"/>
    <p:sldId id="278" r:id="rId24"/>
    <p:sldId id="279" r:id="rId25"/>
    <p:sldId id="280" r:id="rId26"/>
    <p:sldId id="281" r:id="rId27"/>
    <p:sldId id="282" r:id="rId28"/>
    <p:sldId id="283" r:id="rId29"/>
    <p:sldId id="284" r:id="rId30"/>
    <p:sldId id="285" r:id="rId31"/>
    <p:sldId id="287" r:id="rId32"/>
    <p:sldId id="286"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38" autoAdjust="0"/>
    <p:restoredTop sz="93002" autoAdjust="0"/>
  </p:normalViewPr>
  <p:slideViewPr>
    <p:cSldViewPr snapToGrid="0">
      <p:cViewPr>
        <p:scale>
          <a:sx n="33" d="100"/>
          <a:sy n="33" d="100"/>
        </p:scale>
        <p:origin x="378" y="7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BEAD36-49E6-4F1D-9DE6-A9E878FB4683}" type="doc">
      <dgm:prSet loTypeId="urn:microsoft.com/office/officeart/2005/8/layout/hierarchy3" loCatId="hierarchy" qsTypeId="urn:microsoft.com/office/officeart/2005/8/quickstyle/simple3" qsCatId="simple" csTypeId="urn:microsoft.com/office/officeart/2005/8/colors/colorful4" csCatId="colorful" phldr="1"/>
      <dgm:spPr/>
      <dgm:t>
        <a:bodyPr/>
        <a:lstStyle/>
        <a:p>
          <a:pPr rtl="1"/>
          <a:endParaRPr lang="ar-DZ"/>
        </a:p>
      </dgm:t>
    </dgm:pt>
    <dgm:pt modelId="{8D833BAB-5ABA-4286-BE9D-7C06F9C45133}">
      <dgm:prSet phldrT="[Texte]" custT="1"/>
      <dgm:spPr/>
      <dgm:t>
        <a:bodyPr/>
        <a:lstStyle/>
        <a:p>
          <a:pPr rtl="1"/>
          <a:r>
            <a:rPr lang="ar-SA" sz="2400" b="1" dirty="0"/>
            <a:t>الأجر الدوري و الأجر غير الدوري</a:t>
          </a:r>
          <a:endParaRPr lang="ar-DZ" sz="2400" b="1" dirty="0"/>
        </a:p>
      </dgm:t>
    </dgm:pt>
    <dgm:pt modelId="{F55C3D7A-15F6-4272-941C-D8BC2C78D4E2}" type="parTrans" cxnId="{313B25DB-E108-495C-8C6B-F6876C6788A6}">
      <dgm:prSet/>
      <dgm:spPr/>
      <dgm:t>
        <a:bodyPr/>
        <a:lstStyle/>
        <a:p>
          <a:pPr rtl="1"/>
          <a:endParaRPr lang="ar-DZ"/>
        </a:p>
      </dgm:t>
    </dgm:pt>
    <dgm:pt modelId="{0FFF5B8F-5F81-4BA6-8CCC-24A2E92C45D2}" type="sibTrans" cxnId="{313B25DB-E108-495C-8C6B-F6876C6788A6}">
      <dgm:prSet/>
      <dgm:spPr/>
      <dgm:t>
        <a:bodyPr/>
        <a:lstStyle/>
        <a:p>
          <a:pPr rtl="1"/>
          <a:endParaRPr lang="ar-DZ"/>
        </a:p>
      </dgm:t>
    </dgm:pt>
    <dgm:pt modelId="{C84728FC-8F34-4307-B956-6E57137703D2}">
      <dgm:prSet phldrT="[Texte]" custT="1"/>
      <dgm:spPr/>
      <dgm:t>
        <a:bodyPr/>
        <a:lstStyle/>
        <a:p>
          <a:pPr rtl="1"/>
          <a:r>
            <a:rPr lang="ar-SA" sz="2200" dirty="0"/>
            <a:t>هو القابل للتكرار كل فترة صرف، ومثال ذلك الأجر الأساسي. </a:t>
          </a:r>
          <a:endParaRPr lang="ar-DZ" sz="2200" dirty="0"/>
        </a:p>
        <a:p>
          <a:pPr rtl="1"/>
          <a:r>
            <a:rPr lang="ar-SA" sz="2200" dirty="0"/>
            <a:t>والأجر غير الدوري هو الذي يدفع على فترات زمنية طويلة لا تتفق ودورية الأجر، كما أنه ليس مقابلا صريحا للوظيفة، ومثال ذلك: المنح النقدية التي يحصل عليها العامل في المناسبات كالمكافآت السنوية، ومنح الأعياد، وما في حكمها.</a:t>
          </a:r>
          <a:endParaRPr lang="ar-DZ" sz="2200" dirty="0"/>
        </a:p>
      </dgm:t>
    </dgm:pt>
    <dgm:pt modelId="{B6C6B8E7-E7B8-4829-9365-BFC04D9628E7}" type="parTrans" cxnId="{16D295EE-CBF1-49CA-9C1F-44F3F96F7090}">
      <dgm:prSet/>
      <dgm:spPr/>
      <dgm:t>
        <a:bodyPr/>
        <a:lstStyle/>
        <a:p>
          <a:pPr rtl="1"/>
          <a:endParaRPr lang="ar-DZ"/>
        </a:p>
      </dgm:t>
    </dgm:pt>
    <dgm:pt modelId="{1EA85B55-4451-41C3-BAD0-B4C7959F9953}" type="sibTrans" cxnId="{16D295EE-CBF1-49CA-9C1F-44F3F96F7090}">
      <dgm:prSet/>
      <dgm:spPr/>
      <dgm:t>
        <a:bodyPr/>
        <a:lstStyle/>
        <a:p>
          <a:pPr rtl="1"/>
          <a:endParaRPr lang="ar-DZ"/>
        </a:p>
      </dgm:t>
    </dgm:pt>
    <dgm:pt modelId="{EAF83E54-9193-49C3-9992-E0305BEE1145}">
      <dgm:prSet phldrT="[Texte]" custT="1"/>
      <dgm:spPr/>
      <dgm:t>
        <a:bodyPr/>
        <a:lstStyle/>
        <a:p>
          <a:pPr rtl="1"/>
          <a:r>
            <a:rPr lang="ar-DZ" sz="2400" b="1" dirty="0"/>
            <a:t>الأخر الاسمي والأجر الحقيقي</a:t>
          </a:r>
        </a:p>
      </dgm:t>
    </dgm:pt>
    <dgm:pt modelId="{D8E215D4-BBBD-4E81-8A9B-702AB5A5B127}" type="parTrans" cxnId="{DF9F4AFD-7DCD-4B05-B9C7-5FCBA4622400}">
      <dgm:prSet/>
      <dgm:spPr/>
      <dgm:t>
        <a:bodyPr/>
        <a:lstStyle/>
        <a:p>
          <a:pPr rtl="1"/>
          <a:endParaRPr lang="ar-DZ"/>
        </a:p>
      </dgm:t>
    </dgm:pt>
    <dgm:pt modelId="{F1B59849-4DE0-46FC-9707-1B8983F2C2DA}" type="sibTrans" cxnId="{DF9F4AFD-7DCD-4B05-B9C7-5FCBA4622400}">
      <dgm:prSet/>
      <dgm:spPr/>
      <dgm:t>
        <a:bodyPr/>
        <a:lstStyle/>
        <a:p>
          <a:pPr rtl="1"/>
          <a:endParaRPr lang="ar-DZ"/>
        </a:p>
      </dgm:t>
    </dgm:pt>
    <dgm:pt modelId="{410C3266-C3D1-43E6-A9F7-1880FAD16EF5}">
      <dgm:prSet phldrT="[Texte]" custT="1"/>
      <dgm:spPr/>
      <dgm:t>
        <a:bodyPr/>
        <a:lstStyle/>
        <a:p>
          <a:pPr rtl="1"/>
          <a:r>
            <a:rPr lang="ar-SA" sz="2400" dirty="0"/>
            <a:t>هو المبلغ الذي يتقاضاه العامل لقاء العمل الذي يقوم به. والأجر الحقيقي هو قيمة الأجر الاسمي وقدرته على إشباع الحاجات، أو هو مقدار السلع والخدمات التي يمكن أن يحصل عليها العامل بأجره النقدي.</a:t>
          </a:r>
          <a:endParaRPr lang="ar-DZ" sz="2400" dirty="0"/>
        </a:p>
      </dgm:t>
    </dgm:pt>
    <dgm:pt modelId="{80CBC390-A1C8-47AD-A8C4-C3C2DA2DB773}" type="parTrans" cxnId="{9D6C4A20-07D6-4F3E-A488-0FA703BBF07B}">
      <dgm:prSet/>
      <dgm:spPr/>
      <dgm:t>
        <a:bodyPr/>
        <a:lstStyle/>
        <a:p>
          <a:pPr rtl="1"/>
          <a:endParaRPr lang="ar-DZ"/>
        </a:p>
      </dgm:t>
    </dgm:pt>
    <dgm:pt modelId="{8FB1FD4D-AD59-47BC-8CE2-0E9A3D82C3F3}" type="sibTrans" cxnId="{9D6C4A20-07D6-4F3E-A488-0FA703BBF07B}">
      <dgm:prSet/>
      <dgm:spPr/>
      <dgm:t>
        <a:bodyPr/>
        <a:lstStyle/>
        <a:p>
          <a:pPr rtl="1"/>
          <a:endParaRPr lang="ar-DZ"/>
        </a:p>
      </dgm:t>
    </dgm:pt>
    <dgm:pt modelId="{D3D80105-9385-421B-AAEB-6B09D48393C9}">
      <dgm:prSet phldrT="[Texte]" custT="1"/>
      <dgm:spPr/>
      <dgm:t>
        <a:bodyPr/>
        <a:lstStyle/>
        <a:p>
          <a:pPr rtl="1"/>
          <a:r>
            <a:rPr lang="ar-SA" sz="2800" b="1" dirty="0"/>
            <a:t>الأجر العيني</a:t>
          </a:r>
          <a:endParaRPr lang="ar-DZ" sz="2800" b="1" dirty="0"/>
        </a:p>
      </dgm:t>
    </dgm:pt>
    <dgm:pt modelId="{14F678C4-AF29-43CE-B5C9-5294A072D974}" type="parTrans" cxnId="{EBE1F24D-205B-480A-91A2-167A91309D18}">
      <dgm:prSet/>
      <dgm:spPr/>
      <dgm:t>
        <a:bodyPr/>
        <a:lstStyle/>
        <a:p>
          <a:pPr rtl="1"/>
          <a:endParaRPr lang="ar-DZ"/>
        </a:p>
      </dgm:t>
    </dgm:pt>
    <dgm:pt modelId="{EE8B4164-F367-4538-8CF2-241F16E9EF6A}" type="sibTrans" cxnId="{EBE1F24D-205B-480A-91A2-167A91309D18}">
      <dgm:prSet/>
      <dgm:spPr/>
      <dgm:t>
        <a:bodyPr/>
        <a:lstStyle/>
        <a:p>
          <a:pPr rtl="1"/>
          <a:endParaRPr lang="ar-DZ"/>
        </a:p>
      </dgm:t>
    </dgm:pt>
    <dgm:pt modelId="{6013081A-B8B7-49AB-A7D9-7995662275E8}">
      <dgm:prSet phldrT="[Texte]" custT="1"/>
      <dgm:spPr/>
      <dgm:t>
        <a:bodyPr/>
        <a:lstStyle/>
        <a:p>
          <a:pPr rtl="1"/>
          <a:r>
            <a:rPr lang="ar-SA" sz="2800" b="1" dirty="0"/>
            <a:t>الأخر النقدي</a:t>
          </a:r>
          <a:endParaRPr lang="ar-DZ" sz="2800" b="1" dirty="0"/>
        </a:p>
      </dgm:t>
    </dgm:pt>
    <dgm:pt modelId="{7C190AE7-3A51-4284-86FA-408D9C50B53F}" type="parTrans" cxnId="{1C1EAD08-87ED-4BA2-8B01-87B5A67D87DC}">
      <dgm:prSet/>
      <dgm:spPr/>
      <dgm:t>
        <a:bodyPr/>
        <a:lstStyle/>
        <a:p>
          <a:pPr rtl="1"/>
          <a:endParaRPr lang="ar-DZ"/>
        </a:p>
      </dgm:t>
    </dgm:pt>
    <dgm:pt modelId="{84FD97BF-7AD0-4B2A-99C7-0D1053653B2C}" type="sibTrans" cxnId="{1C1EAD08-87ED-4BA2-8B01-87B5A67D87DC}">
      <dgm:prSet/>
      <dgm:spPr/>
      <dgm:t>
        <a:bodyPr/>
        <a:lstStyle/>
        <a:p>
          <a:pPr rtl="1"/>
          <a:endParaRPr lang="ar-DZ"/>
        </a:p>
      </dgm:t>
    </dgm:pt>
    <dgm:pt modelId="{A6C5B24D-53E7-470F-9E37-4FC10544EF2E}">
      <dgm:prSet custT="1"/>
      <dgm:spPr/>
      <dgm:t>
        <a:bodyPr/>
        <a:lstStyle/>
        <a:p>
          <a:pPr rtl="1"/>
          <a:r>
            <a:rPr lang="ar-SA" sz="2800" dirty="0"/>
            <a:t>يتكون من جزأين جزء ثابت يدفع بشكل دوري، وجزء متحرك يرتبط بظروف العمل والجهد المبذول من جانب العامل</a:t>
          </a:r>
          <a:endParaRPr lang="ar-DZ" sz="2800" dirty="0"/>
        </a:p>
      </dgm:t>
    </dgm:pt>
    <dgm:pt modelId="{A1CB222E-E653-40D3-95E9-D286D90E5F3F}" type="parTrans" cxnId="{12E4E249-AF7E-48A0-928F-4B372BE253FB}">
      <dgm:prSet/>
      <dgm:spPr/>
      <dgm:t>
        <a:bodyPr/>
        <a:lstStyle/>
        <a:p>
          <a:pPr rtl="1"/>
          <a:endParaRPr lang="ar-DZ"/>
        </a:p>
      </dgm:t>
    </dgm:pt>
    <dgm:pt modelId="{9AF7BB3E-833F-4EA3-9341-05D3C7119AF8}" type="sibTrans" cxnId="{12E4E249-AF7E-48A0-928F-4B372BE253FB}">
      <dgm:prSet/>
      <dgm:spPr/>
      <dgm:t>
        <a:bodyPr/>
        <a:lstStyle/>
        <a:p>
          <a:pPr rtl="1"/>
          <a:endParaRPr lang="ar-DZ"/>
        </a:p>
      </dgm:t>
    </dgm:pt>
    <dgm:pt modelId="{520A8665-B294-4F99-A232-57A72EC9CBC6}">
      <dgm:prSet custT="1"/>
      <dgm:spPr/>
      <dgm:t>
        <a:bodyPr/>
        <a:lstStyle/>
        <a:p>
          <a:pPr rtl="1"/>
          <a:r>
            <a:rPr lang="ar-SA" sz="2800" dirty="0"/>
            <a:t>يتمثل في المقابل غير النقدي الذي يظهر في شكل خدمات تقدمها المنظمة للعامل، و من أمثلتها: الرعاية الصحية العلاج المواصلات السكن و الملابس، ووجبات الطعام أثناء العمل. </a:t>
          </a:r>
          <a:endParaRPr lang="ar-DZ" sz="2800" dirty="0"/>
        </a:p>
      </dgm:t>
    </dgm:pt>
    <dgm:pt modelId="{F3255DB3-00B5-4438-9D67-3E98F1E942EF}" type="parTrans" cxnId="{45952666-1255-4B42-B80D-91848423BF64}">
      <dgm:prSet/>
      <dgm:spPr/>
      <dgm:t>
        <a:bodyPr/>
        <a:lstStyle/>
        <a:p>
          <a:pPr rtl="1"/>
          <a:endParaRPr lang="ar-DZ"/>
        </a:p>
      </dgm:t>
    </dgm:pt>
    <dgm:pt modelId="{28A18C2D-1112-47EF-94C5-2CF1E9DD2B8C}" type="sibTrans" cxnId="{45952666-1255-4B42-B80D-91848423BF64}">
      <dgm:prSet/>
      <dgm:spPr/>
      <dgm:t>
        <a:bodyPr/>
        <a:lstStyle/>
        <a:p>
          <a:pPr rtl="1"/>
          <a:endParaRPr lang="ar-DZ"/>
        </a:p>
      </dgm:t>
    </dgm:pt>
    <dgm:pt modelId="{C00FCB18-440A-4B6B-9209-E6BD555B99E4}" type="pres">
      <dgm:prSet presAssocID="{14BEAD36-49E6-4F1D-9DE6-A9E878FB4683}" presName="diagram" presStyleCnt="0">
        <dgm:presLayoutVars>
          <dgm:chPref val="1"/>
          <dgm:dir val="rev"/>
          <dgm:animOne val="branch"/>
          <dgm:animLvl val="lvl"/>
          <dgm:resizeHandles/>
        </dgm:presLayoutVars>
      </dgm:prSet>
      <dgm:spPr/>
    </dgm:pt>
    <dgm:pt modelId="{C1344F7F-C2DE-4000-B9BF-ECBD7CF93B31}" type="pres">
      <dgm:prSet presAssocID="{8D833BAB-5ABA-4286-BE9D-7C06F9C45133}" presName="root" presStyleCnt="0"/>
      <dgm:spPr/>
    </dgm:pt>
    <dgm:pt modelId="{2BD6916A-EA5B-4836-8EFD-39E7C3D508F5}" type="pres">
      <dgm:prSet presAssocID="{8D833BAB-5ABA-4286-BE9D-7C06F9C45133}" presName="rootComposite" presStyleCnt="0"/>
      <dgm:spPr/>
    </dgm:pt>
    <dgm:pt modelId="{92C13FAF-8451-4D5B-9A64-EB78EEC3849F}" type="pres">
      <dgm:prSet presAssocID="{8D833BAB-5ABA-4286-BE9D-7C06F9C45133}" presName="rootText" presStyleLbl="node1" presStyleIdx="0" presStyleCnt="4" custScaleX="153421" custScaleY="129581"/>
      <dgm:spPr/>
    </dgm:pt>
    <dgm:pt modelId="{118B42EE-AF34-4D6C-8E3B-B4B0C0BD66BB}" type="pres">
      <dgm:prSet presAssocID="{8D833BAB-5ABA-4286-BE9D-7C06F9C45133}" presName="rootConnector" presStyleLbl="node1" presStyleIdx="0" presStyleCnt="4"/>
      <dgm:spPr/>
    </dgm:pt>
    <dgm:pt modelId="{E5604C34-C8F6-4126-B379-ACE869FC4289}" type="pres">
      <dgm:prSet presAssocID="{8D833BAB-5ABA-4286-BE9D-7C06F9C45133}" presName="childShape" presStyleCnt="0"/>
      <dgm:spPr/>
    </dgm:pt>
    <dgm:pt modelId="{B843FB36-132F-452A-82B0-D67AF427A206}" type="pres">
      <dgm:prSet presAssocID="{B6C6B8E7-E7B8-4829-9365-BFC04D9628E7}" presName="Name13" presStyleLbl="parChTrans1D2" presStyleIdx="0" presStyleCnt="4"/>
      <dgm:spPr/>
    </dgm:pt>
    <dgm:pt modelId="{9565146B-D2DE-4972-8C7A-5C89978558A1}" type="pres">
      <dgm:prSet presAssocID="{C84728FC-8F34-4307-B956-6E57137703D2}" presName="childText" presStyleLbl="bgAcc1" presStyleIdx="0" presStyleCnt="4" custScaleX="260316" custScaleY="648498">
        <dgm:presLayoutVars>
          <dgm:bulletEnabled val="1"/>
        </dgm:presLayoutVars>
      </dgm:prSet>
      <dgm:spPr/>
    </dgm:pt>
    <dgm:pt modelId="{A6F23518-C3C3-4AE2-BB53-97DF89D9DA64}" type="pres">
      <dgm:prSet presAssocID="{EAF83E54-9193-49C3-9992-E0305BEE1145}" presName="root" presStyleCnt="0"/>
      <dgm:spPr/>
    </dgm:pt>
    <dgm:pt modelId="{758B7980-0B35-4743-8C4E-8AAF27BEE6F5}" type="pres">
      <dgm:prSet presAssocID="{EAF83E54-9193-49C3-9992-E0305BEE1145}" presName="rootComposite" presStyleCnt="0"/>
      <dgm:spPr/>
    </dgm:pt>
    <dgm:pt modelId="{7565D4B6-3717-48EE-9CDB-8F1C6D891C19}" type="pres">
      <dgm:prSet presAssocID="{EAF83E54-9193-49C3-9992-E0305BEE1145}" presName="rootText" presStyleLbl="node1" presStyleIdx="1" presStyleCnt="4" custScaleX="153421" custScaleY="129581"/>
      <dgm:spPr/>
    </dgm:pt>
    <dgm:pt modelId="{5E4DE1CF-6AA5-4E66-BC6C-2F0CC29A7468}" type="pres">
      <dgm:prSet presAssocID="{EAF83E54-9193-49C3-9992-E0305BEE1145}" presName="rootConnector" presStyleLbl="node1" presStyleIdx="1" presStyleCnt="4"/>
      <dgm:spPr/>
    </dgm:pt>
    <dgm:pt modelId="{C9EC33B4-EDE3-4E43-80AD-6C041CA31776}" type="pres">
      <dgm:prSet presAssocID="{EAF83E54-9193-49C3-9992-E0305BEE1145}" presName="childShape" presStyleCnt="0"/>
      <dgm:spPr/>
    </dgm:pt>
    <dgm:pt modelId="{A0DC707A-2BBB-4D18-BB1D-D1B05D7BD5D5}" type="pres">
      <dgm:prSet presAssocID="{80CBC390-A1C8-47AD-A8C4-C3C2DA2DB773}" presName="Name13" presStyleLbl="parChTrans1D2" presStyleIdx="1" presStyleCnt="4"/>
      <dgm:spPr/>
    </dgm:pt>
    <dgm:pt modelId="{81CD1C1B-0D4D-46B5-B3F8-BE5320283254}" type="pres">
      <dgm:prSet presAssocID="{410C3266-C3D1-43E6-A9F7-1880FAD16EF5}" presName="childText" presStyleLbl="bgAcc1" presStyleIdx="1" presStyleCnt="4" custScaleX="260316" custScaleY="648498">
        <dgm:presLayoutVars>
          <dgm:bulletEnabled val="1"/>
        </dgm:presLayoutVars>
      </dgm:prSet>
      <dgm:spPr/>
    </dgm:pt>
    <dgm:pt modelId="{2E1842F4-6AA3-4CE8-A442-952C7525FE80}" type="pres">
      <dgm:prSet presAssocID="{6013081A-B8B7-49AB-A7D9-7995662275E8}" presName="root" presStyleCnt="0"/>
      <dgm:spPr/>
    </dgm:pt>
    <dgm:pt modelId="{39AC1D27-EC51-42D1-BAD4-3DFDC295F773}" type="pres">
      <dgm:prSet presAssocID="{6013081A-B8B7-49AB-A7D9-7995662275E8}" presName="rootComposite" presStyleCnt="0"/>
      <dgm:spPr/>
    </dgm:pt>
    <dgm:pt modelId="{22522B68-1C89-47C6-8F73-6E668F421C05}" type="pres">
      <dgm:prSet presAssocID="{6013081A-B8B7-49AB-A7D9-7995662275E8}" presName="rootText" presStyleLbl="node1" presStyleIdx="2" presStyleCnt="4" custScaleX="153421" custScaleY="129581"/>
      <dgm:spPr/>
    </dgm:pt>
    <dgm:pt modelId="{5E3CFB91-63D8-4D88-ACFF-02728D160C48}" type="pres">
      <dgm:prSet presAssocID="{6013081A-B8B7-49AB-A7D9-7995662275E8}" presName="rootConnector" presStyleLbl="node1" presStyleIdx="2" presStyleCnt="4"/>
      <dgm:spPr/>
    </dgm:pt>
    <dgm:pt modelId="{01394E31-B51A-4255-A7D0-165A6C7009E6}" type="pres">
      <dgm:prSet presAssocID="{6013081A-B8B7-49AB-A7D9-7995662275E8}" presName="childShape" presStyleCnt="0"/>
      <dgm:spPr/>
    </dgm:pt>
    <dgm:pt modelId="{377BC5DA-DCA7-442F-B6DC-6369C47C2AAA}" type="pres">
      <dgm:prSet presAssocID="{A1CB222E-E653-40D3-95E9-D286D90E5F3F}" presName="Name13" presStyleLbl="parChTrans1D2" presStyleIdx="2" presStyleCnt="4"/>
      <dgm:spPr/>
    </dgm:pt>
    <dgm:pt modelId="{BC0774DC-759F-4CFB-85BA-5CDC74E9E750}" type="pres">
      <dgm:prSet presAssocID="{A6C5B24D-53E7-470F-9E37-4FC10544EF2E}" presName="childText" presStyleLbl="bgAcc1" presStyleIdx="2" presStyleCnt="4" custScaleX="260316" custScaleY="648499">
        <dgm:presLayoutVars>
          <dgm:bulletEnabled val="1"/>
        </dgm:presLayoutVars>
      </dgm:prSet>
      <dgm:spPr/>
    </dgm:pt>
    <dgm:pt modelId="{1DAF5AB7-7138-4A34-8C2F-B291B4C00E0C}" type="pres">
      <dgm:prSet presAssocID="{D3D80105-9385-421B-AAEB-6B09D48393C9}" presName="root" presStyleCnt="0"/>
      <dgm:spPr/>
    </dgm:pt>
    <dgm:pt modelId="{04BC5051-C309-4CA8-8138-5BF4D89B7792}" type="pres">
      <dgm:prSet presAssocID="{D3D80105-9385-421B-AAEB-6B09D48393C9}" presName="rootComposite" presStyleCnt="0"/>
      <dgm:spPr/>
    </dgm:pt>
    <dgm:pt modelId="{AB039A44-17F2-4928-8740-F6E43680E569}" type="pres">
      <dgm:prSet presAssocID="{D3D80105-9385-421B-AAEB-6B09D48393C9}" presName="rootText" presStyleLbl="node1" presStyleIdx="3" presStyleCnt="4" custScaleX="153421" custScaleY="129581"/>
      <dgm:spPr/>
    </dgm:pt>
    <dgm:pt modelId="{A4B9E136-E706-4BE0-B260-B5C207C92C65}" type="pres">
      <dgm:prSet presAssocID="{D3D80105-9385-421B-AAEB-6B09D48393C9}" presName="rootConnector" presStyleLbl="node1" presStyleIdx="3" presStyleCnt="4"/>
      <dgm:spPr/>
    </dgm:pt>
    <dgm:pt modelId="{CF410863-7885-4B97-A8A2-E1144604D3AD}" type="pres">
      <dgm:prSet presAssocID="{D3D80105-9385-421B-AAEB-6B09D48393C9}" presName="childShape" presStyleCnt="0"/>
      <dgm:spPr/>
    </dgm:pt>
    <dgm:pt modelId="{1E437836-B282-435C-B915-950528E98288}" type="pres">
      <dgm:prSet presAssocID="{F3255DB3-00B5-4438-9D67-3E98F1E942EF}" presName="Name13" presStyleLbl="parChTrans1D2" presStyleIdx="3" presStyleCnt="4"/>
      <dgm:spPr/>
    </dgm:pt>
    <dgm:pt modelId="{183C91E2-EF91-4084-9F71-D515612E02AA}" type="pres">
      <dgm:prSet presAssocID="{520A8665-B294-4F99-A232-57A72EC9CBC6}" presName="childText" presStyleLbl="bgAcc1" presStyleIdx="3" presStyleCnt="4" custScaleX="260316" custScaleY="648499">
        <dgm:presLayoutVars>
          <dgm:bulletEnabled val="1"/>
        </dgm:presLayoutVars>
      </dgm:prSet>
      <dgm:spPr/>
    </dgm:pt>
  </dgm:ptLst>
  <dgm:cxnLst>
    <dgm:cxn modelId="{CAF12100-EDE1-4EB9-AFFC-91E488A61235}" type="presOf" srcId="{D3D80105-9385-421B-AAEB-6B09D48393C9}" destId="{A4B9E136-E706-4BE0-B260-B5C207C92C65}" srcOrd="1" destOrd="0" presId="urn:microsoft.com/office/officeart/2005/8/layout/hierarchy3"/>
    <dgm:cxn modelId="{1C1EAD08-87ED-4BA2-8B01-87B5A67D87DC}" srcId="{14BEAD36-49E6-4F1D-9DE6-A9E878FB4683}" destId="{6013081A-B8B7-49AB-A7D9-7995662275E8}" srcOrd="2" destOrd="0" parTransId="{7C190AE7-3A51-4284-86FA-408D9C50B53F}" sibTransId="{84FD97BF-7AD0-4B2A-99C7-0D1053653B2C}"/>
    <dgm:cxn modelId="{83CED91B-0C72-418E-9A10-5B8BA788D7CC}" type="presOf" srcId="{80CBC390-A1C8-47AD-A8C4-C3C2DA2DB773}" destId="{A0DC707A-2BBB-4D18-BB1D-D1B05D7BD5D5}" srcOrd="0" destOrd="0" presId="urn:microsoft.com/office/officeart/2005/8/layout/hierarchy3"/>
    <dgm:cxn modelId="{9D6C4A20-07D6-4F3E-A488-0FA703BBF07B}" srcId="{EAF83E54-9193-49C3-9992-E0305BEE1145}" destId="{410C3266-C3D1-43E6-A9F7-1880FAD16EF5}" srcOrd="0" destOrd="0" parTransId="{80CBC390-A1C8-47AD-A8C4-C3C2DA2DB773}" sibTransId="{8FB1FD4D-AD59-47BC-8CE2-0E9A3D82C3F3}"/>
    <dgm:cxn modelId="{6E885B27-5401-46D7-A5BA-5E742FBE1D48}" type="presOf" srcId="{C84728FC-8F34-4307-B956-6E57137703D2}" destId="{9565146B-D2DE-4972-8C7A-5C89978558A1}" srcOrd="0" destOrd="0" presId="urn:microsoft.com/office/officeart/2005/8/layout/hierarchy3"/>
    <dgm:cxn modelId="{C93CAD30-CA15-466B-8DF1-5C780A93A79A}" type="presOf" srcId="{410C3266-C3D1-43E6-A9F7-1880FAD16EF5}" destId="{81CD1C1B-0D4D-46B5-B3F8-BE5320283254}" srcOrd="0" destOrd="0" presId="urn:microsoft.com/office/officeart/2005/8/layout/hierarchy3"/>
    <dgm:cxn modelId="{77828864-6D8E-43F1-9D8F-028D1E958F5A}" type="presOf" srcId="{EAF83E54-9193-49C3-9992-E0305BEE1145}" destId="{5E4DE1CF-6AA5-4E66-BC6C-2F0CC29A7468}" srcOrd="1" destOrd="0" presId="urn:microsoft.com/office/officeart/2005/8/layout/hierarchy3"/>
    <dgm:cxn modelId="{61AB6865-A19B-4908-A51F-89353D0B6FA6}" type="presOf" srcId="{520A8665-B294-4F99-A232-57A72EC9CBC6}" destId="{183C91E2-EF91-4084-9F71-D515612E02AA}" srcOrd="0" destOrd="0" presId="urn:microsoft.com/office/officeart/2005/8/layout/hierarchy3"/>
    <dgm:cxn modelId="{45952666-1255-4B42-B80D-91848423BF64}" srcId="{D3D80105-9385-421B-AAEB-6B09D48393C9}" destId="{520A8665-B294-4F99-A232-57A72EC9CBC6}" srcOrd="0" destOrd="0" parTransId="{F3255DB3-00B5-4438-9D67-3E98F1E942EF}" sibTransId="{28A18C2D-1112-47EF-94C5-2CF1E9DD2B8C}"/>
    <dgm:cxn modelId="{E625AB67-E496-40BC-ADC6-4A600ED83B77}" type="presOf" srcId="{D3D80105-9385-421B-AAEB-6B09D48393C9}" destId="{AB039A44-17F2-4928-8740-F6E43680E569}" srcOrd="0" destOrd="0" presId="urn:microsoft.com/office/officeart/2005/8/layout/hierarchy3"/>
    <dgm:cxn modelId="{12E4E249-AF7E-48A0-928F-4B372BE253FB}" srcId="{6013081A-B8B7-49AB-A7D9-7995662275E8}" destId="{A6C5B24D-53E7-470F-9E37-4FC10544EF2E}" srcOrd="0" destOrd="0" parTransId="{A1CB222E-E653-40D3-95E9-D286D90E5F3F}" sibTransId="{9AF7BB3E-833F-4EA3-9341-05D3C7119AF8}"/>
    <dgm:cxn modelId="{EBE1F24D-205B-480A-91A2-167A91309D18}" srcId="{14BEAD36-49E6-4F1D-9DE6-A9E878FB4683}" destId="{D3D80105-9385-421B-AAEB-6B09D48393C9}" srcOrd="3" destOrd="0" parTransId="{14F678C4-AF29-43CE-B5C9-5294A072D974}" sibTransId="{EE8B4164-F367-4538-8CF2-241F16E9EF6A}"/>
    <dgm:cxn modelId="{F3A2C284-3A08-4449-B94F-C71D34ECE458}" type="presOf" srcId="{A6C5B24D-53E7-470F-9E37-4FC10544EF2E}" destId="{BC0774DC-759F-4CFB-85BA-5CDC74E9E750}" srcOrd="0" destOrd="0" presId="urn:microsoft.com/office/officeart/2005/8/layout/hierarchy3"/>
    <dgm:cxn modelId="{17643E9C-6B1A-41B1-95DE-8C77BF8C780F}" type="presOf" srcId="{6013081A-B8B7-49AB-A7D9-7995662275E8}" destId="{22522B68-1C89-47C6-8F73-6E668F421C05}" srcOrd="0" destOrd="0" presId="urn:microsoft.com/office/officeart/2005/8/layout/hierarchy3"/>
    <dgm:cxn modelId="{385301A7-B7D1-48FD-AFBE-B8CA4FE14AB9}" type="presOf" srcId="{14BEAD36-49E6-4F1D-9DE6-A9E878FB4683}" destId="{C00FCB18-440A-4B6B-9209-E6BD555B99E4}" srcOrd="0" destOrd="0" presId="urn:microsoft.com/office/officeart/2005/8/layout/hierarchy3"/>
    <dgm:cxn modelId="{56194EBF-46AE-4EF3-B0CC-A7D96DC8E786}" type="presOf" srcId="{8D833BAB-5ABA-4286-BE9D-7C06F9C45133}" destId="{92C13FAF-8451-4D5B-9A64-EB78EEC3849F}" srcOrd="0" destOrd="0" presId="urn:microsoft.com/office/officeart/2005/8/layout/hierarchy3"/>
    <dgm:cxn modelId="{CF9382CC-8FCE-48AE-B219-7C5CA47F7FA9}" type="presOf" srcId="{6013081A-B8B7-49AB-A7D9-7995662275E8}" destId="{5E3CFB91-63D8-4D88-ACFF-02728D160C48}" srcOrd="1" destOrd="0" presId="urn:microsoft.com/office/officeart/2005/8/layout/hierarchy3"/>
    <dgm:cxn modelId="{313B25DB-E108-495C-8C6B-F6876C6788A6}" srcId="{14BEAD36-49E6-4F1D-9DE6-A9E878FB4683}" destId="{8D833BAB-5ABA-4286-BE9D-7C06F9C45133}" srcOrd="0" destOrd="0" parTransId="{F55C3D7A-15F6-4272-941C-D8BC2C78D4E2}" sibTransId="{0FFF5B8F-5F81-4BA6-8CCC-24A2E92C45D2}"/>
    <dgm:cxn modelId="{42C60EE8-0E3F-45AA-9175-478A0A002C76}" type="presOf" srcId="{A1CB222E-E653-40D3-95E9-D286D90E5F3F}" destId="{377BC5DA-DCA7-442F-B6DC-6369C47C2AAA}" srcOrd="0" destOrd="0" presId="urn:microsoft.com/office/officeart/2005/8/layout/hierarchy3"/>
    <dgm:cxn modelId="{16D295EE-CBF1-49CA-9C1F-44F3F96F7090}" srcId="{8D833BAB-5ABA-4286-BE9D-7C06F9C45133}" destId="{C84728FC-8F34-4307-B956-6E57137703D2}" srcOrd="0" destOrd="0" parTransId="{B6C6B8E7-E7B8-4829-9365-BFC04D9628E7}" sibTransId="{1EA85B55-4451-41C3-BAD0-B4C7959F9953}"/>
    <dgm:cxn modelId="{500BF0EF-8EC6-4793-9C37-0780B57F4976}" type="presOf" srcId="{8D833BAB-5ABA-4286-BE9D-7C06F9C45133}" destId="{118B42EE-AF34-4D6C-8E3B-B4B0C0BD66BB}" srcOrd="1" destOrd="0" presId="urn:microsoft.com/office/officeart/2005/8/layout/hierarchy3"/>
    <dgm:cxn modelId="{A1D39CF2-ECDC-4818-89F3-53589C3F9EB6}" type="presOf" srcId="{EAF83E54-9193-49C3-9992-E0305BEE1145}" destId="{7565D4B6-3717-48EE-9CDB-8F1C6D891C19}" srcOrd="0" destOrd="0" presId="urn:microsoft.com/office/officeart/2005/8/layout/hierarchy3"/>
    <dgm:cxn modelId="{051D33F8-1DB5-4EF7-A817-9A3C1121DF09}" type="presOf" srcId="{B6C6B8E7-E7B8-4829-9365-BFC04D9628E7}" destId="{B843FB36-132F-452A-82B0-D67AF427A206}" srcOrd="0" destOrd="0" presId="urn:microsoft.com/office/officeart/2005/8/layout/hierarchy3"/>
    <dgm:cxn modelId="{4A9AD1F9-1098-4242-A0B2-9502EC1FC8D8}" type="presOf" srcId="{F3255DB3-00B5-4438-9D67-3E98F1E942EF}" destId="{1E437836-B282-435C-B915-950528E98288}" srcOrd="0" destOrd="0" presId="urn:microsoft.com/office/officeart/2005/8/layout/hierarchy3"/>
    <dgm:cxn modelId="{DF9F4AFD-7DCD-4B05-B9C7-5FCBA4622400}" srcId="{14BEAD36-49E6-4F1D-9DE6-A9E878FB4683}" destId="{EAF83E54-9193-49C3-9992-E0305BEE1145}" srcOrd="1" destOrd="0" parTransId="{D8E215D4-BBBD-4E81-8A9B-702AB5A5B127}" sibTransId="{F1B59849-4DE0-46FC-9707-1B8983F2C2DA}"/>
    <dgm:cxn modelId="{1FEAAE6B-9CC2-4020-8B60-1346A4206254}" type="presParOf" srcId="{C00FCB18-440A-4B6B-9209-E6BD555B99E4}" destId="{C1344F7F-C2DE-4000-B9BF-ECBD7CF93B31}" srcOrd="0" destOrd="0" presId="urn:microsoft.com/office/officeart/2005/8/layout/hierarchy3"/>
    <dgm:cxn modelId="{D8FE5958-A03D-498A-95F3-333CED6BCA1F}" type="presParOf" srcId="{C1344F7F-C2DE-4000-B9BF-ECBD7CF93B31}" destId="{2BD6916A-EA5B-4836-8EFD-39E7C3D508F5}" srcOrd="0" destOrd="0" presId="urn:microsoft.com/office/officeart/2005/8/layout/hierarchy3"/>
    <dgm:cxn modelId="{E033A3CA-9015-42F5-BAC5-179E75983449}" type="presParOf" srcId="{2BD6916A-EA5B-4836-8EFD-39E7C3D508F5}" destId="{92C13FAF-8451-4D5B-9A64-EB78EEC3849F}" srcOrd="0" destOrd="0" presId="urn:microsoft.com/office/officeart/2005/8/layout/hierarchy3"/>
    <dgm:cxn modelId="{4DC3C992-0712-42B9-95AC-9919A424D563}" type="presParOf" srcId="{2BD6916A-EA5B-4836-8EFD-39E7C3D508F5}" destId="{118B42EE-AF34-4D6C-8E3B-B4B0C0BD66BB}" srcOrd="1" destOrd="0" presId="urn:microsoft.com/office/officeart/2005/8/layout/hierarchy3"/>
    <dgm:cxn modelId="{17E1BE3D-74CC-43A6-B2DB-D8DFB8D8D644}" type="presParOf" srcId="{C1344F7F-C2DE-4000-B9BF-ECBD7CF93B31}" destId="{E5604C34-C8F6-4126-B379-ACE869FC4289}" srcOrd="1" destOrd="0" presId="urn:microsoft.com/office/officeart/2005/8/layout/hierarchy3"/>
    <dgm:cxn modelId="{40237781-9385-4582-BBC9-12B21E483165}" type="presParOf" srcId="{E5604C34-C8F6-4126-B379-ACE869FC4289}" destId="{B843FB36-132F-452A-82B0-D67AF427A206}" srcOrd="0" destOrd="0" presId="urn:microsoft.com/office/officeart/2005/8/layout/hierarchy3"/>
    <dgm:cxn modelId="{18BB3AFC-9D25-45CE-A8A1-3774B5A7DB6C}" type="presParOf" srcId="{E5604C34-C8F6-4126-B379-ACE869FC4289}" destId="{9565146B-D2DE-4972-8C7A-5C89978558A1}" srcOrd="1" destOrd="0" presId="urn:microsoft.com/office/officeart/2005/8/layout/hierarchy3"/>
    <dgm:cxn modelId="{23C97C40-8019-40A3-A991-6BB56A33E139}" type="presParOf" srcId="{C00FCB18-440A-4B6B-9209-E6BD555B99E4}" destId="{A6F23518-C3C3-4AE2-BB53-97DF89D9DA64}" srcOrd="1" destOrd="0" presId="urn:microsoft.com/office/officeart/2005/8/layout/hierarchy3"/>
    <dgm:cxn modelId="{FB828A21-1C61-4F62-9493-296621F3160F}" type="presParOf" srcId="{A6F23518-C3C3-4AE2-BB53-97DF89D9DA64}" destId="{758B7980-0B35-4743-8C4E-8AAF27BEE6F5}" srcOrd="0" destOrd="0" presId="urn:microsoft.com/office/officeart/2005/8/layout/hierarchy3"/>
    <dgm:cxn modelId="{89410855-D501-4DCD-A41A-C6D1CA8BC688}" type="presParOf" srcId="{758B7980-0B35-4743-8C4E-8AAF27BEE6F5}" destId="{7565D4B6-3717-48EE-9CDB-8F1C6D891C19}" srcOrd="0" destOrd="0" presId="urn:microsoft.com/office/officeart/2005/8/layout/hierarchy3"/>
    <dgm:cxn modelId="{328903DA-AAC8-48CA-85C6-B39D7C137EF1}" type="presParOf" srcId="{758B7980-0B35-4743-8C4E-8AAF27BEE6F5}" destId="{5E4DE1CF-6AA5-4E66-BC6C-2F0CC29A7468}" srcOrd="1" destOrd="0" presId="urn:microsoft.com/office/officeart/2005/8/layout/hierarchy3"/>
    <dgm:cxn modelId="{7945F11E-65E2-493E-990C-8110E5EA4D87}" type="presParOf" srcId="{A6F23518-C3C3-4AE2-BB53-97DF89D9DA64}" destId="{C9EC33B4-EDE3-4E43-80AD-6C041CA31776}" srcOrd="1" destOrd="0" presId="urn:microsoft.com/office/officeart/2005/8/layout/hierarchy3"/>
    <dgm:cxn modelId="{69C9A282-5A5F-4FF2-B1ED-5958A826453F}" type="presParOf" srcId="{C9EC33B4-EDE3-4E43-80AD-6C041CA31776}" destId="{A0DC707A-2BBB-4D18-BB1D-D1B05D7BD5D5}" srcOrd="0" destOrd="0" presId="urn:microsoft.com/office/officeart/2005/8/layout/hierarchy3"/>
    <dgm:cxn modelId="{E14003D5-5691-4A37-AC0C-9B3B256F2AD1}" type="presParOf" srcId="{C9EC33B4-EDE3-4E43-80AD-6C041CA31776}" destId="{81CD1C1B-0D4D-46B5-B3F8-BE5320283254}" srcOrd="1" destOrd="0" presId="urn:microsoft.com/office/officeart/2005/8/layout/hierarchy3"/>
    <dgm:cxn modelId="{D65F14A3-8B3E-4C00-A005-A69B26AAD7AB}" type="presParOf" srcId="{C00FCB18-440A-4B6B-9209-E6BD555B99E4}" destId="{2E1842F4-6AA3-4CE8-A442-952C7525FE80}" srcOrd="2" destOrd="0" presId="urn:microsoft.com/office/officeart/2005/8/layout/hierarchy3"/>
    <dgm:cxn modelId="{5AB79879-9108-4B6E-9967-4280B6BE1BBA}" type="presParOf" srcId="{2E1842F4-6AA3-4CE8-A442-952C7525FE80}" destId="{39AC1D27-EC51-42D1-BAD4-3DFDC295F773}" srcOrd="0" destOrd="0" presId="urn:microsoft.com/office/officeart/2005/8/layout/hierarchy3"/>
    <dgm:cxn modelId="{F4D21144-49F3-4FE0-9E6F-DEC322AFFE8D}" type="presParOf" srcId="{39AC1D27-EC51-42D1-BAD4-3DFDC295F773}" destId="{22522B68-1C89-47C6-8F73-6E668F421C05}" srcOrd="0" destOrd="0" presId="urn:microsoft.com/office/officeart/2005/8/layout/hierarchy3"/>
    <dgm:cxn modelId="{81CD9445-2528-41EE-9EDB-0BCC8E7E3B99}" type="presParOf" srcId="{39AC1D27-EC51-42D1-BAD4-3DFDC295F773}" destId="{5E3CFB91-63D8-4D88-ACFF-02728D160C48}" srcOrd="1" destOrd="0" presId="urn:microsoft.com/office/officeart/2005/8/layout/hierarchy3"/>
    <dgm:cxn modelId="{FC7E21AC-73F1-4CCA-9FA4-A4D2D8279704}" type="presParOf" srcId="{2E1842F4-6AA3-4CE8-A442-952C7525FE80}" destId="{01394E31-B51A-4255-A7D0-165A6C7009E6}" srcOrd="1" destOrd="0" presId="urn:microsoft.com/office/officeart/2005/8/layout/hierarchy3"/>
    <dgm:cxn modelId="{11E2F566-4572-4FD1-B7CB-400C8D970E7F}" type="presParOf" srcId="{01394E31-B51A-4255-A7D0-165A6C7009E6}" destId="{377BC5DA-DCA7-442F-B6DC-6369C47C2AAA}" srcOrd="0" destOrd="0" presId="urn:microsoft.com/office/officeart/2005/8/layout/hierarchy3"/>
    <dgm:cxn modelId="{49661912-CC8A-47F6-A050-BED246193B44}" type="presParOf" srcId="{01394E31-B51A-4255-A7D0-165A6C7009E6}" destId="{BC0774DC-759F-4CFB-85BA-5CDC74E9E750}" srcOrd="1" destOrd="0" presId="urn:microsoft.com/office/officeart/2005/8/layout/hierarchy3"/>
    <dgm:cxn modelId="{261F9A7B-923A-4FBF-A702-EBF212466E6B}" type="presParOf" srcId="{C00FCB18-440A-4B6B-9209-E6BD555B99E4}" destId="{1DAF5AB7-7138-4A34-8C2F-B291B4C00E0C}" srcOrd="3" destOrd="0" presId="urn:microsoft.com/office/officeart/2005/8/layout/hierarchy3"/>
    <dgm:cxn modelId="{7B5657C0-2D7B-4134-912B-743A715D627B}" type="presParOf" srcId="{1DAF5AB7-7138-4A34-8C2F-B291B4C00E0C}" destId="{04BC5051-C309-4CA8-8138-5BF4D89B7792}" srcOrd="0" destOrd="0" presId="urn:microsoft.com/office/officeart/2005/8/layout/hierarchy3"/>
    <dgm:cxn modelId="{16525B5B-4298-4F9E-A170-BA088A95297E}" type="presParOf" srcId="{04BC5051-C309-4CA8-8138-5BF4D89B7792}" destId="{AB039A44-17F2-4928-8740-F6E43680E569}" srcOrd="0" destOrd="0" presId="urn:microsoft.com/office/officeart/2005/8/layout/hierarchy3"/>
    <dgm:cxn modelId="{DC678FD6-3F54-439C-B7C4-13DD2BC3756F}" type="presParOf" srcId="{04BC5051-C309-4CA8-8138-5BF4D89B7792}" destId="{A4B9E136-E706-4BE0-B260-B5C207C92C65}" srcOrd="1" destOrd="0" presId="urn:microsoft.com/office/officeart/2005/8/layout/hierarchy3"/>
    <dgm:cxn modelId="{90B9FDD0-BC30-4B36-8C06-E2A85183DB12}" type="presParOf" srcId="{1DAF5AB7-7138-4A34-8C2F-B291B4C00E0C}" destId="{CF410863-7885-4B97-A8A2-E1144604D3AD}" srcOrd="1" destOrd="0" presId="urn:microsoft.com/office/officeart/2005/8/layout/hierarchy3"/>
    <dgm:cxn modelId="{E4034D6B-699C-4BA5-AE38-E7EB1EF4E1BF}" type="presParOf" srcId="{CF410863-7885-4B97-A8A2-E1144604D3AD}" destId="{1E437836-B282-435C-B915-950528E98288}" srcOrd="0" destOrd="0" presId="urn:microsoft.com/office/officeart/2005/8/layout/hierarchy3"/>
    <dgm:cxn modelId="{70AD28C5-9869-4652-8EA3-7178B4C53AF1}" type="presParOf" srcId="{CF410863-7885-4B97-A8A2-E1144604D3AD}" destId="{183C91E2-EF91-4084-9F71-D515612E02AA}"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37DC57D-888C-4502-AA5F-73AEFFE67FBE}" type="doc">
      <dgm:prSet loTypeId="urn:microsoft.com/office/officeart/2008/layout/VerticalCurvedList" loCatId="list" qsTypeId="urn:microsoft.com/office/officeart/2005/8/quickstyle/simple3" qsCatId="simple" csTypeId="urn:microsoft.com/office/officeart/2005/8/colors/accent1_2" csCatId="accent1" phldr="1"/>
      <dgm:spPr/>
      <dgm:t>
        <a:bodyPr/>
        <a:lstStyle/>
        <a:p>
          <a:pPr rtl="1"/>
          <a:endParaRPr lang="ar-DZ"/>
        </a:p>
      </dgm:t>
    </dgm:pt>
    <dgm:pt modelId="{C52702CA-6A58-492B-9571-1EA045B0D857}">
      <dgm:prSet phldrT="[Texte]" custT="1"/>
      <dgm:spPr/>
      <dgm:t>
        <a:bodyPr/>
        <a:lstStyle/>
        <a:p>
          <a:pPr rtl="1"/>
          <a:r>
            <a:rPr lang="ar-SA" sz="2400" b="1" cap="none" spc="50" dirty="0">
              <a:ln w="0"/>
              <a:effectLst>
                <a:innerShdw blurRad="63500" dist="50800" dir="13500000">
                  <a:srgbClr val="000000">
                    <a:alpha val="50000"/>
                  </a:srgbClr>
                </a:innerShdw>
              </a:effectLst>
              <a:latin typeface="Arial" panose="020B0604020202020204" pitchFamily="34" charset="0"/>
              <a:ea typeface="Arial" panose="020B0604020202020204" pitchFamily="34" charset="0"/>
              <a:cs typeface="Simplified Arabic" panose="02020603050405020304" pitchFamily="18" charset="-78"/>
            </a:rPr>
            <a:t>التمهيد لتصميم النظام</a:t>
          </a:r>
          <a:endParaRPr lang="ar-DZ" sz="2400" b="1" cap="none" spc="50" dirty="0">
            <a:ln w="0"/>
            <a:effectLst>
              <a:innerShdw blurRad="63500" dist="50800" dir="13500000">
                <a:srgbClr val="000000">
                  <a:alpha val="50000"/>
                </a:srgbClr>
              </a:innerShdw>
            </a:effectLst>
          </a:endParaRPr>
        </a:p>
      </dgm:t>
    </dgm:pt>
    <dgm:pt modelId="{5E92D4AB-7A23-4930-A1D3-87652F4AA512}" type="parTrans" cxnId="{55355D1B-BD30-4A52-ABFF-75385CBECAF9}">
      <dgm:prSet/>
      <dgm:spPr/>
      <dgm:t>
        <a:bodyPr/>
        <a:lstStyle/>
        <a:p>
          <a:pPr rtl="1"/>
          <a:endParaRPr lang="ar-DZ" sz="2400" b="1" cap="none" spc="50">
            <a:ln w="0"/>
            <a:solidFill>
              <a:schemeClr val="bg2"/>
            </a:solidFill>
            <a:effectLst>
              <a:innerShdw blurRad="63500" dist="50800" dir="13500000">
                <a:srgbClr val="000000">
                  <a:alpha val="50000"/>
                </a:srgbClr>
              </a:innerShdw>
            </a:effectLst>
          </a:endParaRPr>
        </a:p>
      </dgm:t>
    </dgm:pt>
    <dgm:pt modelId="{AA61FF6E-E669-45AD-B2E7-598E60E9D5E8}" type="sibTrans" cxnId="{55355D1B-BD30-4A52-ABFF-75385CBECAF9}">
      <dgm:prSet/>
      <dgm:spPr/>
      <dgm:t>
        <a:bodyPr/>
        <a:lstStyle/>
        <a:p>
          <a:pPr rtl="1"/>
          <a:endParaRPr lang="ar-DZ" sz="2400" b="1" cap="none" spc="50">
            <a:ln w="0"/>
            <a:solidFill>
              <a:schemeClr val="bg2"/>
            </a:solidFill>
            <a:effectLst>
              <a:innerShdw blurRad="63500" dist="50800" dir="13500000">
                <a:srgbClr val="000000">
                  <a:alpha val="50000"/>
                </a:srgbClr>
              </a:innerShdw>
            </a:effectLst>
          </a:endParaRPr>
        </a:p>
      </dgm:t>
    </dgm:pt>
    <dgm:pt modelId="{15A10E9E-0E14-433A-89BC-540DA857787E}">
      <dgm:prSet custT="1"/>
      <dgm:spPr/>
      <dgm:t>
        <a:bodyPr/>
        <a:lstStyle/>
        <a:p>
          <a:pPr rtl="1"/>
          <a:r>
            <a:rPr lang="ar-SA" sz="2400" b="1" cap="none" spc="50">
              <a:ln w="0"/>
              <a:effectLst>
                <a:innerShdw blurRad="63500" dist="50800" dir="13500000">
                  <a:srgbClr val="000000">
                    <a:alpha val="50000"/>
                  </a:srgbClr>
                </a:innerShdw>
              </a:effectLst>
              <a:latin typeface="Arial" panose="020B0604020202020204" pitchFamily="34" charset="0"/>
              <a:ea typeface="Arial" panose="020B0604020202020204" pitchFamily="34" charset="0"/>
              <a:cs typeface="Simplified Arabic" panose="02020603050405020304" pitchFamily="18" charset="-78"/>
            </a:rPr>
            <a:t>اختيار طريقة تقييم الوظائف</a:t>
          </a:r>
          <a:endParaRPr lang="en-US" sz="2400" b="1" cap="none" spc="50" dirty="0">
            <a:ln w="0"/>
            <a:effectLst>
              <a:innerShdw blurRad="63500" dist="50800" dir="13500000">
                <a:srgbClr val="000000">
                  <a:alpha val="50000"/>
                </a:srgbClr>
              </a:innerShdw>
            </a:effectLst>
            <a:latin typeface="Arial" panose="020B0604020202020204" pitchFamily="34" charset="0"/>
            <a:ea typeface="Arial" panose="020B0604020202020204" pitchFamily="34" charset="0"/>
          </a:endParaRPr>
        </a:p>
      </dgm:t>
    </dgm:pt>
    <dgm:pt modelId="{D7907010-E440-40C0-988C-D7F18159D5A6}" type="parTrans" cxnId="{039540A8-B9D4-47A5-889B-5A62F172B29E}">
      <dgm:prSet/>
      <dgm:spPr/>
      <dgm:t>
        <a:bodyPr/>
        <a:lstStyle/>
        <a:p>
          <a:pPr rtl="1"/>
          <a:endParaRPr lang="ar-DZ" sz="2400" b="1" cap="none" spc="50">
            <a:ln w="0"/>
            <a:solidFill>
              <a:schemeClr val="bg2"/>
            </a:solidFill>
            <a:effectLst>
              <a:innerShdw blurRad="63500" dist="50800" dir="13500000">
                <a:srgbClr val="000000">
                  <a:alpha val="50000"/>
                </a:srgbClr>
              </a:innerShdw>
            </a:effectLst>
          </a:endParaRPr>
        </a:p>
      </dgm:t>
    </dgm:pt>
    <dgm:pt modelId="{A4DF4D94-C315-4D59-9CDD-20CD9D10D699}" type="sibTrans" cxnId="{039540A8-B9D4-47A5-889B-5A62F172B29E}">
      <dgm:prSet/>
      <dgm:spPr/>
      <dgm:t>
        <a:bodyPr/>
        <a:lstStyle/>
        <a:p>
          <a:pPr rtl="1"/>
          <a:endParaRPr lang="ar-DZ" sz="2400" b="1" cap="none" spc="50">
            <a:ln w="0"/>
            <a:solidFill>
              <a:schemeClr val="bg2"/>
            </a:solidFill>
            <a:effectLst>
              <a:innerShdw blurRad="63500" dist="50800" dir="13500000">
                <a:srgbClr val="000000">
                  <a:alpha val="50000"/>
                </a:srgbClr>
              </a:innerShdw>
            </a:effectLst>
          </a:endParaRPr>
        </a:p>
      </dgm:t>
    </dgm:pt>
    <dgm:pt modelId="{044CD954-E102-4E63-87AE-F8E4B91CA3FF}">
      <dgm:prSet custT="1"/>
      <dgm:spPr/>
      <dgm:t>
        <a:bodyPr/>
        <a:lstStyle/>
        <a:p>
          <a:pPr rtl="1"/>
          <a:r>
            <a:rPr lang="ar-SA" sz="2400" b="1" cap="none" spc="50">
              <a:ln w="0"/>
              <a:effectLst>
                <a:innerShdw blurRad="63500" dist="50800" dir="13500000">
                  <a:srgbClr val="000000">
                    <a:alpha val="50000"/>
                  </a:srgbClr>
                </a:innerShdw>
              </a:effectLst>
              <a:latin typeface="Arial" panose="020B0604020202020204" pitchFamily="34" charset="0"/>
              <a:ea typeface="Arial" panose="020B0604020202020204" pitchFamily="34" charset="0"/>
              <a:cs typeface="Simplified Arabic" panose="02020603050405020304" pitchFamily="18" charset="-78"/>
            </a:rPr>
            <a:t>وضع ملامح خطة التقييم</a:t>
          </a:r>
          <a:endParaRPr lang="en-US" sz="2400" b="1" cap="none" spc="50" dirty="0">
            <a:ln w="0"/>
            <a:effectLst>
              <a:innerShdw blurRad="63500" dist="50800" dir="13500000">
                <a:srgbClr val="000000">
                  <a:alpha val="50000"/>
                </a:srgbClr>
              </a:innerShdw>
            </a:effectLst>
            <a:latin typeface="Arial" panose="020B0604020202020204" pitchFamily="34" charset="0"/>
            <a:ea typeface="Arial" panose="020B0604020202020204" pitchFamily="34" charset="0"/>
          </a:endParaRPr>
        </a:p>
      </dgm:t>
    </dgm:pt>
    <dgm:pt modelId="{7BB1E042-B5DD-44AA-B010-50B0CC75EA94}" type="parTrans" cxnId="{40A81C6E-E665-4D19-B44F-2CBB446915AD}">
      <dgm:prSet/>
      <dgm:spPr/>
      <dgm:t>
        <a:bodyPr/>
        <a:lstStyle/>
        <a:p>
          <a:pPr rtl="1"/>
          <a:endParaRPr lang="ar-DZ" sz="2400" b="1" cap="none" spc="50">
            <a:ln w="0"/>
            <a:solidFill>
              <a:schemeClr val="bg2"/>
            </a:solidFill>
            <a:effectLst>
              <a:innerShdw blurRad="63500" dist="50800" dir="13500000">
                <a:srgbClr val="000000">
                  <a:alpha val="50000"/>
                </a:srgbClr>
              </a:innerShdw>
            </a:effectLst>
          </a:endParaRPr>
        </a:p>
      </dgm:t>
    </dgm:pt>
    <dgm:pt modelId="{41B84D28-85AF-4DEC-A5F5-3B53C4F2E364}" type="sibTrans" cxnId="{40A81C6E-E665-4D19-B44F-2CBB446915AD}">
      <dgm:prSet/>
      <dgm:spPr/>
      <dgm:t>
        <a:bodyPr/>
        <a:lstStyle/>
        <a:p>
          <a:pPr rtl="1"/>
          <a:endParaRPr lang="ar-DZ" sz="2400" b="1" cap="none" spc="50">
            <a:ln w="0"/>
            <a:solidFill>
              <a:schemeClr val="bg2"/>
            </a:solidFill>
            <a:effectLst>
              <a:innerShdw blurRad="63500" dist="50800" dir="13500000">
                <a:srgbClr val="000000">
                  <a:alpha val="50000"/>
                </a:srgbClr>
              </a:innerShdw>
            </a:effectLst>
          </a:endParaRPr>
        </a:p>
      </dgm:t>
    </dgm:pt>
    <dgm:pt modelId="{461AB86A-C6C7-4E92-AE16-A29D15DFDDC7}">
      <dgm:prSet custT="1"/>
      <dgm:spPr/>
      <dgm:t>
        <a:bodyPr/>
        <a:lstStyle/>
        <a:p>
          <a:pPr rtl="1"/>
          <a:r>
            <a:rPr lang="ar-SA" sz="2400" b="1" cap="none" spc="50">
              <a:ln w="0"/>
              <a:effectLst>
                <a:innerShdw blurRad="63500" dist="50800" dir="13500000">
                  <a:srgbClr val="000000">
                    <a:alpha val="50000"/>
                  </a:srgbClr>
                </a:innerShdw>
              </a:effectLst>
              <a:latin typeface="Arial" panose="020B0604020202020204" pitchFamily="34" charset="0"/>
              <a:ea typeface="Arial" panose="020B0604020202020204" pitchFamily="34" charset="0"/>
              <a:cs typeface="Simplified Arabic" panose="02020603050405020304" pitchFamily="18" charset="-78"/>
            </a:rPr>
            <a:t>التقييم الفعلي للوظائف</a:t>
          </a:r>
          <a:endParaRPr lang="en-US" sz="2400" b="1" cap="none" spc="50" dirty="0">
            <a:ln w="0"/>
            <a:effectLst>
              <a:innerShdw blurRad="63500" dist="50800" dir="13500000">
                <a:srgbClr val="000000">
                  <a:alpha val="50000"/>
                </a:srgbClr>
              </a:innerShdw>
            </a:effectLst>
            <a:latin typeface="Arial" panose="020B0604020202020204" pitchFamily="34" charset="0"/>
            <a:ea typeface="Arial" panose="020B0604020202020204" pitchFamily="34" charset="0"/>
          </a:endParaRPr>
        </a:p>
      </dgm:t>
    </dgm:pt>
    <dgm:pt modelId="{FC8644C9-FA32-4FF7-8345-0D5AC8DB249E}" type="parTrans" cxnId="{5D262D1D-FCF1-4414-8AA1-FD01C8E912BC}">
      <dgm:prSet/>
      <dgm:spPr/>
      <dgm:t>
        <a:bodyPr/>
        <a:lstStyle/>
        <a:p>
          <a:pPr rtl="1"/>
          <a:endParaRPr lang="ar-DZ" sz="2400" b="1" cap="none" spc="50">
            <a:ln w="0"/>
            <a:solidFill>
              <a:schemeClr val="bg2"/>
            </a:solidFill>
            <a:effectLst>
              <a:innerShdw blurRad="63500" dist="50800" dir="13500000">
                <a:srgbClr val="000000">
                  <a:alpha val="50000"/>
                </a:srgbClr>
              </a:innerShdw>
            </a:effectLst>
          </a:endParaRPr>
        </a:p>
      </dgm:t>
    </dgm:pt>
    <dgm:pt modelId="{C927849C-E7B3-49E3-8745-22BB0E7D9D60}" type="sibTrans" cxnId="{5D262D1D-FCF1-4414-8AA1-FD01C8E912BC}">
      <dgm:prSet/>
      <dgm:spPr/>
      <dgm:t>
        <a:bodyPr/>
        <a:lstStyle/>
        <a:p>
          <a:pPr rtl="1"/>
          <a:endParaRPr lang="ar-DZ" sz="2400" b="1" cap="none" spc="50">
            <a:ln w="0"/>
            <a:solidFill>
              <a:schemeClr val="bg2"/>
            </a:solidFill>
            <a:effectLst>
              <a:innerShdw blurRad="63500" dist="50800" dir="13500000">
                <a:srgbClr val="000000">
                  <a:alpha val="50000"/>
                </a:srgbClr>
              </a:innerShdw>
            </a:effectLst>
          </a:endParaRPr>
        </a:p>
      </dgm:t>
    </dgm:pt>
    <dgm:pt modelId="{F77ABEE2-24F9-4EA1-A195-E71D85D09C8C}">
      <dgm:prSet custT="1"/>
      <dgm:spPr/>
      <dgm:t>
        <a:bodyPr/>
        <a:lstStyle/>
        <a:p>
          <a:pPr rtl="1"/>
          <a:r>
            <a:rPr lang="ar-SA" sz="2400" b="1" cap="none" spc="50">
              <a:ln w="0"/>
              <a:effectLst>
                <a:innerShdw blurRad="63500" dist="50800" dir="13500000">
                  <a:srgbClr val="000000">
                    <a:alpha val="50000"/>
                  </a:srgbClr>
                </a:innerShdw>
              </a:effectLst>
              <a:latin typeface="Arial" panose="020B0604020202020204" pitchFamily="34" charset="0"/>
              <a:ea typeface="Arial" panose="020B0604020202020204" pitchFamily="34" charset="0"/>
              <a:cs typeface="Simplified Arabic" panose="02020603050405020304" pitchFamily="18" charset="-78"/>
            </a:rPr>
            <a:t>تحديد عدد الدرجات</a:t>
          </a:r>
          <a:endParaRPr lang="en-US" sz="2400" b="1" cap="none" spc="50" dirty="0">
            <a:ln w="0"/>
            <a:effectLst>
              <a:innerShdw blurRad="63500" dist="50800" dir="13500000">
                <a:srgbClr val="000000">
                  <a:alpha val="50000"/>
                </a:srgbClr>
              </a:innerShdw>
            </a:effectLst>
            <a:latin typeface="Arial" panose="020B0604020202020204" pitchFamily="34" charset="0"/>
            <a:ea typeface="Arial" panose="020B0604020202020204" pitchFamily="34" charset="0"/>
          </a:endParaRPr>
        </a:p>
      </dgm:t>
    </dgm:pt>
    <dgm:pt modelId="{0320DE79-7448-4A60-AD03-27679F6293AE}" type="parTrans" cxnId="{0EA02FD1-915C-495B-B9CD-9E739F35D00B}">
      <dgm:prSet/>
      <dgm:spPr/>
      <dgm:t>
        <a:bodyPr/>
        <a:lstStyle/>
        <a:p>
          <a:pPr rtl="1"/>
          <a:endParaRPr lang="ar-DZ" sz="2400" b="1" cap="none" spc="50">
            <a:ln w="0"/>
            <a:solidFill>
              <a:schemeClr val="bg2"/>
            </a:solidFill>
            <a:effectLst>
              <a:innerShdw blurRad="63500" dist="50800" dir="13500000">
                <a:srgbClr val="000000">
                  <a:alpha val="50000"/>
                </a:srgbClr>
              </a:innerShdw>
            </a:effectLst>
          </a:endParaRPr>
        </a:p>
      </dgm:t>
    </dgm:pt>
    <dgm:pt modelId="{BB5FDD87-BF79-4779-8DB3-4F2260B28B10}" type="sibTrans" cxnId="{0EA02FD1-915C-495B-B9CD-9E739F35D00B}">
      <dgm:prSet/>
      <dgm:spPr/>
      <dgm:t>
        <a:bodyPr/>
        <a:lstStyle/>
        <a:p>
          <a:pPr rtl="1"/>
          <a:endParaRPr lang="ar-DZ" sz="2400" b="1" cap="none" spc="50">
            <a:ln w="0"/>
            <a:solidFill>
              <a:schemeClr val="bg2"/>
            </a:solidFill>
            <a:effectLst>
              <a:innerShdw blurRad="63500" dist="50800" dir="13500000">
                <a:srgbClr val="000000">
                  <a:alpha val="50000"/>
                </a:srgbClr>
              </a:innerShdw>
            </a:effectLst>
          </a:endParaRPr>
        </a:p>
      </dgm:t>
    </dgm:pt>
    <dgm:pt modelId="{AA58CB18-0F5F-482B-9A0A-CF979380A050}">
      <dgm:prSet custT="1"/>
      <dgm:spPr/>
      <dgm:t>
        <a:bodyPr/>
        <a:lstStyle/>
        <a:p>
          <a:pPr rtl="1"/>
          <a:r>
            <a:rPr lang="ar-SA" sz="2400" b="1" cap="none" spc="50">
              <a:ln w="0"/>
              <a:effectLst>
                <a:innerShdw blurRad="63500" dist="50800" dir="13500000">
                  <a:srgbClr val="000000">
                    <a:alpha val="50000"/>
                  </a:srgbClr>
                </a:innerShdw>
              </a:effectLst>
              <a:latin typeface="Arial" panose="020B0604020202020204" pitchFamily="34" charset="0"/>
              <a:ea typeface="Arial" panose="020B0604020202020204" pitchFamily="34" charset="0"/>
              <a:cs typeface="Simplified Arabic" panose="02020603050405020304" pitchFamily="18" charset="-78"/>
            </a:rPr>
            <a:t>تسعير الدرجات</a:t>
          </a:r>
          <a:endParaRPr lang="en-US" sz="2400" b="1" cap="none" spc="50" dirty="0">
            <a:ln w="0"/>
            <a:effectLst>
              <a:innerShdw blurRad="63500" dist="50800" dir="13500000">
                <a:srgbClr val="000000">
                  <a:alpha val="50000"/>
                </a:srgbClr>
              </a:innerShdw>
            </a:effectLst>
            <a:latin typeface="Arial" panose="020B0604020202020204" pitchFamily="34" charset="0"/>
            <a:ea typeface="Arial" panose="020B0604020202020204" pitchFamily="34" charset="0"/>
          </a:endParaRPr>
        </a:p>
      </dgm:t>
    </dgm:pt>
    <dgm:pt modelId="{3F486DEC-FA89-488A-91AD-9E23FBDE894F}" type="parTrans" cxnId="{053C56EC-419B-472B-8F74-A487E3CEF1D1}">
      <dgm:prSet/>
      <dgm:spPr/>
      <dgm:t>
        <a:bodyPr/>
        <a:lstStyle/>
        <a:p>
          <a:pPr rtl="1"/>
          <a:endParaRPr lang="ar-DZ" sz="2400" b="1" cap="none" spc="50">
            <a:ln w="0"/>
            <a:solidFill>
              <a:schemeClr val="bg2"/>
            </a:solidFill>
            <a:effectLst>
              <a:innerShdw blurRad="63500" dist="50800" dir="13500000">
                <a:srgbClr val="000000">
                  <a:alpha val="50000"/>
                </a:srgbClr>
              </a:innerShdw>
            </a:effectLst>
          </a:endParaRPr>
        </a:p>
      </dgm:t>
    </dgm:pt>
    <dgm:pt modelId="{8DF8F371-445C-446D-8E6F-3D22433ECA79}" type="sibTrans" cxnId="{053C56EC-419B-472B-8F74-A487E3CEF1D1}">
      <dgm:prSet/>
      <dgm:spPr/>
      <dgm:t>
        <a:bodyPr/>
        <a:lstStyle/>
        <a:p>
          <a:pPr rtl="1"/>
          <a:endParaRPr lang="ar-DZ" sz="2400" b="1" cap="none" spc="50">
            <a:ln w="0"/>
            <a:solidFill>
              <a:schemeClr val="bg2"/>
            </a:solidFill>
            <a:effectLst>
              <a:innerShdw blurRad="63500" dist="50800" dir="13500000">
                <a:srgbClr val="000000">
                  <a:alpha val="50000"/>
                </a:srgbClr>
              </a:innerShdw>
            </a:effectLst>
          </a:endParaRPr>
        </a:p>
      </dgm:t>
    </dgm:pt>
    <dgm:pt modelId="{B0B4CDED-6941-4E06-81EC-B9904F2D4959}">
      <dgm:prSet custT="1"/>
      <dgm:spPr/>
      <dgm:t>
        <a:bodyPr/>
        <a:lstStyle/>
        <a:p>
          <a:pPr rtl="1"/>
          <a:r>
            <a:rPr lang="ar-SA" sz="2400" b="1" cap="none" spc="50">
              <a:ln w="0"/>
              <a:effectLst>
                <a:innerShdw blurRad="63500" dist="50800" dir="13500000">
                  <a:srgbClr val="000000">
                    <a:alpha val="50000"/>
                  </a:srgbClr>
                </a:innerShdw>
              </a:effectLst>
              <a:latin typeface="Arial" panose="020B0604020202020204" pitchFamily="34" charset="0"/>
              <a:ea typeface="Arial" panose="020B0604020202020204" pitchFamily="34" charset="0"/>
              <a:cs typeface="Simplified Arabic" panose="02020603050405020304" pitchFamily="18" charset="-78"/>
            </a:rPr>
            <a:t>إدارة نظام الأجور</a:t>
          </a:r>
          <a:endParaRPr lang="en-US" sz="2400" b="1" cap="none" spc="50" dirty="0">
            <a:ln w="0"/>
            <a:effectLst>
              <a:innerShdw blurRad="63500" dist="50800" dir="13500000">
                <a:srgbClr val="000000">
                  <a:alpha val="50000"/>
                </a:srgbClr>
              </a:innerShdw>
            </a:effectLst>
            <a:latin typeface="Arial" panose="020B0604020202020204" pitchFamily="34" charset="0"/>
            <a:ea typeface="Arial" panose="020B0604020202020204" pitchFamily="34" charset="0"/>
          </a:endParaRPr>
        </a:p>
      </dgm:t>
    </dgm:pt>
    <dgm:pt modelId="{46DA193E-8147-44F7-BADD-492C071E000D}" type="parTrans" cxnId="{450B2C08-AC2B-4452-91BD-561606631EE0}">
      <dgm:prSet/>
      <dgm:spPr/>
      <dgm:t>
        <a:bodyPr/>
        <a:lstStyle/>
        <a:p>
          <a:pPr rtl="1"/>
          <a:endParaRPr lang="ar-DZ" sz="2400" b="1" cap="none" spc="50">
            <a:ln w="0"/>
            <a:solidFill>
              <a:schemeClr val="bg2"/>
            </a:solidFill>
            <a:effectLst>
              <a:innerShdw blurRad="63500" dist="50800" dir="13500000">
                <a:srgbClr val="000000">
                  <a:alpha val="50000"/>
                </a:srgbClr>
              </a:innerShdw>
            </a:effectLst>
          </a:endParaRPr>
        </a:p>
      </dgm:t>
    </dgm:pt>
    <dgm:pt modelId="{889D7C47-9B5C-4EDB-A8D6-FF28C150B4EC}" type="sibTrans" cxnId="{450B2C08-AC2B-4452-91BD-561606631EE0}">
      <dgm:prSet/>
      <dgm:spPr/>
      <dgm:t>
        <a:bodyPr/>
        <a:lstStyle/>
        <a:p>
          <a:pPr rtl="1"/>
          <a:endParaRPr lang="ar-DZ" sz="2400" b="1" cap="none" spc="50">
            <a:ln w="0"/>
            <a:solidFill>
              <a:schemeClr val="bg2"/>
            </a:solidFill>
            <a:effectLst>
              <a:innerShdw blurRad="63500" dist="50800" dir="13500000">
                <a:srgbClr val="000000">
                  <a:alpha val="50000"/>
                </a:srgbClr>
              </a:innerShdw>
            </a:effectLst>
          </a:endParaRPr>
        </a:p>
      </dgm:t>
    </dgm:pt>
    <dgm:pt modelId="{FC812B5C-5C9B-46AA-9ECE-F9266CE3C3E2}" type="pres">
      <dgm:prSet presAssocID="{F37DC57D-888C-4502-AA5F-73AEFFE67FBE}" presName="Name0" presStyleCnt="0">
        <dgm:presLayoutVars>
          <dgm:chMax val="7"/>
          <dgm:chPref val="7"/>
          <dgm:dir val="rev"/>
        </dgm:presLayoutVars>
      </dgm:prSet>
      <dgm:spPr/>
    </dgm:pt>
    <dgm:pt modelId="{5CBC958B-8212-497B-B5F2-A2EE0127720C}" type="pres">
      <dgm:prSet presAssocID="{F37DC57D-888C-4502-AA5F-73AEFFE67FBE}" presName="Name1" presStyleCnt="0"/>
      <dgm:spPr/>
    </dgm:pt>
    <dgm:pt modelId="{7F83F486-EB61-4DCA-A061-FD825B9F8E3F}" type="pres">
      <dgm:prSet presAssocID="{F37DC57D-888C-4502-AA5F-73AEFFE67FBE}" presName="cycle" presStyleCnt="0"/>
      <dgm:spPr/>
    </dgm:pt>
    <dgm:pt modelId="{D018504C-D842-442E-9130-05004EA38007}" type="pres">
      <dgm:prSet presAssocID="{F37DC57D-888C-4502-AA5F-73AEFFE67FBE}" presName="srcNode" presStyleLbl="node1" presStyleIdx="0" presStyleCnt="7"/>
      <dgm:spPr/>
    </dgm:pt>
    <dgm:pt modelId="{7DBC61C0-F746-4437-9954-99622D1FD77B}" type="pres">
      <dgm:prSet presAssocID="{F37DC57D-888C-4502-AA5F-73AEFFE67FBE}" presName="conn" presStyleLbl="parChTrans1D2" presStyleIdx="0" presStyleCnt="1"/>
      <dgm:spPr/>
    </dgm:pt>
    <dgm:pt modelId="{AF88F9EA-2251-4F10-A79D-5D759ABB5E3A}" type="pres">
      <dgm:prSet presAssocID="{F37DC57D-888C-4502-AA5F-73AEFFE67FBE}" presName="extraNode" presStyleLbl="node1" presStyleIdx="0" presStyleCnt="7"/>
      <dgm:spPr/>
    </dgm:pt>
    <dgm:pt modelId="{008B2526-1D3B-4CEC-B155-0F6DEFA972DA}" type="pres">
      <dgm:prSet presAssocID="{F37DC57D-888C-4502-AA5F-73AEFFE67FBE}" presName="dstNode" presStyleLbl="node1" presStyleIdx="0" presStyleCnt="7"/>
      <dgm:spPr/>
    </dgm:pt>
    <dgm:pt modelId="{AF599A7D-7CB1-4EB4-880F-D7558265C9AC}" type="pres">
      <dgm:prSet presAssocID="{C52702CA-6A58-492B-9571-1EA045B0D857}" presName="text_1" presStyleLbl="node1" presStyleIdx="0" presStyleCnt="7">
        <dgm:presLayoutVars>
          <dgm:bulletEnabled val="1"/>
        </dgm:presLayoutVars>
      </dgm:prSet>
      <dgm:spPr/>
    </dgm:pt>
    <dgm:pt modelId="{697108ED-21CF-41BF-8305-DF685E968ABB}" type="pres">
      <dgm:prSet presAssocID="{C52702CA-6A58-492B-9571-1EA045B0D857}" presName="accent_1" presStyleCnt="0"/>
      <dgm:spPr/>
    </dgm:pt>
    <dgm:pt modelId="{740F79E7-68F8-4E84-9966-F9B372DA6B90}" type="pres">
      <dgm:prSet presAssocID="{C52702CA-6A58-492B-9571-1EA045B0D857}" presName="accentRepeatNode" presStyleLbl="solidFgAcc1" presStyleIdx="0" presStyleCnt="7"/>
      <dgm:spPr/>
    </dgm:pt>
    <dgm:pt modelId="{00052598-62FE-4C81-9058-8EC4C18E6C1D}" type="pres">
      <dgm:prSet presAssocID="{15A10E9E-0E14-433A-89BC-540DA857787E}" presName="text_2" presStyleLbl="node1" presStyleIdx="1" presStyleCnt="7">
        <dgm:presLayoutVars>
          <dgm:bulletEnabled val="1"/>
        </dgm:presLayoutVars>
      </dgm:prSet>
      <dgm:spPr/>
    </dgm:pt>
    <dgm:pt modelId="{6520BE4B-6FFE-4462-B6D3-70794434193D}" type="pres">
      <dgm:prSet presAssocID="{15A10E9E-0E14-433A-89BC-540DA857787E}" presName="accent_2" presStyleCnt="0"/>
      <dgm:spPr/>
    </dgm:pt>
    <dgm:pt modelId="{8FBB3D7F-5767-441F-8818-BDCC2762DAB9}" type="pres">
      <dgm:prSet presAssocID="{15A10E9E-0E14-433A-89BC-540DA857787E}" presName="accentRepeatNode" presStyleLbl="solidFgAcc1" presStyleIdx="1" presStyleCnt="7"/>
      <dgm:spPr/>
    </dgm:pt>
    <dgm:pt modelId="{C62B926E-1DE1-4993-B793-3307B2D0E633}" type="pres">
      <dgm:prSet presAssocID="{044CD954-E102-4E63-87AE-F8E4B91CA3FF}" presName="text_3" presStyleLbl="node1" presStyleIdx="2" presStyleCnt="7">
        <dgm:presLayoutVars>
          <dgm:bulletEnabled val="1"/>
        </dgm:presLayoutVars>
      </dgm:prSet>
      <dgm:spPr/>
    </dgm:pt>
    <dgm:pt modelId="{505D5E31-4DF0-462B-8880-53582A1B8768}" type="pres">
      <dgm:prSet presAssocID="{044CD954-E102-4E63-87AE-F8E4B91CA3FF}" presName="accent_3" presStyleCnt="0"/>
      <dgm:spPr/>
    </dgm:pt>
    <dgm:pt modelId="{A8BFA83A-3E8C-4210-B4D4-7062BD735E48}" type="pres">
      <dgm:prSet presAssocID="{044CD954-E102-4E63-87AE-F8E4B91CA3FF}" presName="accentRepeatNode" presStyleLbl="solidFgAcc1" presStyleIdx="2" presStyleCnt="7"/>
      <dgm:spPr/>
    </dgm:pt>
    <dgm:pt modelId="{4A3A58BC-F7E6-4B6A-8162-22EEE9477AB5}" type="pres">
      <dgm:prSet presAssocID="{461AB86A-C6C7-4E92-AE16-A29D15DFDDC7}" presName="text_4" presStyleLbl="node1" presStyleIdx="3" presStyleCnt="7">
        <dgm:presLayoutVars>
          <dgm:bulletEnabled val="1"/>
        </dgm:presLayoutVars>
      </dgm:prSet>
      <dgm:spPr/>
    </dgm:pt>
    <dgm:pt modelId="{F052F429-AC30-4A36-AABD-823DF8228879}" type="pres">
      <dgm:prSet presAssocID="{461AB86A-C6C7-4E92-AE16-A29D15DFDDC7}" presName="accent_4" presStyleCnt="0"/>
      <dgm:spPr/>
    </dgm:pt>
    <dgm:pt modelId="{387C53D0-6274-498A-9CE9-3170B10A448F}" type="pres">
      <dgm:prSet presAssocID="{461AB86A-C6C7-4E92-AE16-A29D15DFDDC7}" presName="accentRepeatNode" presStyleLbl="solidFgAcc1" presStyleIdx="3" presStyleCnt="7"/>
      <dgm:spPr/>
    </dgm:pt>
    <dgm:pt modelId="{CB70A1B7-F137-4522-A74A-78E4CE2282C2}" type="pres">
      <dgm:prSet presAssocID="{F77ABEE2-24F9-4EA1-A195-E71D85D09C8C}" presName="text_5" presStyleLbl="node1" presStyleIdx="4" presStyleCnt="7">
        <dgm:presLayoutVars>
          <dgm:bulletEnabled val="1"/>
        </dgm:presLayoutVars>
      </dgm:prSet>
      <dgm:spPr/>
    </dgm:pt>
    <dgm:pt modelId="{F9A6810A-0D89-4541-B279-9BF6B8B799AB}" type="pres">
      <dgm:prSet presAssocID="{F77ABEE2-24F9-4EA1-A195-E71D85D09C8C}" presName="accent_5" presStyleCnt="0"/>
      <dgm:spPr/>
    </dgm:pt>
    <dgm:pt modelId="{01AD09C4-9281-45F8-93DF-F03FB690C910}" type="pres">
      <dgm:prSet presAssocID="{F77ABEE2-24F9-4EA1-A195-E71D85D09C8C}" presName="accentRepeatNode" presStyleLbl="solidFgAcc1" presStyleIdx="4" presStyleCnt="7"/>
      <dgm:spPr/>
    </dgm:pt>
    <dgm:pt modelId="{F0ED307D-0556-48C0-80E3-B39987D471D5}" type="pres">
      <dgm:prSet presAssocID="{AA58CB18-0F5F-482B-9A0A-CF979380A050}" presName="text_6" presStyleLbl="node1" presStyleIdx="5" presStyleCnt="7">
        <dgm:presLayoutVars>
          <dgm:bulletEnabled val="1"/>
        </dgm:presLayoutVars>
      </dgm:prSet>
      <dgm:spPr/>
    </dgm:pt>
    <dgm:pt modelId="{E7CE98B6-ADED-4D62-BC7A-24412D5ED5CE}" type="pres">
      <dgm:prSet presAssocID="{AA58CB18-0F5F-482B-9A0A-CF979380A050}" presName="accent_6" presStyleCnt="0"/>
      <dgm:spPr/>
    </dgm:pt>
    <dgm:pt modelId="{002F6594-69D3-42E8-9872-3A578E509ACD}" type="pres">
      <dgm:prSet presAssocID="{AA58CB18-0F5F-482B-9A0A-CF979380A050}" presName="accentRepeatNode" presStyleLbl="solidFgAcc1" presStyleIdx="5" presStyleCnt="7"/>
      <dgm:spPr/>
    </dgm:pt>
    <dgm:pt modelId="{5F16527B-0520-41CD-A9AC-55185BDEEF20}" type="pres">
      <dgm:prSet presAssocID="{B0B4CDED-6941-4E06-81EC-B9904F2D4959}" presName="text_7" presStyleLbl="node1" presStyleIdx="6" presStyleCnt="7">
        <dgm:presLayoutVars>
          <dgm:bulletEnabled val="1"/>
        </dgm:presLayoutVars>
      </dgm:prSet>
      <dgm:spPr/>
    </dgm:pt>
    <dgm:pt modelId="{E504F9F2-CD55-4FF5-8D88-1C85D2E25B58}" type="pres">
      <dgm:prSet presAssocID="{B0B4CDED-6941-4E06-81EC-B9904F2D4959}" presName="accent_7" presStyleCnt="0"/>
      <dgm:spPr/>
    </dgm:pt>
    <dgm:pt modelId="{C543D28F-88C9-4FAA-9818-F640E00FAE30}" type="pres">
      <dgm:prSet presAssocID="{B0B4CDED-6941-4E06-81EC-B9904F2D4959}" presName="accentRepeatNode" presStyleLbl="solidFgAcc1" presStyleIdx="6" presStyleCnt="7"/>
      <dgm:spPr/>
    </dgm:pt>
  </dgm:ptLst>
  <dgm:cxnLst>
    <dgm:cxn modelId="{6DBDC802-E6FA-465B-BD48-826AB454C269}" type="presOf" srcId="{15A10E9E-0E14-433A-89BC-540DA857787E}" destId="{00052598-62FE-4C81-9058-8EC4C18E6C1D}" srcOrd="0" destOrd="0" presId="urn:microsoft.com/office/officeart/2008/layout/VerticalCurvedList"/>
    <dgm:cxn modelId="{BB164E03-8D1A-4B6B-B966-F06D5892AF3B}" type="presOf" srcId="{AA61FF6E-E669-45AD-B2E7-598E60E9D5E8}" destId="{7DBC61C0-F746-4437-9954-99622D1FD77B}" srcOrd="0" destOrd="0" presId="urn:microsoft.com/office/officeart/2008/layout/VerticalCurvedList"/>
    <dgm:cxn modelId="{450B2C08-AC2B-4452-91BD-561606631EE0}" srcId="{F37DC57D-888C-4502-AA5F-73AEFFE67FBE}" destId="{B0B4CDED-6941-4E06-81EC-B9904F2D4959}" srcOrd="6" destOrd="0" parTransId="{46DA193E-8147-44F7-BADD-492C071E000D}" sibTransId="{889D7C47-9B5C-4EDB-A8D6-FF28C150B4EC}"/>
    <dgm:cxn modelId="{55355D1B-BD30-4A52-ABFF-75385CBECAF9}" srcId="{F37DC57D-888C-4502-AA5F-73AEFFE67FBE}" destId="{C52702CA-6A58-492B-9571-1EA045B0D857}" srcOrd="0" destOrd="0" parTransId="{5E92D4AB-7A23-4930-A1D3-87652F4AA512}" sibTransId="{AA61FF6E-E669-45AD-B2E7-598E60E9D5E8}"/>
    <dgm:cxn modelId="{5D262D1D-FCF1-4414-8AA1-FD01C8E912BC}" srcId="{F37DC57D-888C-4502-AA5F-73AEFFE67FBE}" destId="{461AB86A-C6C7-4E92-AE16-A29D15DFDDC7}" srcOrd="3" destOrd="0" parTransId="{FC8644C9-FA32-4FF7-8345-0D5AC8DB249E}" sibTransId="{C927849C-E7B3-49E3-8745-22BB0E7D9D60}"/>
    <dgm:cxn modelId="{2D6B0121-2050-4519-BD97-2DA1B3A02C25}" type="presOf" srcId="{F77ABEE2-24F9-4EA1-A195-E71D85D09C8C}" destId="{CB70A1B7-F137-4522-A74A-78E4CE2282C2}" srcOrd="0" destOrd="0" presId="urn:microsoft.com/office/officeart/2008/layout/VerticalCurvedList"/>
    <dgm:cxn modelId="{4A26B22A-F575-4855-B38F-099989297686}" type="presOf" srcId="{044CD954-E102-4E63-87AE-F8E4B91CA3FF}" destId="{C62B926E-1DE1-4993-B793-3307B2D0E633}" srcOrd="0" destOrd="0" presId="urn:microsoft.com/office/officeart/2008/layout/VerticalCurvedList"/>
    <dgm:cxn modelId="{C41F206C-AFA1-4F50-8A91-27FA1D08D67F}" type="presOf" srcId="{AA58CB18-0F5F-482B-9A0A-CF979380A050}" destId="{F0ED307D-0556-48C0-80E3-B39987D471D5}" srcOrd="0" destOrd="0" presId="urn:microsoft.com/office/officeart/2008/layout/VerticalCurvedList"/>
    <dgm:cxn modelId="{40A81C6E-E665-4D19-B44F-2CBB446915AD}" srcId="{F37DC57D-888C-4502-AA5F-73AEFFE67FBE}" destId="{044CD954-E102-4E63-87AE-F8E4B91CA3FF}" srcOrd="2" destOrd="0" parTransId="{7BB1E042-B5DD-44AA-B010-50B0CC75EA94}" sibTransId="{41B84D28-85AF-4DEC-A5F5-3B53C4F2E364}"/>
    <dgm:cxn modelId="{8BA1507A-10A4-403C-9F12-C1CB8C6A1B5A}" type="presOf" srcId="{C52702CA-6A58-492B-9571-1EA045B0D857}" destId="{AF599A7D-7CB1-4EB4-880F-D7558265C9AC}" srcOrd="0" destOrd="0" presId="urn:microsoft.com/office/officeart/2008/layout/VerticalCurvedList"/>
    <dgm:cxn modelId="{039540A8-B9D4-47A5-889B-5A62F172B29E}" srcId="{F37DC57D-888C-4502-AA5F-73AEFFE67FBE}" destId="{15A10E9E-0E14-433A-89BC-540DA857787E}" srcOrd="1" destOrd="0" parTransId="{D7907010-E440-40C0-988C-D7F18159D5A6}" sibTransId="{A4DF4D94-C315-4D59-9CDD-20CD9D10D699}"/>
    <dgm:cxn modelId="{92122FC4-927A-4A39-AD90-D0E8C1A75942}" type="presOf" srcId="{B0B4CDED-6941-4E06-81EC-B9904F2D4959}" destId="{5F16527B-0520-41CD-A9AC-55185BDEEF20}" srcOrd="0" destOrd="0" presId="urn:microsoft.com/office/officeart/2008/layout/VerticalCurvedList"/>
    <dgm:cxn modelId="{0EA02FD1-915C-495B-B9CD-9E739F35D00B}" srcId="{F37DC57D-888C-4502-AA5F-73AEFFE67FBE}" destId="{F77ABEE2-24F9-4EA1-A195-E71D85D09C8C}" srcOrd="4" destOrd="0" parTransId="{0320DE79-7448-4A60-AD03-27679F6293AE}" sibTransId="{BB5FDD87-BF79-4779-8DB3-4F2260B28B10}"/>
    <dgm:cxn modelId="{538727DF-D245-465D-87B2-6C62FB608CF8}" type="presOf" srcId="{F37DC57D-888C-4502-AA5F-73AEFFE67FBE}" destId="{FC812B5C-5C9B-46AA-9ECE-F9266CE3C3E2}" srcOrd="0" destOrd="0" presId="urn:microsoft.com/office/officeart/2008/layout/VerticalCurvedList"/>
    <dgm:cxn modelId="{053C56EC-419B-472B-8F74-A487E3CEF1D1}" srcId="{F37DC57D-888C-4502-AA5F-73AEFFE67FBE}" destId="{AA58CB18-0F5F-482B-9A0A-CF979380A050}" srcOrd="5" destOrd="0" parTransId="{3F486DEC-FA89-488A-91AD-9E23FBDE894F}" sibTransId="{8DF8F371-445C-446D-8E6F-3D22433ECA79}"/>
    <dgm:cxn modelId="{7F8B0DF3-2207-4D83-A8AA-735EFCF07407}" type="presOf" srcId="{461AB86A-C6C7-4E92-AE16-A29D15DFDDC7}" destId="{4A3A58BC-F7E6-4B6A-8162-22EEE9477AB5}" srcOrd="0" destOrd="0" presId="urn:microsoft.com/office/officeart/2008/layout/VerticalCurvedList"/>
    <dgm:cxn modelId="{2478D99A-8B09-45EE-A6CF-25BB639EFFE9}" type="presParOf" srcId="{FC812B5C-5C9B-46AA-9ECE-F9266CE3C3E2}" destId="{5CBC958B-8212-497B-B5F2-A2EE0127720C}" srcOrd="0" destOrd="0" presId="urn:microsoft.com/office/officeart/2008/layout/VerticalCurvedList"/>
    <dgm:cxn modelId="{AA95EA38-04BB-43C7-9EDC-622E6672177C}" type="presParOf" srcId="{5CBC958B-8212-497B-B5F2-A2EE0127720C}" destId="{7F83F486-EB61-4DCA-A061-FD825B9F8E3F}" srcOrd="0" destOrd="0" presId="urn:microsoft.com/office/officeart/2008/layout/VerticalCurvedList"/>
    <dgm:cxn modelId="{BF0D6959-E3D9-47AA-ADF6-C4AA1E80D8B2}" type="presParOf" srcId="{7F83F486-EB61-4DCA-A061-FD825B9F8E3F}" destId="{D018504C-D842-442E-9130-05004EA38007}" srcOrd="0" destOrd="0" presId="urn:microsoft.com/office/officeart/2008/layout/VerticalCurvedList"/>
    <dgm:cxn modelId="{4DBAAC38-9FE7-4A9E-A5F9-A548011E9D8D}" type="presParOf" srcId="{7F83F486-EB61-4DCA-A061-FD825B9F8E3F}" destId="{7DBC61C0-F746-4437-9954-99622D1FD77B}" srcOrd="1" destOrd="0" presId="urn:microsoft.com/office/officeart/2008/layout/VerticalCurvedList"/>
    <dgm:cxn modelId="{81F037E2-8053-47BC-8D4D-58A9BA7892D4}" type="presParOf" srcId="{7F83F486-EB61-4DCA-A061-FD825B9F8E3F}" destId="{AF88F9EA-2251-4F10-A79D-5D759ABB5E3A}" srcOrd="2" destOrd="0" presId="urn:microsoft.com/office/officeart/2008/layout/VerticalCurvedList"/>
    <dgm:cxn modelId="{D11E4229-134B-4597-9D79-A891EBE9D3B5}" type="presParOf" srcId="{7F83F486-EB61-4DCA-A061-FD825B9F8E3F}" destId="{008B2526-1D3B-4CEC-B155-0F6DEFA972DA}" srcOrd="3" destOrd="0" presId="urn:microsoft.com/office/officeart/2008/layout/VerticalCurvedList"/>
    <dgm:cxn modelId="{2F3E03F0-6451-47D3-A884-BB1F040ACC1E}" type="presParOf" srcId="{5CBC958B-8212-497B-B5F2-A2EE0127720C}" destId="{AF599A7D-7CB1-4EB4-880F-D7558265C9AC}" srcOrd="1" destOrd="0" presId="urn:microsoft.com/office/officeart/2008/layout/VerticalCurvedList"/>
    <dgm:cxn modelId="{13DAE7CC-6219-4986-B9CF-078850E55679}" type="presParOf" srcId="{5CBC958B-8212-497B-B5F2-A2EE0127720C}" destId="{697108ED-21CF-41BF-8305-DF685E968ABB}" srcOrd="2" destOrd="0" presId="urn:microsoft.com/office/officeart/2008/layout/VerticalCurvedList"/>
    <dgm:cxn modelId="{6FB3312C-9B09-4FD9-A48C-AAF0C0E2D098}" type="presParOf" srcId="{697108ED-21CF-41BF-8305-DF685E968ABB}" destId="{740F79E7-68F8-4E84-9966-F9B372DA6B90}" srcOrd="0" destOrd="0" presId="urn:microsoft.com/office/officeart/2008/layout/VerticalCurvedList"/>
    <dgm:cxn modelId="{9379EF23-ED2B-43BA-ABCB-78FED37CB8AB}" type="presParOf" srcId="{5CBC958B-8212-497B-B5F2-A2EE0127720C}" destId="{00052598-62FE-4C81-9058-8EC4C18E6C1D}" srcOrd="3" destOrd="0" presId="urn:microsoft.com/office/officeart/2008/layout/VerticalCurvedList"/>
    <dgm:cxn modelId="{E2E7800B-E3C1-4D24-A2C6-54EA147F4B20}" type="presParOf" srcId="{5CBC958B-8212-497B-B5F2-A2EE0127720C}" destId="{6520BE4B-6FFE-4462-B6D3-70794434193D}" srcOrd="4" destOrd="0" presId="urn:microsoft.com/office/officeart/2008/layout/VerticalCurvedList"/>
    <dgm:cxn modelId="{F38E006E-2752-414D-B518-C8C980B652BA}" type="presParOf" srcId="{6520BE4B-6FFE-4462-B6D3-70794434193D}" destId="{8FBB3D7F-5767-441F-8818-BDCC2762DAB9}" srcOrd="0" destOrd="0" presId="urn:microsoft.com/office/officeart/2008/layout/VerticalCurvedList"/>
    <dgm:cxn modelId="{75729D14-2645-4E42-BA29-5EB49F2E6361}" type="presParOf" srcId="{5CBC958B-8212-497B-B5F2-A2EE0127720C}" destId="{C62B926E-1DE1-4993-B793-3307B2D0E633}" srcOrd="5" destOrd="0" presId="urn:microsoft.com/office/officeart/2008/layout/VerticalCurvedList"/>
    <dgm:cxn modelId="{1E7BFDC8-F5E2-45D8-9D80-0C139EFE502F}" type="presParOf" srcId="{5CBC958B-8212-497B-B5F2-A2EE0127720C}" destId="{505D5E31-4DF0-462B-8880-53582A1B8768}" srcOrd="6" destOrd="0" presId="urn:microsoft.com/office/officeart/2008/layout/VerticalCurvedList"/>
    <dgm:cxn modelId="{3A1B2AE3-7EB9-433D-BB27-1FF8B992C2F6}" type="presParOf" srcId="{505D5E31-4DF0-462B-8880-53582A1B8768}" destId="{A8BFA83A-3E8C-4210-B4D4-7062BD735E48}" srcOrd="0" destOrd="0" presId="urn:microsoft.com/office/officeart/2008/layout/VerticalCurvedList"/>
    <dgm:cxn modelId="{A4BF1741-AF18-40D5-85F4-44A52BBB6131}" type="presParOf" srcId="{5CBC958B-8212-497B-B5F2-A2EE0127720C}" destId="{4A3A58BC-F7E6-4B6A-8162-22EEE9477AB5}" srcOrd="7" destOrd="0" presId="urn:microsoft.com/office/officeart/2008/layout/VerticalCurvedList"/>
    <dgm:cxn modelId="{539FB6A1-7BD2-485F-8E23-180A557F8302}" type="presParOf" srcId="{5CBC958B-8212-497B-B5F2-A2EE0127720C}" destId="{F052F429-AC30-4A36-AABD-823DF8228879}" srcOrd="8" destOrd="0" presId="urn:microsoft.com/office/officeart/2008/layout/VerticalCurvedList"/>
    <dgm:cxn modelId="{8393AB00-4C47-46A2-926C-C1C3257792B7}" type="presParOf" srcId="{F052F429-AC30-4A36-AABD-823DF8228879}" destId="{387C53D0-6274-498A-9CE9-3170B10A448F}" srcOrd="0" destOrd="0" presId="urn:microsoft.com/office/officeart/2008/layout/VerticalCurvedList"/>
    <dgm:cxn modelId="{8CD65DC1-1F41-45E4-853C-467BD7A0F1E3}" type="presParOf" srcId="{5CBC958B-8212-497B-B5F2-A2EE0127720C}" destId="{CB70A1B7-F137-4522-A74A-78E4CE2282C2}" srcOrd="9" destOrd="0" presId="urn:microsoft.com/office/officeart/2008/layout/VerticalCurvedList"/>
    <dgm:cxn modelId="{1CA73FC6-97C1-485A-98FA-4C86829C52A7}" type="presParOf" srcId="{5CBC958B-8212-497B-B5F2-A2EE0127720C}" destId="{F9A6810A-0D89-4541-B279-9BF6B8B799AB}" srcOrd="10" destOrd="0" presId="urn:microsoft.com/office/officeart/2008/layout/VerticalCurvedList"/>
    <dgm:cxn modelId="{386BBBF7-59EF-48B3-9E6E-F4259908DF09}" type="presParOf" srcId="{F9A6810A-0D89-4541-B279-9BF6B8B799AB}" destId="{01AD09C4-9281-45F8-93DF-F03FB690C910}" srcOrd="0" destOrd="0" presId="urn:microsoft.com/office/officeart/2008/layout/VerticalCurvedList"/>
    <dgm:cxn modelId="{DFA27225-66AA-4DEC-BA6E-F02B510C711D}" type="presParOf" srcId="{5CBC958B-8212-497B-B5F2-A2EE0127720C}" destId="{F0ED307D-0556-48C0-80E3-B39987D471D5}" srcOrd="11" destOrd="0" presId="urn:microsoft.com/office/officeart/2008/layout/VerticalCurvedList"/>
    <dgm:cxn modelId="{AB095EF1-A998-4D6A-9248-AF5F30DAC7BE}" type="presParOf" srcId="{5CBC958B-8212-497B-B5F2-A2EE0127720C}" destId="{E7CE98B6-ADED-4D62-BC7A-24412D5ED5CE}" srcOrd="12" destOrd="0" presId="urn:microsoft.com/office/officeart/2008/layout/VerticalCurvedList"/>
    <dgm:cxn modelId="{F8AD88C1-A69D-43E3-8B39-9C87203A81E0}" type="presParOf" srcId="{E7CE98B6-ADED-4D62-BC7A-24412D5ED5CE}" destId="{002F6594-69D3-42E8-9872-3A578E509ACD}" srcOrd="0" destOrd="0" presId="urn:microsoft.com/office/officeart/2008/layout/VerticalCurvedList"/>
    <dgm:cxn modelId="{A4AACD0D-8AFB-4763-BFCF-5BF431AF9CED}" type="presParOf" srcId="{5CBC958B-8212-497B-B5F2-A2EE0127720C}" destId="{5F16527B-0520-41CD-A9AC-55185BDEEF20}" srcOrd="13" destOrd="0" presId="urn:microsoft.com/office/officeart/2008/layout/VerticalCurvedList"/>
    <dgm:cxn modelId="{5FB0907B-7B85-43BC-8B50-D378D0D16531}" type="presParOf" srcId="{5CBC958B-8212-497B-B5F2-A2EE0127720C}" destId="{E504F9F2-CD55-4FF5-8D88-1C85D2E25B58}" srcOrd="14" destOrd="0" presId="urn:microsoft.com/office/officeart/2008/layout/VerticalCurvedList"/>
    <dgm:cxn modelId="{266D62CB-9440-4B57-8AE2-60E12F8F3BEA}" type="presParOf" srcId="{E504F9F2-CD55-4FF5-8D88-1C85D2E25B58}" destId="{C543D28F-88C9-4FAA-9818-F640E00FAE30}"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C13FAF-8451-4D5B-9A64-EB78EEC3849F}">
      <dsp:nvSpPr>
        <dsp:cNvPr id="0" name=""/>
        <dsp:cNvSpPr/>
      </dsp:nvSpPr>
      <dsp:spPr>
        <a:xfrm>
          <a:off x="10017366" y="104"/>
          <a:ext cx="1904302" cy="804196"/>
        </a:xfrm>
        <a:prstGeom prst="roundRect">
          <a:avLst>
            <a:gd name="adj" fmla="val 10000"/>
          </a:avLst>
        </a:prstGeom>
        <a:gradFill rotWithShape="0">
          <a:gsLst>
            <a:gs pos="0">
              <a:schemeClr val="accent4">
                <a:hueOff val="0"/>
                <a:satOff val="0"/>
                <a:lumOff val="0"/>
                <a:alphaOff val="0"/>
                <a:tint val="68000"/>
                <a:alpha val="90000"/>
                <a:lumMod val="100000"/>
              </a:schemeClr>
            </a:gs>
            <a:gs pos="100000">
              <a:schemeClr val="accent4">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30480" rIns="45720" bIns="30480" numCol="1" spcCol="1270" anchor="ctr" anchorCtr="0">
          <a:noAutofit/>
        </a:bodyPr>
        <a:lstStyle/>
        <a:p>
          <a:pPr marL="0" lvl="0" indent="0" algn="ctr" defTabSz="1066800" rtl="1">
            <a:lnSpc>
              <a:spcPct val="90000"/>
            </a:lnSpc>
            <a:spcBef>
              <a:spcPct val="0"/>
            </a:spcBef>
            <a:spcAft>
              <a:spcPct val="35000"/>
            </a:spcAft>
            <a:buNone/>
          </a:pPr>
          <a:r>
            <a:rPr lang="ar-SA" sz="2400" b="1" kern="1200" dirty="0"/>
            <a:t>الأجر الدوري و الأجر غير الدوري</a:t>
          </a:r>
          <a:endParaRPr lang="ar-DZ" sz="2400" b="1" kern="1200" dirty="0"/>
        </a:p>
      </dsp:txBody>
      <dsp:txXfrm>
        <a:off x="10040920" y="23658"/>
        <a:ext cx="1857194" cy="757088"/>
      </dsp:txXfrm>
    </dsp:sp>
    <dsp:sp modelId="{B843FB36-132F-452A-82B0-D67AF427A206}">
      <dsp:nvSpPr>
        <dsp:cNvPr id="0" name=""/>
        <dsp:cNvSpPr/>
      </dsp:nvSpPr>
      <dsp:spPr>
        <a:xfrm>
          <a:off x="11540807" y="804301"/>
          <a:ext cx="190430" cy="2167485"/>
        </a:xfrm>
        <a:custGeom>
          <a:avLst/>
          <a:gdLst/>
          <a:ahLst/>
          <a:cxnLst/>
          <a:rect l="0" t="0" r="0" b="0"/>
          <a:pathLst>
            <a:path>
              <a:moveTo>
                <a:pt x="190430" y="0"/>
              </a:moveTo>
              <a:lnTo>
                <a:pt x="190430" y="2167485"/>
              </a:lnTo>
              <a:lnTo>
                <a:pt x="0" y="2167485"/>
              </a:lnTo>
            </a:path>
          </a:pathLst>
        </a:custGeom>
        <a:noFill/>
        <a:ln w="2222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65146B-D2DE-4972-8C7A-5C89978558A1}">
      <dsp:nvSpPr>
        <dsp:cNvPr id="0" name=""/>
        <dsp:cNvSpPr/>
      </dsp:nvSpPr>
      <dsp:spPr>
        <a:xfrm>
          <a:off x="8955918" y="959454"/>
          <a:ext cx="2584889" cy="4024664"/>
        </a:xfrm>
        <a:prstGeom prst="roundRect">
          <a:avLst>
            <a:gd name="adj" fmla="val 10000"/>
          </a:avLst>
        </a:prstGeom>
        <a:solidFill>
          <a:schemeClr val="lt1">
            <a:alpha val="90000"/>
            <a:hueOff val="0"/>
            <a:satOff val="0"/>
            <a:lumOff val="0"/>
            <a:alphaOff val="0"/>
          </a:schemeClr>
        </a:solidFill>
        <a:ln w="12700" cap="rnd"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27940" rIns="41910" bIns="27940" numCol="1" spcCol="1270" anchor="ctr" anchorCtr="0">
          <a:noAutofit/>
        </a:bodyPr>
        <a:lstStyle/>
        <a:p>
          <a:pPr marL="0" lvl="0" indent="0" algn="ctr" defTabSz="977900" rtl="1">
            <a:lnSpc>
              <a:spcPct val="90000"/>
            </a:lnSpc>
            <a:spcBef>
              <a:spcPct val="0"/>
            </a:spcBef>
            <a:spcAft>
              <a:spcPct val="35000"/>
            </a:spcAft>
            <a:buNone/>
          </a:pPr>
          <a:r>
            <a:rPr lang="ar-SA" sz="2200" kern="1200" dirty="0"/>
            <a:t>هو القابل للتكرار كل فترة صرف، ومثال ذلك الأجر الأساسي. </a:t>
          </a:r>
          <a:endParaRPr lang="ar-DZ" sz="2200" kern="1200" dirty="0"/>
        </a:p>
        <a:p>
          <a:pPr marL="0" lvl="0" indent="0" algn="ctr" defTabSz="977900" rtl="1">
            <a:lnSpc>
              <a:spcPct val="90000"/>
            </a:lnSpc>
            <a:spcBef>
              <a:spcPct val="0"/>
            </a:spcBef>
            <a:spcAft>
              <a:spcPct val="35000"/>
            </a:spcAft>
            <a:buNone/>
          </a:pPr>
          <a:r>
            <a:rPr lang="ar-SA" sz="2200" kern="1200" dirty="0"/>
            <a:t>والأجر غير الدوري هو الذي يدفع على فترات زمنية طويلة لا تتفق ودورية الأجر، كما أنه ليس مقابلا صريحا للوظيفة، ومثال ذلك: المنح النقدية التي يحصل عليها العامل في المناسبات كالمكافآت السنوية، ومنح الأعياد، وما في حكمها.</a:t>
          </a:r>
          <a:endParaRPr lang="ar-DZ" sz="2200" kern="1200" dirty="0"/>
        </a:p>
      </dsp:txBody>
      <dsp:txXfrm>
        <a:off x="9031627" y="1035163"/>
        <a:ext cx="2433471" cy="3873246"/>
      </dsp:txXfrm>
    </dsp:sp>
    <dsp:sp modelId="{7565D4B6-3717-48EE-9CDB-8F1C6D891C19}">
      <dsp:nvSpPr>
        <dsp:cNvPr id="0" name=""/>
        <dsp:cNvSpPr/>
      </dsp:nvSpPr>
      <dsp:spPr>
        <a:xfrm>
          <a:off x="7122170" y="104"/>
          <a:ext cx="1904302" cy="804196"/>
        </a:xfrm>
        <a:prstGeom prst="roundRect">
          <a:avLst>
            <a:gd name="adj" fmla="val 10000"/>
          </a:avLst>
        </a:prstGeom>
        <a:gradFill rotWithShape="0">
          <a:gsLst>
            <a:gs pos="0">
              <a:schemeClr val="accent4">
                <a:hueOff val="-3433092"/>
                <a:satOff val="23096"/>
                <a:lumOff val="-1111"/>
                <a:alphaOff val="0"/>
                <a:tint val="68000"/>
                <a:alpha val="90000"/>
                <a:lumMod val="100000"/>
              </a:schemeClr>
            </a:gs>
            <a:gs pos="100000">
              <a:schemeClr val="accent4">
                <a:hueOff val="-3433092"/>
                <a:satOff val="23096"/>
                <a:lumOff val="-1111"/>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30480" rIns="45720" bIns="30480" numCol="1" spcCol="1270" anchor="ctr" anchorCtr="0">
          <a:noAutofit/>
        </a:bodyPr>
        <a:lstStyle/>
        <a:p>
          <a:pPr marL="0" lvl="0" indent="0" algn="ctr" defTabSz="1066800" rtl="1">
            <a:lnSpc>
              <a:spcPct val="90000"/>
            </a:lnSpc>
            <a:spcBef>
              <a:spcPct val="0"/>
            </a:spcBef>
            <a:spcAft>
              <a:spcPct val="35000"/>
            </a:spcAft>
            <a:buNone/>
          </a:pPr>
          <a:r>
            <a:rPr lang="ar-DZ" sz="2400" b="1" kern="1200" dirty="0"/>
            <a:t>الأخر الاسمي والأجر الحقيقي</a:t>
          </a:r>
        </a:p>
      </dsp:txBody>
      <dsp:txXfrm>
        <a:off x="7145724" y="23658"/>
        <a:ext cx="1857194" cy="757088"/>
      </dsp:txXfrm>
    </dsp:sp>
    <dsp:sp modelId="{A0DC707A-2BBB-4D18-BB1D-D1B05D7BD5D5}">
      <dsp:nvSpPr>
        <dsp:cNvPr id="0" name=""/>
        <dsp:cNvSpPr/>
      </dsp:nvSpPr>
      <dsp:spPr>
        <a:xfrm>
          <a:off x="8645612" y="804301"/>
          <a:ext cx="190430" cy="2167485"/>
        </a:xfrm>
        <a:custGeom>
          <a:avLst/>
          <a:gdLst/>
          <a:ahLst/>
          <a:cxnLst/>
          <a:rect l="0" t="0" r="0" b="0"/>
          <a:pathLst>
            <a:path>
              <a:moveTo>
                <a:pt x="190430" y="0"/>
              </a:moveTo>
              <a:lnTo>
                <a:pt x="190430" y="2167485"/>
              </a:lnTo>
              <a:lnTo>
                <a:pt x="0" y="2167485"/>
              </a:lnTo>
            </a:path>
          </a:pathLst>
        </a:custGeom>
        <a:noFill/>
        <a:ln w="2222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CD1C1B-0D4D-46B5-B3F8-BE5320283254}">
      <dsp:nvSpPr>
        <dsp:cNvPr id="0" name=""/>
        <dsp:cNvSpPr/>
      </dsp:nvSpPr>
      <dsp:spPr>
        <a:xfrm>
          <a:off x="6060723" y="959454"/>
          <a:ext cx="2584889" cy="4024664"/>
        </a:xfrm>
        <a:prstGeom prst="roundRect">
          <a:avLst>
            <a:gd name="adj" fmla="val 10000"/>
          </a:avLst>
        </a:prstGeom>
        <a:solidFill>
          <a:schemeClr val="lt1">
            <a:alpha val="90000"/>
            <a:hueOff val="0"/>
            <a:satOff val="0"/>
            <a:lumOff val="0"/>
            <a:alphaOff val="0"/>
          </a:schemeClr>
        </a:solidFill>
        <a:ln w="12700" cap="rnd" cmpd="sng" algn="ctr">
          <a:solidFill>
            <a:schemeClr val="accent4">
              <a:hueOff val="-3433092"/>
              <a:satOff val="23096"/>
              <a:lumOff val="-111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marL="0" lvl="0" indent="0" algn="ctr" defTabSz="1066800" rtl="1">
            <a:lnSpc>
              <a:spcPct val="90000"/>
            </a:lnSpc>
            <a:spcBef>
              <a:spcPct val="0"/>
            </a:spcBef>
            <a:spcAft>
              <a:spcPct val="35000"/>
            </a:spcAft>
            <a:buNone/>
          </a:pPr>
          <a:r>
            <a:rPr lang="ar-SA" sz="2400" kern="1200" dirty="0"/>
            <a:t>هو المبلغ الذي يتقاضاه العامل لقاء العمل الذي يقوم به. والأجر الحقيقي هو قيمة الأجر الاسمي وقدرته على إشباع الحاجات، أو هو مقدار السلع والخدمات التي يمكن أن يحصل عليها العامل بأجره النقدي.</a:t>
          </a:r>
          <a:endParaRPr lang="ar-DZ" sz="2400" kern="1200" dirty="0"/>
        </a:p>
      </dsp:txBody>
      <dsp:txXfrm>
        <a:off x="6136432" y="1035163"/>
        <a:ext cx="2433471" cy="3873246"/>
      </dsp:txXfrm>
    </dsp:sp>
    <dsp:sp modelId="{22522B68-1C89-47C6-8F73-6E668F421C05}">
      <dsp:nvSpPr>
        <dsp:cNvPr id="0" name=""/>
        <dsp:cNvSpPr/>
      </dsp:nvSpPr>
      <dsp:spPr>
        <a:xfrm>
          <a:off x="4226974" y="104"/>
          <a:ext cx="1904302" cy="804196"/>
        </a:xfrm>
        <a:prstGeom prst="roundRect">
          <a:avLst>
            <a:gd name="adj" fmla="val 10000"/>
          </a:avLst>
        </a:prstGeom>
        <a:gradFill rotWithShape="0">
          <a:gsLst>
            <a:gs pos="0">
              <a:schemeClr val="accent4">
                <a:hueOff val="-6866184"/>
                <a:satOff val="46191"/>
                <a:lumOff val="-2222"/>
                <a:alphaOff val="0"/>
                <a:tint val="68000"/>
                <a:alpha val="90000"/>
                <a:lumMod val="100000"/>
              </a:schemeClr>
            </a:gs>
            <a:gs pos="100000">
              <a:schemeClr val="accent4">
                <a:hueOff val="-6866184"/>
                <a:satOff val="46191"/>
                <a:lumOff val="-2222"/>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35560" rIns="53340" bIns="35560" numCol="1" spcCol="1270" anchor="ctr" anchorCtr="0">
          <a:noAutofit/>
        </a:bodyPr>
        <a:lstStyle/>
        <a:p>
          <a:pPr marL="0" lvl="0" indent="0" algn="ctr" defTabSz="1244600" rtl="1">
            <a:lnSpc>
              <a:spcPct val="90000"/>
            </a:lnSpc>
            <a:spcBef>
              <a:spcPct val="0"/>
            </a:spcBef>
            <a:spcAft>
              <a:spcPct val="35000"/>
            </a:spcAft>
            <a:buNone/>
          </a:pPr>
          <a:r>
            <a:rPr lang="ar-SA" sz="2800" b="1" kern="1200" dirty="0"/>
            <a:t>الأخر النقدي</a:t>
          </a:r>
          <a:endParaRPr lang="ar-DZ" sz="2800" b="1" kern="1200" dirty="0"/>
        </a:p>
      </dsp:txBody>
      <dsp:txXfrm>
        <a:off x="4250528" y="23658"/>
        <a:ext cx="1857194" cy="757088"/>
      </dsp:txXfrm>
    </dsp:sp>
    <dsp:sp modelId="{377BC5DA-DCA7-442F-B6DC-6369C47C2AAA}">
      <dsp:nvSpPr>
        <dsp:cNvPr id="0" name=""/>
        <dsp:cNvSpPr/>
      </dsp:nvSpPr>
      <dsp:spPr>
        <a:xfrm>
          <a:off x="5750416" y="804301"/>
          <a:ext cx="190430" cy="2167488"/>
        </a:xfrm>
        <a:custGeom>
          <a:avLst/>
          <a:gdLst/>
          <a:ahLst/>
          <a:cxnLst/>
          <a:rect l="0" t="0" r="0" b="0"/>
          <a:pathLst>
            <a:path>
              <a:moveTo>
                <a:pt x="190430" y="0"/>
              </a:moveTo>
              <a:lnTo>
                <a:pt x="190430" y="2167488"/>
              </a:lnTo>
              <a:lnTo>
                <a:pt x="0" y="2167488"/>
              </a:lnTo>
            </a:path>
          </a:pathLst>
        </a:custGeom>
        <a:noFill/>
        <a:ln w="2222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0774DC-759F-4CFB-85BA-5CDC74E9E750}">
      <dsp:nvSpPr>
        <dsp:cNvPr id="0" name=""/>
        <dsp:cNvSpPr/>
      </dsp:nvSpPr>
      <dsp:spPr>
        <a:xfrm>
          <a:off x="3165527" y="959454"/>
          <a:ext cx="2584889" cy="4024670"/>
        </a:xfrm>
        <a:prstGeom prst="roundRect">
          <a:avLst>
            <a:gd name="adj" fmla="val 10000"/>
          </a:avLst>
        </a:prstGeom>
        <a:solidFill>
          <a:schemeClr val="lt1">
            <a:alpha val="90000"/>
            <a:hueOff val="0"/>
            <a:satOff val="0"/>
            <a:lumOff val="0"/>
            <a:alphaOff val="0"/>
          </a:schemeClr>
        </a:solidFill>
        <a:ln w="12700" cap="rnd" cmpd="sng" algn="ctr">
          <a:solidFill>
            <a:schemeClr val="accent4">
              <a:hueOff val="-6866184"/>
              <a:satOff val="46191"/>
              <a:lumOff val="-222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marL="0" lvl="0" indent="0" algn="ctr" defTabSz="1244600" rtl="1">
            <a:lnSpc>
              <a:spcPct val="90000"/>
            </a:lnSpc>
            <a:spcBef>
              <a:spcPct val="0"/>
            </a:spcBef>
            <a:spcAft>
              <a:spcPct val="35000"/>
            </a:spcAft>
            <a:buNone/>
          </a:pPr>
          <a:r>
            <a:rPr lang="ar-SA" sz="2800" kern="1200" dirty="0"/>
            <a:t>يتكون من جزأين جزء ثابت يدفع بشكل دوري، وجزء متحرك يرتبط بظروف العمل والجهد المبذول من جانب العامل</a:t>
          </a:r>
          <a:endParaRPr lang="ar-DZ" sz="2800" kern="1200" dirty="0"/>
        </a:p>
      </dsp:txBody>
      <dsp:txXfrm>
        <a:off x="3241236" y="1035163"/>
        <a:ext cx="2433471" cy="3873252"/>
      </dsp:txXfrm>
    </dsp:sp>
    <dsp:sp modelId="{AB039A44-17F2-4928-8740-F6E43680E569}">
      <dsp:nvSpPr>
        <dsp:cNvPr id="0" name=""/>
        <dsp:cNvSpPr/>
      </dsp:nvSpPr>
      <dsp:spPr>
        <a:xfrm>
          <a:off x="1331778" y="104"/>
          <a:ext cx="1904302" cy="804196"/>
        </a:xfrm>
        <a:prstGeom prst="roundRect">
          <a:avLst>
            <a:gd name="adj" fmla="val 10000"/>
          </a:avLst>
        </a:prstGeom>
        <a:gradFill rotWithShape="0">
          <a:gsLst>
            <a:gs pos="0">
              <a:schemeClr val="accent4">
                <a:hueOff val="-10299276"/>
                <a:satOff val="69287"/>
                <a:lumOff val="-3333"/>
                <a:alphaOff val="0"/>
                <a:tint val="68000"/>
                <a:alpha val="90000"/>
                <a:lumMod val="100000"/>
              </a:schemeClr>
            </a:gs>
            <a:gs pos="100000">
              <a:schemeClr val="accent4">
                <a:hueOff val="-10299276"/>
                <a:satOff val="69287"/>
                <a:lumOff val="-3333"/>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35560" rIns="53340" bIns="35560" numCol="1" spcCol="1270" anchor="ctr" anchorCtr="0">
          <a:noAutofit/>
        </a:bodyPr>
        <a:lstStyle/>
        <a:p>
          <a:pPr marL="0" lvl="0" indent="0" algn="ctr" defTabSz="1244600" rtl="1">
            <a:lnSpc>
              <a:spcPct val="90000"/>
            </a:lnSpc>
            <a:spcBef>
              <a:spcPct val="0"/>
            </a:spcBef>
            <a:spcAft>
              <a:spcPct val="35000"/>
            </a:spcAft>
            <a:buNone/>
          </a:pPr>
          <a:r>
            <a:rPr lang="ar-SA" sz="2800" b="1" kern="1200" dirty="0"/>
            <a:t>الأجر العيني</a:t>
          </a:r>
          <a:endParaRPr lang="ar-DZ" sz="2800" b="1" kern="1200" dirty="0"/>
        </a:p>
      </dsp:txBody>
      <dsp:txXfrm>
        <a:off x="1355332" y="23658"/>
        <a:ext cx="1857194" cy="757088"/>
      </dsp:txXfrm>
    </dsp:sp>
    <dsp:sp modelId="{1E437836-B282-435C-B915-950528E98288}">
      <dsp:nvSpPr>
        <dsp:cNvPr id="0" name=""/>
        <dsp:cNvSpPr/>
      </dsp:nvSpPr>
      <dsp:spPr>
        <a:xfrm>
          <a:off x="2855220" y="804301"/>
          <a:ext cx="190430" cy="2167488"/>
        </a:xfrm>
        <a:custGeom>
          <a:avLst/>
          <a:gdLst/>
          <a:ahLst/>
          <a:cxnLst/>
          <a:rect l="0" t="0" r="0" b="0"/>
          <a:pathLst>
            <a:path>
              <a:moveTo>
                <a:pt x="190430" y="0"/>
              </a:moveTo>
              <a:lnTo>
                <a:pt x="190430" y="2167488"/>
              </a:lnTo>
              <a:lnTo>
                <a:pt x="0" y="2167488"/>
              </a:lnTo>
            </a:path>
          </a:pathLst>
        </a:custGeom>
        <a:noFill/>
        <a:ln w="22225" cap="rnd"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83C91E2-EF91-4084-9F71-D515612E02AA}">
      <dsp:nvSpPr>
        <dsp:cNvPr id="0" name=""/>
        <dsp:cNvSpPr/>
      </dsp:nvSpPr>
      <dsp:spPr>
        <a:xfrm>
          <a:off x="270331" y="959454"/>
          <a:ext cx="2584889" cy="4024670"/>
        </a:xfrm>
        <a:prstGeom prst="roundRect">
          <a:avLst>
            <a:gd name="adj" fmla="val 10000"/>
          </a:avLst>
        </a:prstGeom>
        <a:solidFill>
          <a:schemeClr val="lt1">
            <a:alpha val="90000"/>
            <a:hueOff val="0"/>
            <a:satOff val="0"/>
            <a:lumOff val="0"/>
            <a:alphaOff val="0"/>
          </a:schemeClr>
        </a:solidFill>
        <a:ln w="12700" cap="rnd" cmpd="sng" algn="ctr">
          <a:solidFill>
            <a:schemeClr val="accent4">
              <a:hueOff val="-10299276"/>
              <a:satOff val="69287"/>
              <a:lumOff val="-3333"/>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35560" rIns="53340" bIns="35560" numCol="1" spcCol="1270" anchor="ctr" anchorCtr="0">
          <a:noAutofit/>
        </a:bodyPr>
        <a:lstStyle/>
        <a:p>
          <a:pPr marL="0" lvl="0" indent="0" algn="ctr" defTabSz="1244600" rtl="1">
            <a:lnSpc>
              <a:spcPct val="90000"/>
            </a:lnSpc>
            <a:spcBef>
              <a:spcPct val="0"/>
            </a:spcBef>
            <a:spcAft>
              <a:spcPct val="35000"/>
            </a:spcAft>
            <a:buNone/>
          </a:pPr>
          <a:r>
            <a:rPr lang="ar-SA" sz="2800" kern="1200" dirty="0"/>
            <a:t>يتمثل في المقابل غير النقدي الذي يظهر في شكل خدمات تقدمها المنظمة للعامل، و من أمثلتها: الرعاية الصحية العلاج المواصلات السكن و الملابس، ووجبات الطعام أثناء العمل. </a:t>
          </a:r>
          <a:endParaRPr lang="ar-DZ" sz="2800" kern="1200" dirty="0"/>
        </a:p>
      </dsp:txBody>
      <dsp:txXfrm>
        <a:off x="346040" y="1035163"/>
        <a:ext cx="2433471" cy="38732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BC61C0-F746-4437-9954-99622D1FD77B}">
      <dsp:nvSpPr>
        <dsp:cNvPr id="0" name=""/>
        <dsp:cNvSpPr/>
      </dsp:nvSpPr>
      <dsp:spPr>
        <a:xfrm>
          <a:off x="3973572" y="-889481"/>
          <a:ext cx="6918973" cy="6918973"/>
        </a:xfrm>
        <a:prstGeom prst="blockArc">
          <a:avLst>
            <a:gd name="adj1" fmla="val 8100000"/>
            <a:gd name="adj2" fmla="val 13500000"/>
            <a:gd name="adj3" fmla="val 312"/>
          </a:avLst>
        </a:pr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599A7D-7CB1-4EB4-880F-D7558265C9AC}">
      <dsp:nvSpPr>
        <dsp:cNvPr id="0" name=""/>
        <dsp:cNvSpPr/>
      </dsp:nvSpPr>
      <dsp:spPr>
        <a:xfrm>
          <a:off x="68619" y="233664"/>
          <a:ext cx="4655203" cy="467124"/>
        </a:xfrm>
        <a:prstGeom prst="rect">
          <a:avLst/>
        </a:prstGeom>
        <a:gradFill rotWithShape="0">
          <a:gsLst>
            <a:gs pos="0">
              <a:schemeClr val="accent1">
                <a:hueOff val="0"/>
                <a:satOff val="0"/>
                <a:lumOff val="0"/>
                <a:alphaOff val="0"/>
                <a:tint val="68000"/>
                <a:alpha val="90000"/>
                <a:lumMod val="100000"/>
              </a:schemeClr>
            </a:gs>
            <a:gs pos="100000">
              <a:schemeClr val="accent1">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370780" bIns="60960" numCol="1" spcCol="1270" anchor="ctr" anchorCtr="0">
          <a:noAutofit/>
        </a:bodyPr>
        <a:lstStyle/>
        <a:p>
          <a:pPr marL="0" lvl="0" indent="0" algn="r" defTabSz="1066800" rtl="1">
            <a:lnSpc>
              <a:spcPct val="90000"/>
            </a:lnSpc>
            <a:spcBef>
              <a:spcPct val="0"/>
            </a:spcBef>
            <a:spcAft>
              <a:spcPct val="35000"/>
            </a:spcAft>
            <a:buNone/>
          </a:pPr>
          <a:r>
            <a:rPr lang="ar-SA" sz="2400" b="1" kern="1200" cap="none" spc="50" dirty="0">
              <a:ln w="0"/>
              <a:effectLst>
                <a:innerShdw blurRad="63500" dist="50800" dir="13500000">
                  <a:srgbClr val="000000">
                    <a:alpha val="50000"/>
                  </a:srgbClr>
                </a:innerShdw>
              </a:effectLst>
              <a:latin typeface="Arial" panose="020B0604020202020204" pitchFamily="34" charset="0"/>
              <a:ea typeface="Arial" panose="020B0604020202020204" pitchFamily="34" charset="0"/>
              <a:cs typeface="Simplified Arabic" panose="02020603050405020304" pitchFamily="18" charset="-78"/>
            </a:rPr>
            <a:t>التمهيد لتصميم النظام</a:t>
          </a:r>
          <a:endParaRPr lang="ar-DZ" sz="2400" b="1" kern="1200" cap="none" spc="50" dirty="0">
            <a:ln w="0"/>
            <a:effectLst>
              <a:innerShdw blurRad="63500" dist="50800" dir="13500000">
                <a:srgbClr val="000000">
                  <a:alpha val="50000"/>
                </a:srgbClr>
              </a:innerShdw>
            </a:effectLst>
          </a:endParaRPr>
        </a:p>
      </dsp:txBody>
      <dsp:txXfrm>
        <a:off x="68619" y="233664"/>
        <a:ext cx="4655203" cy="467124"/>
      </dsp:txXfrm>
    </dsp:sp>
    <dsp:sp modelId="{740F79E7-68F8-4E84-9966-F9B372DA6B90}">
      <dsp:nvSpPr>
        <dsp:cNvPr id="0" name=""/>
        <dsp:cNvSpPr/>
      </dsp:nvSpPr>
      <dsp:spPr>
        <a:xfrm>
          <a:off x="4431869" y="175274"/>
          <a:ext cx="583905" cy="583905"/>
        </a:xfrm>
        <a:prstGeom prst="ellipse">
          <a:avLst/>
        </a:prstGeom>
        <a:gradFill rotWithShape="0">
          <a:gsLst>
            <a:gs pos="0">
              <a:schemeClr val="lt1">
                <a:hueOff val="0"/>
                <a:satOff val="0"/>
                <a:lumOff val="0"/>
                <a:alphaOff val="0"/>
                <a:tint val="68000"/>
                <a:alpha val="90000"/>
                <a:lumMod val="100000"/>
              </a:schemeClr>
            </a:gs>
            <a:gs pos="100000">
              <a:schemeClr val="lt1">
                <a:hueOff val="0"/>
                <a:satOff val="0"/>
                <a:lumOff val="0"/>
                <a:alphaOff val="0"/>
                <a:tint val="90000"/>
                <a:lumMod val="95000"/>
              </a:schemeClr>
            </a:gs>
          </a:gsLst>
          <a:lin ang="5400000" scaled="1"/>
        </a:gradFill>
        <a:ln w="12700" cap="rnd"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00052598-62FE-4C81-9058-8EC4C18E6C1D}">
      <dsp:nvSpPr>
        <dsp:cNvPr id="0" name=""/>
        <dsp:cNvSpPr/>
      </dsp:nvSpPr>
      <dsp:spPr>
        <a:xfrm>
          <a:off x="68619" y="934762"/>
          <a:ext cx="4232180" cy="467124"/>
        </a:xfrm>
        <a:prstGeom prst="rect">
          <a:avLst/>
        </a:prstGeom>
        <a:gradFill rotWithShape="0">
          <a:gsLst>
            <a:gs pos="0">
              <a:schemeClr val="accent1">
                <a:hueOff val="0"/>
                <a:satOff val="0"/>
                <a:lumOff val="0"/>
                <a:alphaOff val="0"/>
                <a:tint val="68000"/>
                <a:alpha val="90000"/>
                <a:lumMod val="100000"/>
              </a:schemeClr>
            </a:gs>
            <a:gs pos="100000">
              <a:schemeClr val="accent1">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370780" bIns="60960" numCol="1" spcCol="1270" anchor="ctr" anchorCtr="0">
          <a:noAutofit/>
        </a:bodyPr>
        <a:lstStyle/>
        <a:p>
          <a:pPr marL="0" lvl="0" indent="0" algn="r" defTabSz="1066800" rtl="1">
            <a:lnSpc>
              <a:spcPct val="90000"/>
            </a:lnSpc>
            <a:spcBef>
              <a:spcPct val="0"/>
            </a:spcBef>
            <a:spcAft>
              <a:spcPct val="35000"/>
            </a:spcAft>
            <a:buNone/>
          </a:pPr>
          <a:r>
            <a:rPr lang="ar-SA" sz="2400" b="1" kern="1200" cap="none" spc="50">
              <a:ln w="0"/>
              <a:effectLst>
                <a:innerShdw blurRad="63500" dist="50800" dir="13500000">
                  <a:srgbClr val="000000">
                    <a:alpha val="50000"/>
                  </a:srgbClr>
                </a:innerShdw>
              </a:effectLst>
              <a:latin typeface="Arial" panose="020B0604020202020204" pitchFamily="34" charset="0"/>
              <a:ea typeface="Arial" panose="020B0604020202020204" pitchFamily="34" charset="0"/>
              <a:cs typeface="Simplified Arabic" panose="02020603050405020304" pitchFamily="18" charset="-78"/>
            </a:rPr>
            <a:t>اختيار طريقة تقييم الوظائف</a:t>
          </a:r>
          <a:endParaRPr lang="en-US" sz="2400" b="1" kern="1200" cap="none" spc="50" dirty="0">
            <a:ln w="0"/>
            <a:effectLst>
              <a:innerShdw blurRad="63500" dist="50800" dir="13500000">
                <a:srgbClr val="000000">
                  <a:alpha val="50000"/>
                </a:srgbClr>
              </a:innerShdw>
            </a:effectLst>
            <a:latin typeface="Arial" panose="020B0604020202020204" pitchFamily="34" charset="0"/>
            <a:ea typeface="Arial" panose="020B0604020202020204" pitchFamily="34" charset="0"/>
          </a:endParaRPr>
        </a:p>
      </dsp:txBody>
      <dsp:txXfrm>
        <a:off x="68619" y="934762"/>
        <a:ext cx="4232180" cy="467124"/>
      </dsp:txXfrm>
    </dsp:sp>
    <dsp:sp modelId="{8FBB3D7F-5767-441F-8818-BDCC2762DAB9}">
      <dsp:nvSpPr>
        <dsp:cNvPr id="0" name=""/>
        <dsp:cNvSpPr/>
      </dsp:nvSpPr>
      <dsp:spPr>
        <a:xfrm>
          <a:off x="4008846" y="876371"/>
          <a:ext cx="583905" cy="583905"/>
        </a:xfrm>
        <a:prstGeom prst="ellipse">
          <a:avLst/>
        </a:prstGeom>
        <a:gradFill rotWithShape="0">
          <a:gsLst>
            <a:gs pos="0">
              <a:schemeClr val="lt1">
                <a:hueOff val="0"/>
                <a:satOff val="0"/>
                <a:lumOff val="0"/>
                <a:alphaOff val="0"/>
                <a:tint val="68000"/>
                <a:alpha val="90000"/>
                <a:lumMod val="100000"/>
              </a:schemeClr>
            </a:gs>
            <a:gs pos="100000">
              <a:schemeClr val="lt1">
                <a:hueOff val="0"/>
                <a:satOff val="0"/>
                <a:lumOff val="0"/>
                <a:alphaOff val="0"/>
                <a:tint val="90000"/>
                <a:lumMod val="95000"/>
              </a:schemeClr>
            </a:gs>
          </a:gsLst>
          <a:lin ang="5400000" scaled="1"/>
        </a:gradFill>
        <a:ln w="12700" cap="rnd"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C62B926E-1DE1-4993-B793-3307B2D0E633}">
      <dsp:nvSpPr>
        <dsp:cNvPr id="0" name=""/>
        <dsp:cNvSpPr/>
      </dsp:nvSpPr>
      <dsp:spPr>
        <a:xfrm>
          <a:off x="68619" y="1635345"/>
          <a:ext cx="4000365" cy="467124"/>
        </a:xfrm>
        <a:prstGeom prst="rect">
          <a:avLst/>
        </a:prstGeom>
        <a:gradFill rotWithShape="0">
          <a:gsLst>
            <a:gs pos="0">
              <a:schemeClr val="accent1">
                <a:hueOff val="0"/>
                <a:satOff val="0"/>
                <a:lumOff val="0"/>
                <a:alphaOff val="0"/>
                <a:tint val="68000"/>
                <a:alpha val="90000"/>
                <a:lumMod val="100000"/>
              </a:schemeClr>
            </a:gs>
            <a:gs pos="100000">
              <a:schemeClr val="accent1">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370780" bIns="60960" numCol="1" spcCol="1270" anchor="ctr" anchorCtr="0">
          <a:noAutofit/>
        </a:bodyPr>
        <a:lstStyle/>
        <a:p>
          <a:pPr marL="0" lvl="0" indent="0" algn="r" defTabSz="1066800" rtl="1">
            <a:lnSpc>
              <a:spcPct val="90000"/>
            </a:lnSpc>
            <a:spcBef>
              <a:spcPct val="0"/>
            </a:spcBef>
            <a:spcAft>
              <a:spcPct val="35000"/>
            </a:spcAft>
            <a:buNone/>
          </a:pPr>
          <a:r>
            <a:rPr lang="ar-SA" sz="2400" b="1" kern="1200" cap="none" spc="50">
              <a:ln w="0"/>
              <a:effectLst>
                <a:innerShdw blurRad="63500" dist="50800" dir="13500000">
                  <a:srgbClr val="000000">
                    <a:alpha val="50000"/>
                  </a:srgbClr>
                </a:innerShdw>
              </a:effectLst>
              <a:latin typeface="Arial" panose="020B0604020202020204" pitchFamily="34" charset="0"/>
              <a:ea typeface="Arial" panose="020B0604020202020204" pitchFamily="34" charset="0"/>
              <a:cs typeface="Simplified Arabic" panose="02020603050405020304" pitchFamily="18" charset="-78"/>
            </a:rPr>
            <a:t>وضع ملامح خطة التقييم</a:t>
          </a:r>
          <a:endParaRPr lang="en-US" sz="2400" b="1" kern="1200" cap="none" spc="50" dirty="0">
            <a:ln w="0"/>
            <a:effectLst>
              <a:innerShdw blurRad="63500" dist="50800" dir="13500000">
                <a:srgbClr val="000000">
                  <a:alpha val="50000"/>
                </a:srgbClr>
              </a:innerShdw>
            </a:effectLst>
            <a:latin typeface="Arial" panose="020B0604020202020204" pitchFamily="34" charset="0"/>
            <a:ea typeface="Arial" panose="020B0604020202020204" pitchFamily="34" charset="0"/>
          </a:endParaRPr>
        </a:p>
      </dsp:txBody>
      <dsp:txXfrm>
        <a:off x="68619" y="1635345"/>
        <a:ext cx="4000365" cy="467124"/>
      </dsp:txXfrm>
    </dsp:sp>
    <dsp:sp modelId="{A8BFA83A-3E8C-4210-B4D4-7062BD735E48}">
      <dsp:nvSpPr>
        <dsp:cNvPr id="0" name=""/>
        <dsp:cNvSpPr/>
      </dsp:nvSpPr>
      <dsp:spPr>
        <a:xfrm>
          <a:off x="3777032" y="1576955"/>
          <a:ext cx="583905" cy="583905"/>
        </a:xfrm>
        <a:prstGeom prst="ellipse">
          <a:avLst/>
        </a:prstGeom>
        <a:gradFill rotWithShape="0">
          <a:gsLst>
            <a:gs pos="0">
              <a:schemeClr val="lt1">
                <a:hueOff val="0"/>
                <a:satOff val="0"/>
                <a:lumOff val="0"/>
                <a:alphaOff val="0"/>
                <a:tint val="68000"/>
                <a:alpha val="90000"/>
                <a:lumMod val="100000"/>
              </a:schemeClr>
            </a:gs>
            <a:gs pos="100000">
              <a:schemeClr val="lt1">
                <a:hueOff val="0"/>
                <a:satOff val="0"/>
                <a:lumOff val="0"/>
                <a:alphaOff val="0"/>
                <a:tint val="90000"/>
                <a:lumMod val="95000"/>
              </a:schemeClr>
            </a:gs>
          </a:gsLst>
          <a:lin ang="5400000" scaled="1"/>
        </a:gradFill>
        <a:ln w="12700" cap="rnd"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4A3A58BC-F7E6-4B6A-8162-22EEE9477AB5}">
      <dsp:nvSpPr>
        <dsp:cNvPr id="0" name=""/>
        <dsp:cNvSpPr/>
      </dsp:nvSpPr>
      <dsp:spPr>
        <a:xfrm>
          <a:off x="68619" y="2336442"/>
          <a:ext cx="3926349" cy="467124"/>
        </a:xfrm>
        <a:prstGeom prst="rect">
          <a:avLst/>
        </a:prstGeom>
        <a:gradFill rotWithShape="0">
          <a:gsLst>
            <a:gs pos="0">
              <a:schemeClr val="accent1">
                <a:hueOff val="0"/>
                <a:satOff val="0"/>
                <a:lumOff val="0"/>
                <a:alphaOff val="0"/>
                <a:tint val="68000"/>
                <a:alpha val="90000"/>
                <a:lumMod val="100000"/>
              </a:schemeClr>
            </a:gs>
            <a:gs pos="100000">
              <a:schemeClr val="accent1">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370780" bIns="60960" numCol="1" spcCol="1270" anchor="ctr" anchorCtr="0">
          <a:noAutofit/>
        </a:bodyPr>
        <a:lstStyle/>
        <a:p>
          <a:pPr marL="0" lvl="0" indent="0" algn="r" defTabSz="1066800" rtl="1">
            <a:lnSpc>
              <a:spcPct val="90000"/>
            </a:lnSpc>
            <a:spcBef>
              <a:spcPct val="0"/>
            </a:spcBef>
            <a:spcAft>
              <a:spcPct val="35000"/>
            </a:spcAft>
            <a:buNone/>
          </a:pPr>
          <a:r>
            <a:rPr lang="ar-SA" sz="2400" b="1" kern="1200" cap="none" spc="50">
              <a:ln w="0"/>
              <a:effectLst>
                <a:innerShdw blurRad="63500" dist="50800" dir="13500000">
                  <a:srgbClr val="000000">
                    <a:alpha val="50000"/>
                  </a:srgbClr>
                </a:innerShdw>
              </a:effectLst>
              <a:latin typeface="Arial" panose="020B0604020202020204" pitchFamily="34" charset="0"/>
              <a:ea typeface="Arial" panose="020B0604020202020204" pitchFamily="34" charset="0"/>
              <a:cs typeface="Simplified Arabic" panose="02020603050405020304" pitchFamily="18" charset="-78"/>
            </a:rPr>
            <a:t>التقييم الفعلي للوظائف</a:t>
          </a:r>
          <a:endParaRPr lang="en-US" sz="2400" b="1" kern="1200" cap="none" spc="50" dirty="0">
            <a:ln w="0"/>
            <a:effectLst>
              <a:innerShdw blurRad="63500" dist="50800" dir="13500000">
                <a:srgbClr val="000000">
                  <a:alpha val="50000"/>
                </a:srgbClr>
              </a:innerShdw>
            </a:effectLst>
            <a:latin typeface="Arial" panose="020B0604020202020204" pitchFamily="34" charset="0"/>
            <a:ea typeface="Arial" panose="020B0604020202020204" pitchFamily="34" charset="0"/>
          </a:endParaRPr>
        </a:p>
      </dsp:txBody>
      <dsp:txXfrm>
        <a:off x="68619" y="2336442"/>
        <a:ext cx="3926349" cy="467124"/>
      </dsp:txXfrm>
    </dsp:sp>
    <dsp:sp modelId="{387C53D0-6274-498A-9CE9-3170B10A448F}">
      <dsp:nvSpPr>
        <dsp:cNvPr id="0" name=""/>
        <dsp:cNvSpPr/>
      </dsp:nvSpPr>
      <dsp:spPr>
        <a:xfrm>
          <a:off x="3703016" y="2278052"/>
          <a:ext cx="583905" cy="583905"/>
        </a:xfrm>
        <a:prstGeom prst="ellipse">
          <a:avLst/>
        </a:prstGeom>
        <a:gradFill rotWithShape="0">
          <a:gsLst>
            <a:gs pos="0">
              <a:schemeClr val="lt1">
                <a:hueOff val="0"/>
                <a:satOff val="0"/>
                <a:lumOff val="0"/>
                <a:alphaOff val="0"/>
                <a:tint val="68000"/>
                <a:alpha val="90000"/>
                <a:lumMod val="100000"/>
              </a:schemeClr>
            </a:gs>
            <a:gs pos="100000">
              <a:schemeClr val="lt1">
                <a:hueOff val="0"/>
                <a:satOff val="0"/>
                <a:lumOff val="0"/>
                <a:alphaOff val="0"/>
                <a:tint val="90000"/>
                <a:lumMod val="95000"/>
              </a:schemeClr>
            </a:gs>
          </a:gsLst>
          <a:lin ang="5400000" scaled="1"/>
        </a:gradFill>
        <a:ln w="12700" cap="rnd"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CB70A1B7-F137-4522-A74A-78E4CE2282C2}">
      <dsp:nvSpPr>
        <dsp:cNvPr id="0" name=""/>
        <dsp:cNvSpPr/>
      </dsp:nvSpPr>
      <dsp:spPr>
        <a:xfrm>
          <a:off x="68619" y="3037540"/>
          <a:ext cx="4000365" cy="467124"/>
        </a:xfrm>
        <a:prstGeom prst="rect">
          <a:avLst/>
        </a:prstGeom>
        <a:gradFill rotWithShape="0">
          <a:gsLst>
            <a:gs pos="0">
              <a:schemeClr val="accent1">
                <a:hueOff val="0"/>
                <a:satOff val="0"/>
                <a:lumOff val="0"/>
                <a:alphaOff val="0"/>
                <a:tint val="68000"/>
                <a:alpha val="90000"/>
                <a:lumMod val="100000"/>
              </a:schemeClr>
            </a:gs>
            <a:gs pos="100000">
              <a:schemeClr val="accent1">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370780" bIns="60960" numCol="1" spcCol="1270" anchor="ctr" anchorCtr="0">
          <a:noAutofit/>
        </a:bodyPr>
        <a:lstStyle/>
        <a:p>
          <a:pPr marL="0" lvl="0" indent="0" algn="r" defTabSz="1066800" rtl="1">
            <a:lnSpc>
              <a:spcPct val="90000"/>
            </a:lnSpc>
            <a:spcBef>
              <a:spcPct val="0"/>
            </a:spcBef>
            <a:spcAft>
              <a:spcPct val="35000"/>
            </a:spcAft>
            <a:buNone/>
          </a:pPr>
          <a:r>
            <a:rPr lang="ar-SA" sz="2400" b="1" kern="1200" cap="none" spc="50">
              <a:ln w="0"/>
              <a:effectLst>
                <a:innerShdw blurRad="63500" dist="50800" dir="13500000">
                  <a:srgbClr val="000000">
                    <a:alpha val="50000"/>
                  </a:srgbClr>
                </a:innerShdw>
              </a:effectLst>
              <a:latin typeface="Arial" panose="020B0604020202020204" pitchFamily="34" charset="0"/>
              <a:ea typeface="Arial" panose="020B0604020202020204" pitchFamily="34" charset="0"/>
              <a:cs typeface="Simplified Arabic" panose="02020603050405020304" pitchFamily="18" charset="-78"/>
            </a:rPr>
            <a:t>تحديد عدد الدرجات</a:t>
          </a:r>
          <a:endParaRPr lang="en-US" sz="2400" b="1" kern="1200" cap="none" spc="50" dirty="0">
            <a:ln w="0"/>
            <a:effectLst>
              <a:innerShdw blurRad="63500" dist="50800" dir="13500000">
                <a:srgbClr val="000000">
                  <a:alpha val="50000"/>
                </a:srgbClr>
              </a:innerShdw>
            </a:effectLst>
            <a:latin typeface="Arial" panose="020B0604020202020204" pitchFamily="34" charset="0"/>
            <a:ea typeface="Arial" panose="020B0604020202020204" pitchFamily="34" charset="0"/>
          </a:endParaRPr>
        </a:p>
      </dsp:txBody>
      <dsp:txXfrm>
        <a:off x="68619" y="3037540"/>
        <a:ext cx="4000365" cy="467124"/>
      </dsp:txXfrm>
    </dsp:sp>
    <dsp:sp modelId="{01AD09C4-9281-45F8-93DF-F03FB690C910}">
      <dsp:nvSpPr>
        <dsp:cNvPr id="0" name=""/>
        <dsp:cNvSpPr/>
      </dsp:nvSpPr>
      <dsp:spPr>
        <a:xfrm>
          <a:off x="3777032" y="2979149"/>
          <a:ext cx="583905" cy="583905"/>
        </a:xfrm>
        <a:prstGeom prst="ellipse">
          <a:avLst/>
        </a:prstGeom>
        <a:gradFill rotWithShape="0">
          <a:gsLst>
            <a:gs pos="0">
              <a:schemeClr val="lt1">
                <a:hueOff val="0"/>
                <a:satOff val="0"/>
                <a:lumOff val="0"/>
                <a:alphaOff val="0"/>
                <a:tint val="68000"/>
                <a:alpha val="90000"/>
                <a:lumMod val="100000"/>
              </a:schemeClr>
            </a:gs>
            <a:gs pos="100000">
              <a:schemeClr val="lt1">
                <a:hueOff val="0"/>
                <a:satOff val="0"/>
                <a:lumOff val="0"/>
                <a:alphaOff val="0"/>
                <a:tint val="90000"/>
                <a:lumMod val="95000"/>
              </a:schemeClr>
            </a:gs>
          </a:gsLst>
          <a:lin ang="5400000" scaled="1"/>
        </a:gradFill>
        <a:ln w="12700" cap="rnd"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F0ED307D-0556-48C0-80E3-B39987D471D5}">
      <dsp:nvSpPr>
        <dsp:cNvPr id="0" name=""/>
        <dsp:cNvSpPr/>
      </dsp:nvSpPr>
      <dsp:spPr>
        <a:xfrm>
          <a:off x="68619" y="3738123"/>
          <a:ext cx="4232180" cy="467124"/>
        </a:xfrm>
        <a:prstGeom prst="rect">
          <a:avLst/>
        </a:prstGeom>
        <a:gradFill rotWithShape="0">
          <a:gsLst>
            <a:gs pos="0">
              <a:schemeClr val="accent1">
                <a:hueOff val="0"/>
                <a:satOff val="0"/>
                <a:lumOff val="0"/>
                <a:alphaOff val="0"/>
                <a:tint val="68000"/>
                <a:alpha val="90000"/>
                <a:lumMod val="100000"/>
              </a:schemeClr>
            </a:gs>
            <a:gs pos="100000">
              <a:schemeClr val="accent1">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370780" bIns="60960" numCol="1" spcCol="1270" anchor="ctr" anchorCtr="0">
          <a:noAutofit/>
        </a:bodyPr>
        <a:lstStyle/>
        <a:p>
          <a:pPr marL="0" lvl="0" indent="0" algn="r" defTabSz="1066800" rtl="1">
            <a:lnSpc>
              <a:spcPct val="90000"/>
            </a:lnSpc>
            <a:spcBef>
              <a:spcPct val="0"/>
            </a:spcBef>
            <a:spcAft>
              <a:spcPct val="35000"/>
            </a:spcAft>
            <a:buNone/>
          </a:pPr>
          <a:r>
            <a:rPr lang="ar-SA" sz="2400" b="1" kern="1200" cap="none" spc="50">
              <a:ln w="0"/>
              <a:effectLst>
                <a:innerShdw blurRad="63500" dist="50800" dir="13500000">
                  <a:srgbClr val="000000">
                    <a:alpha val="50000"/>
                  </a:srgbClr>
                </a:innerShdw>
              </a:effectLst>
              <a:latin typeface="Arial" panose="020B0604020202020204" pitchFamily="34" charset="0"/>
              <a:ea typeface="Arial" panose="020B0604020202020204" pitchFamily="34" charset="0"/>
              <a:cs typeface="Simplified Arabic" panose="02020603050405020304" pitchFamily="18" charset="-78"/>
            </a:rPr>
            <a:t>تسعير الدرجات</a:t>
          </a:r>
          <a:endParaRPr lang="en-US" sz="2400" b="1" kern="1200" cap="none" spc="50" dirty="0">
            <a:ln w="0"/>
            <a:effectLst>
              <a:innerShdw blurRad="63500" dist="50800" dir="13500000">
                <a:srgbClr val="000000">
                  <a:alpha val="50000"/>
                </a:srgbClr>
              </a:innerShdw>
            </a:effectLst>
            <a:latin typeface="Arial" panose="020B0604020202020204" pitchFamily="34" charset="0"/>
            <a:ea typeface="Arial" panose="020B0604020202020204" pitchFamily="34" charset="0"/>
          </a:endParaRPr>
        </a:p>
      </dsp:txBody>
      <dsp:txXfrm>
        <a:off x="68619" y="3738123"/>
        <a:ext cx="4232180" cy="467124"/>
      </dsp:txXfrm>
    </dsp:sp>
    <dsp:sp modelId="{002F6594-69D3-42E8-9872-3A578E509ACD}">
      <dsp:nvSpPr>
        <dsp:cNvPr id="0" name=""/>
        <dsp:cNvSpPr/>
      </dsp:nvSpPr>
      <dsp:spPr>
        <a:xfrm>
          <a:off x="4008846" y="3679733"/>
          <a:ext cx="583905" cy="583905"/>
        </a:xfrm>
        <a:prstGeom prst="ellipse">
          <a:avLst/>
        </a:prstGeom>
        <a:gradFill rotWithShape="0">
          <a:gsLst>
            <a:gs pos="0">
              <a:schemeClr val="lt1">
                <a:hueOff val="0"/>
                <a:satOff val="0"/>
                <a:lumOff val="0"/>
                <a:alphaOff val="0"/>
                <a:tint val="68000"/>
                <a:alpha val="90000"/>
                <a:lumMod val="100000"/>
              </a:schemeClr>
            </a:gs>
            <a:gs pos="100000">
              <a:schemeClr val="lt1">
                <a:hueOff val="0"/>
                <a:satOff val="0"/>
                <a:lumOff val="0"/>
                <a:alphaOff val="0"/>
                <a:tint val="90000"/>
                <a:lumMod val="95000"/>
              </a:schemeClr>
            </a:gs>
          </a:gsLst>
          <a:lin ang="5400000" scaled="1"/>
        </a:gradFill>
        <a:ln w="12700" cap="rnd"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5F16527B-0520-41CD-A9AC-55185BDEEF20}">
      <dsp:nvSpPr>
        <dsp:cNvPr id="0" name=""/>
        <dsp:cNvSpPr/>
      </dsp:nvSpPr>
      <dsp:spPr>
        <a:xfrm>
          <a:off x="68619" y="4439221"/>
          <a:ext cx="4655203" cy="467124"/>
        </a:xfrm>
        <a:prstGeom prst="rect">
          <a:avLst/>
        </a:prstGeom>
        <a:gradFill rotWithShape="0">
          <a:gsLst>
            <a:gs pos="0">
              <a:schemeClr val="accent1">
                <a:hueOff val="0"/>
                <a:satOff val="0"/>
                <a:lumOff val="0"/>
                <a:alphaOff val="0"/>
                <a:tint val="68000"/>
                <a:alpha val="90000"/>
                <a:lumMod val="100000"/>
              </a:schemeClr>
            </a:gs>
            <a:gs pos="100000">
              <a:schemeClr val="accent1">
                <a:hueOff val="0"/>
                <a:satOff val="0"/>
                <a:lumOff val="0"/>
                <a:alphaOff val="0"/>
                <a:tint val="90000"/>
                <a:lumMod val="95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370780" bIns="60960" numCol="1" spcCol="1270" anchor="ctr" anchorCtr="0">
          <a:noAutofit/>
        </a:bodyPr>
        <a:lstStyle/>
        <a:p>
          <a:pPr marL="0" lvl="0" indent="0" algn="r" defTabSz="1066800" rtl="1">
            <a:lnSpc>
              <a:spcPct val="90000"/>
            </a:lnSpc>
            <a:spcBef>
              <a:spcPct val="0"/>
            </a:spcBef>
            <a:spcAft>
              <a:spcPct val="35000"/>
            </a:spcAft>
            <a:buNone/>
          </a:pPr>
          <a:r>
            <a:rPr lang="ar-SA" sz="2400" b="1" kern="1200" cap="none" spc="50">
              <a:ln w="0"/>
              <a:effectLst>
                <a:innerShdw blurRad="63500" dist="50800" dir="13500000">
                  <a:srgbClr val="000000">
                    <a:alpha val="50000"/>
                  </a:srgbClr>
                </a:innerShdw>
              </a:effectLst>
              <a:latin typeface="Arial" panose="020B0604020202020204" pitchFamily="34" charset="0"/>
              <a:ea typeface="Arial" panose="020B0604020202020204" pitchFamily="34" charset="0"/>
              <a:cs typeface="Simplified Arabic" panose="02020603050405020304" pitchFamily="18" charset="-78"/>
            </a:rPr>
            <a:t>إدارة نظام الأجور</a:t>
          </a:r>
          <a:endParaRPr lang="en-US" sz="2400" b="1" kern="1200" cap="none" spc="50" dirty="0">
            <a:ln w="0"/>
            <a:effectLst>
              <a:innerShdw blurRad="63500" dist="50800" dir="13500000">
                <a:srgbClr val="000000">
                  <a:alpha val="50000"/>
                </a:srgbClr>
              </a:innerShdw>
            </a:effectLst>
            <a:latin typeface="Arial" panose="020B0604020202020204" pitchFamily="34" charset="0"/>
            <a:ea typeface="Arial" panose="020B0604020202020204" pitchFamily="34" charset="0"/>
          </a:endParaRPr>
        </a:p>
      </dsp:txBody>
      <dsp:txXfrm>
        <a:off x="68619" y="4439221"/>
        <a:ext cx="4655203" cy="467124"/>
      </dsp:txXfrm>
    </dsp:sp>
    <dsp:sp modelId="{C543D28F-88C9-4FAA-9818-F640E00FAE30}">
      <dsp:nvSpPr>
        <dsp:cNvPr id="0" name=""/>
        <dsp:cNvSpPr/>
      </dsp:nvSpPr>
      <dsp:spPr>
        <a:xfrm>
          <a:off x="4431869" y="4380830"/>
          <a:ext cx="583905" cy="583905"/>
        </a:xfrm>
        <a:prstGeom prst="ellipse">
          <a:avLst/>
        </a:prstGeom>
        <a:gradFill rotWithShape="0">
          <a:gsLst>
            <a:gs pos="0">
              <a:schemeClr val="lt1">
                <a:hueOff val="0"/>
                <a:satOff val="0"/>
                <a:lumOff val="0"/>
                <a:alphaOff val="0"/>
                <a:tint val="68000"/>
                <a:alpha val="90000"/>
                <a:lumMod val="100000"/>
              </a:schemeClr>
            </a:gs>
            <a:gs pos="100000">
              <a:schemeClr val="lt1">
                <a:hueOff val="0"/>
                <a:satOff val="0"/>
                <a:lumOff val="0"/>
                <a:alphaOff val="0"/>
                <a:tint val="90000"/>
                <a:lumMod val="95000"/>
              </a:schemeClr>
            </a:gs>
          </a:gsLst>
          <a:lin ang="5400000" scaled="1"/>
        </a:gradFill>
        <a:ln w="12700" cap="rnd"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DZ"/>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7E25A052-83E6-4B81-9056-ABF3569B4468}" type="datetimeFigureOut">
              <a:rPr lang="ar-DZ" smtClean="0"/>
              <a:t>06-05-1445</a:t>
            </a:fld>
            <a:endParaRPr lang="ar-DZ"/>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ar-DZ"/>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ar-DZ"/>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DZ"/>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19CB1C1B-E59C-4C8A-9489-B5C4000E371B}" type="slidenum">
              <a:rPr lang="ar-DZ" smtClean="0"/>
              <a:t>‹N°›</a:t>
            </a:fld>
            <a:endParaRPr lang="ar-DZ"/>
          </a:p>
        </p:txBody>
      </p:sp>
    </p:spTree>
    <p:extLst>
      <p:ext uri="{BB962C8B-B14F-4D97-AF65-F5344CB8AC3E}">
        <p14:creationId xmlns:p14="http://schemas.microsoft.com/office/powerpoint/2010/main" val="4068848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ar-DZ" dirty="0"/>
          </a:p>
        </p:txBody>
      </p:sp>
      <p:sp>
        <p:nvSpPr>
          <p:cNvPr id="4" name="Espace réservé du numéro de diapositive 3"/>
          <p:cNvSpPr>
            <a:spLocks noGrp="1"/>
          </p:cNvSpPr>
          <p:nvPr>
            <p:ph type="sldNum" sz="quarter" idx="5"/>
          </p:nvPr>
        </p:nvSpPr>
        <p:spPr/>
        <p:txBody>
          <a:bodyPr/>
          <a:lstStyle/>
          <a:p>
            <a:fld id="{19CB1C1B-E59C-4C8A-9489-B5C4000E371B}" type="slidenum">
              <a:rPr lang="ar-DZ" smtClean="0"/>
              <a:t>4</a:t>
            </a:fld>
            <a:endParaRPr lang="ar-DZ"/>
          </a:p>
        </p:txBody>
      </p:sp>
    </p:spTree>
    <p:extLst>
      <p:ext uri="{BB962C8B-B14F-4D97-AF65-F5344CB8AC3E}">
        <p14:creationId xmlns:p14="http://schemas.microsoft.com/office/powerpoint/2010/main" val="663408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ar-DZ" dirty="0"/>
          </a:p>
        </p:txBody>
      </p:sp>
      <p:sp>
        <p:nvSpPr>
          <p:cNvPr id="4" name="Espace réservé du numéro de diapositive 3"/>
          <p:cNvSpPr>
            <a:spLocks noGrp="1"/>
          </p:cNvSpPr>
          <p:nvPr>
            <p:ph type="sldNum" sz="quarter" idx="5"/>
          </p:nvPr>
        </p:nvSpPr>
        <p:spPr/>
        <p:txBody>
          <a:bodyPr/>
          <a:lstStyle/>
          <a:p>
            <a:fld id="{19CB1C1B-E59C-4C8A-9489-B5C4000E371B}" type="slidenum">
              <a:rPr lang="ar-DZ" smtClean="0"/>
              <a:t>25</a:t>
            </a:fld>
            <a:endParaRPr lang="ar-DZ"/>
          </a:p>
        </p:txBody>
      </p:sp>
    </p:spTree>
    <p:extLst>
      <p:ext uri="{BB962C8B-B14F-4D97-AF65-F5344CB8AC3E}">
        <p14:creationId xmlns:p14="http://schemas.microsoft.com/office/powerpoint/2010/main" val="218326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A5932928-52F3-4DC4-B334-16D3676C8CDC}" type="datetimeFigureOut">
              <a:rPr lang="ar-DZ" smtClean="0"/>
              <a:t>06-05-1445</a:t>
            </a:fld>
            <a:endParaRPr lang="ar-DZ"/>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ar-DZ"/>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3B63EE6A-A953-4D56-9FBF-E29314E2F34F}" type="slidenum">
              <a:rPr lang="ar-DZ" smtClean="0"/>
              <a:t>‹N°›</a:t>
            </a:fld>
            <a:endParaRPr lang="ar-DZ"/>
          </a:p>
        </p:txBody>
      </p:sp>
    </p:spTree>
    <p:extLst>
      <p:ext uri="{BB962C8B-B14F-4D97-AF65-F5344CB8AC3E}">
        <p14:creationId xmlns:p14="http://schemas.microsoft.com/office/powerpoint/2010/main" val="1745340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5932928-52F3-4DC4-B334-16D3676C8CDC}" type="datetimeFigureOut">
              <a:rPr lang="ar-DZ" smtClean="0"/>
              <a:t>06-05-1445</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3B63EE6A-A953-4D56-9FBF-E29314E2F34F}" type="slidenum">
              <a:rPr lang="ar-DZ" smtClean="0"/>
              <a:t>‹N°›</a:t>
            </a:fld>
            <a:endParaRPr lang="ar-DZ"/>
          </a:p>
        </p:txBody>
      </p:sp>
    </p:spTree>
    <p:extLst>
      <p:ext uri="{BB962C8B-B14F-4D97-AF65-F5344CB8AC3E}">
        <p14:creationId xmlns:p14="http://schemas.microsoft.com/office/powerpoint/2010/main" val="235745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A5932928-52F3-4DC4-B334-16D3676C8CDC}" type="datetimeFigureOut">
              <a:rPr lang="ar-DZ" smtClean="0"/>
              <a:t>06-05-1445</a:t>
            </a:fld>
            <a:endParaRPr lang="ar-DZ"/>
          </a:p>
        </p:txBody>
      </p:sp>
      <p:sp>
        <p:nvSpPr>
          <p:cNvPr id="5" name="Footer Placeholder 4"/>
          <p:cNvSpPr>
            <a:spLocks noGrp="1"/>
          </p:cNvSpPr>
          <p:nvPr>
            <p:ph type="ftr" sz="quarter" idx="11"/>
          </p:nvPr>
        </p:nvSpPr>
        <p:spPr>
          <a:xfrm>
            <a:off x="774923" y="5951811"/>
            <a:ext cx="7896279" cy="365125"/>
          </a:xfrm>
        </p:spPr>
        <p:txBody>
          <a:bodyPr/>
          <a:lstStyle/>
          <a:p>
            <a:endParaRPr lang="ar-DZ"/>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3B63EE6A-A953-4D56-9FBF-E29314E2F34F}" type="slidenum">
              <a:rPr lang="ar-DZ" smtClean="0"/>
              <a:t>‹N°›</a:t>
            </a:fld>
            <a:endParaRPr lang="ar-DZ"/>
          </a:p>
        </p:txBody>
      </p:sp>
    </p:spTree>
    <p:extLst>
      <p:ext uri="{BB962C8B-B14F-4D97-AF65-F5344CB8AC3E}">
        <p14:creationId xmlns:p14="http://schemas.microsoft.com/office/powerpoint/2010/main" val="2418072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fr-FR"/>
              <a:t>Modifiez le style du titre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5932928-52F3-4DC4-B334-16D3676C8CDC}" type="datetimeFigureOut">
              <a:rPr lang="ar-DZ" smtClean="0"/>
              <a:t>06-05-1445</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a:xfrm>
            <a:off x="10558300" y="5956137"/>
            <a:ext cx="1052508" cy="365125"/>
          </a:xfrm>
        </p:spPr>
        <p:txBody>
          <a:bodyPr/>
          <a:lstStyle/>
          <a:p>
            <a:fld id="{3B63EE6A-A953-4D56-9FBF-E29314E2F34F}" type="slidenum">
              <a:rPr lang="ar-DZ" smtClean="0"/>
              <a:t>‹N°›</a:t>
            </a:fld>
            <a:endParaRPr lang="ar-DZ"/>
          </a:p>
        </p:txBody>
      </p:sp>
    </p:spTree>
    <p:extLst>
      <p:ext uri="{BB962C8B-B14F-4D97-AF65-F5344CB8AC3E}">
        <p14:creationId xmlns:p14="http://schemas.microsoft.com/office/powerpoint/2010/main" val="859073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fr-FR"/>
              <a:t>Modifiez le style du titre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A5932928-52F3-4DC4-B334-16D3676C8CDC}" type="datetimeFigureOut">
              <a:rPr lang="ar-DZ" smtClean="0"/>
              <a:t>06-05-1445</a:t>
            </a:fld>
            <a:endParaRPr lang="ar-DZ"/>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ar-DZ"/>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3B63EE6A-A953-4D56-9FBF-E29314E2F34F}" type="slidenum">
              <a:rPr lang="ar-DZ" smtClean="0"/>
              <a:t>‹N°›</a:t>
            </a:fld>
            <a:endParaRPr lang="ar-DZ"/>
          </a:p>
        </p:txBody>
      </p:sp>
    </p:spTree>
    <p:extLst>
      <p:ext uri="{BB962C8B-B14F-4D97-AF65-F5344CB8AC3E}">
        <p14:creationId xmlns:p14="http://schemas.microsoft.com/office/powerpoint/2010/main" val="3523459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fr-FR"/>
              <a:t>Modifiez le style du titre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5932928-52F3-4DC4-B334-16D3676C8CDC}" type="datetimeFigureOut">
              <a:rPr lang="ar-DZ" smtClean="0"/>
              <a:t>06-05-1445</a:t>
            </a:fld>
            <a:endParaRPr lang="ar-DZ"/>
          </a:p>
        </p:txBody>
      </p:sp>
      <p:sp>
        <p:nvSpPr>
          <p:cNvPr id="6" name="Footer Placeholder 5"/>
          <p:cNvSpPr>
            <a:spLocks noGrp="1"/>
          </p:cNvSpPr>
          <p:nvPr>
            <p:ph type="ftr" sz="quarter" idx="11"/>
          </p:nvPr>
        </p:nvSpPr>
        <p:spPr/>
        <p:txBody>
          <a:bodyPr/>
          <a:lstStyle/>
          <a:p>
            <a:endParaRPr lang="ar-DZ"/>
          </a:p>
        </p:txBody>
      </p:sp>
      <p:sp>
        <p:nvSpPr>
          <p:cNvPr id="7" name="Slide Number Placeholder 6"/>
          <p:cNvSpPr>
            <a:spLocks noGrp="1"/>
          </p:cNvSpPr>
          <p:nvPr>
            <p:ph type="sldNum" sz="quarter" idx="12"/>
          </p:nvPr>
        </p:nvSpPr>
        <p:spPr/>
        <p:txBody>
          <a:bodyPr/>
          <a:lstStyle/>
          <a:p>
            <a:fld id="{3B63EE6A-A953-4D56-9FBF-E29314E2F34F}" type="slidenum">
              <a:rPr lang="ar-DZ" smtClean="0"/>
              <a:t>‹N°›</a:t>
            </a:fld>
            <a:endParaRPr lang="ar-DZ"/>
          </a:p>
        </p:txBody>
      </p:sp>
    </p:spTree>
    <p:extLst>
      <p:ext uri="{BB962C8B-B14F-4D97-AF65-F5344CB8AC3E}">
        <p14:creationId xmlns:p14="http://schemas.microsoft.com/office/powerpoint/2010/main" val="3054606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fr-FR"/>
              <a:t>Modifiez le style du titre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5932928-52F3-4DC4-B334-16D3676C8CDC}" type="datetimeFigureOut">
              <a:rPr lang="ar-DZ" smtClean="0"/>
              <a:t>06-05-1445</a:t>
            </a:fld>
            <a:endParaRPr lang="ar-DZ"/>
          </a:p>
        </p:txBody>
      </p:sp>
      <p:sp>
        <p:nvSpPr>
          <p:cNvPr id="8" name="Footer Placeholder 7"/>
          <p:cNvSpPr>
            <a:spLocks noGrp="1"/>
          </p:cNvSpPr>
          <p:nvPr>
            <p:ph type="ftr" sz="quarter" idx="11"/>
          </p:nvPr>
        </p:nvSpPr>
        <p:spPr/>
        <p:txBody>
          <a:bodyPr/>
          <a:lstStyle/>
          <a:p>
            <a:endParaRPr lang="ar-DZ"/>
          </a:p>
        </p:txBody>
      </p:sp>
      <p:sp>
        <p:nvSpPr>
          <p:cNvPr id="9" name="Slide Number Placeholder 8"/>
          <p:cNvSpPr>
            <a:spLocks noGrp="1"/>
          </p:cNvSpPr>
          <p:nvPr>
            <p:ph type="sldNum" sz="quarter" idx="12"/>
          </p:nvPr>
        </p:nvSpPr>
        <p:spPr/>
        <p:txBody>
          <a:bodyPr/>
          <a:lstStyle/>
          <a:p>
            <a:fld id="{3B63EE6A-A953-4D56-9FBF-E29314E2F34F}" type="slidenum">
              <a:rPr lang="ar-DZ" smtClean="0"/>
              <a:t>‹N°›</a:t>
            </a:fld>
            <a:endParaRPr lang="ar-DZ"/>
          </a:p>
        </p:txBody>
      </p:sp>
    </p:spTree>
    <p:extLst>
      <p:ext uri="{BB962C8B-B14F-4D97-AF65-F5344CB8AC3E}">
        <p14:creationId xmlns:p14="http://schemas.microsoft.com/office/powerpoint/2010/main" val="2078292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A5932928-52F3-4DC4-B334-16D3676C8CDC}" type="datetimeFigureOut">
              <a:rPr lang="ar-DZ" smtClean="0"/>
              <a:t>06-05-1445</a:t>
            </a:fld>
            <a:endParaRPr lang="ar-DZ"/>
          </a:p>
        </p:txBody>
      </p:sp>
      <p:sp>
        <p:nvSpPr>
          <p:cNvPr id="4" name="Footer Placeholder 3"/>
          <p:cNvSpPr>
            <a:spLocks noGrp="1"/>
          </p:cNvSpPr>
          <p:nvPr>
            <p:ph type="ftr" sz="quarter" idx="11"/>
          </p:nvPr>
        </p:nvSpPr>
        <p:spPr/>
        <p:txBody>
          <a:bodyPr/>
          <a:lstStyle/>
          <a:p>
            <a:endParaRPr lang="ar-DZ"/>
          </a:p>
        </p:txBody>
      </p:sp>
      <p:sp>
        <p:nvSpPr>
          <p:cNvPr id="5" name="Slide Number Placeholder 4"/>
          <p:cNvSpPr>
            <a:spLocks noGrp="1"/>
          </p:cNvSpPr>
          <p:nvPr>
            <p:ph type="sldNum" sz="quarter" idx="12"/>
          </p:nvPr>
        </p:nvSpPr>
        <p:spPr/>
        <p:txBody>
          <a:bodyPr/>
          <a:lstStyle/>
          <a:p>
            <a:fld id="{3B63EE6A-A953-4D56-9FBF-E29314E2F34F}" type="slidenum">
              <a:rPr lang="ar-DZ" smtClean="0"/>
              <a:t>‹N°›</a:t>
            </a:fld>
            <a:endParaRPr lang="ar-DZ"/>
          </a:p>
        </p:txBody>
      </p:sp>
    </p:spTree>
    <p:extLst>
      <p:ext uri="{BB962C8B-B14F-4D97-AF65-F5344CB8AC3E}">
        <p14:creationId xmlns:p14="http://schemas.microsoft.com/office/powerpoint/2010/main" val="2398975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932928-52F3-4DC4-B334-16D3676C8CDC}" type="datetimeFigureOut">
              <a:rPr lang="ar-DZ" smtClean="0"/>
              <a:t>06-05-1445</a:t>
            </a:fld>
            <a:endParaRPr lang="ar-DZ"/>
          </a:p>
        </p:txBody>
      </p:sp>
      <p:sp>
        <p:nvSpPr>
          <p:cNvPr id="3" name="Footer Placeholder 2"/>
          <p:cNvSpPr>
            <a:spLocks noGrp="1"/>
          </p:cNvSpPr>
          <p:nvPr>
            <p:ph type="ftr" sz="quarter" idx="11"/>
          </p:nvPr>
        </p:nvSpPr>
        <p:spPr/>
        <p:txBody>
          <a:bodyPr/>
          <a:lstStyle/>
          <a:p>
            <a:endParaRPr lang="ar-DZ"/>
          </a:p>
        </p:txBody>
      </p:sp>
      <p:sp>
        <p:nvSpPr>
          <p:cNvPr id="4" name="Slide Number Placeholder 3"/>
          <p:cNvSpPr>
            <a:spLocks noGrp="1"/>
          </p:cNvSpPr>
          <p:nvPr>
            <p:ph type="sldNum" sz="quarter" idx="12"/>
          </p:nvPr>
        </p:nvSpPr>
        <p:spPr/>
        <p:txBody>
          <a:bodyPr/>
          <a:lstStyle/>
          <a:p>
            <a:fld id="{3B63EE6A-A953-4D56-9FBF-E29314E2F34F}" type="slidenum">
              <a:rPr lang="ar-DZ" smtClean="0"/>
              <a:t>‹N°›</a:t>
            </a:fld>
            <a:endParaRPr lang="ar-DZ"/>
          </a:p>
        </p:txBody>
      </p:sp>
    </p:spTree>
    <p:extLst>
      <p:ext uri="{BB962C8B-B14F-4D97-AF65-F5344CB8AC3E}">
        <p14:creationId xmlns:p14="http://schemas.microsoft.com/office/powerpoint/2010/main" val="3693637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fr-FR"/>
              <a:t>Modifiez le style du titre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A5932928-52F3-4DC4-B334-16D3676C8CDC}" type="datetimeFigureOut">
              <a:rPr lang="ar-DZ" smtClean="0"/>
              <a:t>06-05-1445</a:t>
            </a:fld>
            <a:endParaRPr lang="ar-DZ"/>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ar-DZ"/>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3B63EE6A-A953-4D56-9FBF-E29314E2F34F}" type="slidenum">
              <a:rPr lang="ar-DZ" smtClean="0"/>
              <a:t>‹N°›</a:t>
            </a:fld>
            <a:endParaRPr lang="ar-DZ"/>
          </a:p>
        </p:txBody>
      </p:sp>
    </p:spTree>
    <p:extLst>
      <p:ext uri="{BB962C8B-B14F-4D97-AF65-F5344CB8AC3E}">
        <p14:creationId xmlns:p14="http://schemas.microsoft.com/office/powerpoint/2010/main" val="2252870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5932928-52F3-4DC4-B334-16D3676C8CDC}" type="datetimeFigureOut">
              <a:rPr lang="ar-DZ" smtClean="0"/>
              <a:t>06-05-1445</a:t>
            </a:fld>
            <a:endParaRPr lang="ar-DZ"/>
          </a:p>
        </p:txBody>
      </p:sp>
      <p:sp>
        <p:nvSpPr>
          <p:cNvPr id="6" name="Footer Placeholder 5"/>
          <p:cNvSpPr>
            <a:spLocks noGrp="1"/>
          </p:cNvSpPr>
          <p:nvPr>
            <p:ph type="ftr" sz="quarter" idx="11"/>
          </p:nvPr>
        </p:nvSpPr>
        <p:spPr/>
        <p:txBody>
          <a:bodyPr/>
          <a:lstStyle/>
          <a:p>
            <a:endParaRPr lang="ar-DZ"/>
          </a:p>
        </p:txBody>
      </p:sp>
      <p:sp>
        <p:nvSpPr>
          <p:cNvPr id="7" name="Slide Number Placeholder 6"/>
          <p:cNvSpPr>
            <a:spLocks noGrp="1"/>
          </p:cNvSpPr>
          <p:nvPr>
            <p:ph type="sldNum" sz="quarter" idx="12"/>
          </p:nvPr>
        </p:nvSpPr>
        <p:spPr/>
        <p:txBody>
          <a:bodyPr/>
          <a:lstStyle/>
          <a:p>
            <a:fld id="{3B63EE6A-A953-4D56-9FBF-E29314E2F34F}" type="slidenum">
              <a:rPr lang="ar-DZ" smtClean="0"/>
              <a:t>‹N°›</a:t>
            </a:fld>
            <a:endParaRPr lang="ar-DZ"/>
          </a:p>
        </p:txBody>
      </p:sp>
    </p:spTree>
    <p:extLst>
      <p:ext uri="{BB962C8B-B14F-4D97-AF65-F5344CB8AC3E}">
        <p14:creationId xmlns:p14="http://schemas.microsoft.com/office/powerpoint/2010/main" val="945685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fr-FR"/>
              <a:t>Modifiez le style du titre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A5932928-52F3-4DC4-B334-16D3676C8CDC}" type="datetimeFigureOut">
              <a:rPr lang="ar-DZ" smtClean="0"/>
              <a:t>06-05-1445</a:t>
            </a:fld>
            <a:endParaRPr lang="ar-DZ"/>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ar-DZ"/>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3B63EE6A-A953-4D56-9FBF-E29314E2F34F}" type="slidenum">
              <a:rPr lang="ar-DZ" smtClean="0"/>
              <a:t>‹N°›</a:t>
            </a:fld>
            <a:endParaRPr lang="ar-DZ"/>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664748761"/>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457200" rtl="1" eaLnBrk="1" latinLnBrk="0" hangingPunct="1">
        <a:spcBef>
          <a:spcPct val="0"/>
        </a:spcBef>
        <a:buNone/>
        <a:defRPr sz="2800" b="0" kern="1200" cap="all">
          <a:solidFill>
            <a:schemeClr val="bg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06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F921F663-6B38-4753-B4D2-131AD25355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75905" y="0"/>
            <a:ext cx="2147668" cy="214766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FEB36500-8C32-46AB-B545-EA35F133D1DE}"/>
              </a:ext>
            </a:extLst>
          </p:cNvPr>
          <p:cNvSpPr/>
          <p:nvPr/>
        </p:nvSpPr>
        <p:spPr>
          <a:xfrm>
            <a:off x="2515778" y="643545"/>
            <a:ext cx="7160443" cy="2246769"/>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lvl="0" algn="ctr" rtl="1" fontAlgn="base">
              <a:spcBef>
                <a:spcPct val="0"/>
              </a:spcBef>
              <a:spcAft>
                <a:spcPct val="0"/>
              </a:spcAft>
            </a:pPr>
            <a:r>
              <a:rPr lang="ar-SA" altLang="fr-FR" sz="2800" b="1" spc="50" dirty="0">
                <a:ln w="0"/>
                <a:solidFill>
                  <a:sysClr val="windowText" lastClr="000000"/>
                </a:solidFill>
                <a:effectLst>
                  <a:innerShdw blurRad="63500" dist="50800" dir="13500000">
                    <a:srgbClr val="000000">
                      <a:alpha val="50000"/>
                    </a:srgbClr>
                  </a:innerShdw>
                </a:effectLst>
                <a:latin typeface="Simplified Arabic" panose="02020603050405020304" pitchFamily="18" charset="-78"/>
                <a:ea typeface="Calibri" pitchFamily="34" charset="0"/>
                <a:cs typeface="Simplified Arabic" panose="02020603050405020304" pitchFamily="18" charset="-78"/>
              </a:rPr>
              <a:t>الجمهورية الجزائرية الشعبية الديمقراطية</a:t>
            </a:r>
            <a:endParaRPr lang="fr-FR" altLang="fr-FR" sz="2800" b="1" spc="50" dirty="0">
              <a:ln w="0"/>
              <a:solidFill>
                <a:sysClr val="windowText" lastClr="000000"/>
              </a:solidFill>
              <a:effectLst>
                <a:innerShdw blurRad="63500" dist="50800" dir="13500000">
                  <a:srgbClr val="000000">
                    <a:alpha val="50000"/>
                  </a:srgbClr>
                </a:innerShdw>
              </a:effectLst>
              <a:latin typeface="Simplified Arabic" panose="02020603050405020304" pitchFamily="18" charset="-78"/>
              <a:cs typeface="Simplified Arabic" panose="02020603050405020304" pitchFamily="18" charset="-78"/>
            </a:endParaRPr>
          </a:p>
          <a:p>
            <a:pPr lvl="0" algn="ctr" rtl="1" eaLnBrk="0" fontAlgn="base" hangingPunct="0">
              <a:spcBef>
                <a:spcPct val="0"/>
              </a:spcBef>
              <a:spcAft>
                <a:spcPct val="0"/>
              </a:spcAft>
            </a:pPr>
            <a:r>
              <a:rPr lang="ar-SA" altLang="fr-FR" sz="2800" b="1" spc="50" dirty="0">
                <a:ln w="0"/>
                <a:solidFill>
                  <a:sysClr val="windowText" lastClr="000000"/>
                </a:solidFill>
                <a:effectLst>
                  <a:innerShdw blurRad="63500" dist="50800" dir="13500000">
                    <a:srgbClr val="000000">
                      <a:alpha val="50000"/>
                    </a:srgbClr>
                  </a:innerShdw>
                </a:effectLst>
                <a:latin typeface="Simplified Arabic" panose="02020603050405020304" pitchFamily="18" charset="-78"/>
                <a:ea typeface="Calibri" pitchFamily="34" charset="0"/>
                <a:cs typeface="Simplified Arabic" panose="02020603050405020304" pitchFamily="18" charset="-78"/>
              </a:rPr>
              <a:t>وزارة التعليم العالي والبحث العلمي </a:t>
            </a:r>
            <a:endParaRPr lang="fr-FR" altLang="fr-FR" sz="2800" b="1" spc="50" dirty="0">
              <a:ln w="0"/>
              <a:solidFill>
                <a:sysClr val="windowText" lastClr="000000"/>
              </a:solidFill>
              <a:effectLst>
                <a:innerShdw blurRad="63500" dist="50800" dir="13500000">
                  <a:srgbClr val="000000">
                    <a:alpha val="50000"/>
                  </a:srgbClr>
                </a:innerShdw>
              </a:effectLst>
              <a:latin typeface="Simplified Arabic" panose="02020603050405020304" pitchFamily="18" charset="-78"/>
              <a:cs typeface="Simplified Arabic" panose="02020603050405020304" pitchFamily="18" charset="-78"/>
            </a:endParaRPr>
          </a:p>
          <a:p>
            <a:pPr lvl="0" algn="ctr" rtl="1" eaLnBrk="0" fontAlgn="base" hangingPunct="0">
              <a:spcBef>
                <a:spcPct val="0"/>
              </a:spcBef>
              <a:spcAft>
                <a:spcPct val="0"/>
              </a:spcAft>
            </a:pPr>
            <a:r>
              <a:rPr lang="ar-SA" altLang="fr-FR" sz="2800" b="1" spc="50" dirty="0">
                <a:ln w="0"/>
                <a:solidFill>
                  <a:sysClr val="windowText" lastClr="000000"/>
                </a:solidFill>
                <a:effectLst>
                  <a:innerShdw blurRad="63500" dist="50800" dir="13500000">
                    <a:srgbClr val="000000">
                      <a:alpha val="50000"/>
                    </a:srgbClr>
                  </a:innerShdw>
                </a:effectLst>
                <a:latin typeface="Simplified Arabic" panose="02020603050405020304" pitchFamily="18" charset="-78"/>
                <a:ea typeface="Calibri" pitchFamily="34" charset="0"/>
                <a:cs typeface="Simplified Arabic" panose="02020603050405020304" pitchFamily="18" charset="-78"/>
              </a:rPr>
              <a:t>جامعة العربي بن مهيدي </a:t>
            </a:r>
            <a:endParaRPr lang="fr-FR" altLang="fr-FR" sz="2800" b="1" spc="50" dirty="0">
              <a:ln w="0"/>
              <a:solidFill>
                <a:sysClr val="windowText" lastClr="000000"/>
              </a:solidFill>
              <a:effectLst>
                <a:innerShdw blurRad="63500" dist="50800" dir="13500000">
                  <a:srgbClr val="000000">
                    <a:alpha val="50000"/>
                  </a:srgbClr>
                </a:innerShdw>
              </a:effectLst>
              <a:latin typeface="Simplified Arabic" panose="02020603050405020304" pitchFamily="18" charset="-78"/>
              <a:cs typeface="Simplified Arabic" panose="02020603050405020304" pitchFamily="18" charset="-78"/>
            </a:endParaRPr>
          </a:p>
          <a:p>
            <a:pPr lvl="0" algn="ctr" rtl="1" eaLnBrk="0" fontAlgn="base" hangingPunct="0">
              <a:spcBef>
                <a:spcPct val="0"/>
              </a:spcBef>
              <a:spcAft>
                <a:spcPct val="0"/>
              </a:spcAft>
            </a:pPr>
            <a:r>
              <a:rPr lang="ar-SA" altLang="fr-FR" sz="2800" b="1" spc="50" dirty="0">
                <a:ln w="0"/>
                <a:solidFill>
                  <a:sysClr val="windowText" lastClr="000000"/>
                </a:solidFill>
                <a:effectLst>
                  <a:innerShdw blurRad="63500" dist="50800" dir="13500000">
                    <a:srgbClr val="000000">
                      <a:alpha val="50000"/>
                    </a:srgbClr>
                  </a:innerShdw>
                </a:effectLst>
                <a:latin typeface="Simplified Arabic" panose="02020603050405020304" pitchFamily="18" charset="-78"/>
                <a:ea typeface="Calibri" pitchFamily="34" charset="0"/>
                <a:cs typeface="Simplified Arabic" panose="02020603050405020304" pitchFamily="18" charset="-78"/>
              </a:rPr>
              <a:t>أم البواقي</a:t>
            </a:r>
            <a:endParaRPr lang="fr-FR" altLang="fr-FR" sz="2800" b="1" spc="50" dirty="0">
              <a:ln w="0"/>
              <a:solidFill>
                <a:sysClr val="windowText" lastClr="000000"/>
              </a:solidFill>
              <a:effectLst>
                <a:innerShdw blurRad="63500" dist="50800" dir="13500000">
                  <a:srgbClr val="000000">
                    <a:alpha val="50000"/>
                  </a:srgbClr>
                </a:innerShdw>
              </a:effectLst>
              <a:latin typeface="Simplified Arabic" panose="02020603050405020304" pitchFamily="18" charset="-78"/>
              <a:cs typeface="Simplified Arabic" panose="02020603050405020304" pitchFamily="18" charset="-78"/>
            </a:endParaRPr>
          </a:p>
          <a:p>
            <a:pPr lvl="0" algn="ctr" rtl="1" eaLnBrk="0" fontAlgn="base" hangingPunct="0">
              <a:spcBef>
                <a:spcPct val="0"/>
              </a:spcBef>
              <a:spcAft>
                <a:spcPct val="0"/>
              </a:spcAft>
            </a:pPr>
            <a:r>
              <a:rPr lang="ar-SA" altLang="fr-FR" sz="2800" b="1" spc="50" dirty="0">
                <a:ln w="0"/>
                <a:solidFill>
                  <a:sysClr val="windowText" lastClr="000000"/>
                </a:solidFill>
                <a:effectLst>
                  <a:innerShdw blurRad="63500" dist="50800" dir="13500000">
                    <a:srgbClr val="000000">
                      <a:alpha val="50000"/>
                    </a:srgbClr>
                  </a:innerShdw>
                </a:effectLst>
                <a:latin typeface="Simplified Arabic" panose="02020603050405020304" pitchFamily="18" charset="-78"/>
                <a:ea typeface="Calibri" pitchFamily="34" charset="0"/>
                <a:cs typeface="Simplified Arabic" panose="02020603050405020304" pitchFamily="18" charset="-78"/>
              </a:rPr>
              <a:t>كلية: العلوم الاقتصادية والتجارية وعلوم التسيير</a:t>
            </a:r>
            <a:endParaRPr lang="fr-FR" altLang="fr-FR" sz="2800" b="1" spc="50" dirty="0">
              <a:ln w="0"/>
              <a:solidFill>
                <a:sysClr val="windowText" lastClr="000000"/>
              </a:solidFill>
              <a:effectLst>
                <a:innerShdw blurRad="63500" dist="50800" dir="13500000">
                  <a:srgbClr val="000000">
                    <a:alpha val="50000"/>
                  </a:srgbClr>
                </a:innerShdw>
              </a:effectLst>
              <a:latin typeface="Simplified Arabic" panose="02020603050405020304" pitchFamily="18" charset="-78"/>
              <a:cs typeface="Simplified Arabic" panose="02020603050405020304" pitchFamily="18" charset="-78"/>
            </a:endParaRPr>
          </a:p>
        </p:txBody>
      </p:sp>
      <p:sp>
        <p:nvSpPr>
          <p:cNvPr id="6" name="ZoneTexte 5">
            <a:extLst>
              <a:ext uri="{FF2B5EF4-FFF2-40B4-BE49-F238E27FC236}">
                <a16:creationId xmlns:a16="http://schemas.microsoft.com/office/drawing/2014/main" id="{1479A1B8-71CB-48C2-8E59-B03D46C41F47}"/>
              </a:ext>
            </a:extLst>
          </p:cNvPr>
          <p:cNvSpPr txBox="1"/>
          <p:nvPr/>
        </p:nvSpPr>
        <p:spPr>
          <a:xfrm>
            <a:off x="7425844" y="4366950"/>
            <a:ext cx="4059388" cy="1015663"/>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rtl="1"/>
            <a:r>
              <a:rPr lang="ar-DZ" sz="32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implified Arabic" panose="02020603050405020304" pitchFamily="18" charset="-78"/>
                <a:cs typeface="Simplified Arabic" panose="02020603050405020304" pitchFamily="18" charset="-78"/>
              </a:rPr>
              <a:t>اعداد الطلبة:</a:t>
            </a:r>
          </a:p>
          <a:p>
            <a:pPr marL="457200" indent="-457200" algn="r" rtl="1">
              <a:buFont typeface="Arial" panose="020B0604020202020204" pitchFamily="34" charset="0"/>
              <a:buChar char="•"/>
            </a:pPr>
            <a:r>
              <a:rPr lang="ar-DZ" sz="28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Simplified Arabic" panose="02020603050405020304" pitchFamily="18" charset="-78"/>
                <a:cs typeface="Simplified Arabic" panose="02020603050405020304" pitchFamily="18" charset="-78"/>
              </a:rPr>
              <a:t>ب</a:t>
            </a:r>
          </a:p>
        </p:txBody>
      </p:sp>
      <p:pic>
        <p:nvPicPr>
          <p:cNvPr id="7" name="Image 6">
            <a:extLst>
              <a:ext uri="{FF2B5EF4-FFF2-40B4-BE49-F238E27FC236}">
                <a16:creationId xmlns:a16="http://schemas.microsoft.com/office/drawing/2014/main" id="{EA81BF32-F1CC-4166-8397-5CE0395412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136" y="0"/>
            <a:ext cx="2147668" cy="214766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130BF7CE-AB1C-4754-814E-B4E910FBED5E}"/>
              </a:ext>
            </a:extLst>
          </p:cNvPr>
          <p:cNvSpPr>
            <a:spLocks noChangeArrowheads="1"/>
          </p:cNvSpPr>
          <p:nvPr/>
        </p:nvSpPr>
        <p:spPr bwMode="auto">
          <a:xfrm>
            <a:off x="471949" y="3870660"/>
            <a:ext cx="8126361" cy="992579"/>
          </a:xfrm>
          <a:prstGeom prst="rect">
            <a:avLst/>
          </a:prstGeom>
          <a:noFill/>
          <a:ln w="9525">
            <a:noFill/>
            <a:miter lim="800000"/>
            <a:headEnd/>
            <a:tailEnd/>
          </a:ln>
          <a:effectLst/>
        </p:spPr>
        <p:txBody>
          <a:bodyPr vert="horz" wrap="square" lIns="68580" tIns="34290" rIns="68580" bIns="34290" numCol="1" anchor="ctr" anchorCtr="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685800" rtl="1" fontAlgn="base">
              <a:spcBef>
                <a:spcPct val="0"/>
              </a:spcBef>
              <a:spcAft>
                <a:spcPct val="0"/>
              </a:spcAft>
            </a:pPr>
            <a:r>
              <a:rPr lang="ar-DZ" altLang="fr-FR" sz="6000" b="1" dirty="0">
                <a:ln w="0"/>
                <a:solidFill>
                  <a:schemeClr val="bg2"/>
                </a:solidFill>
                <a:effectLst>
                  <a:outerShdw blurRad="38100" dist="19050" dir="2700000" algn="tl" rotWithShape="0">
                    <a:schemeClr val="dk1">
                      <a:alpha val="40000"/>
                    </a:schemeClr>
                  </a:outerShdw>
                </a:effectLst>
                <a:latin typeface="Times New Roman" pitchFamily="18" charset="0"/>
                <a:ea typeface="Calibri" pitchFamily="34" charset="0"/>
                <a:cs typeface="Times New Roman" pitchFamily="18" charset="0"/>
              </a:rPr>
              <a:t>م</a:t>
            </a:r>
          </a:p>
        </p:txBody>
      </p:sp>
    </p:spTree>
    <p:extLst>
      <p:ext uri="{BB962C8B-B14F-4D97-AF65-F5344CB8AC3E}">
        <p14:creationId xmlns:p14="http://schemas.microsoft.com/office/powerpoint/2010/main" val="3327197918"/>
      </p:ext>
    </p:extLst>
  </p:cSld>
  <p:clrMapOvr>
    <a:masterClrMapping/>
  </p:clrMapOvr>
  <mc:AlternateContent xmlns:mc="http://schemas.openxmlformats.org/markup-compatibility/2006" xmlns:p14="http://schemas.microsoft.com/office/powerpoint/2010/main">
    <mc:Choice Requires="p14">
      <p:transition spd="slow" p14:dur="175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372244-53C3-44DA-A359-D71BEAEE3E41}"/>
              </a:ext>
            </a:extLst>
          </p:cNvPr>
          <p:cNvSpPr>
            <a:spLocks noGrp="1"/>
          </p:cNvSpPr>
          <p:nvPr>
            <p:ph type="title"/>
          </p:nvPr>
        </p:nvSpPr>
        <p:spPr/>
        <p:txBody>
          <a:bodyPr>
            <a:normAutofit fontScale="90000"/>
          </a:bodyPr>
          <a:lstStyle/>
          <a:p>
            <a:pPr algn="ctr"/>
            <a:r>
              <a:rPr lang="ar-DZ" sz="6000" b="1" dirty="0">
                <a:effectLst>
                  <a:outerShdw blurRad="38100" dist="38100" dir="2700000" algn="tl">
                    <a:srgbClr val="000000">
                      <a:alpha val="43137"/>
                    </a:srgbClr>
                  </a:outerShdw>
                </a:effectLst>
              </a:rPr>
              <a:t> أهمية الأجور</a:t>
            </a:r>
          </a:p>
        </p:txBody>
      </p:sp>
      <p:sp>
        <p:nvSpPr>
          <p:cNvPr id="3" name="Rectangle 2">
            <a:extLst>
              <a:ext uri="{FF2B5EF4-FFF2-40B4-BE49-F238E27FC236}">
                <a16:creationId xmlns:a16="http://schemas.microsoft.com/office/drawing/2014/main" id="{C8010DD2-C363-4E9E-ABF5-E8E830F52BC6}"/>
              </a:ext>
            </a:extLst>
          </p:cNvPr>
          <p:cNvSpPr/>
          <p:nvPr/>
        </p:nvSpPr>
        <p:spPr>
          <a:xfrm>
            <a:off x="575894" y="1825853"/>
            <a:ext cx="11029616" cy="5032147"/>
          </a:xfrm>
          <a:prstGeom prst="rect">
            <a:avLst/>
          </a:prstGeom>
        </p:spPr>
        <p:txBody>
          <a:bodyPr wrap="square">
            <a:spAutoFit/>
          </a:bodyPr>
          <a:lstStyle/>
          <a:p>
            <a:pPr indent="180340"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تعتبر الأجور أحد أهم حوافز العمل بخاصة في المجتمعات النامية، نضرا لضعف مستواها مقارنة بمستوى المعيشة واحتياجات العامل، ورغم أن علماء النفس لم يولوا الأهمية المناسبة لهذا الحافز في المجتمعات المتطورة اقتصاديا، نضرا لتناسب الأجور مع مستوى المعيشة فيها، فإنها تضل أهم الحوافز في المجتمعات النامية والمتطورة على حد سواء، وهي موضع اهتمام كبير من قبل العمال والمنضمات. فمن وجه نظر العاملين تعتبر وسيلة أساسية لإشباع حاجياتهم المادية و الاجتماعية، و هي من أهم العوامل بل من أكثرها تأثيرا في اندفاع الفرد للعمل و زيادة إنتاجيته ، أو العكس ومن وجه نظر المنظمات تمثل أحد العناصر الأساسية في تكاليف الإنتاج و أن أية زيادة فيها تعني بالتالي زيادة في هذه التكاليف مما يفرض عليها أن توازن بين ما تدفعه من أجور و حوافز مادية وبين ما تحصل عليه من مردود أو إنتاج كنتيجة لهذه الأجور و الحوافز بحيث تكون المحصلة لصالح المنظمة والعامل و المجتمع على حد سواء.</a:t>
            </a:r>
            <a:endParaRPr lang="en-US"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972950426"/>
      </p:ext>
    </p:extLst>
  </p:cSld>
  <p:clrMapOvr>
    <a:masterClrMapping/>
  </p:clrMapOvr>
  <mc:AlternateContent xmlns:mc="http://schemas.openxmlformats.org/markup-compatibility/2006" xmlns:p14="http://schemas.microsoft.com/office/powerpoint/2010/main">
    <mc:Choice Requires="p14">
      <p:transition spd="slow" p14:dur="1750">
        <p14:revea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48B7D2D-E870-4DF4-ACF2-A44AAD09BB6D}"/>
              </a:ext>
            </a:extLst>
          </p:cNvPr>
          <p:cNvSpPr/>
          <p:nvPr/>
        </p:nvSpPr>
        <p:spPr>
          <a:xfrm>
            <a:off x="452203" y="493201"/>
            <a:ext cx="11287593" cy="5309146"/>
          </a:xfrm>
          <a:prstGeom prst="rect">
            <a:avLst/>
          </a:prstGeom>
        </p:spPr>
        <p:txBody>
          <a:bodyPr wrap="square">
            <a:spAutoFit/>
          </a:bodyPr>
          <a:lstStyle/>
          <a:p>
            <a:pPr indent="180340"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وهناك مجموعة من الاعتبارات الاقتصادية والاجتماعية و السياسية و النفسية و الأخلاقية للأجور، ونوضح فيما يلي شرح مختصر لهذه الاعتبارات:</a:t>
            </a:r>
            <a:endParaRPr lang="en-US" sz="2400" dirty="0">
              <a:latin typeface="Arial" panose="020B0604020202020204" pitchFamily="34" charset="0"/>
              <a:ea typeface="Arial" panose="020B0604020202020204" pitchFamily="34" charset="0"/>
            </a:endParaRPr>
          </a:p>
          <a:p>
            <a:pPr indent="180340" algn="just" rtl="1">
              <a:lnSpc>
                <a:spcPct val="150000"/>
              </a:lnSpc>
              <a:spcAft>
                <a:spcPts val="0"/>
              </a:spcAft>
            </a:pPr>
            <a:r>
              <a:rPr lang="ar-SA" sz="3200" b="1" dirty="0">
                <a:solidFill>
                  <a:schemeClr val="accent5">
                    <a:lumMod val="75000"/>
                  </a:schemeClr>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cs typeface="Simplified Arabic" panose="02020603050405020304" pitchFamily="18" charset="-78"/>
              </a:rPr>
              <a:t>الاعتبارات الاقتصادية</a:t>
            </a:r>
            <a:endParaRPr lang="en-US" sz="3200" b="1" dirty="0">
              <a:solidFill>
                <a:schemeClr val="accent5">
                  <a:lumMod val="75000"/>
                </a:schemeClr>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endParaRPr>
          </a:p>
          <a:p>
            <a:pPr indent="180340"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يتحدد الأخر نتيجة لظروف العرض والطلب، ويتولى سوق العمل توفير المحال التفاعل القوى العرض والطلب، فيجمع المشترين والبائعين لخدمة العمل، ويحدد الأسعار لهذه الخدمة، ويلعب الأجر دورا هاما في المجتمع، حيث أن أغلبية الأفراد العاملين في المجتمع يتحصلون على دخولهم مقابل بيع خدمات عملهم. </a:t>
            </a:r>
            <a:endParaRPr lang="en-US" sz="2400" dirty="0">
              <a:latin typeface="Arial" panose="020B0604020202020204" pitchFamily="34" charset="0"/>
              <a:ea typeface="Arial" panose="020B0604020202020204" pitchFamily="34" charset="0"/>
            </a:endParaRPr>
          </a:p>
          <a:p>
            <a:pPr indent="180340"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وتمثل هذه الدخول جزءا هاما من الكيان الاقتصادي، فهي لا تعتبر فقط أكبر بنود الدخل ولكن تقوم أيضا بدور هام في توزيع الموارد البشرية وحسن استخدامها، كما يلعب إجمالي المكافآت المدفوعة للعاملين في المجتمع دورا هاما في المحافظة على مستوى العرض من القوة الشرائية.</a:t>
            </a:r>
            <a:endParaRPr lang="en-US" sz="2400" dirty="0">
              <a:effectLst/>
              <a:latin typeface="Arial" panose="020B0604020202020204" pitchFamily="34" charset="0"/>
              <a:ea typeface="Arial" panose="020B0604020202020204" pitchFamily="34" charset="0"/>
            </a:endParaRPr>
          </a:p>
        </p:txBody>
      </p:sp>
      <p:sp>
        <p:nvSpPr>
          <p:cNvPr id="3" name="Rectangle 2">
            <a:extLst>
              <a:ext uri="{FF2B5EF4-FFF2-40B4-BE49-F238E27FC236}">
                <a16:creationId xmlns:a16="http://schemas.microsoft.com/office/drawing/2014/main" id="{2C76399A-75D9-4F84-A192-E04D7F48D075}"/>
              </a:ext>
            </a:extLst>
          </p:cNvPr>
          <p:cNvSpPr/>
          <p:nvPr/>
        </p:nvSpPr>
        <p:spPr>
          <a:xfrm>
            <a:off x="482183" y="5788476"/>
            <a:ext cx="11257613" cy="1069524"/>
          </a:xfrm>
          <a:prstGeom prst="rect">
            <a:avLst/>
          </a:prstGeom>
        </p:spPr>
        <p:txBody>
          <a:bodyPr wrap="square">
            <a:spAutoFit/>
          </a:bodyPr>
          <a:lstStyle/>
          <a:p>
            <a:pPr indent="180340" algn="just" rtl="1">
              <a:lnSpc>
                <a:spcPct val="115000"/>
              </a:lnSpc>
              <a:spcAft>
                <a:spcPts val="0"/>
              </a:spcAft>
            </a:pPr>
            <a:r>
              <a:rPr lang="ar-SA" sz="3200" b="1" dirty="0">
                <a:solidFill>
                  <a:schemeClr val="accent5">
                    <a:lumMod val="75000"/>
                  </a:schemeClr>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cs typeface="Simplified Arabic" panose="02020603050405020304" pitchFamily="18" charset="-78"/>
              </a:rPr>
              <a:t>الاعتبارات الأخلاقية</a:t>
            </a:r>
            <a:endParaRPr lang="en-US" sz="3200" dirty="0">
              <a:solidFill>
                <a:schemeClr val="accent5">
                  <a:lumMod val="75000"/>
                </a:schemeClr>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endParaRPr>
          </a:p>
          <a:p>
            <a:pPr indent="180340" algn="just" rtl="1">
              <a:lnSpc>
                <a:spcPct val="115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 يجب أن تكون المكافآت عادلة وكافية تتوافق و حاجياتهم الضرورية.</a:t>
            </a:r>
            <a:endParaRPr lang="en-US" sz="2400" dirty="0">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800683277"/>
      </p:ext>
    </p:extLst>
  </p:cSld>
  <p:clrMapOvr>
    <a:masterClrMapping/>
  </p:clrMapOvr>
  <mc:AlternateContent xmlns:mc="http://schemas.openxmlformats.org/markup-compatibility/2006" xmlns:p14="http://schemas.microsoft.com/office/powerpoint/2010/main">
    <mc:Choice Requires="p14">
      <p:transition spd="slow" p14:dur="17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C29141E-15CE-4CCC-9643-72BAEB016BB2}"/>
              </a:ext>
            </a:extLst>
          </p:cNvPr>
          <p:cNvSpPr/>
          <p:nvPr/>
        </p:nvSpPr>
        <p:spPr>
          <a:xfrm>
            <a:off x="464696" y="331864"/>
            <a:ext cx="11302584" cy="2446824"/>
          </a:xfrm>
          <a:prstGeom prst="rect">
            <a:avLst/>
          </a:prstGeom>
        </p:spPr>
        <p:txBody>
          <a:bodyPr wrap="square">
            <a:spAutoFit/>
          </a:bodyPr>
          <a:lstStyle/>
          <a:p>
            <a:pPr indent="180340" algn="just" rtl="1">
              <a:lnSpc>
                <a:spcPct val="150000"/>
              </a:lnSpc>
              <a:spcAft>
                <a:spcPts val="0"/>
              </a:spcAft>
            </a:pPr>
            <a:r>
              <a:rPr lang="ar-SA" sz="3200" b="1" dirty="0">
                <a:solidFill>
                  <a:schemeClr val="accent5">
                    <a:lumMod val="75000"/>
                  </a:schemeClr>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cs typeface="Simplified Arabic" panose="02020603050405020304" pitchFamily="18" charset="-78"/>
              </a:rPr>
              <a:t>الاعتبارات الاجتماعية</a:t>
            </a:r>
            <a:endParaRPr lang="en-US" sz="3200" dirty="0">
              <a:solidFill>
                <a:schemeClr val="accent5">
                  <a:lumMod val="75000"/>
                </a:schemeClr>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endParaRPr>
          </a:p>
          <a:p>
            <a:pPr indent="180340"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ينظر كل فرد إلى الأمر الذي يحصل عليه باعتباره رمزا للمركز الأدبي الذي يشغله، بالإضافة إلى كونه وسيلة لشراء احتياجاته و هذا ما يفسر ما يعلقه الأفراد من دلالات على الاختلافات الطفيفة في الأجر، و هو ما يفسر أيضا الاختلافات الموجودة بين الأفراد حول طريقة الدفع (يومي، شهري ، سنوي).</a:t>
            </a:r>
            <a:endParaRPr lang="en-US" sz="2400" dirty="0">
              <a:latin typeface="Arial" panose="020B0604020202020204" pitchFamily="34" charset="0"/>
              <a:ea typeface="Arial" panose="020B0604020202020204" pitchFamily="34" charset="0"/>
            </a:endParaRPr>
          </a:p>
        </p:txBody>
      </p:sp>
      <p:sp>
        <p:nvSpPr>
          <p:cNvPr id="3" name="Rectangle 2">
            <a:extLst>
              <a:ext uri="{FF2B5EF4-FFF2-40B4-BE49-F238E27FC236}">
                <a16:creationId xmlns:a16="http://schemas.microsoft.com/office/drawing/2014/main" id="{71C7A263-1401-46A4-A21C-D1EB9EB38DFF}"/>
              </a:ext>
            </a:extLst>
          </p:cNvPr>
          <p:cNvSpPr/>
          <p:nvPr/>
        </p:nvSpPr>
        <p:spPr>
          <a:xfrm>
            <a:off x="464696" y="2514375"/>
            <a:ext cx="11302584" cy="2446824"/>
          </a:xfrm>
          <a:prstGeom prst="rect">
            <a:avLst/>
          </a:prstGeom>
        </p:spPr>
        <p:txBody>
          <a:bodyPr wrap="square">
            <a:spAutoFit/>
          </a:bodyPr>
          <a:lstStyle/>
          <a:p>
            <a:pPr lvl="0" indent="180340" algn="just" rtl="1">
              <a:lnSpc>
                <a:spcPct val="150000"/>
              </a:lnSpc>
            </a:pPr>
            <a:r>
              <a:rPr lang="ar-SA" sz="3200" b="1" dirty="0">
                <a:solidFill>
                  <a:schemeClr val="accent5">
                    <a:lumMod val="75000"/>
                  </a:schemeClr>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cs typeface="Simplified Arabic" panose="02020603050405020304" pitchFamily="18" charset="-78"/>
              </a:rPr>
              <a:t>الاعتبارات النفسية</a:t>
            </a:r>
            <a:endParaRPr lang="en-US" sz="3200" dirty="0">
              <a:solidFill>
                <a:schemeClr val="accent5">
                  <a:lumMod val="75000"/>
                </a:schemeClr>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endParaRPr>
          </a:p>
          <a:p>
            <a:pPr lvl="0" indent="180340" algn="just" rtl="1">
              <a:lnSpc>
                <a:spcPct val="150000"/>
              </a:lnSpc>
            </a:pPr>
            <a:r>
              <a:rPr lang="ar-SA" sz="2400" dirty="0">
                <a:solidFill>
                  <a:prstClr val="black"/>
                </a:solidFill>
                <a:latin typeface="Arial" panose="020B0604020202020204" pitchFamily="34" charset="0"/>
                <a:ea typeface="Arial" panose="020B0604020202020204" pitchFamily="34" charset="0"/>
                <a:cs typeface="Simplified Arabic" panose="02020603050405020304" pitchFamily="18" charset="-78"/>
              </a:rPr>
              <a:t>تعتبر الأجور وسيلة لإشباع الحاجات النفسية، وحيث أن الحاجات هي الحافز للأفراد فإنه إلى المدى الذي تستطيع فيه الأجور إشباع هذه الحاجات تكون وسيلة لحفز الأفراد العاملين، وقد كان الافتراض في فترة  من الفترات أن الآخر هو الدفع الوحيد للعمل "</a:t>
            </a:r>
            <a:endParaRPr lang="en-US" sz="2400" dirty="0">
              <a:solidFill>
                <a:prstClr val="black"/>
              </a:solidFill>
              <a:latin typeface="Arial" panose="020B0604020202020204" pitchFamily="34" charset="0"/>
              <a:ea typeface="Arial" panose="020B0604020202020204" pitchFamily="34" charset="0"/>
            </a:endParaRPr>
          </a:p>
        </p:txBody>
      </p:sp>
      <p:sp>
        <p:nvSpPr>
          <p:cNvPr id="5" name="Rectangle 4">
            <a:extLst>
              <a:ext uri="{FF2B5EF4-FFF2-40B4-BE49-F238E27FC236}">
                <a16:creationId xmlns:a16="http://schemas.microsoft.com/office/drawing/2014/main" id="{2DD41B3C-31D0-479B-AAED-97BBABDF0457}"/>
              </a:ext>
            </a:extLst>
          </p:cNvPr>
          <p:cNvSpPr/>
          <p:nvPr/>
        </p:nvSpPr>
        <p:spPr>
          <a:xfrm>
            <a:off x="1676402" y="5028133"/>
            <a:ext cx="10090878" cy="1494255"/>
          </a:xfrm>
          <a:prstGeom prst="rect">
            <a:avLst/>
          </a:prstGeom>
        </p:spPr>
        <p:txBody>
          <a:bodyPr wrap="square">
            <a:spAutoFit/>
          </a:bodyPr>
          <a:lstStyle/>
          <a:p>
            <a:pPr lvl="0" indent="180340" algn="just" rtl="1">
              <a:lnSpc>
                <a:spcPct val="115000"/>
              </a:lnSpc>
            </a:pPr>
            <a:r>
              <a:rPr lang="ar-SA" sz="3200" b="1" dirty="0">
                <a:solidFill>
                  <a:srgbClr val="E8A844">
                    <a:lumMod val="75000"/>
                  </a:srgbClr>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cs typeface="Simplified Arabic" panose="02020603050405020304" pitchFamily="18" charset="-78"/>
              </a:rPr>
              <a:t>الاعتبارات السياسية:</a:t>
            </a:r>
            <a:endParaRPr lang="en-US" sz="3200" dirty="0">
              <a:solidFill>
                <a:srgbClr val="E8A844">
                  <a:lumMod val="75000"/>
                </a:srgbClr>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endParaRPr>
          </a:p>
          <a:p>
            <a:pPr lvl="0" indent="180340" algn="just" rtl="1">
              <a:lnSpc>
                <a:spcPct val="115000"/>
              </a:lnSpc>
            </a:pPr>
            <a:r>
              <a:rPr lang="ar-SA" sz="2400" dirty="0">
                <a:solidFill>
                  <a:prstClr val="black"/>
                </a:solidFill>
                <a:latin typeface="Arial" panose="020B0604020202020204" pitchFamily="34" charset="0"/>
                <a:ea typeface="Arial" panose="020B0604020202020204" pitchFamily="34" charset="0"/>
                <a:cs typeface="Simplified Arabic" panose="02020603050405020304" pitchFamily="18" charset="-78"/>
              </a:rPr>
              <a:t>إن مسألة تحديد قيمة المكافآت لها علاقة بالقوة والنقود التي تمثل الجوانب السياسية ، فالنقابات تستخدم تقودها في الوقت الذي تجري مفاوضاتها عند التعاقد و من ثم تتجنب الإضرابات العمالية</a:t>
            </a:r>
            <a:endParaRPr lang="en-US" sz="2400" dirty="0">
              <a:solidFill>
                <a:prstClr val="black"/>
              </a:solidFill>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948267435"/>
      </p:ext>
    </p:extLst>
  </p:cSld>
  <p:clrMapOvr>
    <a:masterClrMapping/>
  </p:clrMapOvr>
  <mc:AlternateContent xmlns:mc="http://schemas.openxmlformats.org/markup-compatibility/2006" xmlns:p14="http://schemas.microsoft.com/office/powerpoint/2010/main">
    <mc:Choice Requires="p14">
      <p:transition spd="slow" p14:dur="17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B41558-A97D-4279-8DCF-D080C56B5A89}"/>
              </a:ext>
            </a:extLst>
          </p:cNvPr>
          <p:cNvSpPr>
            <a:spLocks noGrp="1"/>
          </p:cNvSpPr>
          <p:nvPr>
            <p:ph type="title"/>
          </p:nvPr>
        </p:nvSpPr>
        <p:spPr/>
        <p:txBody>
          <a:bodyPr>
            <a:normAutofit fontScale="90000"/>
          </a:bodyPr>
          <a:lstStyle/>
          <a:p>
            <a:pPr algn="ctr"/>
            <a:r>
              <a:rPr lang="ar-DZ" sz="6000" b="1" dirty="0">
                <a:effectLst>
                  <a:outerShdw blurRad="38100" dist="38100" dir="2700000" algn="tl">
                    <a:srgbClr val="000000">
                      <a:alpha val="43137"/>
                    </a:srgbClr>
                  </a:outerShdw>
                </a:effectLst>
              </a:rPr>
              <a:t>أنواع الأجر </a:t>
            </a:r>
          </a:p>
        </p:txBody>
      </p:sp>
      <p:graphicFrame>
        <p:nvGraphicFramePr>
          <p:cNvPr id="3" name="Diagramme 2">
            <a:extLst>
              <a:ext uri="{FF2B5EF4-FFF2-40B4-BE49-F238E27FC236}">
                <a16:creationId xmlns:a16="http://schemas.microsoft.com/office/drawing/2014/main" id="{0A8259C0-5E14-4FBF-AE11-1DED08F279EA}"/>
              </a:ext>
            </a:extLst>
          </p:cNvPr>
          <p:cNvGraphicFramePr/>
          <p:nvPr>
            <p:extLst>
              <p:ext uri="{D42A27DB-BD31-4B8C-83A1-F6EECF244321}">
                <p14:modId xmlns:p14="http://schemas.microsoft.com/office/powerpoint/2010/main" val="4265603482"/>
              </p:ext>
            </p:extLst>
          </p:nvPr>
        </p:nvGraphicFramePr>
        <p:xfrm>
          <a:off x="0" y="1873770"/>
          <a:ext cx="12192000" cy="49842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1814734"/>
      </p:ext>
    </p:extLst>
  </p:cSld>
  <p:clrMapOvr>
    <a:masterClrMapping/>
  </p:clrMapOvr>
  <mc:AlternateContent xmlns:mc="http://schemas.openxmlformats.org/markup-compatibility/2006" xmlns:p14="http://schemas.microsoft.com/office/powerpoint/2010/main">
    <mc:Choice Requires="p14">
      <p:transition spd="slow" p14:dur="1750">
        <p14:revea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0E9C9B4-9B5A-4AEF-8E75-F0E34FC56ED3}"/>
              </a:ext>
            </a:extLst>
          </p:cNvPr>
          <p:cNvSpPr/>
          <p:nvPr/>
        </p:nvSpPr>
        <p:spPr>
          <a:xfrm>
            <a:off x="724895" y="968964"/>
            <a:ext cx="10742208" cy="3454792"/>
          </a:xfrm>
          <a:prstGeom prst="rect">
            <a:avLst/>
          </a:prstGeom>
        </p:spPr>
        <p:txBody>
          <a:bodyPr wrap="square">
            <a:spAutoFit/>
          </a:bodyPr>
          <a:lstStyle/>
          <a:p>
            <a:pPr indent="180340" algn="just" rtl="1">
              <a:lnSpc>
                <a:spcPct val="150000"/>
              </a:lnSpc>
              <a:spcAft>
                <a:spcPts val="0"/>
              </a:spcAft>
            </a:pPr>
            <a:r>
              <a:rPr lang="ar-SA" sz="2800" dirty="0">
                <a:latin typeface="Arial" panose="020B0604020202020204" pitchFamily="34" charset="0"/>
                <a:ea typeface="Arial" panose="020B0604020202020204" pitchFamily="34" charset="0"/>
                <a:cs typeface="Simplified Arabic" panose="02020603050405020304" pitchFamily="18" charset="-78"/>
              </a:rPr>
              <a:t>كما يمكننا أن نميز بين إجمالي الأجر وصافي الأجر حيث أن:</a:t>
            </a:r>
            <a:endParaRPr lang="en-US" sz="2800" dirty="0">
              <a:latin typeface="Arial" panose="020B0604020202020204" pitchFamily="34" charset="0"/>
              <a:ea typeface="Arial" panose="020B0604020202020204" pitchFamily="34" charset="0"/>
            </a:endParaRPr>
          </a:p>
          <a:p>
            <a:pPr indent="180340" algn="just" rtl="1">
              <a:lnSpc>
                <a:spcPct val="150000"/>
              </a:lnSpc>
              <a:spcAft>
                <a:spcPts val="0"/>
              </a:spcAft>
            </a:pPr>
            <a:r>
              <a:rPr lang="ar-SA" sz="3200" b="1" dirty="0">
                <a:solidFill>
                  <a:schemeClr val="accent5"/>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cs typeface="Simplified Arabic" panose="02020603050405020304" pitchFamily="18" charset="-78"/>
              </a:rPr>
              <a:t>إجمالي الأجر</a:t>
            </a:r>
            <a:r>
              <a:rPr lang="ar-SA" sz="2800" dirty="0">
                <a:latin typeface="Arial" panose="020B0604020202020204" pitchFamily="34" charset="0"/>
                <a:ea typeface="Arial" panose="020B0604020202020204" pitchFamily="34" charset="0"/>
                <a:cs typeface="Simplified Arabic" panose="02020603050405020304" pitchFamily="18" charset="-78"/>
              </a:rPr>
              <a:t>: هو ما يستحقه الفرد من أجر (كمقابل للوظيفة) قبل خصم أية استقطاعات؛ </a:t>
            </a:r>
            <a:endParaRPr lang="en-US" sz="2800" dirty="0">
              <a:latin typeface="Arial" panose="020B0604020202020204" pitchFamily="34" charset="0"/>
              <a:ea typeface="Arial" panose="020B0604020202020204" pitchFamily="34" charset="0"/>
            </a:endParaRPr>
          </a:p>
          <a:p>
            <a:pPr indent="180340" algn="just" rtl="1">
              <a:lnSpc>
                <a:spcPct val="150000"/>
              </a:lnSpc>
              <a:spcAft>
                <a:spcPts val="0"/>
              </a:spcAft>
            </a:pPr>
            <a:r>
              <a:rPr lang="ar-SA" sz="3200" b="1" dirty="0">
                <a:solidFill>
                  <a:schemeClr val="accent5"/>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cs typeface="Simplified Arabic" panose="02020603050405020304" pitchFamily="18" charset="-78"/>
              </a:rPr>
              <a:t>صافي الأجر</a:t>
            </a:r>
            <a:r>
              <a:rPr lang="ar-SA" sz="2800" dirty="0">
                <a:latin typeface="Arial" panose="020B0604020202020204" pitchFamily="34" charset="0"/>
                <a:ea typeface="Arial" panose="020B0604020202020204" pitchFamily="34" charset="0"/>
                <a:cs typeface="Simplified Arabic" panose="02020603050405020304" pitchFamily="18" charset="-78"/>
              </a:rPr>
              <a:t>: هو عبارة عن الأجر بعد خصم الاستقطاعات، أي هو الأجر الذي يستلمه الفرد في يده، وتتمثل الاستقطاعات التي تخصم من الأجر في الضرائب ونصيب وظيفة الفرد من التأمينات المختلفة (مثل تأمينات البطالة، والرعاية الصحية، والعجز والمعاش)</a:t>
            </a:r>
            <a:endParaRPr lang="en-US" sz="2800" dirty="0">
              <a:effectLst/>
              <a:latin typeface="Arial" panose="020B0604020202020204" pitchFamily="34" charset="0"/>
              <a:ea typeface="Arial" panose="020B0604020202020204" pitchFamily="34" charset="0"/>
            </a:endParaRPr>
          </a:p>
        </p:txBody>
      </p:sp>
      <p:sp>
        <p:nvSpPr>
          <p:cNvPr id="7" name="Rectangle 6">
            <a:extLst>
              <a:ext uri="{FF2B5EF4-FFF2-40B4-BE49-F238E27FC236}">
                <a16:creationId xmlns:a16="http://schemas.microsoft.com/office/drawing/2014/main" id="{49E297DB-9841-4F50-A719-51F2D392EE02}"/>
              </a:ext>
            </a:extLst>
          </p:cNvPr>
          <p:cNvSpPr/>
          <p:nvPr/>
        </p:nvSpPr>
        <p:spPr>
          <a:xfrm>
            <a:off x="3448480" y="5238026"/>
            <a:ext cx="5295039" cy="769441"/>
          </a:xfrm>
          <a:prstGeom prst="rect">
            <a:avLst/>
          </a:prstGeom>
        </p:spPr>
        <p:txBody>
          <a:bodyPr wrap="none">
            <a:spAutoFit/>
          </a:bodyPr>
          <a:lstStyle/>
          <a:p>
            <a:r>
              <a:rPr lang="ar-SA" sz="4400" b="1" dirty="0">
                <a:solidFill>
                  <a:schemeClr val="bg1"/>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cs typeface="Simplified Arabic" panose="02020603050405020304" pitchFamily="18" charset="-78"/>
              </a:rPr>
              <a:t>إجمالي الأجر وصافي الأجر </a:t>
            </a:r>
            <a:endParaRPr lang="ar-DZ" sz="44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30686557"/>
      </p:ext>
    </p:extLst>
  </p:cSld>
  <p:clrMapOvr>
    <a:masterClrMapping/>
  </p:clrMapOvr>
  <mc:AlternateContent xmlns:mc="http://schemas.openxmlformats.org/markup-compatibility/2006" xmlns:p14="http://schemas.microsoft.com/office/powerpoint/2010/main">
    <mc:Choice Requires="p14">
      <p:transition spd="slow" p14:dur="1750">
        <p14:revea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A02160-771C-4C64-9420-4B3DD9A70F56}"/>
              </a:ext>
            </a:extLst>
          </p:cNvPr>
          <p:cNvSpPr>
            <a:spLocks noGrp="1"/>
          </p:cNvSpPr>
          <p:nvPr>
            <p:ph type="title"/>
          </p:nvPr>
        </p:nvSpPr>
        <p:spPr/>
        <p:txBody>
          <a:bodyPr>
            <a:normAutofit fontScale="90000"/>
          </a:bodyPr>
          <a:lstStyle/>
          <a:p>
            <a:pPr algn="ctr"/>
            <a:r>
              <a:rPr lang="ar-DZ" sz="6000" b="1" dirty="0">
                <a:effectLst>
                  <a:outerShdw blurRad="38100" dist="38100" dir="2700000" algn="tl">
                    <a:srgbClr val="000000">
                      <a:alpha val="43137"/>
                    </a:srgbClr>
                  </a:outerShdw>
                </a:effectLst>
              </a:rPr>
              <a:t>معايير تحديد الأجر</a:t>
            </a:r>
          </a:p>
        </p:txBody>
      </p:sp>
      <p:sp>
        <p:nvSpPr>
          <p:cNvPr id="3" name="Rectangle 2">
            <a:extLst>
              <a:ext uri="{FF2B5EF4-FFF2-40B4-BE49-F238E27FC236}">
                <a16:creationId xmlns:a16="http://schemas.microsoft.com/office/drawing/2014/main" id="{21654635-7A5A-4F93-AEA3-BC854B5D3DF8}"/>
              </a:ext>
            </a:extLst>
          </p:cNvPr>
          <p:cNvSpPr/>
          <p:nvPr/>
        </p:nvSpPr>
        <p:spPr>
          <a:xfrm>
            <a:off x="575894" y="1885291"/>
            <a:ext cx="11029616" cy="1708160"/>
          </a:xfrm>
          <a:prstGeom prst="rect">
            <a:avLst/>
          </a:prstGeom>
        </p:spPr>
        <p:txBody>
          <a:bodyPr wrap="square">
            <a:spAutoFit/>
          </a:bodyPr>
          <a:lstStyle/>
          <a:p>
            <a:pPr indent="180340" algn="just" rtl="1">
              <a:lnSpc>
                <a:spcPct val="150000"/>
              </a:lnSpc>
              <a:spcAft>
                <a:spcPts val="0"/>
              </a:spcAft>
            </a:pPr>
            <a:r>
              <a:rPr lang="ar-SA" sz="2400" b="1" dirty="0">
                <a:latin typeface="Arial" panose="020B0604020202020204" pitchFamily="34" charset="0"/>
                <a:ea typeface="Arial" panose="020B0604020202020204" pitchFamily="34" charset="0"/>
                <a:cs typeface="Simplified Arabic" panose="02020603050405020304" pitchFamily="18" charset="-78"/>
              </a:rPr>
              <a:t>الأداء</a:t>
            </a:r>
            <a:r>
              <a:rPr lang="ar-SA" sz="2400" dirty="0">
                <a:latin typeface="Arial" panose="020B0604020202020204" pitchFamily="34" charset="0"/>
                <a:ea typeface="Arial" panose="020B0604020202020204" pitchFamily="34" charset="0"/>
                <a:cs typeface="Simplified Arabic" panose="02020603050405020304" pitchFamily="18" charset="-78"/>
              </a:rPr>
              <a:t>: إن الأداء هو قياس للنتائج، وهو يجيب على السؤال هل أتممت عملك؟ بمعنى هل نفدت ما هو مطلوب منك في عملك؟ وبالتالي يتطلب ذلك الاتفاق على معيار محدد لتعريف الأداء، بحيث يستخدم كأساس لمنح العوائد للعاملين في المنظمة وذلك مهما كانت درجة صلاحية هذا المعيار في تمثيل الأداء. </a:t>
            </a:r>
            <a:endParaRPr lang="en-US" sz="2400" dirty="0">
              <a:effectLst/>
              <a:latin typeface="Arial" panose="020B0604020202020204" pitchFamily="34" charset="0"/>
              <a:ea typeface="Arial" panose="020B0604020202020204" pitchFamily="34" charset="0"/>
            </a:endParaRPr>
          </a:p>
        </p:txBody>
      </p:sp>
      <p:sp>
        <p:nvSpPr>
          <p:cNvPr id="4" name="Rectangle 3">
            <a:extLst>
              <a:ext uri="{FF2B5EF4-FFF2-40B4-BE49-F238E27FC236}">
                <a16:creationId xmlns:a16="http://schemas.microsoft.com/office/drawing/2014/main" id="{C383D485-4506-4900-B1DF-BA18A49A41A1}"/>
              </a:ext>
            </a:extLst>
          </p:cNvPr>
          <p:cNvSpPr/>
          <p:nvPr/>
        </p:nvSpPr>
        <p:spPr>
          <a:xfrm>
            <a:off x="586490" y="3593451"/>
            <a:ext cx="11029616" cy="1154162"/>
          </a:xfrm>
          <a:prstGeom prst="rect">
            <a:avLst/>
          </a:prstGeom>
        </p:spPr>
        <p:txBody>
          <a:bodyPr wrap="square">
            <a:spAutoFit/>
          </a:bodyPr>
          <a:lstStyle/>
          <a:p>
            <a:pPr algn="just" rtl="1">
              <a:lnSpc>
                <a:spcPct val="150000"/>
              </a:lnSpc>
            </a:pPr>
            <a:r>
              <a:rPr lang="ar-SA" sz="2400" b="1" dirty="0">
                <a:ea typeface="Arial" panose="020B0604020202020204" pitchFamily="34" charset="0"/>
                <a:cs typeface="Simplified Arabic" panose="02020603050405020304" pitchFamily="18" charset="-78"/>
              </a:rPr>
              <a:t>الجهد</a:t>
            </a:r>
            <a:r>
              <a:rPr lang="ar-SA" sz="2400" dirty="0">
                <a:ea typeface="Arial" panose="020B0604020202020204" pitchFamily="34" charset="0"/>
                <a:cs typeface="Simplified Arabic" panose="02020603050405020304" pitchFamily="18" charset="-78"/>
              </a:rPr>
              <a:t>: يستخدم الجهد المبذول كثيرا في تقييم أداء الأشخاص، وتعتبر مكافأة الجهد أحد الأمثلة التقليدية المكافأة الوسائل بدلا من الغيابات </a:t>
            </a:r>
            <a:endParaRPr lang="ar-DZ" sz="2400" dirty="0"/>
          </a:p>
        </p:txBody>
      </p:sp>
      <p:sp>
        <p:nvSpPr>
          <p:cNvPr id="5" name="Rectangle 4">
            <a:extLst>
              <a:ext uri="{FF2B5EF4-FFF2-40B4-BE49-F238E27FC236}">
                <a16:creationId xmlns:a16="http://schemas.microsoft.com/office/drawing/2014/main" id="{744CF0E6-8DCC-4437-90BC-0DEC340FD077}"/>
              </a:ext>
            </a:extLst>
          </p:cNvPr>
          <p:cNvSpPr/>
          <p:nvPr/>
        </p:nvSpPr>
        <p:spPr>
          <a:xfrm>
            <a:off x="586490" y="4747613"/>
            <a:ext cx="11040212" cy="1708160"/>
          </a:xfrm>
          <a:prstGeom prst="rect">
            <a:avLst/>
          </a:prstGeom>
        </p:spPr>
        <p:txBody>
          <a:bodyPr wrap="square">
            <a:spAutoFit/>
          </a:bodyPr>
          <a:lstStyle/>
          <a:p>
            <a:pPr algn="just" rtl="1">
              <a:lnSpc>
                <a:spcPct val="150000"/>
              </a:lnSpc>
            </a:pPr>
            <a:r>
              <a:rPr lang="ar-SA" sz="2400" b="1" dirty="0">
                <a:ea typeface="Arial" panose="020B0604020202020204" pitchFamily="34" charset="0"/>
                <a:cs typeface="Simplified Arabic" panose="02020603050405020304" pitchFamily="18" charset="-78"/>
              </a:rPr>
              <a:t>الأقدمية</a:t>
            </a:r>
            <a:r>
              <a:rPr lang="ar-SA" sz="2400" dirty="0">
                <a:ea typeface="Arial" panose="020B0604020202020204" pitchFamily="34" charset="0"/>
                <a:cs typeface="Simplified Arabic" panose="02020603050405020304" pitchFamily="18" charset="-78"/>
              </a:rPr>
              <a:t>: تسود الأقدمية كأساس لمنح العوائد في كل المنظمات العامة (الحكومية) تقريبا وذلك في معظم دول العالم، وبالرغم أن الأقدمية لا تلعب نفس الدور في المنضمات الخاصة إلا أنه هنالك دلائل تشير إلا أن مدة الخدمة في المنظمة تعتبر عاملا رئيسيا في تحديد العوائد وتوزيعها على العمال.</a:t>
            </a:r>
            <a:endParaRPr lang="ar-DZ" sz="2400" dirty="0"/>
          </a:p>
        </p:txBody>
      </p:sp>
    </p:spTree>
    <p:extLst>
      <p:ext uri="{BB962C8B-B14F-4D97-AF65-F5344CB8AC3E}">
        <p14:creationId xmlns:p14="http://schemas.microsoft.com/office/powerpoint/2010/main" val="1994890576"/>
      </p:ext>
    </p:extLst>
  </p:cSld>
  <p:clrMapOvr>
    <a:masterClrMapping/>
  </p:clrMapOvr>
  <mc:AlternateContent xmlns:mc="http://schemas.openxmlformats.org/markup-compatibility/2006" xmlns:p14="http://schemas.microsoft.com/office/powerpoint/2010/main">
    <mc:Choice Requires="p14">
      <p:transition spd="slow" p14:dur="17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93599E5-9506-43C8-9CA3-C66B1019A35C}"/>
              </a:ext>
            </a:extLst>
          </p:cNvPr>
          <p:cNvSpPr/>
          <p:nvPr/>
        </p:nvSpPr>
        <p:spPr>
          <a:xfrm>
            <a:off x="445477" y="509845"/>
            <a:ext cx="11347940" cy="1708160"/>
          </a:xfrm>
          <a:prstGeom prst="rect">
            <a:avLst/>
          </a:prstGeom>
        </p:spPr>
        <p:txBody>
          <a:bodyPr wrap="square">
            <a:spAutoFit/>
          </a:bodyPr>
          <a:lstStyle/>
          <a:p>
            <a:pPr algn="just" rtl="1">
              <a:lnSpc>
                <a:spcPct val="150000"/>
              </a:lnSpc>
            </a:pPr>
            <a:r>
              <a:rPr lang="ar-SA" sz="2400" b="1" dirty="0">
                <a:ea typeface="Arial" panose="020B0604020202020204" pitchFamily="34" charset="0"/>
                <a:cs typeface="Simplified Arabic" panose="02020603050405020304" pitchFamily="18" charset="-78"/>
              </a:rPr>
              <a:t>المؤهل العلمي</a:t>
            </a:r>
            <a:r>
              <a:rPr lang="ar-SA" sz="2400" dirty="0">
                <a:ea typeface="Arial" panose="020B0604020202020204" pitchFamily="34" charset="0"/>
                <a:cs typeface="Simplified Arabic" panose="02020603050405020304" pitchFamily="18" charset="-78"/>
              </a:rPr>
              <a:t>: إن المؤهل العلمي والخبرة عاملان مهمان في تحديد أجر الفرد عند الحاقه لأول مرة بالمنضمة، ويتم بموجب هذا المعيار تحديد الأجر على أساس المهارات والمؤهلات التي يتميز بها الفرد وبغض النظر عن استخدام أو عدم استخدامها، فالفرد الذي يحمل مؤهل علمي معين يستحق أن يكون في مستوى معين يتناسب وذلك المؤهل.</a:t>
            </a:r>
            <a:endParaRPr lang="ar-DZ" sz="2400" dirty="0"/>
          </a:p>
        </p:txBody>
      </p:sp>
      <p:sp>
        <p:nvSpPr>
          <p:cNvPr id="3" name="Rectangle 2">
            <a:extLst>
              <a:ext uri="{FF2B5EF4-FFF2-40B4-BE49-F238E27FC236}">
                <a16:creationId xmlns:a16="http://schemas.microsoft.com/office/drawing/2014/main" id="{DFF6AB28-D9FB-479D-BA39-5C126ACEF4D6}"/>
              </a:ext>
            </a:extLst>
          </p:cNvPr>
          <p:cNvSpPr/>
          <p:nvPr/>
        </p:nvSpPr>
        <p:spPr>
          <a:xfrm>
            <a:off x="492371" y="2495004"/>
            <a:ext cx="11301046" cy="1154162"/>
          </a:xfrm>
          <a:prstGeom prst="rect">
            <a:avLst/>
          </a:prstGeom>
        </p:spPr>
        <p:txBody>
          <a:bodyPr wrap="square">
            <a:spAutoFit/>
          </a:bodyPr>
          <a:lstStyle/>
          <a:p>
            <a:pPr indent="180340" algn="just" rtl="1">
              <a:lnSpc>
                <a:spcPct val="150000"/>
              </a:lnSpc>
              <a:spcAft>
                <a:spcPts val="0"/>
              </a:spcAft>
            </a:pPr>
            <a:r>
              <a:rPr lang="ar-SA" sz="2400" b="1" dirty="0">
                <a:latin typeface="Arial" panose="020B0604020202020204" pitchFamily="34" charset="0"/>
                <a:ea typeface="Arial" panose="020B0604020202020204" pitchFamily="34" charset="0"/>
                <a:cs typeface="Simplified Arabic" panose="02020603050405020304" pitchFamily="18" charset="-78"/>
              </a:rPr>
              <a:t>مستوى صعوبة الوظيفة:</a:t>
            </a:r>
            <a:r>
              <a:rPr lang="ar-SA" sz="2400" dirty="0">
                <a:latin typeface="Arial" panose="020B0604020202020204" pitchFamily="34" charset="0"/>
                <a:ea typeface="Arial" panose="020B0604020202020204" pitchFamily="34" charset="0"/>
                <a:cs typeface="Simplified Arabic" panose="02020603050405020304" pitchFamily="18" charset="-78"/>
              </a:rPr>
              <a:t> يعتبر مستوى صعوبة الوظيفة من بين المعايير التي يعتمد عليها في تحديد الأجر، وهذا يعني أن الأجر لا يتغير إلا بتغير درجة صعوبة الوظيفة. "</a:t>
            </a:r>
            <a:endParaRPr lang="en-US" dirty="0">
              <a:effectLst/>
              <a:latin typeface="Arial" panose="020B0604020202020204" pitchFamily="34" charset="0"/>
              <a:ea typeface="Arial" panose="020B0604020202020204" pitchFamily="34" charset="0"/>
            </a:endParaRPr>
          </a:p>
        </p:txBody>
      </p:sp>
      <p:sp>
        <p:nvSpPr>
          <p:cNvPr id="4" name="Rectangle 3">
            <a:extLst>
              <a:ext uri="{FF2B5EF4-FFF2-40B4-BE49-F238E27FC236}">
                <a16:creationId xmlns:a16="http://schemas.microsoft.com/office/drawing/2014/main" id="{9B0DA87F-EF27-42C5-8960-09057629D9B8}"/>
              </a:ext>
            </a:extLst>
          </p:cNvPr>
          <p:cNvSpPr/>
          <p:nvPr/>
        </p:nvSpPr>
        <p:spPr>
          <a:xfrm>
            <a:off x="445477" y="3926165"/>
            <a:ext cx="11347940" cy="1154162"/>
          </a:xfrm>
          <a:prstGeom prst="rect">
            <a:avLst/>
          </a:prstGeom>
        </p:spPr>
        <p:txBody>
          <a:bodyPr wrap="square">
            <a:spAutoFit/>
          </a:bodyPr>
          <a:lstStyle/>
          <a:p>
            <a:pPr algn="just" rtl="1">
              <a:lnSpc>
                <a:spcPct val="150000"/>
              </a:lnSpc>
            </a:pPr>
            <a:r>
              <a:rPr lang="ar-SA" sz="2400" b="1" dirty="0">
                <a:ea typeface="Arial" panose="020B0604020202020204" pitchFamily="34" charset="0"/>
                <a:cs typeface="Simplified Arabic" panose="02020603050405020304" pitchFamily="18" charset="-78"/>
              </a:rPr>
              <a:t>الوقت</a:t>
            </a:r>
            <a:r>
              <a:rPr lang="ar-SA" sz="2400" dirty="0">
                <a:ea typeface="Arial" panose="020B0604020202020204" pitchFamily="34" charset="0"/>
                <a:cs typeface="Simplified Arabic" panose="02020603050405020304" pitchFamily="18" charset="-78"/>
              </a:rPr>
              <a:t>: يستخدم هذا المعيار للوظائف التي لا ترتبط بوقت محدد أو برنامج معين وإنما يتم تقدير الوقت، ويحدد الأجر على أساس الوقت المقدر</a:t>
            </a:r>
            <a:endParaRPr lang="ar-DZ" sz="2400" dirty="0"/>
          </a:p>
        </p:txBody>
      </p:sp>
    </p:spTree>
    <p:extLst>
      <p:ext uri="{BB962C8B-B14F-4D97-AF65-F5344CB8AC3E}">
        <p14:creationId xmlns:p14="http://schemas.microsoft.com/office/powerpoint/2010/main" val="1939690818"/>
      </p:ext>
    </p:extLst>
  </p:cSld>
  <p:clrMapOvr>
    <a:masterClrMapping/>
  </p:clrMapOvr>
  <mc:AlternateContent xmlns:mc="http://schemas.openxmlformats.org/markup-compatibility/2006" xmlns:p14="http://schemas.microsoft.com/office/powerpoint/2010/main">
    <mc:Choice Requires="p14">
      <p:transition spd="slow" p14:dur="17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43EF8C-161E-4997-8C5C-AE42E6F7BD66}"/>
              </a:ext>
            </a:extLst>
          </p:cNvPr>
          <p:cNvSpPr>
            <a:spLocks noGrp="1"/>
          </p:cNvSpPr>
          <p:nvPr>
            <p:ph type="title"/>
          </p:nvPr>
        </p:nvSpPr>
        <p:spPr/>
        <p:txBody>
          <a:bodyPr>
            <a:normAutofit fontScale="90000"/>
          </a:bodyPr>
          <a:lstStyle/>
          <a:p>
            <a:pPr algn="ctr"/>
            <a:r>
              <a:rPr lang="ar-DZ" sz="6000" b="1" dirty="0">
                <a:effectLst>
                  <a:outerShdw blurRad="38100" dist="38100" dir="2700000" algn="tl">
                    <a:srgbClr val="000000">
                      <a:alpha val="43137"/>
                    </a:srgbClr>
                  </a:outerShdw>
                </a:effectLst>
              </a:rPr>
              <a:t>خطوات تصميم نظام الأجور</a:t>
            </a:r>
          </a:p>
        </p:txBody>
      </p:sp>
      <p:graphicFrame>
        <p:nvGraphicFramePr>
          <p:cNvPr id="4" name="Diagramme 3">
            <a:extLst>
              <a:ext uri="{FF2B5EF4-FFF2-40B4-BE49-F238E27FC236}">
                <a16:creationId xmlns:a16="http://schemas.microsoft.com/office/drawing/2014/main" id="{3D022080-F735-4238-A7BB-A5F759363EFD}"/>
              </a:ext>
            </a:extLst>
          </p:cNvPr>
          <p:cNvGraphicFramePr/>
          <p:nvPr>
            <p:extLst>
              <p:ext uri="{D42A27DB-BD31-4B8C-83A1-F6EECF244321}">
                <p14:modId xmlns:p14="http://schemas.microsoft.com/office/powerpoint/2010/main" val="1549533808"/>
              </p:ext>
            </p:extLst>
          </p:nvPr>
        </p:nvGraphicFramePr>
        <p:xfrm>
          <a:off x="6521116" y="1717990"/>
          <a:ext cx="5084394" cy="51400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76991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0F75BD26-EAC5-415B-B880-6A1FD0A0C326}"/>
              </a:ext>
            </a:extLst>
          </p:cNvPr>
          <p:cNvSpPr>
            <a:spLocks noGrp="1"/>
          </p:cNvSpPr>
          <p:nvPr>
            <p:ph type="subTitle" idx="1"/>
          </p:nvPr>
        </p:nvSpPr>
        <p:spPr>
          <a:xfrm>
            <a:off x="599227" y="3610708"/>
            <a:ext cx="10993546" cy="2030689"/>
          </a:xfrm>
        </p:spPr>
        <p:txBody>
          <a:bodyPr>
            <a:normAutofit/>
          </a:bodyPr>
          <a:lstStyle/>
          <a:p>
            <a:pPr algn="ctr"/>
            <a:r>
              <a:rPr lang="ar-DZ" sz="9600" b="1" dirty="0">
                <a:effectLst>
                  <a:outerShdw blurRad="38100" dist="38100" dir="2700000" algn="tl">
                    <a:srgbClr val="000000">
                      <a:alpha val="43137"/>
                    </a:srgbClr>
                  </a:outerShdw>
                </a:effectLst>
              </a:rPr>
              <a:t>دراسة حالة مؤسسة عمومية </a:t>
            </a:r>
          </a:p>
        </p:txBody>
      </p:sp>
    </p:spTree>
    <p:extLst>
      <p:ext uri="{BB962C8B-B14F-4D97-AF65-F5344CB8AC3E}">
        <p14:creationId xmlns:p14="http://schemas.microsoft.com/office/powerpoint/2010/main" val="33094670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45EBCF-E40D-4A93-A74D-24E3783B2C93}"/>
              </a:ext>
            </a:extLst>
          </p:cNvPr>
          <p:cNvSpPr>
            <a:spLocks noGrp="1"/>
          </p:cNvSpPr>
          <p:nvPr>
            <p:ph type="title"/>
          </p:nvPr>
        </p:nvSpPr>
        <p:spPr/>
        <p:txBody>
          <a:bodyPr>
            <a:normAutofit/>
          </a:bodyPr>
          <a:lstStyle/>
          <a:p>
            <a:pPr algn="ctr"/>
            <a:r>
              <a:rPr lang="ar-DZ" sz="4800" b="1" dirty="0"/>
              <a:t>سيرورة نظام الأجور و الحوافز في المؤسسة العمومية</a:t>
            </a:r>
          </a:p>
        </p:txBody>
      </p:sp>
      <p:sp>
        <p:nvSpPr>
          <p:cNvPr id="3" name="Rectangle 2">
            <a:extLst>
              <a:ext uri="{FF2B5EF4-FFF2-40B4-BE49-F238E27FC236}">
                <a16:creationId xmlns:a16="http://schemas.microsoft.com/office/drawing/2014/main" id="{45AC7BA1-15E5-430A-A45A-8FBD25514D94}"/>
              </a:ext>
            </a:extLst>
          </p:cNvPr>
          <p:cNvSpPr/>
          <p:nvPr/>
        </p:nvSpPr>
        <p:spPr>
          <a:xfrm>
            <a:off x="4109230" y="1717990"/>
            <a:ext cx="3962944" cy="769441"/>
          </a:xfrm>
          <a:prstGeom prst="rect">
            <a:avLst/>
          </a:prstGeom>
        </p:spPr>
        <p:txBody>
          <a:bodyPr wrap="none">
            <a:spAutoFit/>
          </a:bodyPr>
          <a:lstStyle/>
          <a:p>
            <a:pPr algn="just" rtl="1">
              <a:lnSpc>
                <a:spcPct val="150000"/>
              </a:lnSpc>
              <a:spcAft>
                <a:spcPts val="0"/>
              </a:spcAft>
            </a:pPr>
            <a:r>
              <a:rPr lang="ar-SA" sz="32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ea typeface="Arial" panose="020B0604020202020204" pitchFamily="34" charset="0"/>
                <a:cs typeface="Simplified Arabic" panose="02020603050405020304" pitchFamily="18" charset="-78"/>
              </a:rPr>
              <a:t>طريقة إعداد و صرف الأجور</a:t>
            </a:r>
            <a:endParaRPr lang="en-US" sz="2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ea typeface="Arial" panose="020B0604020202020204" pitchFamily="34" charset="0"/>
            </a:endParaRPr>
          </a:p>
        </p:txBody>
      </p:sp>
      <p:sp>
        <p:nvSpPr>
          <p:cNvPr id="4" name="Rectangle 3">
            <a:extLst>
              <a:ext uri="{FF2B5EF4-FFF2-40B4-BE49-F238E27FC236}">
                <a16:creationId xmlns:a16="http://schemas.microsoft.com/office/drawing/2014/main" id="{B27C2F74-A74A-464E-B5F1-9E3C32747E95}"/>
              </a:ext>
            </a:extLst>
          </p:cNvPr>
          <p:cNvSpPr/>
          <p:nvPr/>
        </p:nvSpPr>
        <p:spPr>
          <a:xfrm>
            <a:off x="0" y="2487431"/>
            <a:ext cx="12186702" cy="4393510"/>
          </a:xfrm>
          <a:prstGeom prst="rect">
            <a:avLst/>
          </a:prstGeom>
        </p:spPr>
        <p:txBody>
          <a:bodyPr wrap="square">
            <a:spAutoFit/>
          </a:bodyPr>
          <a:lstStyle/>
          <a:p>
            <a:pPr algn="just" rtl="1">
              <a:lnSpc>
                <a:spcPct val="150000"/>
              </a:lnSpc>
              <a:spcAft>
                <a:spcPts val="0"/>
              </a:spcAft>
            </a:pPr>
            <a:r>
              <a:rPr lang="ar-SA" sz="2000" dirty="0">
                <a:latin typeface="Arial" panose="020B0604020202020204" pitchFamily="34" charset="0"/>
                <a:ea typeface="Arial" panose="020B0604020202020204" pitchFamily="34" charset="0"/>
                <a:cs typeface="Simplified Arabic" panose="02020603050405020304" pitchFamily="18" charset="-78"/>
              </a:rPr>
              <a:t>تمر عملية إعداد الأجر عبر مرحلتين الأولى إدارية و الثانية محاسبية.</a:t>
            </a:r>
            <a:endParaRPr lang="en-US" sz="2000" dirty="0">
              <a:latin typeface="Arial" panose="020B0604020202020204" pitchFamily="34" charset="0"/>
              <a:ea typeface="Arial" panose="020B0604020202020204" pitchFamily="34" charset="0"/>
            </a:endParaRPr>
          </a:p>
          <a:p>
            <a:pPr algn="just" rtl="1">
              <a:lnSpc>
                <a:spcPct val="150000"/>
              </a:lnSpc>
              <a:spcAft>
                <a:spcPts val="0"/>
              </a:spcAft>
            </a:pPr>
            <a:r>
              <a:rPr lang="ar-SA" sz="2800" b="1" dirty="0">
                <a:solidFill>
                  <a:srgbClr val="C00000"/>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cs typeface="Simplified Arabic" panose="02020603050405020304" pitchFamily="18" charset="-78"/>
              </a:rPr>
              <a:t>أولا: المرحلة المحاسبية</a:t>
            </a:r>
            <a:endParaRPr lang="en-US" sz="2800" b="1" dirty="0">
              <a:solidFill>
                <a:srgbClr val="C00000"/>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endParaRPr>
          </a:p>
          <a:p>
            <a:pPr algn="just" rtl="1">
              <a:lnSpc>
                <a:spcPct val="150000"/>
              </a:lnSpc>
              <a:spcAft>
                <a:spcPts val="0"/>
              </a:spcAft>
            </a:pPr>
            <a:r>
              <a:rPr lang="ar-SA" sz="2000" dirty="0">
                <a:latin typeface="Arial" panose="020B0604020202020204" pitchFamily="34" charset="0"/>
                <a:ea typeface="Arial" panose="020B0604020202020204" pitchFamily="34" charset="0"/>
                <a:cs typeface="Simplified Arabic" panose="02020603050405020304" pitchFamily="18" charset="-78"/>
              </a:rPr>
              <a:t>تتكون هذه المرحلة من 3 إجراءات:</a:t>
            </a:r>
            <a:endParaRPr lang="en-US" sz="2000" dirty="0">
              <a:latin typeface="Arial" panose="020B0604020202020204" pitchFamily="34" charset="0"/>
              <a:ea typeface="Arial" panose="020B0604020202020204" pitchFamily="34" charset="0"/>
            </a:endParaRPr>
          </a:p>
          <a:p>
            <a:pPr algn="just" rtl="1">
              <a:lnSpc>
                <a:spcPct val="150000"/>
              </a:lnSpc>
              <a:spcAft>
                <a:spcPts val="0"/>
              </a:spcAft>
            </a:pPr>
            <a:r>
              <a:rPr lang="ar-SA" sz="2000" dirty="0">
                <a:latin typeface="Arial" panose="020B0604020202020204" pitchFamily="34" charset="0"/>
                <a:ea typeface="Arial" panose="020B0604020202020204" pitchFamily="34" charset="0"/>
                <a:cs typeface="Simplified Arabic" panose="02020603050405020304" pitchFamily="18" charset="-78"/>
              </a:rPr>
              <a:t>1- الالتزام (التعهد) إن الالتزام حسب ما ورد في المادة 19 من قانون 90-21 الخاص بالمحاسبة العمومية هو إجراء يتم بموجبه نشوء دين ، بمعنى أنه التصرف الذي ينشأ نفقة على ذمة الحكومة و هذا الالتزام قد يكون بناءا على تصرف قانوني كالعقود والصفقات التي تبرمها الدولة و على القوانين التي تنشأ حقوق تنشأ حقوق على الدولة وقرارات و مراسيم التعيين للمستخدمين، بالإضافة إلى ذلك الأحكام والقرارات التي تصدر عن المحاكم والمجالس القضائية.</a:t>
            </a:r>
            <a:endParaRPr lang="en-US" sz="2000" dirty="0">
              <a:latin typeface="Arial" panose="020B0604020202020204" pitchFamily="34" charset="0"/>
              <a:ea typeface="Arial" panose="020B0604020202020204" pitchFamily="34" charset="0"/>
            </a:endParaRPr>
          </a:p>
          <a:p>
            <a:pPr algn="just" rtl="1">
              <a:lnSpc>
                <a:spcPct val="150000"/>
              </a:lnSpc>
              <a:spcAft>
                <a:spcPts val="0"/>
              </a:spcAft>
            </a:pPr>
            <a:r>
              <a:rPr lang="ar-SA" sz="2000" dirty="0">
                <a:latin typeface="Arial" panose="020B0604020202020204" pitchFamily="34" charset="0"/>
                <a:ea typeface="Arial" panose="020B0604020202020204" pitchFamily="34" charset="0"/>
                <a:cs typeface="Simplified Arabic" panose="02020603050405020304" pitchFamily="18" charset="-78"/>
              </a:rPr>
              <a:t>2- التصفية حسب المادة 20 من القانون 90-21 فإن التصفية هي تلك المرحلة التي تسمح بالتحقيق على أساس الوثائق المحاسبية و تحديد المبلغ الصحيح للنفقة، أي أنها عبارة عن عمليتين تتمثل الأولى في التحقيق على أساس الوثائق المحاسبية و الثانية في التقدير الصحيح للنفقة.</a:t>
            </a:r>
            <a:endParaRPr lang="en-US" sz="20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4159542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BA5C72-F9B7-4596-BDE9-5E60D091B332}"/>
              </a:ext>
            </a:extLst>
          </p:cNvPr>
          <p:cNvSpPr>
            <a:spLocks noGrp="1"/>
          </p:cNvSpPr>
          <p:nvPr>
            <p:ph type="title"/>
          </p:nvPr>
        </p:nvSpPr>
        <p:spPr/>
        <p:txBody>
          <a:bodyPr>
            <a:normAutofit fontScale="90000"/>
          </a:bodyPr>
          <a:lstStyle/>
          <a:p>
            <a:pPr algn="ctr"/>
            <a:r>
              <a:rPr lang="ar-DZ" sz="6000" b="1" dirty="0">
                <a:effectLst>
                  <a:outerShdw blurRad="38100" dist="38100" dir="2700000" algn="tl">
                    <a:srgbClr val="000000">
                      <a:alpha val="43137"/>
                    </a:srgbClr>
                  </a:outerShdw>
                </a:effectLst>
              </a:rPr>
              <a:t>مقدمة</a:t>
            </a:r>
          </a:p>
        </p:txBody>
      </p:sp>
      <p:sp>
        <p:nvSpPr>
          <p:cNvPr id="3" name="Rectangle 2">
            <a:extLst>
              <a:ext uri="{FF2B5EF4-FFF2-40B4-BE49-F238E27FC236}">
                <a16:creationId xmlns:a16="http://schemas.microsoft.com/office/drawing/2014/main" id="{31A1EABC-8207-44F7-BC3F-1C7790CCE99E}"/>
              </a:ext>
            </a:extLst>
          </p:cNvPr>
          <p:cNvSpPr/>
          <p:nvPr/>
        </p:nvSpPr>
        <p:spPr>
          <a:xfrm>
            <a:off x="575894" y="1915650"/>
            <a:ext cx="11029616" cy="3924151"/>
          </a:xfrm>
          <a:prstGeom prst="rect">
            <a:avLst/>
          </a:prstGeom>
        </p:spPr>
        <p:txBody>
          <a:bodyPr wrap="square">
            <a:spAutoFit/>
          </a:bodyPr>
          <a:lstStyle/>
          <a:p>
            <a:pPr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إن الأجور والحوافز كانت ولازالت من أهم المسائل التي تتمحور حولها النقاشات بين العامل وصاحب العمل، لاسيما ونحن أمام اقتصاد السوق، إذ أن جل النزاعات الحاصلة في أوساط الطبقة العاملة سببها السعي إلى الرفع من مستوى الأجور والحوافز، فهي من جهة تكلفة على عاتق صاحب العمل، ومن جهة أخرى مصدر رزق للعامل.</a:t>
            </a:r>
            <a:endParaRPr lang="en-US" sz="2400" dirty="0">
              <a:latin typeface="Arial" panose="020B0604020202020204" pitchFamily="34" charset="0"/>
              <a:ea typeface="Arial" panose="020B0604020202020204" pitchFamily="34" charset="0"/>
            </a:endParaRPr>
          </a:p>
          <a:p>
            <a:pPr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إذ تعتبر الأجور والحوافز أداة من الأدوات الفعالة المؤثرة على أداء الفرد، هذا ما جعل البعض يسمي الاقتصاد المعاصر باقتصاد الأجور، لما بلغته من أهمية كعنصر تنمية، يساهم في تكوين طبقة عاملة فعالة ومنتجة، وكعامل استقرار اجتماعي يحفز الطاقات البشرية على تطوير وتحسين المنتوج وترقيته، ليصبح بذلك رخاء اقتصادي تعتمد عليه الدولة في تحريك النشاط الاقتصادي.</a:t>
            </a:r>
            <a:endParaRPr lang="en-US" sz="24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6528107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A144D00-9A79-4DF3-8036-F1F1519CADD9}"/>
              </a:ext>
            </a:extLst>
          </p:cNvPr>
          <p:cNvSpPr/>
          <p:nvPr/>
        </p:nvSpPr>
        <p:spPr>
          <a:xfrm>
            <a:off x="0" y="491657"/>
            <a:ext cx="12192000" cy="6055504"/>
          </a:xfrm>
          <a:prstGeom prst="rect">
            <a:avLst/>
          </a:prstGeom>
        </p:spPr>
        <p:txBody>
          <a:bodyPr wrap="square">
            <a:spAutoFit/>
          </a:bodyPr>
          <a:lstStyle/>
          <a:p>
            <a:pPr algn="just" rtl="1">
              <a:lnSpc>
                <a:spcPct val="150000"/>
              </a:lnSpc>
              <a:spcAft>
                <a:spcPts val="0"/>
              </a:spcAft>
            </a:pPr>
            <a:r>
              <a:rPr lang="ar-SA" sz="2000" dirty="0">
                <a:latin typeface="Simplified Arabic" panose="02020603050405020304" pitchFamily="18" charset="-78"/>
                <a:ea typeface="Arial" panose="020B0604020202020204" pitchFamily="34" charset="0"/>
                <a:cs typeface="Simplified Arabic" panose="02020603050405020304" pitchFamily="18" charset="-78"/>
              </a:rPr>
              <a:t>3- الأمر بالصرف و يتمثل هذا الإجراء في عملية تحويل الحوالات بمعنى أنه الإجراء الذي بموجبه يقوم الأمر بالصرف بالأمر بدفع النفقات العمومية و ذلك حسب المادة 21 من القانون 90-21، كما يمكن القول أنه استدعاء مكتوب و مبرر من الأمر بالصرف إلى المحاسب و للإشارة فإنه في هذه المرحلة و بعد تأكد وكيل الصرف من وجود مقرر التعيين و محضر التنصيب و الانتهاء من الحسابات التطبيقية إعداد كشف الراتب يقوم بإعداد الكشوف القاعدية التي تنقسم إلى 5 كشوف هي:</a:t>
            </a:r>
            <a:endParaRPr lang="en-US" sz="2000" dirty="0">
              <a:latin typeface="Simplified Arabic" panose="02020603050405020304" pitchFamily="18" charset="-78"/>
              <a:ea typeface="Arial" panose="020B0604020202020204" pitchFamily="34" charset="0"/>
              <a:cs typeface="Simplified Arabic" panose="02020603050405020304" pitchFamily="18" charset="-78"/>
            </a:endParaRPr>
          </a:p>
          <a:p>
            <a:pPr algn="just" rtl="1">
              <a:lnSpc>
                <a:spcPct val="150000"/>
              </a:lnSpc>
              <a:spcAft>
                <a:spcPts val="0"/>
              </a:spcAft>
            </a:pPr>
            <a:r>
              <a:rPr lang="ar-SA" sz="2000" dirty="0">
                <a:latin typeface="Simplified Arabic" panose="02020603050405020304" pitchFamily="18" charset="-78"/>
                <a:ea typeface="Arial" panose="020B0604020202020204" pitchFamily="34" charset="0"/>
                <a:cs typeface="Simplified Arabic" panose="02020603050405020304" pitchFamily="18" charset="-78"/>
              </a:rPr>
              <a:t>الكشف القاعدي رقم 01 الذي يحتوي على الأجر القاعدي و الخبرة المهنية إن وجدت، الأقدمية، و الخبرة المهنية البيداغوجية و الخاصة بسلك التعليم، التكوين المهني، الشباب و الرياضة. </a:t>
            </a:r>
            <a:endParaRPr lang="ar-DZ" sz="2000" dirty="0">
              <a:latin typeface="Simplified Arabic" panose="02020603050405020304" pitchFamily="18" charset="-78"/>
              <a:ea typeface="Arial" panose="020B0604020202020204" pitchFamily="34" charset="0"/>
              <a:cs typeface="Simplified Arabic" panose="02020603050405020304" pitchFamily="18" charset="-78"/>
            </a:endParaRPr>
          </a:p>
          <a:p>
            <a:pPr algn="just" rtl="1">
              <a:lnSpc>
                <a:spcPct val="150000"/>
              </a:lnSpc>
              <a:spcAft>
                <a:spcPts val="0"/>
              </a:spcAft>
            </a:pPr>
            <a:r>
              <a:rPr lang="ar-SA" sz="2000" dirty="0">
                <a:latin typeface="Simplified Arabic" panose="02020603050405020304" pitchFamily="18" charset="-78"/>
                <a:ea typeface="Arial" panose="020B0604020202020204" pitchFamily="34" charset="0"/>
                <a:cs typeface="Simplified Arabic" panose="02020603050405020304" pitchFamily="18" charset="-78"/>
              </a:rPr>
              <a:t>الكشف القاعدي رقم 02 المخصص للتعويضات التي تمنح للعمال مثل تعويض المنحة الجزافية التعويضية، تعويض التبعية الخاصة بكل الأصناف و التعويض الإجمالي الخاص بالأطباء و غيرها.</a:t>
            </a:r>
            <a:endParaRPr lang="en-US" sz="2000" dirty="0">
              <a:latin typeface="Simplified Arabic" panose="02020603050405020304" pitchFamily="18" charset="-78"/>
              <a:ea typeface="Arial" panose="020B0604020202020204" pitchFamily="34" charset="0"/>
              <a:cs typeface="Simplified Arabic" panose="02020603050405020304" pitchFamily="18" charset="-78"/>
            </a:endParaRPr>
          </a:p>
          <a:p>
            <a:pPr algn="just" rtl="1">
              <a:lnSpc>
                <a:spcPct val="150000"/>
              </a:lnSpc>
              <a:spcAft>
                <a:spcPts val="0"/>
              </a:spcAft>
            </a:pPr>
            <a:r>
              <a:rPr lang="ar-SA" sz="2000" dirty="0">
                <a:latin typeface="Simplified Arabic" panose="02020603050405020304" pitchFamily="18" charset="-78"/>
                <a:ea typeface="Arial" panose="020B0604020202020204" pitchFamily="34" charset="0"/>
                <a:cs typeface="Simplified Arabic" panose="02020603050405020304" pitchFamily="18" charset="-78"/>
              </a:rPr>
              <a:t>الكشف القاعدي رقم 03: يخصص للمنح العائلية و الأجر الوحيد ففي حالة ما إذا كان العامل متزوج له أولاد تمنح له منح عائلية تقدر ب</a:t>
            </a:r>
            <a:endParaRPr lang="ar-DZ" sz="2000" dirty="0">
              <a:latin typeface="Simplified Arabic" panose="02020603050405020304" pitchFamily="18" charset="-78"/>
              <a:ea typeface="Arial" panose="020B0604020202020204" pitchFamily="34" charset="0"/>
              <a:cs typeface="Simplified Arabic" panose="02020603050405020304" pitchFamily="18" charset="-78"/>
            </a:endParaRPr>
          </a:p>
          <a:p>
            <a:pPr algn="just" rtl="1">
              <a:lnSpc>
                <a:spcPct val="150000"/>
              </a:lnSpc>
              <a:spcAft>
                <a:spcPts val="0"/>
              </a:spcAft>
            </a:pPr>
            <a:r>
              <a:rPr lang="ar-DZ" sz="2000" dirty="0">
                <a:latin typeface="Simplified Arabic" panose="02020603050405020304" pitchFamily="18" charset="-78"/>
                <a:ea typeface="Arial" panose="020B0604020202020204" pitchFamily="34" charset="0"/>
                <a:cs typeface="Simplified Arabic" panose="02020603050405020304" pitchFamily="18" charset="-78"/>
              </a:rPr>
              <a:t>•	إذا كان له 5 أطفال فأقل يتقاضى 600 دج عن كل طفل.</a:t>
            </a:r>
          </a:p>
          <a:p>
            <a:pPr algn="just" rtl="1">
              <a:lnSpc>
                <a:spcPct val="150000"/>
              </a:lnSpc>
              <a:spcAft>
                <a:spcPts val="0"/>
              </a:spcAft>
            </a:pPr>
            <a:r>
              <a:rPr lang="ar-DZ" sz="2000" dirty="0">
                <a:latin typeface="Simplified Arabic" panose="02020603050405020304" pitchFamily="18" charset="-78"/>
                <a:ea typeface="Arial" panose="020B0604020202020204" pitchFamily="34" charset="0"/>
                <a:cs typeface="Simplified Arabic" panose="02020603050405020304" pitchFamily="18" charset="-78"/>
              </a:rPr>
              <a:t>•	أما إذا زاد عدد الأطفال عن 5 يمنح له 300 دج عن كل طفل. </a:t>
            </a:r>
          </a:p>
          <a:p>
            <a:pPr algn="just" rtl="1">
              <a:lnSpc>
                <a:spcPct val="150000"/>
              </a:lnSpc>
              <a:spcAft>
                <a:spcPts val="0"/>
              </a:spcAft>
            </a:pPr>
            <a:r>
              <a:rPr lang="ar-DZ" sz="2000" dirty="0">
                <a:latin typeface="Simplified Arabic" panose="02020603050405020304" pitchFamily="18" charset="-78"/>
                <a:ea typeface="Arial" panose="020B0604020202020204" pitchFamily="34" charset="0"/>
                <a:cs typeface="Simplified Arabic" panose="02020603050405020304" pitchFamily="18" charset="-78"/>
              </a:rPr>
              <a:t>•	يمنح مبلغ 300 دج لكل طفل هذا بعد سنة 01/01/1997 بينما تمنح 600 دج للموظف الذي لم يتجاوز المبلغ الخام له 1500000 دج هذا قبل سنة 01/01/1997.</a:t>
            </a:r>
          </a:p>
        </p:txBody>
      </p:sp>
    </p:spTree>
    <p:extLst>
      <p:ext uri="{BB962C8B-B14F-4D97-AF65-F5344CB8AC3E}">
        <p14:creationId xmlns:p14="http://schemas.microsoft.com/office/powerpoint/2010/main" val="9953389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e 5">
            <a:extLst>
              <a:ext uri="{FF2B5EF4-FFF2-40B4-BE49-F238E27FC236}">
                <a16:creationId xmlns:a16="http://schemas.microsoft.com/office/drawing/2014/main" id="{9501E28F-D9C7-4FC5-9662-F0343ADAE7EF}"/>
              </a:ext>
            </a:extLst>
          </p:cNvPr>
          <p:cNvGrpSpPr/>
          <p:nvPr/>
        </p:nvGrpSpPr>
        <p:grpSpPr>
          <a:xfrm>
            <a:off x="0" y="-2"/>
            <a:ext cx="5580068" cy="6858002"/>
            <a:chOff x="0" y="-1"/>
            <a:chExt cx="5580068" cy="6858002"/>
          </a:xfrm>
        </p:grpSpPr>
        <p:pic>
          <p:nvPicPr>
            <p:cNvPr id="3" name="Image 2">
              <a:extLst>
                <a:ext uri="{FF2B5EF4-FFF2-40B4-BE49-F238E27FC236}">
                  <a16:creationId xmlns:a16="http://schemas.microsoft.com/office/drawing/2014/main" id="{2B56466E-33F6-4501-A8AF-FF4E69B0E9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5580068" cy="3048440"/>
            </a:xfrm>
            <a:prstGeom prst="rect">
              <a:avLst/>
            </a:prstGeom>
          </p:spPr>
        </p:pic>
        <p:pic>
          <p:nvPicPr>
            <p:cNvPr id="5" name="Image 4">
              <a:extLst>
                <a:ext uri="{FF2B5EF4-FFF2-40B4-BE49-F238E27FC236}">
                  <a16:creationId xmlns:a16="http://schemas.microsoft.com/office/drawing/2014/main" id="{507C75D9-2724-496A-BEA8-5E2E3EBB98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954961"/>
              <a:ext cx="5580068" cy="3903040"/>
            </a:xfrm>
            <a:prstGeom prst="rect">
              <a:avLst/>
            </a:prstGeom>
          </p:spPr>
        </p:pic>
      </p:grpSp>
      <p:sp>
        <p:nvSpPr>
          <p:cNvPr id="7" name="Rectangle 6">
            <a:extLst>
              <a:ext uri="{FF2B5EF4-FFF2-40B4-BE49-F238E27FC236}">
                <a16:creationId xmlns:a16="http://schemas.microsoft.com/office/drawing/2014/main" id="{C02D4DDB-621B-498A-B054-C80A67695803}"/>
              </a:ext>
            </a:extLst>
          </p:cNvPr>
          <p:cNvSpPr/>
          <p:nvPr/>
        </p:nvSpPr>
        <p:spPr>
          <a:xfrm>
            <a:off x="6911631" y="-2"/>
            <a:ext cx="3902030" cy="515526"/>
          </a:xfrm>
          <a:prstGeom prst="rect">
            <a:avLst/>
          </a:prstGeom>
        </p:spPr>
        <p:txBody>
          <a:bodyPr wrap="none">
            <a:spAutoFit/>
          </a:bodyPr>
          <a:lstStyle/>
          <a:p>
            <a:pPr algn="just" rtl="1">
              <a:lnSpc>
                <a:spcPct val="150000"/>
              </a:lnSpc>
              <a:spcAft>
                <a:spcPts val="0"/>
              </a:spcAft>
            </a:pPr>
            <a:r>
              <a:rPr lang="ar-SA" sz="2000" b="1" dirty="0">
                <a:latin typeface="Arial" panose="020B0604020202020204" pitchFamily="34" charset="0"/>
                <a:ea typeface="Arial" panose="020B0604020202020204" pitchFamily="34" charset="0"/>
                <a:cs typeface="Simplified Arabic" panose="02020603050405020304" pitchFamily="18" charset="-78"/>
              </a:rPr>
              <a:t>جدول :المنح الجزافية التعويضية سنة 2015</a:t>
            </a:r>
            <a:endParaRPr lang="en-US" sz="1600" dirty="0">
              <a:effectLst/>
              <a:latin typeface="Arial" panose="020B0604020202020204" pitchFamily="34" charset="0"/>
              <a:ea typeface="Arial" panose="020B0604020202020204" pitchFamily="34" charset="0"/>
            </a:endParaRPr>
          </a:p>
        </p:txBody>
      </p:sp>
      <p:sp>
        <p:nvSpPr>
          <p:cNvPr id="8" name="Rectangle 7">
            <a:extLst>
              <a:ext uri="{FF2B5EF4-FFF2-40B4-BE49-F238E27FC236}">
                <a16:creationId xmlns:a16="http://schemas.microsoft.com/office/drawing/2014/main" id="{447110CB-B6CC-40B3-9402-24D237F37BA7}"/>
              </a:ext>
            </a:extLst>
          </p:cNvPr>
          <p:cNvSpPr/>
          <p:nvPr/>
        </p:nvSpPr>
        <p:spPr>
          <a:xfrm>
            <a:off x="5744308" y="515524"/>
            <a:ext cx="6447692" cy="5586145"/>
          </a:xfrm>
          <a:prstGeom prst="rect">
            <a:avLst/>
          </a:prstGeom>
        </p:spPr>
        <p:txBody>
          <a:bodyPr wrap="square">
            <a:spAutoFit/>
          </a:bodyPr>
          <a:lstStyle/>
          <a:p>
            <a:pPr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ملاحظة حساب 15000 دج المذكورة في الجدول أعلاه يكون على أساس جدول الأجور لسنة </a:t>
            </a:r>
            <a:r>
              <a:rPr lang="en-US" sz="2400" dirty="0">
                <a:latin typeface="Simplified Arabic" panose="02020603050405020304" pitchFamily="18" charset="-78"/>
                <a:ea typeface="Arial" panose="020B0604020202020204" pitchFamily="34" charset="0"/>
              </a:rPr>
              <a:t>.1995</a:t>
            </a:r>
            <a:endParaRPr lang="en-US" sz="2400" dirty="0">
              <a:latin typeface="Arial" panose="020B0604020202020204" pitchFamily="34" charset="0"/>
              <a:ea typeface="Arial" panose="020B0604020202020204" pitchFamily="34" charset="0"/>
            </a:endParaRPr>
          </a:p>
          <a:p>
            <a:pPr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الكشف القاعدي رقم :04: هو ملخص الكشوف السابقة.</a:t>
            </a:r>
            <a:endParaRPr lang="en-US" sz="2400" dirty="0">
              <a:latin typeface="Arial" panose="020B0604020202020204" pitchFamily="34" charset="0"/>
              <a:ea typeface="Arial" panose="020B0604020202020204" pitchFamily="34" charset="0"/>
            </a:endParaRPr>
          </a:p>
          <a:p>
            <a:pPr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الكشف القاعدي رقم 05 يتم فيه ترحيل مجموع كل كشف على حدا و إسقاطه على الكشف رقم 01 حسب بابه ترميزه (31-11)</a:t>
            </a:r>
            <a:endParaRPr lang="en-US" sz="2400" dirty="0">
              <a:latin typeface="Arial" panose="020B0604020202020204" pitchFamily="34" charset="0"/>
              <a:ea typeface="Arial" panose="020B0604020202020204" pitchFamily="34" charset="0"/>
            </a:endParaRPr>
          </a:p>
          <a:p>
            <a:pPr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كما يقوم بإعداد بطاقة الالتزام الخاصة بالموظفين من 2020/01/01 إلى 2020/12/31 و بعد تحريرها في ثلاثة نسخ توقع من طرف الأمر بالصرف أين يحتفظ بنسخة و يرسل النسختين الباقيتين إلى المراقب المالي الذي يأشرها و يرجع النسخة الأصلية للمديرية و يحتفظ بالباقي.</a:t>
            </a:r>
            <a:endParaRPr lang="en-US" sz="24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9569107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A322601-132F-4F21-926A-DE72009AF511}"/>
              </a:ext>
            </a:extLst>
          </p:cNvPr>
          <p:cNvSpPr/>
          <p:nvPr/>
        </p:nvSpPr>
        <p:spPr>
          <a:xfrm>
            <a:off x="515815" y="1466924"/>
            <a:ext cx="11160369" cy="4016484"/>
          </a:xfrm>
          <a:prstGeom prst="rect">
            <a:avLst/>
          </a:prstGeom>
        </p:spPr>
        <p:txBody>
          <a:bodyPr wrap="square">
            <a:spAutoFit/>
          </a:bodyPr>
          <a:lstStyle/>
          <a:p>
            <a:pPr algn="just" rtl="1">
              <a:lnSpc>
                <a:spcPct val="150000"/>
              </a:lnSpc>
              <a:spcAft>
                <a:spcPts val="0"/>
              </a:spcAft>
            </a:pPr>
            <a:r>
              <a:rPr lang="ar-SA" sz="2800" b="1" u="sng" dirty="0">
                <a:solidFill>
                  <a:srgbClr val="C00000"/>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cs typeface="Simplified Arabic" panose="02020603050405020304" pitchFamily="18" charset="-78"/>
              </a:rPr>
              <a:t>ثانيا: المرحلة المحاسبية (الدفع)</a:t>
            </a:r>
            <a:endParaRPr lang="en-US" sz="2800" b="1" u="sng" dirty="0">
              <a:solidFill>
                <a:srgbClr val="C00000"/>
              </a:solidFill>
              <a:effectLst>
                <a:outerShdw blurRad="38100" dist="38100" dir="2700000" algn="tl">
                  <a:srgbClr val="000000">
                    <a:alpha val="43137"/>
                  </a:srgbClr>
                </a:outerShdw>
              </a:effectLst>
              <a:latin typeface="Arial" panose="020B0604020202020204" pitchFamily="34" charset="0"/>
              <a:ea typeface="Arial" panose="020B0604020202020204" pitchFamily="34" charset="0"/>
            </a:endParaRPr>
          </a:p>
          <a:p>
            <a:pPr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تتمثل إجراءات هذه المرحلة في إجراء وحيد فقط هو الدفع أي الإجراء الذي يتم بموجبه إبرام الدين العمومي أي ذمة الدولة، بمعنى آخر هو الإجراء الذي يتم بموجبه التخلص من الدين العام العمومي. </a:t>
            </a:r>
            <a:endParaRPr lang="en-US" sz="2400" dirty="0">
              <a:latin typeface="Arial" panose="020B0604020202020204" pitchFamily="34" charset="0"/>
              <a:ea typeface="Arial" panose="020B0604020202020204" pitchFamily="34" charset="0"/>
            </a:endParaRPr>
          </a:p>
          <a:p>
            <a:pPr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وهذه المرحلة الأخيرة في التنفيذ أين يقوم وكيل الصرف بعد إرجاع النسخ المؤشرة من طرف المراقب المالي للمديرية بإعداد الوثائق الخاصة بهذه المرحلة و إرسالها إلى المحاسب العمومي لمراجعتها والدفع وتتمثل في:</a:t>
            </a:r>
            <a:endParaRPr lang="en-US" sz="2400" dirty="0">
              <a:latin typeface="Arial" panose="020B0604020202020204" pitchFamily="34" charset="0"/>
              <a:ea typeface="Arial" panose="020B0604020202020204" pitchFamily="34" charset="0"/>
            </a:endParaRPr>
          </a:p>
          <a:p>
            <a:pPr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كشف الرواتب أو الاستدراك، حوالة الدفع، ملخص حوالة الدفع، كشف الاقتطاعات، كشف التحويل إشعار بالتحويل، كشف الدفع ، و كشف تعديل الراتب. </a:t>
            </a:r>
            <a:endParaRPr lang="en-US" sz="24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9860137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7598CB-4D69-423F-BF01-76F45272FBBA}"/>
              </a:ext>
            </a:extLst>
          </p:cNvPr>
          <p:cNvSpPr>
            <a:spLocks noGrp="1"/>
          </p:cNvSpPr>
          <p:nvPr>
            <p:ph type="title"/>
          </p:nvPr>
        </p:nvSpPr>
        <p:spPr/>
        <p:txBody>
          <a:bodyPr>
            <a:normAutofit fontScale="90000"/>
          </a:bodyPr>
          <a:lstStyle/>
          <a:p>
            <a:pPr algn="ctr"/>
            <a:r>
              <a:rPr lang="ar-DZ" sz="4400" b="1" dirty="0">
                <a:effectLst>
                  <a:outerShdw blurRad="38100" dist="38100" dir="2700000" algn="tl">
                    <a:srgbClr val="000000">
                      <a:alpha val="43137"/>
                    </a:srgbClr>
                  </a:outerShdw>
                </a:effectLst>
              </a:rPr>
              <a:t>المطلب الثاني: حساب الأجر طبقا للمادة 119 من القانون الأساسي العام </a:t>
            </a:r>
          </a:p>
        </p:txBody>
      </p:sp>
      <p:sp>
        <p:nvSpPr>
          <p:cNvPr id="3" name="Rectangle 2">
            <a:extLst>
              <a:ext uri="{FF2B5EF4-FFF2-40B4-BE49-F238E27FC236}">
                <a16:creationId xmlns:a16="http://schemas.microsoft.com/office/drawing/2014/main" id="{B1C8AA14-2AEF-43F8-AE91-FB3E540E6428}"/>
              </a:ext>
            </a:extLst>
          </p:cNvPr>
          <p:cNvSpPr/>
          <p:nvPr/>
        </p:nvSpPr>
        <p:spPr>
          <a:xfrm>
            <a:off x="0" y="1898427"/>
            <a:ext cx="12192000" cy="4620496"/>
          </a:xfrm>
          <a:prstGeom prst="rect">
            <a:avLst/>
          </a:prstGeom>
        </p:spPr>
        <p:txBody>
          <a:bodyPr wrap="square">
            <a:spAutoFit/>
          </a:bodyPr>
          <a:lstStyle/>
          <a:p>
            <a:pPr algn="just" rtl="1">
              <a:lnSpc>
                <a:spcPct val="150000"/>
              </a:lnSpc>
              <a:spcAft>
                <a:spcPts val="0"/>
              </a:spcAft>
            </a:pPr>
            <a:r>
              <a:rPr lang="ar-SA" sz="2200" b="1" dirty="0">
                <a:latin typeface="Arial" panose="020B0604020202020204" pitchFamily="34" charset="0"/>
                <a:ea typeface="Arial" panose="020B0604020202020204" pitchFamily="34" charset="0"/>
                <a:cs typeface="Simplified Arabic" panose="02020603050405020304" pitchFamily="18" charset="-78"/>
              </a:rPr>
              <a:t>أولا: المراتب الأساسي</a:t>
            </a:r>
            <a:endParaRPr lang="en-US" sz="2200" dirty="0">
              <a:latin typeface="Arial" panose="020B0604020202020204" pitchFamily="34" charset="0"/>
              <a:ea typeface="Arial" panose="020B0604020202020204" pitchFamily="34" charset="0"/>
            </a:endParaRPr>
          </a:p>
          <a:p>
            <a:pPr algn="just" rtl="1">
              <a:lnSpc>
                <a:spcPct val="150000"/>
              </a:lnSpc>
              <a:spcAft>
                <a:spcPts val="0"/>
              </a:spcAft>
            </a:pPr>
            <a:r>
              <a:rPr lang="ar-SA" sz="2200" dirty="0">
                <a:latin typeface="Arial" panose="020B0604020202020204" pitchFamily="34" charset="0"/>
                <a:ea typeface="Arial" panose="020B0604020202020204" pitchFamily="34" charset="0"/>
                <a:cs typeface="Simplified Arabic" panose="02020603050405020304" pitchFamily="18" charset="-78"/>
              </a:rPr>
              <a:t>يحسب الراتب من خلال الرقم الاستدلالي الأدنى للصنف ترتيب الرتبة الذي يضاف إليه الرقم الاستدلالي المطابق للدرجة المشغولة و عليه ينتج المرتب عن حاصل ضرب الرقم الاستدلالي الأدنى و الرقم الاستدلالي للدرجة في قيمة النقطة الاستدلالية.</a:t>
            </a:r>
            <a:endParaRPr lang="en-US" sz="2200" dirty="0">
              <a:latin typeface="Arial" panose="020B0604020202020204" pitchFamily="34" charset="0"/>
              <a:ea typeface="Arial" panose="020B0604020202020204" pitchFamily="34" charset="0"/>
            </a:endParaRPr>
          </a:p>
          <a:p>
            <a:pPr algn="just" rtl="1">
              <a:lnSpc>
                <a:spcPct val="150000"/>
              </a:lnSpc>
              <a:spcAft>
                <a:spcPts val="0"/>
              </a:spcAft>
            </a:pPr>
            <a:r>
              <a:rPr lang="ar-SA" sz="2200" b="1" dirty="0">
                <a:latin typeface="Arial" panose="020B0604020202020204" pitchFamily="34" charset="0"/>
                <a:ea typeface="Arial" panose="020B0604020202020204" pitchFamily="34" charset="0"/>
                <a:cs typeface="Simplified Arabic" panose="02020603050405020304" pitchFamily="18" charset="-78"/>
              </a:rPr>
              <a:t>ثانيا: العلاوات و التعويضات</a:t>
            </a:r>
            <a:endParaRPr lang="en-US" sz="2200" dirty="0">
              <a:latin typeface="Arial" panose="020B0604020202020204" pitchFamily="34" charset="0"/>
              <a:ea typeface="Arial" panose="020B0604020202020204" pitchFamily="34" charset="0"/>
            </a:endParaRPr>
          </a:p>
          <a:p>
            <a:pPr algn="just" rtl="1">
              <a:lnSpc>
                <a:spcPct val="150000"/>
              </a:lnSpc>
              <a:spcAft>
                <a:spcPts val="0"/>
              </a:spcAft>
            </a:pPr>
            <a:r>
              <a:rPr lang="ar-SA" sz="2200" b="1" dirty="0">
                <a:latin typeface="Arial" panose="020B0604020202020204" pitchFamily="34" charset="0"/>
                <a:ea typeface="Arial" panose="020B0604020202020204" pitchFamily="34" charset="0"/>
                <a:cs typeface="Simplified Arabic" panose="02020603050405020304" pitchFamily="18" charset="-78"/>
              </a:rPr>
              <a:t>العلاوات</a:t>
            </a:r>
            <a:r>
              <a:rPr lang="ar-SA" sz="2200" dirty="0">
                <a:latin typeface="Arial" panose="020B0604020202020204" pitchFamily="34" charset="0"/>
                <a:ea typeface="Arial" panose="020B0604020202020204" pitchFamily="34" charset="0"/>
                <a:cs typeface="Simplified Arabic" panose="02020603050405020304" pitchFamily="18" charset="-78"/>
              </a:rPr>
              <a:t> هي كل مبلغ إضافي يتقاضاه العامل بالإضافة إلى أجره القاعدي من أجل حثه على الزيادة في إنتاجية العمل و أدائه الوظيفي، وبالتالي فهي شكل من أشكال التحفيز المادي مثل علاوة المردود الفردي و علاوة المردود الجماعي منحة التمدرس المنح العائلية، علاوة المسؤولية، و علاوة التواجد.</a:t>
            </a:r>
            <a:endParaRPr lang="en-US" sz="2200" dirty="0">
              <a:latin typeface="Arial" panose="020B0604020202020204" pitchFamily="34" charset="0"/>
              <a:ea typeface="Arial" panose="020B0604020202020204" pitchFamily="34" charset="0"/>
            </a:endParaRPr>
          </a:p>
          <a:p>
            <a:pPr algn="just" rtl="1">
              <a:lnSpc>
                <a:spcPct val="150000"/>
              </a:lnSpc>
              <a:spcAft>
                <a:spcPts val="0"/>
              </a:spcAft>
            </a:pPr>
            <a:r>
              <a:rPr lang="ar-SA" sz="2200" b="1" dirty="0">
                <a:latin typeface="Arial" panose="020B0604020202020204" pitchFamily="34" charset="0"/>
                <a:ea typeface="Arial" panose="020B0604020202020204" pitchFamily="34" charset="0"/>
                <a:cs typeface="Simplified Arabic" panose="02020603050405020304" pitchFamily="18" charset="-78"/>
              </a:rPr>
              <a:t>التعويضات</a:t>
            </a:r>
            <a:r>
              <a:rPr lang="ar-SA" sz="2200" dirty="0">
                <a:latin typeface="Arial" panose="020B0604020202020204" pitchFamily="34" charset="0"/>
                <a:ea typeface="Arial" panose="020B0604020202020204" pitchFamily="34" charset="0"/>
                <a:cs typeface="Simplified Arabic" panose="02020603050405020304" pitchFamily="18" charset="-78"/>
              </a:rPr>
              <a:t> هي كل مبلغ (تعويضي) إضافي يتقاضاه العامل بالإضافة إلى أجره القاعدي</a:t>
            </a:r>
            <a:r>
              <a:rPr lang="ar-DZ" sz="2200" dirty="0">
                <a:latin typeface="Arial" panose="020B0604020202020204" pitchFamily="34" charset="0"/>
                <a:ea typeface="Arial" panose="020B0604020202020204" pitchFamily="34" charset="0"/>
              </a:rPr>
              <a:t> </a:t>
            </a:r>
            <a:r>
              <a:rPr lang="ar-SA" sz="2200" dirty="0">
                <a:latin typeface="Arial" panose="020B0604020202020204" pitchFamily="34" charset="0"/>
                <a:ea typeface="Arial" panose="020B0604020202020204" pitchFamily="34" charset="0"/>
                <a:cs typeface="Simplified Arabic" panose="02020603050405020304" pitchFamily="18" charset="-78"/>
              </a:rPr>
              <a:t>كتعويض عن مصاريف تحملها ممارسة عمله، أو كتعويض عن ضرر قد يلتحق به.</a:t>
            </a:r>
            <a:endParaRPr lang="en-US" sz="22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4686730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FF68549-67DA-4A37-9EC1-34EA3FDE6A0E}"/>
              </a:ext>
            </a:extLst>
          </p:cNvPr>
          <p:cNvSpPr/>
          <p:nvPr/>
        </p:nvSpPr>
        <p:spPr>
          <a:xfrm>
            <a:off x="422030" y="635927"/>
            <a:ext cx="11347939" cy="5586145"/>
          </a:xfrm>
          <a:prstGeom prst="rect">
            <a:avLst/>
          </a:prstGeom>
        </p:spPr>
        <p:txBody>
          <a:bodyPr wrap="square">
            <a:spAutoFit/>
          </a:bodyPr>
          <a:lstStyle/>
          <a:p>
            <a:pPr algn="just" rtl="1">
              <a:lnSpc>
                <a:spcPct val="150000"/>
              </a:lnSpc>
              <a:spcAft>
                <a:spcPts val="0"/>
              </a:spcAft>
            </a:pPr>
            <a:r>
              <a:rPr lang="ar-SA" sz="2400" b="1" dirty="0">
                <a:latin typeface="Arial" panose="020B0604020202020204" pitchFamily="34" charset="0"/>
                <a:ea typeface="Arial" panose="020B0604020202020204" pitchFamily="34" charset="0"/>
                <a:cs typeface="Simplified Arabic" panose="02020603050405020304" pitchFamily="18" charset="-78"/>
              </a:rPr>
              <a:t>ثالثا: اقتطاعات من الأجر</a:t>
            </a:r>
            <a:endParaRPr lang="en-US" sz="2400" dirty="0">
              <a:latin typeface="Arial" panose="020B0604020202020204" pitchFamily="34" charset="0"/>
              <a:ea typeface="Arial" panose="020B0604020202020204" pitchFamily="34" charset="0"/>
            </a:endParaRPr>
          </a:p>
          <a:p>
            <a:pPr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هي تلك المبالغ التي تخصم من الأجر الإجمالي الخام للعامل لتدفع للغير و هي:</a:t>
            </a:r>
            <a:endParaRPr lang="en-US" sz="2400" dirty="0">
              <a:latin typeface="Arial" panose="020B0604020202020204" pitchFamily="34" charset="0"/>
              <a:ea typeface="Arial" panose="020B0604020202020204" pitchFamily="34" charset="0"/>
            </a:endParaRPr>
          </a:p>
          <a:p>
            <a:pPr algn="just" rtl="1">
              <a:lnSpc>
                <a:spcPct val="150000"/>
              </a:lnSpc>
              <a:spcAft>
                <a:spcPts val="0"/>
              </a:spcAft>
            </a:pPr>
            <a:r>
              <a:rPr lang="ar-SA" sz="2400" b="1" dirty="0">
                <a:latin typeface="Arial" panose="020B0604020202020204" pitchFamily="34" charset="0"/>
                <a:ea typeface="Arial" panose="020B0604020202020204" pitchFamily="34" charset="0"/>
                <a:cs typeface="Simplified Arabic" panose="02020603050405020304" pitchFamily="18" charset="-78"/>
              </a:rPr>
              <a:t>1 اقتطاعات الضمان الاجتماعي</a:t>
            </a:r>
            <a:endParaRPr lang="en-US" sz="2400" dirty="0">
              <a:latin typeface="Arial" panose="020B0604020202020204" pitchFamily="34" charset="0"/>
              <a:ea typeface="Arial" panose="020B0604020202020204" pitchFamily="34" charset="0"/>
            </a:endParaRPr>
          </a:p>
          <a:p>
            <a:pPr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هي تلك المبالغ التي تمثل نصيب العامل من الاشتراكات الاجتماعية والمتمثلة في 9%.  حيث تقتطع من أجره الإجمالي الخام وتدفع بالنيابة عنه للصندوق الوطني للتأمينات الاجتماعية. </a:t>
            </a:r>
            <a:endParaRPr lang="en-US" sz="2400" dirty="0">
              <a:latin typeface="Arial" panose="020B0604020202020204" pitchFamily="34" charset="0"/>
              <a:ea typeface="Arial" panose="020B0604020202020204" pitchFamily="34" charset="0"/>
            </a:endParaRPr>
          </a:p>
          <a:p>
            <a:pPr marL="342900" lvl="0" indent="-342900" algn="just" rtl="1">
              <a:lnSpc>
                <a:spcPct val="150000"/>
              </a:lnSpc>
              <a:spcAft>
                <a:spcPts val="0"/>
              </a:spcAft>
              <a:buFont typeface="Simplified Arabic" panose="02020603050405020304" pitchFamily="18" charset="-78"/>
              <a:buChar char="-"/>
            </a:pPr>
            <a:r>
              <a:rPr lang="ar-SA" sz="2400" dirty="0">
                <a:latin typeface="Arial" panose="020B0604020202020204" pitchFamily="34" charset="0"/>
                <a:ea typeface="Arial" panose="020B0604020202020204" pitchFamily="34" charset="0"/>
                <a:cs typeface="Simplified Arabic" panose="02020603050405020304" pitchFamily="18" charset="-78"/>
              </a:rPr>
              <a:t>كيفية حساب تصيب العامل من الاشتراكات الاجتماعية:</a:t>
            </a:r>
            <a:endParaRPr lang="en-US" sz="2400" dirty="0">
              <a:latin typeface="Arial" panose="020B0604020202020204" pitchFamily="34" charset="0"/>
              <a:ea typeface="Arial" panose="020B0604020202020204" pitchFamily="34" charset="0"/>
            </a:endParaRPr>
          </a:p>
          <a:p>
            <a:pPr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يحسب هذا النصيب على أساس المعادلة الآتية:</a:t>
            </a:r>
            <a:endParaRPr lang="en-US" sz="2400" dirty="0">
              <a:latin typeface="Arial" panose="020B0604020202020204" pitchFamily="34" charset="0"/>
              <a:ea typeface="Arial" panose="020B0604020202020204" pitchFamily="34" charset="0"/>
            </a:endParaRPr>
          </a:p>
          <a:p>
            <a:pPr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نصيب العامل من إ إ= أجرة المنصب × 9% أجر المنصب</a:t>
            </a:r>
            <a:endParaRPr lang="en-US" sz="2400" dirty="0">
              <a:latin typeface="Arial" panose="020B0604020202020204" pitchFamily="34" charset="0"/>
              <a:ea typeface="Arial" panose="020B0604020202020204" pitchFamily="34" charset="0"/>
            </a:endParaRPr>
          </a:p>
          <a:p>
            <a:pPr algn="just" rtl="1">
              <a:lnSpc>
                <a:spcPct val="150000"/>
              </a:lnSpc>
              <a:spcAft>
                <a:spcPts val="0"/>
              </a:spcAft>
            </a:pPr>
            <a:r>
              <a:rPr lang="ar-DZ" sz="2400" dirty="0">
                <a:latin typeface="Arial" panose="020B0604020202020204" pitchFamily="34" charset="0"/>
                <a:ea typeface="Arial" panose="020B0604020202020204" pitchFamily="34" charset="0"/>
                <a:cs typeface="Simplified Arabic" panose="02020603050405020304" pitchFamily="18" charset="-78"/>
              </a:rPr>
              <a:t>                     </a:t>
            </a:r>
            <a:r>
              <a:rPr lang="ar-SA" sz="2400" dirty="0">
                <a:latin typeface="Arial" panose="020B0604020202020204" pitchFamily="34" charset="0"/>
                <a:ea typeface="Arial" panose="020B0604020202020204" pitchFamily="34" charset="0"/>
                <a:cs typeface="Simplified Arabic" panose="02020603050405020304" pitchFamily="18" charset="-78"/>
              </a:rPr>
              <a:t>= الأجر الأساسي + الساعات الإضافية + تعويض عن الخبرة المهنية + تعويض عن الضرر + تعويض عن عمل المنصب + علاوة المردود الفردي + علاوة المردود الجماعي.</a:t>
            </a:r>
            <a:endParaRPr lang="en-US" sz="24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6492566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DA95AE0-8283-4794-BDCF-4EB671D7F495}"/>
              </a:ext>
            </a:extLst>
          </p:cNvPr>
          <p:cNvSpPr/>
          <p:nvPr/>
        </p:nvSpPr>
        <p:spPr>
          <a:xfrm>
            <a:off x="0" y="380248"/>
            <a:ext cx="12192000" cy="3233578"/>
          </a:xfrm>
          <a:prstGeom prst="rect">
            <a:avLst/>
          </a:prstGeom>
        </p:spPr>
        <p:txBody>
          <a:bodyPr wrap="square">
            <a:spAutoFit/>
          </a:bodyPr>
          <a:lstStyle/>
          <a:p>
            <a:pPr algn="just" rtl="1">
              <a:lnSpc>
                <a:spcPct val="150000"/>
              </a:lnSpc>
              <a:spcAft>
                <a:spcPts val="0"/>
              </a:spcAft>
            </a:pPr>
            <a:r>
              <a:rPr lang="ar-SA" sz="2300" b="1" dirty="0">
                <a:latin typeface="Arial" panose="020B0604020202020204" pitchFamily="34" charset="0"/>
                <a:ea typeface="Arial" panose="020B0604020202020204" pitchFamily="34" charset="0"/>
                <a:cs typeface="Simplified Arabic" panose="02020603050405020304" pitchFamily="18" charset="-78"/>
              </a:rPr>
              <a:t>2 اقتطاعات جبائية:</a:t>
            </a:r>
            <a:endParaRPr lang="en-US" sz="2300" dirty="0">
              <a:latin typeface="Arial" panose="020B0604020202020204" pitchFamily="34" charset="0"/>
              <a:ea typeface="Arial" panose="020B0604020202020204" pitchFamily="34" charset="0"/>
            </a:endParaRPr>
          </a:p>
          <a:p>
            <a:pPr algn="just" rtl="1">
              <a:lnSpc>
                <a:spcPct val="150000"/>
              </a:lnSpc>
              <a:spcAft>
                <a:spcPts val="0"/>
              </a:spcAft>
            </a:pPr>
            <a:r>
              <a:rPr lang="ar-SA" sz="2300" dirty="0">
                <a:latin typeface="Arial" panose="020B0604020202020204" pitchFamily="34" charset="0"/>
                <a:ea typeface="Arial" panose="020B0604020202020204" pitchFamily="34" charset="0"/>
                <a:cs typeface="Simplified Arabic" panose="02020603050405020304" pitchFamily="18" charset="-78"/>
              </a:rPr>
              <a:t>وتتمثل في المبالغ التي تخصم من أجر العامل وتدفع إلى مصلحة الضرائب، و هي عبارة عن مبلغ الضريبة على الدخل الإجمالي.</a:t>
            </a:r>
            <a:endParaRPr lang="en-US" sz="2300" dirty="0">
              <a:latin typeface="Arial" panose="020B0604020202020204" pitchFamily="34" charset="0"/>
              <a:ea typeface="Arial" panose="020B0604020202020204" pitchFamily="34" charset="0"/>
            </a:endParaRPr>
          </a:p>
          <a:p>
            <a:pPr algn="just" rtl="1">
              <a:lnSpc>
                <a:spcPct val="150000"/>
              </a:lnSpc>
              <a:spcAft>
                <a:spcPts val="0"/>
              </a:spcAft>
            </a:pPr>
            <a:r>
              <a:rPr lang="ar-SA" sz="2300" b="1" dirty="0">
                <a:latin typeface="Arial" panose="020B0604020202020204" pitchFamily="34" charset="0"/>
                <a:ea typeface="Arial" panose="020B0604020202020204" pitchFamily="34" charset="0"/>
                <a:cs typeface="Simplified Arabic" panose="02020603050405020304" pitchFamily="18" charset="-78"/>
              </a:rPr>
              <a:t>تحسب الضريبة على الدخل الإجمالي وفقا لما يلي:</a:t>
            </a:r>
            <a:endParaRPr lang="en-US" sz="2300" dirty="0">
              <a:latin typeface="Arial" panose="020B0604020202020204" pitchFamily="34" charset="0"/>
              <a:ea typeface="Arial" panose="020B0604020202020204" pitchFamily="34" charset="0"/>
            </a:endParaRPr>
          </a:p>
          <a:p>
            <a:pPr algn="just" rtl="1">
              <a:lnSpc>
                <a:spcPct val="150000"/>
              </a:lnSpc>
              <a:spcAft>
                <a:spcPts val="0"/>
              </a:spcAft>
            </a:pPr>
            <a:r>
              <a:rPr lang="ar-SA" sz="2300" dirty="0">
                <a:latin typeface="Arial" panose="020B0604020202020204" pitchFamily="34" charset="0"/>
                <a:ea typeface="Arial" panose="020B0604020202020204" pitchFamily="34" charset="0"/>
                <a:cs typeface="Simplified Arabic" panose="02020603050405020304" pitchFamily="18" charset="-78"/>
              </a:rPr>
              <a:t>وعاء الضريبة على </a:t>
            </a:r>
            <a:r>
              <a:rPr lang="ar-SA" sz="2300" dirty="0" err="1">
                <a:latin typeface="Arial" panose="020B0604020202020204" pitchFamily="34" charset="0"/>
                <a:ea typeface="Arial" panose="020B0604020202020204" pitchFamily="34" charset="0"/>
                <a:cs typeface="Simplified Arabic" panose="02020603050405020304" pitchFamily="18" charset="-78"/>
              </a:rPr>
              <a:t>د.ا</a:t>
            </a:r>
            <a:r>
              <a:rPr lang="ar-SA" sz="2300" dirty="0">
                <a:latin typeface="Arial" panose="020B0604020202020204" pitchFamily="34" charset="0"/>
                <a:ea typeface="Arial" panose="020B0604020202020204" pitchFamily="34" charset="0"/>
                <a:cs typeface="Simplified Arabic" panose="02020603050405020304" pitchFamily="18" charset="-78"/>
              </a:rPr>
              <a:t> = أجر المنصب + العناصر المكملة للأجر الاشتراكات الاجتماعية المحجوزة عن العمل </a:t>
            </a:r>
            <a:endParaRPr lang="en-US" sz="2300" dirty="0">
              <a:latin typeface="Arial" panose="020B0604020202020204" pitchFamily="34" charset="0"/>
              <a:ea typeface="Arial" panose="020B0604020202020204" pitchFamily="34" charset="0"/>
            </a:endParaRPr>
          </a:p>
          <a:p>
            <a:pPr algn="just" rtl="1">
              <a:lnSpc>
                <a:spcPct val="150000"/>
              </a:lnSpc>
              <a:spcAft>
                <a:spcPts val="0"/>
              </a:spcAft>
            </a:pPr>
            <a:r>
              <a:rPr lang="ar-SA" sz="2300" dirty="0">
                <a:latin typeface="Arial" panose="020B0604020202020204" pitchFamily="34" charset="0"/>
                <a:ea typeface="Arial" panose="020B0604020202020204" pitchFamily="34" charset="0"/>
                <a:cs typeface="Simplified Arabic" panose="02020603050405020304" pitchFamily="18" charset="-78"/>
              </a:rPr>
              <a:t>العناصر المكملة للأجر = التعويض عن السكن + التعويض عن السلة + التعويض عن استعمال السيارة + تعويض عن مصاريف المهنة</a:t>
            </a:r>
            <a:endParaRPr lang="en-US" sz="2300" dirty="0">
              <a:latin typeface="Arial" panose="020B0604020202020204" pitchFamily="34" charset="0"/>
              <a:ea typeface="Arial" panose="020B0604020202020204" pitchFamily="34" charset="0"/>
            </a:endParaRPr>
          </a:p>
        </p:txBody>
      </p:sp>
      <p:sp>
        <p:nvSpPr>
          <p:cNvPr id="3" name="Rectangle 2">
            <a:extLst>
              <a:ext uri="{FF2B5EF4-FFF2-40B4-BE49-F238E27FC236}">
                <a16:creationId xmlns:a16="http://schemas.microsoft.com/office/drawing/2014/main" id="{85DA5847-7707-4E59-8A18-9734BE06EA37}"/>
              </a:ext>
            </a:extLst>
          </p:cNvPr>
          <p:cNvSpPr/>
          <p:nvPr/>
        </p:nvSpPr>
        <p:spPr>
          <a:xfrm>
            <a:off x="105507" y="3429000"/>
            <a:ext cx="11980985" cy="3370153"/>
          </a:xfrm>
          <a:prstGeom prst="rect">
            <a:avLst/>
          </a:prstGeom>
        </p:spPr>
        <p:txBody>
          <a:bodyPr wrap="square">
            <a:spAutoFit/>
          </a:bodyPr>
          <a:lstStyle/>
          <a:p>
            <a:pPr algn="just" rtl="1">
              <a:lnSpc>
                <a:spcPct val="150000"/>
              </a:lnSpc>
              <a:spcAft>
                <a:spcPts val="0"/>
              </a:spcAft>
            </a:pPr>
            <a:r>
              <a:rPr lang="ar-SA" sz="2400" b="1" dirty="0">
                <a:latin typeface="Arial" panose="020B0604020202020204" pitchFamily="34" charset="0"/>
                <a:ea typeface="Arial" panose="020B0604020202020204" pitchFamily="34" charset="0"/>
                <a:cs typeface="Simplified Arabic" panose="02020603050405020304" pitchFamily="18" charset="-78"/>
              </a:rPr>
              <a:t>رابعا: الأجر الصافي</a:t>
            </a:r>
            <a:endParaRPr lang="en-US" sz="2400" dirty="0">
              <a:latin typeface="Arial" panose="020B0604020202020204" pitchFamily="34" charset="0"/>
              <a:ea typeface="Arial" panose="020B0604020202020204" pitchFamily="34" charset="0"/>
            </a:endParaRPr>
          </a:p>
          <a:p>
            <a:pPr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هو المبلغ الصافي الذي يتحصل عليه العامل في نهاية كل شهر كأجر شهري و بالتالي يمكن التعبير عن الأجر الصافي وفق ما يلي:</a:t>
            </a:r>
            <a:endParaRPr lang="en-US" sz="2400" dirty="0">
              <a:latin typeface="Arial" panose="020B0604020202020204" pitchFamily="34" charset="0"/>
              <a:ea typeface="Arial" panose="020B0604020202020204" pitchFamily="34" charset="0"/>
            </a:endParaRPr>
          </a:p>
          <a:p>
            <a:pPr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الأجر الصافي = الأجر الإجمالي الخام - اقتطاعات الأجر</a:t>
            </a:r>
            <a:endParaRPr lang="en-US" sz="2400" dirty="0">
              <a:latin typeface="Arial" panose="020B0604020202020204" pitchFamily="34" charset="0"/>
              <a:ea typeface="Arial" panose="020B0604020202020204" pitchFamily="34" charset="0"/>
            </a:endParaRPr>
          </a:p>
          <a:p>
            <a:pPr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      = الأجر الأساسي + الساعات الإضافية + العلاوات + التعويضات) - (الاشتراكات الاجتماعية المحجوزة من أجر العامل + الضريبة على الإجمالي المحجوزة من أجر العامل + الاعتراضات على الأجور + التسبيقات على الأجور)</a:t>
            </a:r>
            <a:endParaRPr lang="en-US" sz="2400" dirty="0">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5324800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4A35AD6-50D1-4D4A-AACF-F716782BA415}"/>
              </a:ext>
            </a:extLst>
          </p:cNvPr>
          <p:cNvSpPr/>
          <p:nvPr/>
        </p:nvSpPr>
        <p:spPr>
          <a:xfrm>
            <a:off x="2485293" y="-171368"/>
            <a:ext cx="9003323" cy="6694140"/>
          </a:xfrm>
          <a:prstGeom prst="rect">
            <a:avLst/>
          </a:prstGeom>
        </p:spPr>
        <p:txBody>
          <a:bodyPr wrap="square">
            <a:spAutoFit/>
          </a:bodyPr>
          <a:lstStyle/>
          <a:p>
            <a:pPr algn="just" rtl="1">
              <a:lnSpc>
                <a:spcPct val="150000"/>
              </a:lnSpc>
              <a:spcAft>
                <a:spcPts val="0"/>
              </a:spcAft>
            </a:pPr>
            <a:r>
              <a:rPr lang="ar-SA" sz="2400" b="1" dirty="0">
                <a:latin typeface="Arial" panose="020B0604020202020204" pitchFamily="34" charset="0"/>
                <a:ea typeface="Arial" panose="020B0604020202020204" pitchFamily="34" charset="0"/>
                <a:cs typeface="Simplified Arabic" panose="02020603050405020304" pitchFamily="18" charset="-78"/>
              </a:rPr>
              <a:t>مثال تطبيقي</a:t>
            </a:r>
            <a:endParaRPr lang="en-US" sz="2400" dirty="0">
              <a:latin typeface="Arial" panose="020B0604020202020204" pitchFamily="34" charset="0"/>
              <a:ea typeface="Arial" panose="020B0604020202020204" pitchFamily="34" charset="0"/>
            </a:endParaRPr>
          </a:p>
          <a:p>
            <a:pPr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الصنف : 13</a:t>
            </a:r>
            <a:endParaRPr lang="en-US" sz="2400" dirty="0">
              <a:latin typeface="Arial" panose="020B0604020202020204" pitchFamily="34" charset="0"/>
              <a:ea typeface="Arial" panose="020B0604020202020204" pitchFamily="34" charset="0"/>
            </a:endParaRPr>
          </a:p>
          <a:p>
            <a:pPr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الدرجة: 00</a:t>
            </a:r>
            <a:endParaRPr lang="en-US" sz="2400" dirty="0">
              <a:latin typeface="Arial" panose="020B0604020202020204" pitchFamily="34" charset="0"/>
              <a:ea typeface="Arial" panose="020B0604020202020204" pitchFamily="34" charset="0"/>
            </a:endParaRPr>
          </a:p>
          <a:p>
            <a:pPr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الأجر القاعدي = 578×45-26.010.00</a:t>
            </a:r>
            <a:endParaRPr lang="en-US" sz="2400" dirty="0">
              <a:latin typeface="Arial" panose="020B0604020202020204" pitchFamily="34" charset="0"/>
              <a:ea typeface="Arial" panose="020B0604020202020204" pitchFamily="34" charset="0"/>
            </a:endParaRPr>
          </a:p>
          <a:p>
            <a:pPr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الخبرة المهنية= 578×00=0</a:t>
            </a:r>
            <a:endParaRPr lang="en-US" sz="2400" dirty="0">
              <a:latin typeface="Arial" panose="020B0604020202020204" pitchFamily="34" charset="0"/>
              <a:ea typeface="Arial" panose="020B0604020202020204" pitchFamily="34" charset="0"/>
            </a:endParaRPr>
          </a:p>
          <a:p>
            <a:pPr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تعويض الخدمة الإدارية = 26010×40%=10.404.00 دج</a:t>
            </a:r>
            <a:endParaRPr lang="en-US" sz="2400" dirty="0">
              <a:latin typeface="Arial" panose="020B0604020202020204" pitchFamily="34" charset="0"/>
              <a:ea typeface="Arial" panose="020B0604020202020204" pitchFamily="34" charset="0"/>
            </a:endParaRPr>
          </a:p>
          <a:p>
            <a:pPr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العلاوات الجزافية 1500.00</a:t>
            </a:r>
            <a:endParaRPr lang="en-US" sz="2400" dirty="0">
              <a:latin typeface="Arial" panose="020B0604020202020204" pitchFamily="34" charset="0"/>
              <a:ea typeface="Arial" panose="020B0604020202020204" pitchFamily="34" charset="0"/>
            </a:endParaRPr>
          </a:p>
          <a:p>
            <a:pPr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المبلغ الخام 39.414.00 دج</a:t>
            </a:r>
            <a:endParaRPr lang="en-US" sz="2400" dirty="0">
              <a:latin typeface="Arial" panose="020B0604020202020204" pitchFamily="34" charset="0"/>
              <a:ea typeface="Arial" panose="020B0604020202020204" pitchFamily="34" charset="0"/>
            </a:endParaRPr>
          </a:p>
          <a:p>
            <a:pPr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اقتطاعات الضمان الاجتماعي - 4790.00 دج</a:t>
            </a:r>
            <a:endParaRPr lang="en-US" sz="2400" dirty="0">
              <a:latin typeface="Arial" panose="020B0604020202020204" pitchFamily="34" charset="0"/>
              <a:ea typeface="Arial" panose="020B0604020202020204" pitchFamily="34" charset="0"/>
            </a:endParaRPr>
          </a:p>
          <a:p>
            <a:pPr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المبلغ الخاضع للضريبة 39.414.00-34.624,004790.00 دج</a:t>
            </a:r>
            <a:endParaRPr lang="en-US" sz="2400" dirty="0">
              <a:latin typeface="Arial" panose="020B0604020202020204" pitchFamily="34" charset="0"/>
              <a:ea typeface="Arial" panose="020B0604020202020204" pitchFamily="34" charset="0"/>
            </a:endParaRPr>
          </a:p>
          <a:p>
            <a:pPr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اقتطاع الضريبة=4996.00</a:t>
            </a:r>
            <a:endParaRPr lang="en-US" sz="2400" dirty="0">
              <a:latin typeface="Arial" panose="020B0604020202020204" pitchFamily="34" charset="0"/>
              <a:ea typeface="Arial" panose="020B0604020202020204" pitchFamily="34" charset="0"/>
            </a:endParaRPr>
          </a:p>
          <a:p>
            <a:pPr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المبلغ الصافي للتحويل 29.628.00</a:t>
            </a:r>
            <a:endParaRPr lang="en-US" sz="24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312671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D398E5-054B-4D49-A544-1D762ED90E1A}"/>
              </a:ext>
            </a:extLst>
          </p:cNvPr>
          <p:cNvSpPr>
            <a:spLocks noGrp="1"/>
          </p:cNvSpPr>
          <p:nvPr>
            <p:ph type="title"/>
          </p:nvPr>
        </p:nvSpPr>
        <p:spPr/>
        <p:txBody>
          <a:bodyPr>
            <a:normAutofit/>
          </a:bodyPr>
          <a:lstStyle/>
          <a:p>
            <a:pPr algn="ctr"/>
            <a:r>
              <a:rPr lang="ar-DZ" sz="5400" b="1" dirty="0">
                <a:effectLst>
                  <a:outerShdw blurRad="38100" dist="38100" dir="2700000" algn="tl">
                    <a:srgbClr val="000000">
                      <a:alpha val="43137"/>
                    </a:srgbClr>
                  </a:outerShdw>
                </a:effectLst>
              </a:rPr>
              <a:t>الحوافز المقدمة في المؤسسة</a:t>
            </a:r>
          </a:p>
        </p:txBody>
      </p:sp>
      <p:sp>
        <p:nvSpPr>
          <p:cNvPr id="4" name="Rectangle 3">
            <a:extLst>
              <a:ext uri="{FF2B5EF4-FFF2-40B4-BE49-F238E27FC236}">
                <a16:creationId xmlns:a16="http://schemas.microsoft.com/office/drawing/2014/main" id="{2F70FDCB-DE5B-414A-BDE1-C4827DC00BD0}"/>
              </a:ext>
            </a:extLst>
          </p:cNvPr>
          <p:cNvSpPr/>
          <p:nvPr/>
        </p:nvSpPr>
        <p:spPr>
          <a:xfrm>
            <a:off x="-5298" y="1725826"/>
            <a:ext cx="12192000" cy="5132174"/>
          </a:xfrm>
          <a:prstGeom prst="rect">
            <a:avLst/>
          </a:prstGeom>
        </p:spPr>
        <p:txBody>
          <a:bodyPr wrap="square">
            <a:spAutoFit/>
          </a:bodyPr>
          <a:lstStyle/>
          <a:p>
            <a:pPr algn="just" rtl="1">
              <a:lnSpc>
                <a:spcPct val="150000"/>
              </a:lnSpc>
              <a:spcAft>
                <a:spcPts val="0"/>
              </a:spcAft>
            </a:pPr>
            <a:r>
              <a:rPr lang="ar-SA" sz="2000" b="1" dirty="0">
                <a:latin typeface="Arial" panose="020B0604020202020204" pitchFamily="34" charset="0"/>
                <a:ea typeface="Arial" panose="020B0604020202020204" pitchFamily="34" charset="0"/>
                <a:cs typeface="Simplified Arabic" panose="02020603050405020304" pitchFamily="18" charset="-78"/>
              </a:rPr>
              <a:t>1. الأجور:</a:t>
            </a:r>
            <a:endParaRPr lang="en-US" sz="2000" dirty="0">
              <a:latin typeface="Arial" panose="020B0604020202020204" pitchFamily="34" charset="0"/>
              <a:ea typeface="Arial" panose="020B0604020202020204" pitchFamily="34" charset="0"/>
            </a:endParaRPr>
          </a:p>
          <a:p>
            <a:pPr algn="just" rtl="1">
              <a:lnSpc>
                <a:spcPct val="150000"/>
              </a:lnSpc>
              <a:spcAft>
                <a:spcPts val="0"/>
              </a:spcAft>
            </a:pPr>
            <a:r>
              <a:rPr lang="ar-SA" sz="2000" dirty="0">
                <a:latin typeface="Arial" panose="020B0604020202020204" pitchFamily="34" charset="0"/>
                <a:ea typeface="Arial" panose="020B0604020202020204" pitchFamily="34" charset="0"/>
                <a:cs typeface="Simplified Arabic" panose="02020603050405020304" pitchFamily="18" charset="-78"/>
              </a:rPr>
              <a:t>تختلف أجور العمال بحسب طبيعة كل واحد منها و كذا على حجم المسؤولية الواقعة على عاتقه و كذا الخبرة المهنية التي يكتسبها بصيغة أخرى، فالعامل يتقاضى أجره حسب العمل الذي يقوم به و حسب شهادته.</a:t>
            </a:r>
            <a:endParaRPr lang="en-US" sz="2000" dirty="0">
              <a:latin typeface="Arial" panose="020B0604020202020204" pitchFamily="34" charset="0"/>
              <a:ea typeface="Arial" panose="020B0604020202020204" pitchFamily="34" charset="0"/>
            </a:endParaRPr>
          </a:p>
          <a:p>
            <a:pPr algn="just" rtl="1">
              <a:lnSpc>
                <a:spcPct val="150000"/>
              </a:lnSpc>
              <a:spcAft>
                <a:spcPts val="0"/>
              </a:spcAft>
            </a:pPr>
            <a:r>
              <a:rPr lang="ar-SA" sz="2000" b="1" dirty="0">
                <a:latin typeface="Arial" panose="020B0604020202020204" pitchFamily="34" charset="0"/>
                <a:ea typeface="Arial" panose="020B0604020202020204" pitchFamily="34" charset="0"/>
                <a:cs typeface="Simplified Arabic" panose="02020603050405020304" pitchFamily="18" charset="-78"/>
              </a:rPr>
              <a:t>2 العطل</a:t>
            </a:r>
            <a:endParaRPr lang="en-US" sz="2000" dirty="0">
              <a:latin typeface="Arial" panose="020B0604020202020204" pitchFamily="34" charset="0"/>
              <a:ea typeface="Arial" panose="020B0604020202020204" pitchFamily="34" charset="0"/>
            </a:endParaRPr>
          </a:p>
          <a:p>
            <a:pPr algn="just" rtl="1">
              <a:lnSpc>
                <a:spcPct val="150000"/>
              </a:lnSpc>
              <a:spcAft>
                <a:spcPts val="0"/>
              </a:spcAft>
            </a:pPr>
            <a:r>
              <a:rPr lang="ar-SA" sz="2000" dirty="0">
                <a:latin typeface="Arial" panose="020B0604020202020204" pitchFamily="34" charset="0"/>
                <a:ea typeface="Arial" panose="020B0604020202020204" pitchFamily="34" charset="0"/>
                <a:cs typeface="Simplified Arabic" panose="02020603050405020304" pitchFamily="18" charset="-78"/>
              </a:rPr>
              <a:t>هنالك ثلاث أنواع من العمل في المستشفيات العمومية:</a:t>
            </a:r>
            <a:endParaRPr lang="en-US" sz="2000" dirty="0">
              <a:latin typeface="Arial" panose="020B0604020202020204" pitchFamily="34" charset="0"/>
              <a:ea typeface="Arial" panose="020B0604020202020204" pitchFamily="34" charset="0"/>
            </a:endParaRPr>
          </a:p>
          <a:p>
            <a:pPr algn="just" rtl="1">
              <a:lnSpc>
                <a:spcPct val="150000"/>
              </a:lnSpc>
              <a:spcAft>
                <a:spcPts val="0"/>
              </a:spcAft>
            </a:pPr>
            <a:r>
              <a:rPr lang="ar-SA" sz="2000" dirty="0">
                <a:latin typeface="Arial" panose="020B0604020202020204" pitchFamily="34" charset="0"/>
                <a:ea typeface="Arial" panose="020B0604020202020204" pitchFamily="34" charset="0"/>
                <a:cs typeface="Simplified Arabic" panose="02020603050405020304" pitchFamily="18" charset="-78"/>
              </a:rPr>
              <a:t>- العطل السنوية لكل موظف أو عامل الحق في عطلة مدتها 30 يوما في السنة. عطلة الأمومة و تمنح هذه العطلة للمرأة العاملة و التي مدتها لا تتجاوز 90 يوما.</a:t>
            </a:r>
            <a:endParaRPr lang="en-US" sz="2000" dirty="0">
              <a:latin typeface="Arial" panose="020B0604020202020204" pitchFamily="34" charset="0"/>
              <a:ea typeface="Arial" panose="020B0604020202020204" pitchFamily="34" charset="0"/>
            </a:endParaRPr>
          </a:p>
          <a:p>
            <a:pPr algn="just" rtl="1">
              <a:lnSpc>
                <a:spcPct val="150000"/>
              </a:lnSpc>
              <a:spcAft>
                <a:spcPts val="0"/>
              </a:spcAft>
            </a:pPr>
            <a:r>
              <a:rPr lang="ar-SA" sz="2000" dirty="0">
                <a:latin typeface="Arial" panose="020B0604020202020204" pitchFamily="34" charset="0"/>
                <a:ea typeface="Arial" panose="020B0604020202020204" pitchFamily="34" charset="0"/>
                <a:cs typeface="Simplified Arabic" panose="02020603050405020304" pitchFamily="18" charset="-78"/>
              </a:rPr>
              <a:t>- العطل الاستثنائية و هي تتمثل في:</a:t>
            </a:r>
            <a:endParaRPr lang="en-US" sz="2000" dirty="0">
              <a:latin typeface="Arial" panose="020B0604020202020204" pitchFamily="34" charset="0"/>
              <a:ea typeface="Arial" panose="020B0604020202020204" pitchFamily="34" charset="0"/>
            </a:endParaRPr>
          </a:p>
          <a:p>
            <a:pPr marL="342900" lvl="0" indent="-342900" algn="just" rtl="1">
              <a:lnSpc>
                <a:spcPct val="150000"/>
              </a:lnSpc>
              <a:spcAft>
                <a:spcPts val="0"/>
              </a:spcAft>
              <a:buFont typeface="Symbol" panose="05050102010706020507" pitchFamily="18" charset="2"/>
              <a:buChar char=""/>
            </a:pPr>
            <a:r>
              <a:rPr lang="ar-SA" sz="2000" dirty="0">
                <a:latin typeface="Arial" panose="020B0604020202020204" pitchFamily="34" charset="0"/>
                <a:ea typeface="Arial" panose="020B0604020202020204" pitchFamily="34" charset="0"/>
                <a:cs typeface="Simplified Arabic" panose="02020603050405020304" pitchFamily="18" charset="-78"/>
              </a:rPr>
              <a:t>عطل الزواج ثلاثة أيام.</a:t>
            </a:r>
            <a:endParaRPr lang="en-US" sz="2000" dirty="0">
              <a:latin typeface="Arial" panose="020B0604020202020204" pitchFamily="34" charset="0"/>
              <a:ea typeface="Arial" panose="020B0604020202020204" pitchFamily="34" charset="0"/>
            </a:endParaRPr>
          </a:p>
          <a:p>
            <a:pPr marL="342900" lvl="0" indent="-342900" algn="just" rtl="1">
              <a:lnSpc>
                <a:spcPct val="150000"/>
              </a:lnSpc>
              <a:spcAft>
                <a:spcPts val="0"/>
              </a:spcAft>
              <a:buFont typeface="Symbol" panose="05050102010706020507" pitchFamily="18" charset="2"/>
              <a:buChar char=""/>
            </a:pPr>
            <a:r>
              <a:rPr lang="ar-SA" sz="2000" dirty="0">
                <a:latin typeface="Arial" panose="020B0604020202020204" pitchFamily="34" charset="0"/>
                <a:ea typeface="Arial" panose="020B0604020202020204" pitchFamily="34" charset="0"/>
                <a:cs typeface="Simplified Arabic" panose="02020603050405020304" pitchFamily="18" charset="-78"/>
              </a:rPr>
              <a:t>عطل الختان ثلاثة أيام.</a:t>
            </a:r>
            <a:endParaRPr lang="en-US" sz="2000" dirty="0">
              <a:latin typeface="Arial" panose="020B0604020202020204" pitchFamily="34" charset="0"/>
              <a:ea typeface="Arial" panose="020B0604020202020204" pitchFamily="34" charset="0"/>
            </a:endParaRPr>
          </a:p>
          <a:p>
            <a:pPr marL="342900" lvl="0" indent="-342900" algn="just" rtl="1">
              <a:lnSpc>
                <a:spcPct val="150000"/>
              </a:lnSpc>
              <a:spcAft>
                <a:spcPts val="0"/>
              </a:spcAft>
              <a:buFont typeface="Symbol" panose="05050102010706020507" pitchFamily="18" charset="2"/>
              <a:buChar char=""/>
            </a:pPr>
            <a:r>
              <a:rPr lang="ar-SA" sz="2000" dirty="0">
                <a:latin typeface="Arial" panose="020B0604020202020204" pitchFamily="34" charset="0"/>
                <a:ea typeface="Arial" panose="020B0604020202020204" pitchFamily="34" charset="0"/>
                <a:cs typeface="Simplified Arabic" panose="02020603050405020304" pitchFamily="18" charset="-78"/>
              </a:rPr>
              <a:t>عطل الوفاة: ثلاثة أيام.</a:t>
            </a:r>
            <a:endParaRPr lang="en-US" sz="2000" dirty="0">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6636618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E7E039B-7D92-4F14-8F65-90D21373E8FC}"/>
              </a:ext>
            </a:extLst>
          </p:cNvPr>
          <p:cNvSpPr/>
          <p:nvPr/>
        </p:nvSpPr>
        <p:spPr>
          <a:xfrm>
            <a:off x="0" y="524689"/>
            <a:ext cx="12192000" cy="2816156"/>
          </a:xfrm>
          <a:prstGeom prst="rect">
            <a:avLst/>
          </a:prstGeom>
        </p:spPr>
        <p:txBody>
          <a:bodyPr wrap="square">
            <a:spAutoFit/>
          </a:bodyPr>
          <a:lstStyle/>
          <a:p>
            <a:pPr algn="just" rtl="1">
              <a:lnSpc>
                <a:spcPct val="150000"/>
              </a:lnSpc>
              <a:spcAft>
                <a:spcPts val="0"/>
              </a:spcAft>
            </a:pPr>
            <a:r>
              <a:rPr lang="ar-SA" sz="2400" b="1" dirty="0">
                <a:latin typeface="Arial" panose="020B0604020202020204" pitchFamily="34" charset="0"/>
                <a:ea typeface="Arial" panose="020B0604020202020204" pitchFamily="34" charset="0"/>
                <a:cs typeface="Simplified Arabic" panose="02020603050405020304" pitchFamily="18" charset="-78"/>
              </a:rPr>
              <a:t>3. التقاعد</a:t>
            </a:r>
            <a:endParaRPr lang="en-US" sz="2400" dirty="0">
              <a:latin typeface="Arial" panose="020B0604020202020204" pitchFamily="34" charset="0"/>
              <a:ea typeface="Arial" panose="020B0604020202020204" pitchFamily="34" charset="0"/>
            </a:endParaRPr>
          </a:p>
          <a:p>
            <a:pPr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هو نهاية طبيعية للمسار المهني لدى العامل و هو حق ذو طابع مالي و شخصي يستفاد منه مدى الحياة و ينتج عن منح التقاعد الحقوق التالية:</a:t>
            </a:r>
            <a:endParaRPr lang="en-US" sz="2400" dirty="0">
              <a:latin typeface="Arial" panose="020B0604020202020204" pitchFamily="34" charset="0"/>
              <a:ea typeface="Arial" panose="020B0604020202020204" pitchFamily="34" charset="0"/>
            </a:endParaRPr>
          </a:p>
          <a:p>
            <a:pPr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معاش مباشر يمنح على نشاط العامل بالذات إضافة لزيادة الزوج المكفول. </a:t>
            </a:r>
            <a:endParaRPr lang="en-US" sz="2400" dirty="0">
              <a:latin typeface="Arial" panose="020B0604020202020204" pitchFamily="34" charset="0"/>
              <a:ea typeface="Arial" panose="020B0604020202020204" pitchFamily="34" charset="0"/>
            </a:endParaRPr>
          </a:p>
          <a:p>
            <a:pPr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معاش يتضمن معاش الزوج الباقي على قيد الحياة، معاش للتأمين.</a:t>
            </a:r>
            <a:endParaRPr lang="en-US" sz="2400" dirty="0">
              <a:latin typeface="Arial" panose="020B0604020202020204" pitchFamily="34" charset="0"/>
              <a:ea typeface="Arial" panose="020B0604020202020204" pitchFamily="34" charset="0"/>
            </a:endParaRPr>
          </a:p>
        </p:txBody>
      </p:sp>
      <p:sp>
        <p:nvSpPr>
          <p:cNvPr id="4" name="Rectangle 3">
            <a:extLst>
              <a:ext uri="{FF2B5EF4-FFF2-40B4-BE49-F238E27FC236}">
                <a16:creationId xmlns:a16="http://schemas.microsoft.com/office/drawing/2014/main" id="{C7CF6EDC-77BE-4023-8084-146AE98526D9}"/>
              </a:ext>
            </a:extLst>
          </p:cNvPr>
          <p:cNvSpPr/>
          <p:nvPr/>
        </p:nvSpPr>
        <p:spPr>
          <a:xfrm>
            <a:off x="0" y="3340845"/>
            <a:ext cx="12192000" cy="3370153"/>
          </a:xfrm>
          <a:prstGeom prst="rect">
            <a:avLst/>
          </a:prstGeom>
        </p:spPr>
        <p:txBody>
          <a:bodyPr wrap="square">
            <a:spAutoFit/>
          </a:bodyPr>
          <a:lstStyle/>
          <a:p>
            <a:pPr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و هناك ثلاثة أنواع للتقاعد كما لاحظنا نذكرها:</a:t>
            </a:r>
            <a:endParaRPr lang="en-US" sz="2400" dirty="0">
              <a:latin typeface="Arial" panose="020B0604020202020204" pitchFamily="34" charset="0"/>
              <a:ea typeface="Arial" panose="020B0604020202020204" pitchFamily="34" charset="0"/>
            </a:endParaRPr>
          </a:p>
          <a:p>
            <a:pPr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1 - التقاعد المباشر : بلوغ 60 سنة من العمر بالنسبة للرجل يستطيع مواصلة العمل ل 5 سنوات بعد تقديم طلب منه و 55 سنة للمرأة غير المتزوجة و 50 سنة للمرأة المتزوجة مع قضاء 10 سنوات من العمل على الأقل. </a:t>
            </a:r>
            <a:endParaRPr lang="en-US" sz="2400" dirty="0">
              <a:latin typeface="Arial" panose="020B0604020202020204" pitchFamily="34" charset="0"/>
              <a:ea typeface="Arial" panose="020B0604020202020204" pitchFamily="34" charset="0"/>
            </a:endParaRPr>
          </a:p>
          <a:p>
            <a:pPr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2- التقاعد دون شرط بالنسبة للسن للعامل الحق في التقاعد عند قضاءه 55 سنة كاملة في الحياة دون شرط السن.</a:t>
            </a:r>
            <a:endParaRPr lang="en-US" sz="2400" dirty="0">
              <a:latin typeface="Arial" panose="020B0604020202020204" pitchFamily="34" charset="0"/>
              <a:ea typeface="Arial" panose="020B0604020202020204" pitchFamily="34" charset="0"/>
            </a:endParaRPr>
          </a:p>
          <a:p>
            <a:pPr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3- التقاعد النسبي: </a:t>
            </a:r>
            <a:r>
              <a:rPr lang="ar-SA" sz="2400" dirty="0" err="1">
                <a:latin typeface="Arial" panose="020B0604020202020204" pitchFamily="34" charset="0"/>
                <a:ea typeface="Arial" panose="020B0604020202020204" pitchFamily="34" charset="0"/>
                <a:cs typeface="Simplified Arabic" panose="02020603050405020304" pitchFamily="18" charset="-78"/>
              </a:rPr>
              <a:t>ابتداءا</a:t>
            </a:r>
            <a:r>
              <a:rPr lang="ar-SA" sz="2400" dirty="0">
                <a:latin typeface="Arial" panose="020B0604020202020204" pitchFamily="34" charset="0"/>
                <a:ea typeface="Arial" panose="020B0604020202020204" pitchFamily="34" charset="0"/>
                <a:cs typeface="Simplified Arabic" panose="02020603050405020304" pitchFamily="18" charset="-78"/>
              </a:rPr>
              <a:t> من سن 50 سنة يمكن للعامل الأجير الذي أدى مدة عمل فعلية عندها (دفع اشتراكات تعادل 50 سنة على الأقل أن يطلب الاستفادة من المعاش.</a:t>
            </a:r>
            <a:endParaRPr lang="en-US" sz="24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40411214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8C41688-8A46-46A0-AA62-AB90F39A00D1}"/>
              </a:ext>
            </a:extLst>
          </p:cNvPr>
          <p:cNvSpPr/>
          <p:nvPr/>
        </p:nvSpPr>
        <p:spPr>
          <a:xfrm>
            <a:off x="550606" y="1189925"/>
            <a:ext cx="11090787" cy="4478149"/>
          </a:xfrm>
          <a:prstGeom prst="rect">
            <a:avLst/>
          </a:prstGeom>
        </p:spPr>
        <p:txBody>
          <a:bodyPr wrap="square">
            <a:spAutoFit/>
          </a:bodyPr>
          <a:lstStyle/>
          <a:p>
            <a:pPr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4 التكوين: يتعين على الإدارة تنظيم دورات التكوين و تحسبن المستوى بصفة دائمة قصد ضمان تحسين و تأهيل الموظف وترقيته المهنية وتأهيله لمهام جديدة.</a:t>
            </a:r>
            <a:endParaRPr lang="en-US" sz="2400" dirty="0">
              <a:latin typeface="Arial" panose="020B0604020202020204" pitchFamily="34" charset="0"/>
              <a:ea typeface="Arial" panose="020B0604020202020204" pitchFamily="34" charset="0"/>
            </a:endParaRPr>
          </a:p>
          <a:p>
            <a:pPr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5. الاتصالات: تؤدي الاتصالات دورا مهما رئيسيا في مستشفى صيد أعمر فالتسيير الحسن للمؤسسات يشترط نقلا جيدا للمعلومات ويتم ذلك من خلال القيام بعملية الاتصال.</a:t>
            </a:r>
            <a:endParaRPr lang="en-US" sz="2400" dirty="0">
              <a:latin typeface="Arial" panose="020B0604020202020204" pitchFamily="34" charset="0"/>
              <a:ea typeface="Arial" panose="020B0604020202020204" pitchFamily="34" charset="0"/>
            </a:endParaRPr>
          </a:p>
          <a:p>
            <a:pPr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تتمثل أهداف هذه العملية في:</a:t>
            </a:r>
            <a:endParaRPr lang="en-US" sz="2400" dirty="0">
              <a:latin typeface="Arial" panose="020B0604020202020204" pitchFamily="34" charset="0"/>
              <a:ea typeface="Arial" panose="020B0604020202020204" pitchFamily="34" charset="0"/>
            </a:endParaRPr>
          </a:p>
          <a:p>
            <a:pPr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 ضمان وصول الرسالة من الرئيس إلى المرؤوسين و العكس. الثقة المتبادلة بين العمال و المرؤوسين.</a:t>
            </a:r>
            <a:endParaRPr lang="en-US" sz="2400" dirty="0">
              <a:latin typeface="Arial" panose="020B0604020202020204" pitchFamily="34" charset="0"/>
              <a:ea typeface="Arial" panose="020B0604020202020204" pitchFamily="34" charset="0"/>
            </a:endParaRPr>
          </a:p>
          <a:p>
            <a:pPr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 إنجاز المهام المطلوبة في وقتها المحدد.</a:t>
            </a:r>
            <a:endParaRPr lang="en-US" sz="2400" dirty="0">
              <a:latin typeface="Arial" panose="020B0604020202020204" pitchFamily="34" charset="0"/>
              <a:ea typeface="Arial" panose="020B0604020202020204" pitchFamily="34" charset="0"/>
            </a:endParaRPr>
          </a:p>
          <a:p>
            <a:pPr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 تبادل المعلومات فيما بينهم في المكاتب.</a:t>
            </a:r>
            <a:endParaRPr lang="en-US" sz="24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584541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F4A9C3-AA79-451D-A5F0-A3E3CEB945D4}"/>
              </a:ext>
            </a:extLst>
          </p:cNvPr>
          <p:cNvSpPr>
            <a:spLocks noGrp="1"/>
          </p:cNvSpPr>
          <p:nvPr>
            <p:ph type="title"/>
          </p:nvPr>
        </p:nvSpPr>
        <p:spPr/>
        <p:txBody>
          <a:bodyPr>
            <a:normAutofit/>
          </a:bodyPr>
          <a:lstStyle/>
          <a:p>
            <a:pPr algn="ctr"/>
            <a:r>
              <a:rPr lang="ar-DZ" sz="5400" b="1" dirty="0">
                <a:effectLst>
                  <a:outerShdw blurRad="38100" dist="38100" dir="2700000" algn="tl">
                    <a:srgbClr val="000000">
                      <a:alpha val="43137"/>
                    </a:srgbClr>
                  </a:outerShdw>
                </a:effectLst>
              </a:rPr>
              <a:t>مفهوم نظام الحوافز</a:t>
            </a:r>
          </a:p>
        </p:txBody>
      </p:sp>
      <p:sp>
        <p:nvSpPr>
          <p:cNvPr id="3" name="Rectangle 2">
            <a:extLst>
              <a:ext uri="{FF2B5EF4-FFF2-40B4-BE49-F238E27FC236}">
                <a16:creationId xmlns:a16="http://schemas.microsoft.com/office/drawing/2014/main" id="{F4E1A7D9-FDBD-42AB-9F40-A7F0F36628DB}"/>
              </a:ext>
            </a:extLst>
          </p:cNvPr>
          <p:cNvSpPr/>
          <p:nvPr/>
        </p:nvSpPr>
        <p:spPr>
          <a:xfrm>
            <a:off x="1197426" y="2399872"/>
            <a:ext cx="9786551" cy="2623795"/>
          </a:xfrm>
          <a:prstGeom prst="rect">
            <a:avLst/>
          </a:prstGeom>
        </p:spPr>
        <p:txBody>
          <a:bodyPr wrap="square">
            <a:spAutoFit/>
          </a:bodyPr>
          <a:lstStyle/>
          <a:p>
            <a:pPr indent="180340" algn="just" rtl="1">
              <a:lnSpc>
                <a:spcPct val="150000"/>
              </a:lnSpc>
              <a:spcAft>
                <a:spcPts val="0"/>
              </a:spcAft>
            </a:pPr>
            <a:r>
              <a:rPr lang="ar-SA" sz="2800" b="1" dirty="0">
                <a:latin typeface="Arial" panose="020B0604020202020204" pitchFamily="34" charset="0"/>
                <a:ea typeface="Arial" panose="020B0604020202020204" pitchFamily="34" charset="0"/>
                <a:cs typeface="Simplified Arabic" panose="02020603050405020304" pitchFamily="18" charset="-78"/>
              </a:rPr>
              <a:t>(مجموعة من الوسائل والمؤثرات الخارجية، تستخدمها المنظمات من أجل التأثير على سلوك العاملين، للوصول إلى الكفاية السكنة في العمل، ومن أجل شحن طاقات العاملين كلما فترت مع مرور الزمن.) وتعرف ايضا" (كل ما تعطيه الإدارة لأفرادها ويؤدي إلى رفع الأداء، وضمان الولاء، وتحقيق كفاية ممكنة في العمل).</a:t>
            </a:r>
            <a:endParaRPr lang="en-US" sz="2000" b="1"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056843937"/>
      </p:ext>
    </p:extLst>
  </p:cSld>
  <p:clrMapOvr>
    <a:masterClrMapping/>
  </p:clrMapOvr>
  <mc:AlternateContent xmlns:mc="http://schemas.openxmlformats.org/markup-compatibility/2006" xmlns:p14="http://schemas.microsoft.com/office/powerpoint/2010/main">
    <mc:Choice Requires="p14">
      <p:transition spd="slow" p14:dur="1750">
        <p14:reveal/>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3DD4315-8382-4833-B077-B825BE224EE7}"/>
              </a:ext>
            </a:extLst>
          </p:cNvPr>
          <p:cNvSpPr/>
          <p:nvPr/>
        </p:nvSpPr>
        <p:spPr>
          <a:xfrm>
            <a:off x="0" y="512252"/>
            <a:ext cx="12192000" cy="5032147"/>
          </a:xfrm>
          <a:prstGeom prst="rect">
            <a:avLst/>
          </a:prstGeom>
        </p:spPr>
        <p:txBody>
          <a:bodyPr wrap="square">
            <a:spAutoFit/>
          </a:bodyPr>
          <a:lstStyle/>
          <a:p>
            <a:pPr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6. الترقية: هناك نوعان و هما</a:t>
            </a:r>
            <a:endParaRPr lang="en-US" sz="2400" dirty="0">
              <a:latin typeface="Arial" panose="020B0604020202020204" pitchFamily="34" charset="0"/>
              <a:ea typeface="Arial" panose="020B0604020202020204" pitchFamily="34" charset="0"/>
            </a:endParaRPr>
          </a:p>
          <a:p>
            <a:pPr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1- الترقية في الدرجة: وهي ترقية الموظف في نفس المرتبة من درجة إلى درجة أخرى بثلاث وتائر و هي الدنيا، المتوسطة و القصوى و تتم الترقية من الدرجة الأولى إلى الدرجة (12) وفقا لنظام التنقيط السنوي الذي يعده المسئول المباشر و تعد هذه الترقية حق لكل موظف، و تنال رضا جميع الموظفين نظرا للطابع التنظيمي الذي يحكمه. و المرسوم الرئاسي رقم 304/07 المؤرخ في سبتمبر 2008 ، المحدد للشبكة الاستدلالية لمرتبات الموظفين و نظام دفع رواتبهم، قد وضع سلم الدرجات الذي يتكون من 12 درجة.</a:t>
            </a:r>
            <a:endParaRPr lang="en-US" sz="2400" dirty="0">
              <a:latin typeface="Arial" panose="020B0604020202020204" pitchFamily="34" charset="0"/>
              <a:ea typeface="Arial" panose="020B0604020202020204" pitchFamily="34" charset="0"/>
            </a:endParaRPr>
          </a:p>
          <a:p>
            <a:pPr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الترقية في الدرجات أصبحت تضم حتى احتسابا للمدة هذا يدل على نوع من الصرامة في عملية الترقية و قدمت للموظف الوقت الكافي لاكتساب تجربة و خبرة ميدانية إضافية تسمح له بالمرور من درجة إلى درجة أعلى </a:t>
            </a:r>
            <a:endParaRPr lang="ar-DZ" sz="2400" dirty="0">
              <a:latin typeface="Arial" panose="020B0604020202020204" pitchFamily="34" charset="0"/>
              <a:ea typeface="Arial" panose="020B0604020202020204" pitchFamily="34" charset="0"/>
              <a:cs typeface="Simplified Arabic" panose="02020603050405020304" pitchFamily="18" charset="-78"/>
            </a:endParaRPr>
          </a:p>
          <a:p>
            <a:pPr algn="just" rtl="1">
              <a:lnSpc>
                <a:spcPct val="150000"/>
              </a:lnSpc>
              <a:spcAft>
                <a:spcPts val="0"/>
              </a:spcAft>
            </a:pPr>
            <a:r>
              <a:rPr lang="ar-SA" sz="2400" b="1" dirty="0">
                <a:latin typeface="Arial" panose="020B0604020202020204" pitchFamily="34" charset="0"/>
                <a:ea typeface="Arial" panose="020B0604020202020204" pitchFamily="34" charset="0"/>
                <a:cs typeface="Simplified Arabic" panose="02020603050405020304" pitchFamily="18" charset="-78"/>
              </a:rPr>
              <a:t>الجدول الترقية حسب الدرجة</a:t>
            </a:r>
            <a:endParaRPr lang="ar-DZ" sz="2400" b="1" dirty="0">
              <a:latin typeface="Arial" panose="020B0604020202020204" pitchFamily="34" charset="0"/>
              <a:ea typeface="Arial" panose="020B0604020202020204" pitchFamily="34" charset="0"/>
              <a:cs typeface="Simplified Arabic" panose="02020603050405020304" pitchFamily="18" charset="-78"/>
            </a:endParaRPr>
          </a:p>
        </p:txBody>
      </p:sp>
      <p:pic>
        <p:nvPicPr>
          <p:cNvPr id="4" name="Image 3">
            <a:extLst>
              <a:ext uri="{FF2B5EF4-FFF2-40B4-BE49-F238E27FC236}">
                <a16:creationId xmlns:a16="http://schemas.microsoft.com/office/drawing/2014/main" id="{CF60048E-42B7-40BD-868B-2D6DBFCB049C}"/>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575492" y="5633092"/>
            <a:ext cx="11041016" cy="1276528"/>
          </a:xfrm>
          <a:prstGeom prst="rect">
            <a:avLst/>
          </a:prstGeom>
        </p:spPr>
      </p:pic>
    </p:spTree>
    <p:extLst>
      <p:ext uri="{BB962C8B-B14F-4D97-AF65-F5344CB8AC3E}">
        <p14:creationId xmlns:p14="http://schemas.microsoft.com/office/powerpoint/2010/main" val="23599793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2942BD6-CA88-477F-9CC1-9B9DD01189FC}"/>
              </a:ext>
            </a:extLst>
          </p:cNvPr>
          <p:cNvSpPr/>
          <p:nvPr/>
        </p:nvSpPr>
        <p:spPr>
          <a:xfrm>
            <a:off x="707922" y="1466924"/>
            <a:ext cx="10776155" cy="3924151"/>
          </a:xfrm>
          <a:prstGeom prst="rect">
            <a:avLst/>
          </a:prstGeom>
        </p:spPr>
        <p:txBody>
          <a:bodyPr wrap="square">
            <a:spAutoFit/>
          </a:bodyPr>
          <a:lstStyle/>
          <a:p>
            <a:pPr algn="just" rtl="1">
              <a:lnSpc>
                <a:spcPct val="150000"/>
              </a:lnSpc>
              <a:spcAft>
                <a:spcPts val="0"/>
              </a:spcAft>
            </a:pPr>
            <a:r>
              <a:rPr lang="ar-SA" sz="2400" b="1" dirty="0">
                <a:latin typeface="Arial" panose="020B0604020202020204" pitchFamily="34" charset="0"/>
                <a:ea typeface="Arial" panose="020B0604020202020204" pitchFamily="34" charset="0"/>
                <a:cs typeface="Simplified Arabic" panose="02020603050405020304" pitchFamily="18" charset="-78"/>
              </a:rPr>
              <a:t>2 الترقية في المرتبة: </a:t>
            </a:r>
            <a:endParaRPr lang="ar-DZ" sz="2400" b="1" dirty="0">
              <a:latin typeface="Arial" panose="020B0604020202020204" pitchFamily="34" charset="0"/>
              <a:ea typeface="Arial" panose="020B0604020202020204" pitchFamily="34" charset="0"/>
              <a:cs typeface="Simplified Arabic" panose="02020603050405020304" pitchFamily="18" charset="-78"/>
            </a:endParaRPr>
          </a:p>
          <a:p>
            <a:pPr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الترقية تتميز بأنه يرافقها زيادة في الراتب دون زيادة في المسؤوليات و الواجبات و هي تضم كل من الأقدمية و الكفاءة كمعيار ثانوي على عكس الترقية في الدرجة التي تحتل فيها الكفاءة الدور الأساسي للترقية. تتم الترقية في المرتبة حسب ما يلي:</a:t>
            </a:r>
            <a:endParaRPr lang="en-US" sz="2400" dirty="0">
              <a:latin typeface="Arial" panose="020B0604020202020204" pitchFamily="34" charset="0"/>
              <a:ea typeface="Arial" panose="020B0604020202020204" pitchFamily="34" charset="0"/>
            </a:endParaRPr>
          </a:p>
          <a:p>
            <a:pPr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على أساس الشهادة الموظفين الذين تحصلوا خلال مسارهم المهني على شهادات المؤهلات المطلوبة.</a:t>
            </a:r>
            <a:endParaRPr lang="en-US" sz="2400" dirty="0">
              <a:latin typeface="Arial" panose="020B0604020202020204" pitchFamily="34" charset="0"/>
              <a:ea typeface="Arial" panose="020B0604020202020204" pitchFamily="34" charset="0"/>
            </a:endParaRPr>
          </a:p>
          <a:p>
            <a:pPr algn="just" rtl="1">
              <a:lnSpc>
                <a:spcPct val="150000"/>
              </a:lnSpc>
              <a:spcAft>
                <a:spcPts val="0"/>
              </a:spcAft>
            </a:pPr>
            <a:r>
              <a:rPr lang="ar-SA" sz="2400" dirty="0">
                <a:latin typeface="Arial" panose="020B0604020202020204" pitchFamily="34" charset="0"/>
                <a:ea typeface="Arial" panose="020B0604020202020204" pitchFamily="34" charset="0"/>
                <a:cs typeface="Simplified Arabic" panose="02020603050405020304" pitchFamily="18" charset="-78"/>
              </a:rPr>
              <a:t>بعد التكوين المتخصص. على سبيل الاختيار، عن طريق التسجيل في قائمة التأهيل، ليتم أخذ رأي اللجنة المتساوية الأعضاء في الموظفين الذين يثبتون الأقدمية المطلوبة، و يتم بعدها الاختيار.</a:t>
            </a:r>
            <a:endParaRPr lang="en-US" sz="2400" dirty="0">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4139568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110FBB-C8AB-4E88-8E95-AEF3FA30A17F}"/>
              </a:ext>
            </a:extLst>
          </p:cNvPr>
          <p:cNvSpPr>
            <a:spLocks noGrp="1"/>
          </p:cNvSpPr>
          <p:nvPr>
            <p:ph type="title"/>
          </p:nvPr>
        </p:nvSpPr>
        <p:spPr/>
        <p:txBody>
          <a:bodyPr>
            <a:normAutofit/>
          </a:bodyPr>
          <a:lstStyle/>
          <a:p>
            <a:pPr algn="ctr"/>
            <a:r>
              <a:rPr lang="ar-DZ" sz="5400" b="1" dirty="0">
                <a:effectLst>
                  <a:outerShdw blurRad="38100" dist="38100" dir="2700000" algn="tl">
                    <a:srgbClr val="000000">
                      <a:alpha val="43137"/>
                    </a:srgbClr>
                  </a:outerShdw>
                </a:effectLst>
              </a:rPr>
              <a:t>أهداف نظام الحوافز داخل المؤسسة</a:t>
            </a:r>
          </a:p>
        </p:txBody>
      </p:sp>
      <p:sp>
        <p:nvSpPr>
          <p:cNvPr id="3" name="Rectangle 2">
            <a:extLst>
              <a:ext uri="{FF2B5EF4-FFF2-40B4-BE49-F238E27FC236}">
                <a16:creationId xmlns:a16="http://schemas.microsoft.com/office/drawing/2014/main" id="{B43EF546-E283-44BE-A43F-FFF6D31CAF4D}"/>
              </a:ext>
            </a:extLst>
          </p:cNvPr>
          <p:cNvSpPr/>
          <p:nvPr/>
        </p:nvSpPr>
        <p:spPr>
          <a:xfrm>
            <a:off x="285298" y="2026330"/>
            <a:ext cx="11610808" cy="3270126"/>
          </a:xfrm>
          <a:prstGeom prst="rect">
            <a:avLst/>
          </a:prstGeom>
        </p:spPr>
        <p:txBody>
          <a:bodyPr wrap="square">
            <a:spAutoFit/>
          </a:bodyPr>
          <a:lstStyle/>
          <a:p>
            <a:pPr algn="just" rtl="1">
              <a:lnSpc>
                <a:spcPct val="150000"/>
              </a:lnSpc>
              <a:spcAft>
                <a:spcPts val="0"/>
              </a:spcAft>
            </a:pPr>
            <a:r>
              <a:rPr lang="ar-SA" sz="2800" dirty="0">
                <a:latin typeface="Arial" panose="020B0604020202020204" pitchFamily="34" charset="0"/>
                <a:ea typeface="Arial" panose="020B0604020202020204" pitchFamily="34" charset="0"/>
                <a:cs typeface="Simplified Arabic" panose="02020603050405020304" pitchFamily="18" charset="-78"/>
              </a:rPr>
              <a:t>تعتبر وسيلة قياس أداء العاملين ونتائجه تساعد في اتخاذ القرارات وتمكين المؤسسة من تحقيق أهدافها. </a:t>
            </a:r>
            <a:endParaRPr lang="en-US" sz="2800" dirty="0">
              <a:latin typeface="Arial" panose="020B0604020202020204" pitchFamily="34" charset="0"/>
              <a:ea typeface="Arial" panose="020B0604020202020204" pitchFamily="34" charset="0"/>
            </a:endParaRPr>
          </a:p>
          <a:p>
            <a:pPr algn="just" rtl="1">
              <a:lnSpc>
                <a:spcPct val="150000"/>
              </a:lnSpc>
              <a:spcAft>
                <a:spcPts val="0"/>
              </a:spcAft>
            </a:pPr>
            <a:r>
              <a:rPr lang="ar-SA" sz="2800" dirty="0">
                <a:latin typeface="Arial" panose="020B0604020202020204" pitchFamily="34" charset="0"/>
                <a:ea typeface="Arial" panose="020B0604020202020204" pitchFamily="34" charset="0"/>
                <a:cs typeface="Simplified Arabic" panose="02020603050405020304" pitchFamily="18" charset="-78"/>
              </a:rPr>
              <a:t>إقامة علاقة مباشرة و متبادلة بين معدل علاوة المردودية الفردية، و بين الدرجة التقييمية المحصل عليها نتيجة تقييم أداء العامل، حيث يسمح نظام التنقيط بوضع أسس عادلة لحساب هذه العلاوة. اشباع احتياجات العامل بشتى أنواعها وعلى الأخص ما يسمى بالتقدير الاحترام و الشعور بالمكانة.</a:t>
            </a:r>
            <a:endParaRPr lang="en-US" sz="2800" dirty="0">
              <a:latin typeface="Arial" panose="020B0604020202020204" pitchFamily="34" charset="0"/>
              <a:ea typeface="Arial" panose="020B0604020202020204" pitchFamily="34" charset="0"/>
            </a:endParaRPr>
          </a:p>
          <a:p>
            <a:pPr algn="just" rtl="1">
              <a:lnSpc>
                <a:spcPct val="150000"/>
              </a:lnSpc>
              <a:spcAft>
                <a:spcPts val="0"/>
              </a:spcAft>
            </a:pPr>
            <a:r>
              <a:rPr lang="ar-SA" sz="2800" dirty="0">
                <a:latin typeface="Arial" panose="020B0604020202020204" pitchFamily="34" charset="0"/>
                <a:ea typeface="Arial" panose="020B0604020202020204" pitchFamily="34" charset="0"/>
                <a:cs typeface="Simplified Arabic" panose="02020603050405020304" pitchFamily="18" charset="-78"/>
              </a:rPr>
              <a:t>إشعار العاملين بروح العدالة داخل المؤسسة و تنمية روح التعاون بين العاملين.</a:t>
            </a:r>
            <a:endParaRPr lang="en-US" sz="28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041392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73BA3BC-74D8-4D3D-B676-716304FBBF11}"/>
              </a:ext>
            </a:extLst>
          </p:cNvPr>
          <p:cNvSpPr>
            <a:spLocks noGrp="1"/>
          </p:cNvSpPr>
          <p:nvPr>
            <p:ph type="title"/>
          </p:nvPr>
        </p:nvSpPr>
        <p:spPr/>
        <p:txBody>
          <a:bodyPr>
            <a:normAutofit fontScale="90000"/>
          </a:bodyPr>
          <a:lstStyle/>
          <a:p>
            <a:pPr algn="ctr"/>
            <a:r>
              <a:rPr lang="ar-DZ" sz="6000" b="1" dirty="0">
                <a:effectLst>
                  <a:outerShdw blurRad="38100" dist="38100" dir="2700000" algn="tl">
                    <a:srgbClr val="000000">
                      <a:alpha val="43137"/>
                    </a:srgbClr>
                  </a:outerShdw>
                </a:effectLst>
              </a:rPr>
              <a:t>أهمية الحوافز</a:t>
            </a:r>
          </a:p>
        </p:txBody>
      </p:sp>
      <p:sp>
        <p:nvSpPr>
          <p:cNvPr id="4" name="Rectangle : coins arrondis 3">
            <a:extLst>
              <a:ext uri="{FF2B5EF4-FFF2-40B4-BE49-F238E27FC236}">
                <a16:creationId xmlns:a16="http://schemas.microsoft.com/office/drawing/2014/main" id="{859D9A14-B1AE-495B-94B1-3A99A7B066EC}"/>
              </a:ext>
            </a:extLst>
          </p:cNvPr>
          <p:cNvSpPr/>
          <p:nvPr/>
        </p:nvSpPr>
        <p:spPr>
          <a:xfrm>
            <a:off x="7109146" y="2272568"/>
            <a:ext cx="4496364" cy="632514"/>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nchor="ctr">
            <a:spAutoFit/>
          </a:bodyPr>
          <a:lstStyle/>
          <a:p>
            <a:pPr lvl="0" algn="r" rtl="1">
              <a:lnSpc>
                <a:spcPct val="115000"/>
              </a:lnSpc>
              <a:spcAft>
                <a:spcPts val="0"/>
              </a:spcAft>
            </a:pPr>
            <a:r>
              <a:rPr lang="ar-SA" sz="2800" b="1" dirty="0">
                <a:latin typeface="Arial" panose="020B0604020202020204" pitchFamily="34" charset="0"/>
                <a:ea typeface="Arial" panose="020B0604020202020204" pitchFamily="34" charset="0"/>
                <a:cs typeface="Simplified Arabic" panose="02020603050405020304" pitchFamily="18" charset="-78"/>
              </a:rPr>
              <a:t>زيادة نواتج العمل كما ونوعاً.</a:t>
            </a:r>
            <a:endParaRPr lang="en-US" sz="2800" b="1" dirty="0">
              <a:latin typeface="Arial" panose="020B0604020202020204" pitchFamily="34" charset="0"/>
              <a:ea typeface="Arial" panose="020B0604020202020204" pitchFamily="34" charset="0"/>
            </a:endParaRPr>
          </a:p>
        </p:txBody>
      </p:sp>
      <p:sp>
        <p:nvSpPr>
          <p:cNvPr id="5" name="Rectangle : coins arrondis 4">
            <a:extLst>
              <a:ext uri="{FF2B5EF4-FFF2-40B4-BE49-F238E27FC236}">
                <a16:creationId xmlns:a16="http://schemas.microsoft.com/office/drawing/2014/main" id="{A5F622A9-BCB9-4F54-A4C9-8CC43FF84428}"/>
              </a:ext>
            </a:extLst>
          </p:cNvPr>
          <p:cNvSpPr/>
          <p:nvPr/>
        </p:nvSpPr>
        <p:spPr>
          <a:xfrm>
            <a:off x="7109146" y="3503404"/>
            <a:ext cx="4496364" cy="632514"/>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nchor="ctr">
            <a:spAutoFit/>
          </a:bodyPr>
          <a:lstStyle/>
          <a:p>
            <a:pPr lvl="0" algn="r" rtl="1">
              <a:lnSpc>
                <a:spcPct val="115000"/>
              </a:lnSpc>
              <a:spcAft>
                <a:spcPts val="0"/>
              </a:spcAft>
            </a:pPr>
            <a:r>
              <a:rPr lang="ar-SA" sz="2800" b="1" dirty="0">
                <a:latin typeface="Arial" panose="020B0604020202020204" pitchFamily="34" charset="0"/>
                <a:ea typeface="Arial" panose="020B0604020202020204" pitchFamily="34" charset="0"/>
                <a:cs typeface="Simplified Arabic" panose="02020603050405020304" pitchFamily="18" charset="-78"/>
              </a:rPr>
              <a:t>تخفيض الفاقد في العمل.</a:t>
            </a:r>
            <a:endParaRPr lang="en-US" sz="2800" b="1" dirty="0">
              <a:latin typeface="Arial" panose="020B0604020202020204" pitchFamily="34" charset="0"/>
              <a:ea typeface="Arial" panose="020B0604020202020204" pitchFamily="34" charset="0"/>
            </a:endParaRPr>
          </a:p>
        </p:txBody>
      </p:sp>
      <p:sp>
        <p:nvSpPr>
          <p:cNvPr id="6" name="Rectangle : coins arrondis 5">
            <a:extLst>
              <a:ext uri="{FF2B5EF4-FFF2-40B4-BE49-F238E27FC236}">
                <a16:creationId xmlns:a16="http://schemas.microsoft.com/office/drawing/2014/main" id="{DC477830-D447-43ED-8D25-16C10BF3C16A}"/>
              </a:ext>
            </a:extLst>
          </p:cNvPr>
          <p:cNvSpPr/>
          <p:nvPr/>
        </p:nvSpPr>
        <p:spPr>
          <a:xfrm>
            <a:off x="7109146" y="4734240"/>
            <a:ext cx="4496364" cy="632514"/>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nchor="ctr">
            <a:spAutoFit/>
          </a:bodyPr>
          <a:lstStyle/>
          <a:p>
            <a:pPr lvl="0" algn="r" rtl="1">
              <a:lnSpc>
                <a:spcPct val="115000"/>
              </a:lnSpc>
              <a:spcAft>
                <a:spcPts val="0"/>
              </a:spcAft>
            </a:pPr>
            <a:r>
              <a:rPr lang="ar-SA" sz="2800" b="1" dirty="0">
                <a:latin typeface="Arial" panose="020B0604020202020204" pitchFamily="34" charset="0"/>
                <a:ea typeface="Arial" panose="020B0604020202020204" pitchFamily="34" charset="0"/>
                <a:cs typeface="Simplified Arabic" panose="02020603050405020304" pitchFamily="18" charset="-78"/>
              </a:rPr>
              <a:t>الشعور بروح العدالة التنظيمية.</a:t>
            </a:r>
            <a:endParaRPr lang="en-US" sz="2800" b="1" dirty="0">
              <a:latin typeface="Arial" panose="020B0604020202020204" pitchFamily="34" charset="0"/>
              <a:ea typeface="Arial" panose="020B0604020202020204" pitchFamily="34" charset="0"/>
            </a:endParaRPr>
          </a:p>
        </p:txBody>
      </p:sp>
      <p:sp>
        <p:nvSpPr>
          <p:cNvPr id="7" name="Rectangle : coins arrondis 6">
            <a:extLst>
              <a:ext uri="{FF2B5EF4-FFF2-40B4-BE49-F238E27FC236}">
                <a16:creationId xmlns:a16="http://schemas.microsoft.com/office/drawing/2014/main" id="{BA491A3C-8C88-49E5-BFB1-47BD925F6BF1}"/>
              </a:ext>
            </a:extLst>
          </p:cNvPr>
          <p:cNvSpPr/>
          <p:nvPr/>
        </p:nvSpPr>
        <p:spPr>
          <a:xfrm>
            <a:off x="1594338" y="2272568"/>
            <a:ext cx="4496364" cy="632514"/>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nchor="ctr">
            <a:spAutoFit/>
          </a:bodyPr>
          <a:lstStyle/>
          <a:p>
            <a:pPr lvl="0" algn="r" rtl="1">
              <a:lnSpc>
                <a:spcPct val="115000"/>
              </a:lnSpc>
              <a:spcAft>
                <a:spcPts val="0"/>
              </a:spcAft>
            </a:pPr>
            <a:r>
              <a:rPr lang="ar-SA" sz="2800" b="1" dirty="0">
                <a:latin typeface="Arial" panose="020B0604020202020204" pitchFamily="34" charset="0"/>
                <a:ea typeface="Arial" panose="020B0604020202020204" pitchFamily="34" charset="0"/>
                <a:cs typeface="Simplified Arabic" panose="02020603050405020304" pitchFamily="18" charset="-78"/>
              </a:rPr>
              <a:t>رفع روح الولاء والانتماء.</a:t>
            </a:r>
            <a:endParaRPr lang="en-US" sz="2800" b="1" dirty="0">
              <a:latin typeface="Arial" panose="020B0604020202020204" pitchFamily="34" charset="0"/>
              <a:ea typeface="Arial" panose="020B0604020202020204" pitchFamily="34" charset="0"/>
            </a:endParaRPr>
          </a:p>
        </p:txBody>
      </p:sp>
      <p:sp>
        <p:nvSpPr>
          <p:cNvPr id="8" name="Rectangle : coins arrondis 7">
            <a:extLst>
              <a:ext uri="{FF2B5EF4-FFF2-40B4-BE49-F238E27FC236}">
                <a16:creationId xmlns:a16="http://schemas.microsoft.com/office/drawing/2014/main" id="{F2C40F4E-849A-46C6-8D19-CD53B8529032}"/>
              </a:ext>
            </a:extLst>
          </p:cNvPr>
          <p:cNvSpPr/>
          <p:nvPr/>
        </p:nvSpPr>
        <p:spPr>
          <a:xfrm>
            <a:off x="1594338" y="3503404"/>
            <a:ext cx="4496364" cy="632514"/>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nchor="ctr">
            <a:spAutoFit/>
          </a:bodyPr>
          <a:lstStyle/>
          <a:p>
            <a:pPr lvl="0" algn="r" rtl="1">
              <a:lnSpc>
                <a:spcPct val="115000"/>
              </a:lnSpc>
              <a:spcAft>
                <a:spcPts val="0"/>
              </a:spcAft>
            </a:pPr>
            <a:r>
              <a:rPr lang="ar-SA" sz="2800" b="1" dirty="0">
                <a:latin typeface="Arial" panose="020B0604020202020204" pitchFamily="34" charset="0"/>
                <a:ea typeface="Arial" panose="020B0604020202020204" pitchFamily="34" charset="0"/>
                <a:cs typeface="Simplified Arabic" panose="02020603050405020304" pitchFamily="18" charset="-78"/>
              </a:rPr>
              <a:t>تنمية روح التعاون بين العاملين.</a:t>
            </a:r>
            <a:endParaRPr lang="en-US" sz="2800" b="1" dirty="0">
              <a:latin typeface="Arial" panose="020B0604020202020204" pitchFamily="34" charset="0"/>
              <a:ea typeface="Arial" panose="020B0604020202020204" pitchFamily="34" charset="0"/>
            </a:endParaRPr>
          </a:p>
        </p:txBody>
      </p:sp>
      <p:sp>
        <p:nvSpPr>
          <p:cNvPr id="9" name="Rectangle : coins arrondis 8">
            <a:extLst>
              <a:ext uri="{FF2B5EF4-FFF2-40B4-BE49-F238E27FC236}">
                <a16:creationId xmlns:a16="http://schemas.microsoft.com/office/drawing/2014/main" id="{05A98167-F6C6-4C0D-9B40-7A81579804F3}"/>
              </a:ext>
            </a:extLst>
          </p:cNvPr>
          <p:cNvSpPr/>
          <p:nvPr/>
        </p:nvSpPr>
        <p:spPr>
          <a:xfrm>
            <a:off x="1594338" y="4734240"/>
            <a:ext cx="4496364" cy="632514"/>
          </a:xfrm>
          <a:prstGeom prst="round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nchor="ctr">
            <a:spAutoFit/>
          </a:bodyPr>
          <a:lstStyle/>
          <a:p>
            <a:pPr lvl="0" algn="r" rtl="1">
              <a:lnSpc>
                <a:spcPct val="115000"/>
              </a:lnSpc>
              <a:spcAft>
                <a:spcPts val="0"/>
              </a:spcAft>
            </a:pPr>
            <a:r>
              <a:rPr lang="ar-SA" sz="2800" b="1" dirty="0">
                <a:latin typeface="Arial" panose="020B0604020202020204" pitchFamily="34" charset="0"/>
                <a:ea typeface="Arial" panose="020B0604020202020204" pitchFamily="34" charset="0"/>
                <a:cs typeface="Simplified Arabic" panose="02020603050405020304" pitchFamily="18" charset="-78"/>
              </a:rPr>
              <a:t>تحسين صورة المنظمة أمام المجتمع</a:t>
            </a:r>
            <a:endParaRPr lang="en-US" sz="2800" b="1" dirty="0">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4136947668"/>
      </p:ext>
    </p:extLst>
  </p:cSld>
  <p:clrMapOvr>
    <a:masterClrMapping/>
  </p:clrMapOvr>
  <mc:AlternateContent xmlns:mc="http://schemas.openxmlformats.org/markup-compatibility/2006" xmlns:p14="http://schemas.microsoft.com/office/powerpoint/2010/main">
    <mc:Choice Requires="p14">
      <p:transition spd="slow" p14:dur="17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down)">
                                      <p:cBhvr>
                                        <p:cTn id="32" dur="580">
                                          <p:stCondLst>
                                            <p:cond delay="0"/>
                                          </p:stCondLst>
                                        </p:cTn>
                                        <p:tgtEl>
                                          <p:spTgt spid="9"/>
                                        </p:tgtEl>
                                      </p:cBhvr>
                                    </p:animEffect>
                                    <p:anim calcmode="lin" valueType="num">
                                      <p:cBhvr>
                                        <p:cTn id="33"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8" dur="26">
                                          <p:stCondLst>
                                            <p:cond delay="650"/>
                                          </p:stCondLst>
                                        </p:cTn>
                                        <p:tgtEl>
                                          <p:spTgt spid="9"/>
                                        </p:tgtEl>
                                      </p:cBhvr>
                                      <p:to x="100000" y="60000"/>
                                    </p:animScale>
                                    <p:animScale>
                                      <p:cBhvr>
                                        <p:cTn id="39" dur="166" decel="50000">
                                          <p:stCondLst>
                                            <p:cond delay="676"/>
                                          </p:stCondLst>
                                        </p:cTn>
                                        <p:tgtEl>
                                          <p:spTgt spid="9"/>
                                        </p:tgtEl>
                                      </p:cBhvr>
                                      <p:to x="100000" y="100000"/>
                                    </p:animScale>
                                    <p:animScale>
                                      <p:cBhvr>
                                        <p:cTn id="40" dur="26">
                                          <p:stCondLst>
                                            <p:cond delay="1312"/>
                                          </p:stCondLst>
                                        </p:cTn>
                                        <p:tgtEl>
                                          <p:spTgt spid="9"/>
                                        </p:tgtEl>
                                      </p:cBhvr>
                                      <p:to x="100000" y="80000"/>
                                    </p:animScale>
                                    <p:animScale>
                                      <p:cBhvr>
                                        <p:cTn id="41" dur="166" decel="50000">
                                          <p:stCondLst>
                                            <p:cond delay="1338"/>
                                          </p:stCondLst>
                                        </p:cTn>
                                        <p:tgtEl>
                                          <p:spTgt spid="9"/>
                                        </p:tgtEl>
                                      </p:cBhvr>
                                      <p:to x="100000" y="100000"/>
                                    </p:animScale>
                                    <p:animScale>
                                      <p:cBhvr>
                                        <p:cTn id="42" dur="26">
                                          <p:stCondLst>
                                            <p:cond delay="1642"/>
                                          </p:stCondLst>
                                        </p:cTn>
                                        <p:tgtEl>
                                          <p:spTgt spid="9"/>
                                        </p:tgtEl>
                                      </p:cBhvr>
                                      <p:to x="100000" y="90000"/>
                                    </p:animScale>
                                    <p:animScale>
                                      <p:cBhvr>
                                        <p:cTn id="43" dur="166" decel="50000">
                                          <p:stCondLst>
                                            <p:cond delay="1668"/>
                                          </p:stCondLst>
                                        </p:cTn>
                                        <p:tgtEl>
                                          <p:spTgt spid="9"/>
                                        </p:tgtEl>
                                      </p:cBhvr>
                                      <p:to x="100000" y="100000"/>
                                    </p:animScale>
                                    <p:animScale>
                                      <p:cBhvr>
                                        <p:cTn id="44" dur="26">
                                          <p:stCondLst>
                                            <p:cond delay="1808"/>
                                          </p:stCondLst>
                                        </p:cTn>
                                        <p:tgtEl>
                                          <p:spTgt spid="9"/>
                                        </p:tgtEl>
                                      </p:cBhvr>
                                      <p:to x="100000" y="95000"/>
                                    </p:animScale>
                                    <p:animScale>
                                      <p:cBhvr>
                                        <p:cTn id="45"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5815C8-319D-4613-A40C-011B2082BE58}"/>
              </a:ext>
            </a:extLst>
          </p:cNvPr>
          <p:cNvSpPr>
            <a:spLocks noGrp="1"/>
          </p:cNvSpPr>
          <p:nvPr>
            <p:ph type="title"/>
          </p:nvPr>
        </p:nvSpPr>
        <p:spPr/>
        <p:txBody>
          <a:bodyPr>
            <a:normAutofit/>
          </a:bodyPr>
          <a:lstStyle/>
          <a:p>
            <a:pPr algn="ctr"/>
            <a:r>
              <a:rPr lang="ar-DZ" sz="4800" b="1" dirty="0">
                <a:effectLst>
                  <a:outerShdw blurRad="38100" dist="38100" dir="2700000" algn="tl">
                    <a:srgbClr val="000000">
                      <a:alpha val="43137"/>
                    </a:srgbClr>
                  </a:outerShdw>
                </a:effectLst>
              </a:rPr>
              <a:t>أنواع الحوافز من حيث أهميتها</a:t>
            </a:r>
          </a:p>
        </p:txBody>
      </p:sp>
      <p:sp>
        <p:nvSpPr>
          <p:cNvPr id="3" name="Rectangle 2">
            <a:extLst>
              <a:ext uri="{FF2B5EF4-FFF2-40B4-BE49-F238E27FC236}">
                <a16:creationId xmlns:a16="http://schemas.microsoft.com/office/drawing/2014/main" id="{DA905DB8-7D4E-4A23-A2AC-DF23D16CDB74}"/>
              </a:ext>
            </a:extLst>
          </p:cNvPr>
          <p:cNvSpPr/>
          <p:nvPr/>
        </p:nvSpPr>
        <p:spPr>
          <a:xfrm>
            <a:off x="6094729" y="1979338"/>
            <a:ext cx="5510781" cy="410881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indent="180340" algn="just" rtl="1">
              <a:lnSpc>
                <a:spcPct val="150000"/>
              </a:lnSpc>
              <a:spcAft>
                <a:spcPts val="0"/>
              </a:spcAft>
            </a:pPr>
            <a:r>
              <a:rPr lang="ar-SA" sz="3200" b="1" dirty="0">
                <a:ln w="0"/>
                <a:solidFill>
                  <a:schemeClr val="accent1"/>
                </a:solidFill>
                <a:effectLst>
                  <a:outerShdw blurRad="38100" dist="25400" dir="5400000" algn="ctr" rotWithShape="0">
                    <a:srgbClr val="6E747A">
                      <a:alpha val="43000"/>
                    </a:srgbClr>
                  </a:outerShdw>
                </a:effectLst>
                <a:latin typeface="Arial" panose="020B0604020202020204" pitchFamily="34" charset="0"/>
                <a:ea typeface="Arial" panose="020B0604020202020204" pitchFamily="34" charset="0"/>
                <a:cs typeface="Simplified Arabic" panose="02020603050405020304" pitchFamily="18" charset="-78"/>
              </a:rPr>
              <a:t>حوافز الأداء الجيد</a:t>
            </a:r>
            <a:r>
              <a:rPr lang="ar-SA" sz="2400" dirty="0">
                <a:ln w="0"/>
                <a:solidFill>
                  <a:schemeClr val="accent1"/>
                </a:solidFill>
                <a:effectLst>
                  <a:outerShdw blurRad="38100" dist="25400" dir="5400000" algn="ctr" rotWithShape="0">
                    <a:srgbClr val="6E747A">
                      <a:alpha val="43000"/>
                    </a:srgbClr>
                  </a:outerShdw>
                </a:effectLst>
                <a:latin typeface="Arial" panose="020B0604020202020204" pitchFamily="34" charset="0"/>
                <a:ea typeface="Arial" panose="020B0604020202020204" pitchFamily="34" charset="0"/>
                <a:cs typeface="Simplified Arabic" panose="02020603050405020304" pitchFamily="18" charset="-78"/>
              </a:rPr>
              <a:t>: </a:t>
            </a:r>
            <a:r>
              <a:rPr lang="ar-SA" sz="2400" dirty="0">
                <a:latin typeface="Arial" panose="020B0604020202020204" pitchFamily="34" charset="0"/>
                <a:ea typeface="Arial" panose="020B0604020202020204" pitchFamily="34" charset="0"/>
                <a:cs typeface="Simplified Arabic" panose="02020603050405020304" pitchFamily="18" charset="-78"/>
              </a:rPr>
              <a:t>حيث تعملي الحوافز هذا مقابل الأداء العادي أو الجيد، وهو ما كانت تشترطه النظريات الكلاسيكية في الإدارة؛ حيث كان المتوقع من الفرد أن يزيد من الأداء العادي أو الجيد، وإذا انخفضت مستويات الأداء بمرور الوقت لتصل إلى الحد الأدنى للأداء وهو الذي يحفظ للفرد وظيفته فيتقاضى راتبه ويحصل على الحوافز المقررة.</a:t>
            </a:r>
            <a:endParaRPr lang="en-US" sz="2400" dirty="0">
              <a:latin typeface="Arial" panose="020B0604020202020204" pitchFamily="34" charset="0"/>
              <a:ea typeface="Arial" panose="020B0604020202020204" pitchFamily="34" charset="0"/>
            </a:endParaRPr>
          </a:p>
        </p:txBody>
      </p:sp>
      <p:sp>
        <p:nvSpPr>
          <p:cNvPr id="5" name="Rectangle 4">
            <a:extLst>
              <a:ext uri="{FF2B5EF4-FFF2-40B4-BE49-F238E27FC236}">
                <a16:creationId xmlns:a16="http://schemas.microsoft.com/office/drawing/2014/main" id="{A175CA79-8629-4BF7-98C9-1B4874EF9C75}"/>
              </a:ext>
            </a:extLst>
          </p:cNvPr>
          <p:cNvSpPr/>
          <p:nvPr/>
        </p:nvSpPr>
        <p:spPr>
          <a:xfrm>
            <a:off x="575894" y="1979338"/>
            <a:ext cx="5375201" cy="466281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lvl="0" indent="180340" algn="just" rtl="1">
              <a:lnSpc>
                <a:spcPct val="150000"/>
              </a:lnSpc>
            </a:pPr>
            <a:r>
              <a:rPr lang="ar-SA" sz="3200" b="1" dirty="0">
                <a:ln w="0"/>
                <a:solidFill>
                  <a:schemeClr val="accent1"/>
                </a:solidFill>
                <a:effectLst>
                  <a:outerShdw blurRad="38100" dist="25400" dir="5400000" algn="ctr" rotWithShape="0">
                    <a:srgbClr val="6E747A">
                      <a:alpha val="43000"/>
                    </a:srgbClr>
                  </a:outerShdw>
                </a:effectLst>
                <a:latin typeface="Arial" panose="020B0604020202020204" pitchFamily="34" charset="0"/>
                <a:ea typeface="Arial" panose="020B0604020202020204" pitchFamily="34" charset="0"/>
                <a:cs typeface="Simplified Arabic" panose="02020603050405020304" pitchFamily="18" charset="-78"/>
              </a:rPr>
              <a:t>حوافز الأداء الممتاز</a:t>
            </a:r>
            <a:r>
              <a:rPr lang="ar-SA" sz="2400" dirty="0">
                <a:solidFill>
                  <a:prstClr val="black"/>
                </a:solidFill>
                <a:latin typeface="Arial" panose="020B0604020202020204" pitchFamily="34" charset="0"/>
                <a:ea typeface="Arial" panose="020B0604020202020204" pitchFamily="34" charset="0"/>
                <a:cs typeface="Simplified Arabic" panose="02020603050405020304" pitchFamily="18" charset="-78"/>
              </a:rPr>
              <a:t>: حيث تقدم الحوافز هذا للشخص صاحب الأداء الممتاز، والذي يتضمن قدراً من الابتكار والتجديد، وهذا ما تسعى إليه الاتجاهات الحديثة بالإدارة مثل: منهج الإدارة بالأهداف كأن يتوصل إلى طريقة جديدة للأداء توفر بعض الوقت أو الجهد، أو تبسط الإجراءات، وتختصر خطوات العمل، أو تتمكن من تحقيق اقتصاد في التكاليف، أو تقدم للإدارة اقتراحات نافعة.</a:t>
            </a:r>
            <a:endParaRPr lang="en-US" sz="2400" dirty="0">
              <a:solidFill>
                <a:prstClr val="black"/>
              </a:solidFill>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4001401732"/>
      </p:ext>
    </p:extLst>
  </p:cSld>
  <p:clrMapOvr>
    <a:masterClrMapping/>
  </p:clrMapOvr>
  <mc:AlternateContent xmlns:mc="http://schemas.openxmlformats.org/markup-compatibility/2006" xmlns:p14="http://schemas.microsoft.com/office/powerpoint/2010/main">
    <mc:Choice Requires="p14">
      <p:transition spd="slow" p14:dur="17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7436BF-809A-4D8B-B3A2-3C49F658AAE6}"/>
              </a:ext>
            </a:extLst>
          </p:cNvPr>
          <p:cNvSpPr>
            <a:spLocks noGrp="1"/>
          </p:cNvSpPr>
          <p:nvPr>
            <p:ph type="title"/>
          </p:nvPr>
        </p:nvSpPr>
        <p:spPr/>
        <p:txBody>
          <a:bodyPr/>
          <a:lstStyle/>
          <a:p>
            <a:pPr algn="ctr"/>
            <a:r>
              <a:rPr lang="ar-DZ" sz="4800" b="1" dirty="0">
                <a:solidFill>
                  <a:prstClr val="white"/>
                </a:solidFill>
                <a:effectLst>
                  <a:outerShdw blurRad="38100" dist="38100" dir="2700000" algn="tl">
                    <a:srgbClr val="000000">
                      <a:alpha val="43137"/>
                    </a:srgbClr>
                  </a:outerShdw>
                </a:effectLst>
              </a:rPr>
              <a:t>أنواع الحوافز من حيث طبيعتها</a:t>
            </a:r>
            <a:endParaRPr lang="ar-DZ" dirty="0"/>
          </a:p>
        </p:txBody>
      </p:sp>
      <p:sp>
        <p:nvSpPr>
          <p:cNvPr id="3" name="Rectangle 2">
            <a:extLst>
              <a:ext uri="{FF2B5EF4-FFF2-40B4-BE49-F238E27FC236}">
                <a16:creationId xmlns:a16="http://schemas.microsoft.com/office/drawing/2014/main" id="{B23B6890-5E97-43A1-9779-1D7136D249DD}"/>
              </a:ext>
            </a:extLst>
          </p:cNvPr>
          <p:cNvSpPr/>
          <p:nvPr/>
        </p:nvSpPr>
        <p:spPr>
          <a:xfrm>
            <a:off x="6490741" y="1907213"/>
            <a:ext cx="5114768" cy="3000821"/>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indent="180340" algn="just" rtl="1">
              <a:lnSpc>
                <a:spcPct val="150000"/>
              </a:lnSpc>
              <a:spcAft>
                <a:spcPts val="0"/>
              </a:spcAft>
            </a:pPr>
            <a:r>
              <a:rPr lang="ar-SA" sz="3200" b="1" dirty="0">
                <a:ln w="0"/>
                <a:solidFill>
                  <a:schemeClr val="accent1"/>
                </a:solidFill>
                <a:effectLst>
                  <a:outerShdw blurRad="38100" dist="25400" dir="5400000" algn="ctr" rotWithShape="0">
                    <a:srgbClr val="6E747A">
                      <a:alpha val="43000"/>
                    </a:srgbClr>
                  </a:outerShdw>
                </a:effectLst>
                <a:latin typeface="Arial" panose="020B0604020202020204" pitchFamily="34" charset="0"/>
                <a:ea typeface="Arial" panose="020B0604020202020204" pitchFamily="34" charset="0"/>
                <a:cs typeface="Simplified Arabic" panose="02020603050405020304" pitchFamily="18" charset="-78"/>
              </a:rPr>
              <a:t>الحوافز المادية</a:t>
            </a:r>
            <a:r>
              <a:rPr lang="ar-SA" sz="2400" dirty="0">
                <a:latin typeface="Arial" panose="020B0604020202020204" pitchFamily="34" charset="0"/>
                <a:ea typeface="Arial" panose="020B0604020202020204" pitchFamily="34" charset="0"/>
                <a:cs typeface="Simplified Arabic" panose="02020603050405020304" pitchFamily="18" charset="-78"/>
              </a:rPr>
              <a:t>: وتتمثل هذه الحوافز في المكافآت المادية، ويعتبر الحافز النقدي المادي من أهم طرق الحوافز في هذا الوقت؛ وذلك لأن النقود تشبع كل حاجات الإنسان تقريبا، وهي حقيقة واقعة ذات أثر ملموس بعكس الوسائل الأخرى.</a:t>
            </a:r>
            <a:endParaRPr lang="en-US" sz="2400" dirty="0">
              <a:latin typeface="Arial" panose="020B0604020202020204" pitchFamily="34" charset="0"/>
              <a:ea typeface="Arial" panose="020B0604020202020204" pitchFamily="34" charset="0"/>
            </a:endParaRPr>
          </a:p>
        </p:txBody>
      </p:sp>
      <p:sp>
        <p:nvSpPr>
          <p:cNvPr id="4" name="Rectangle 3">
            <a:extLst>
              <a:ext uri="{FF2B5EF4-FFF2-40B4-BE49-F238E27FC236}">
                <a16:creationId xmlns:a16="http://schemas.microsoft.com/office/drawing/2014/main" id="{58411793-85D9-468B-B846-2EC9D300EF44}"/>
              </a:ext>
            </a:extLst>
          </p:cNvPr>
          <p:cNvSpPr/>
          <p:nvPr/>
        </p:nvSpPr>
        <p:spPr>
          <a:xfrm>
            <a:off x="575894" y="1907213"/>
            <a:ext cx="5719974" cy="466281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indent="180340" algn="just" rtl="1">
              <a:lnSpc>
                <a:spcPct val="150000"/>
              </a:lnSpc>
              <a:spcAft>
                <a:spcPts val="0"/>
              </a:spcAft>
            </a:pPr>
            <a:r>
              <a:rPr lang="ar-SA" sz="3200" b="1" dirty="0">
                <a:ln w="0"/>
                <a:solidFill>
                  <a:schemeClr val="accent1"/>
                </a:solidFill>
                <a:effectLst>
                  <a:outerShdw blurRad="38100" dist="25400" dir="5400000" algn="ctr" rotWithShape="0">
                    <a:srgbClr val="6E747A">
                      <a:alpha val="43000"/>
                    </a:srgbClr>
                  </a:outerShdw>
                </a:effectLst>
                <a:latin typeface="Arial" panose="020B0604020202020204" pitchFamily="34" charset="0"/>
                <a:ea typeface="Arial" panose="020B0604020202020204" pitchFamily="34" charset="0"/>
                <a:cs typeface="Simplified Arabic" panose="02020603050405020304" pitchFamily="18" charset="-78"/>
              </a:rPr>
              <a:t>الحوافز المعنوية</a:t>
            </a:r>
            <a:r>
              <a:rPr lang="ar-SA" sz="2400" dirty="0">
                <a:latin typeface="Arial" panose="020B0604020202020204" pitchFamily="34" charset="0"/>
                <a:ea typeface="Arial" panose="020B0604020202020204" pitchFamily="34" charset="0"/>
                <a:cs typeface="Simplified Arabic" panose="02020603050405020304" pitchFamily="18" charset="-78"/>
              </a:rPr>
              <a:t>: تعتبر الحوافز المعنوية أحد الركائز ذات الأهمية القصوى في منظومة الحوافز التي تضعها المؤسسة والتي بدونها لا يمكن أن تكتمل صورة الحوافز التي تشجع على العمل، وتزيد من الأداء داخل المؤسسة؛ وذلك لأن الإنسان اجتماعي بفطرته وبطبعه، ولا يمكن أن يعيش بعيداً عن احترام وتقدير الآخرين له، ومن امثلتها مكافأة نهاية الخدمة، كتب التقدير والاطراء، المدح والتأنيب.</a:t>
            </a:r>
            <a:endParaRPr lang="en-US" dirty="0">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758028188"/>
      </p:ext>
    </p:extLst>
  </p:cSld>
  <p:clrMapOvr>
    <a:masterClrMapping/>
  </p:clrMapOvr>
  <mc:AlternateContent xmlns:mc="http://schemas.openxmlformats.org/markup-compatibility/2006" xmlns:p14="http://schemas.microsoft.com/office/powerpoint/2010/main">
    <mc:Choice Requires="p14">
      <p:transition spd="slow" p14:dur="17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545595-83C5-42B0-B733-7A06B49AA58B}"/>
              </a:ext>
            </a:extLst>
          </p:cNvPr>
          <p:cNvSpPr>
            <a:spLocks noGrp="1"/>
          </p:cNvSpPr>
          <p:nvPr>
            <p:ph type="title"/>
          </p:nvPr>
        </p:nvSpPr>
        <p:spPr/>
        <p:txBody>
          <a:bodyPr/>
          <a:lstStyle/>
          <a:p>
            <a:pPr algn="ctr"/>
            <a:r>
              <a:rPr lang="ar-DZ" sz="4800" b="1" dirty="0">
                <a:solidFill>
                  <a:prstClr val="white"/>
                </a:solidFill>
                <a:effectLst>
                  <a:outerShdw blurRad="38100" dist="38100" dir="2700000" algn="tl">
                    <a:srgbClr val="000000">
                      <a:alpha val="43137"/>
                    </a:srgbClr>
                  </a:outerShdw>
                </a:effectLst>
              </a:rPr>
              <a:t>أنواع الحوافز من حيث المستفيدون</a:t>
            </a:r>
            <a:endParaRPr lang="ar-DZ" dirty="0"/>
          </a:p>
        </p:txBody>
      </p:sp>
      <p:sp>
        <p:nvSpPr>
          <p:cNvPr id="3" name="Rectangle 2">
            <a:extLst>
              <a:ext uri="{FF2B5EF4-FFF2-40B4-BE49-F238E27FC236}">
                <a16:creationId xmlns:a16="http://schemas.microsoft.com/office/drawing/2014/main" id="{26F4F3F0-6913-4E72-A213-DCA8522BB784}"/>
              </a:ext>
            </a:extLst>
          </p:cNvPr>
          <p:cNvSpPr/>
          <p:nvPr/>
        </p:nvSpPr>
        <p:spPr>
          <a:xfrm>
            <a:off x="575894" y="1915794"/>
            <a:ext cx="11040212" cy="290848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indent="180340" algn="just" rtl="1">
              <a:lnSpc>
                <a:spcPct val="150000"/>
              </a:lnSpc>
              <a:spcAft>
                <a:spcPts val="0"/>
              </a:spcAft>
            </a:pPr>
            <a:r>
              <a:rPr lang="ar-SA" sz="2800" b="1" dirty="0">
                <a:latin typeface="Arial" panose="020B0604020202020204" pitchFamily="34" charset="0"/>
                <a:ea typeface="Arial" panose="020B0604020202020204" pitchFamily="34" charset="0"/>
                <a:cs typeface="Simplified Arabic" panose="02020603050405020304" pitchFamily="18" charset="-78"/>
              </a:rPr>
              <a:t>الحوافز الفردية</a:t>
            </a:r>
            <a:r>
              <a:rPr lang="ar-SA" sz="2400" dirty="0">
                <a:latin typeface="Arial" panose="020B0604020202020204" pitchFamily="34" charset="0"/>
                <a:ea typeface="Arial" panose="020B0604020202020204" pitchFamily="34" charset="0"/>
                <a:cs typeface="Simplified Arabic" panose="02020603050405020304" pitchFamily="18" charset="-78"/>
              </a:rPr>
              <a:t>: الحوافز الفردية وهي الحوافر التي تركز على إيجاد روح التنافس الفردي، وهي التي تمنح لفرد معين لمضاعفة الأداء، أو كمكافأة له على إنتاجه المتميز، ويؤدي هذا إلى خلق جو من التنافس بين الأفراد. فالحوافز الفردية هي ما يحصل عليه الفرد وحده نتيجة إنجاز عمل معين ومن أمثلتها الترقيات المكافآت والعلاوات التشجيعية والحوافز الفردية قد تكون إيجابية أو سلبية مادية أو معنوية، فيأخذ العامل مكافأة تشجيعية نظير عمله الممتاز.</a:t>
            </a:r>
            <a:endParaRPr lang="en-US" sz="2400" dirty="0">
              <a:latin typeface="Arial" panose="020B0604020202020204" pitchFamily="34" charset="0"/>
              <a:ea typeface="Arial" panose="020B0604020202020204" pitchFamily="34" charset="0"/>
            </a:endParaRPr>
          </a:p>
        </p:txBody>
      </p:sp>
      <p:sp>
        <p:nvSpPr>
          <p:cNvPr id="4" name="Rectangle 3">
            <a:extLst>
              <a:ext uri="{FF2B5EF4-FFF2-40B4-BE49-F238E27FC236}">
                <a16:creationId xmlns:a16="http://schemas.microsoft.com/office/drawing/2014/main" id="{369E7970-6020-4E6F-A822-05C115EFCE4D}"/>
              </a:ext>
            </a:extLst>
          </p:cNvPr>
          <p:cNvSpPr/>
          <p:nvPr/>
        </p:nvSpPr>
        <p:spPr>
          <a:xfrm>
            <a:off x="575894" y="5022087"/>
            <a:ext cx="11029616" cy="180049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indent="180340" algn="just" rtl="1">
              <a:lnSpc>
                <a:spcPct val="150000"/>
              </a:lnSpc>
              <a:spcAft>
                <a:spcPts val="0"/>
              </a:spcAft>
            </a:pPr>
            <a:r>
              <a:rPr lang="ar-SA" sz="2800" b="1" dirty="0">
                <a:latin typeface="Arial" panose="020B0604020202020204" pitchFamily="34" charset="0"/>
                <a:ea typeface="Arial" panose="020B0604020202020204" pitchFamily="34" charset="0"/>
                <a:cs typeface="Simplified Arabic" panose="02020603050405020304" pitchFamily="18" charset="-78"/>
              </a:rPr>
              <a:t>الحوافز الجماعية</a:t>
            </a:r>
            <a:r>
              <a:rPr lang="ar-SA" sz="2400" b="1" dirty="0">
                <a:latin typeface="Arial" panose="020B0604020202020204" pitchFamily="34" charset="0"/>
                <a:ea typeface="Arial" panose="020B0604020202020204" pitchFamily="34" charset="0"/>
                <a:cs typeface="Simplified Arabic" panose="02020603050405020304" pitchFamily="18" charset="-78"/>
              </a:rPr>
              <a:t>:</a:t>
            </a:r>
            <a:r>
              <a:rPr lang="ar-SA" sz="2400" dirty="0">
                <a:latin typeface="Arial" panose="020B0604020202020204" pitchFamily="34" charset="0"/>
                <a:ea typeface="Arial" panose="020B0604020202020204" pitchFamily="34" charset="0"/>
                <a:cs typeface="Simplified Arabic" panose="02020603050405020304" pitchFamily="18" charset="-78"/>
              </a:rPr>
              <a:t> وهذه الحوافز تركز على العمل الجماعي، والتعاون بين العاملين، ومن أمثلتها المزايا العينية والرعاية الصحية والرعاية الاجتماعية، التي قد توجه إلى مجموعة من الأفراد العاملين في وحدة إدارية واحدة، أو قسم واحد، أو إدارة واحدة لحفزهم على تحسين ورفع </a:t>
            </a:r>
            <a:endParaRPr lang="en-US" sz="2400" dirty="0">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863411254"/>
      </p:ext>
    </p:extLst>
  </p:cSld>
  <p:clrMapOvr>
    <a:masterClrMapping/>
  </p:clrMapOvr>
  <mc:AlternateContent xmlns:mc="http://schemas.openxmlformats.org/markup-compatibility/2006" xmlns:p14="http://schemas.microsoft.com/office/powerpoint/2010/main">
    <mc:Choice Requires="p14">
      <p:transition spd="slow" p14:dur="17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5C6347-89E2-42FF-BF0E-8A0C97344C2F}"/>
              </a:ext>
            </a:extLst>
          </p:cNvPr>
          <p:cNvSpPr>
            <a:spLocks noGrp="1"/>
          </p:cNvSpPr>
          <p:nvPr>
            <p:ph type="title"/>
          </p:nvPr>
        </p:nvSpPr>
        <p:spPr/>
        <p:txBody>
          <a:bodyPr/>
          <a:lstStyle/>
          <a:p>
            <a:pPr algn="ctr"/>
            <a:r>
              <a:rPr lang="ar-DZ" sz="4800" b="1" dirty="0">
                <a:solidFill>
                  <a:prstClr val="white"/>
                </a:solidFill>
                <a:effectLst>
                  <a:outerShdw blurRad="38100" dist="38100" dir="2700000" algn="tl">
                    <a:srgbClr val="000000">
                      <a:alpha val="43137"/>
                    </a:srgbClr>
                  </a:outerShdw>
                </a:effectLst>
              </a:rPr>
              <a:t>أنواع الحوافز من حيث أثرها</a:t>
            </a:r>
            <a:endParaRPr lang="ar-DZ" dirty="0"/>
          </a:p>
        </p:txBody>
      </p:sp>
      <p:sp>
        <p:nvSpPr>
          <p:cNvPr id="3" name="Rectangle 2">
            <a:extLst>
              <a:ext uri="{FF2B5EF4-FFF2-40B4-BE49-F238E27FC236}">
                <a16:creationId xmlns:a16="http://schemas.microsoft.com/office/drawing/2014/main" id="{9EC17A24-C886-494C-932A-DBA765823F95}"/>
              </a:ext>
            </a:extLst>
          </p:cNvPr>
          <p:cNvSpPr/>
          <p:nvPr/>
        </p:nvSpPr>
        <p:spPr>
          <a:xfrm>
            <a:off x="6298992" y="1974755"/>
            <a:ext cx="5306519" cy="2908489"/>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indent="180340" algn="just" rtl="1">
              <a:lnSpc>
                <a:spcPct val="150000"/>
              </a:lnSpc>
              <a:spcAft>
                <a:spcPts val="0"/>
              </a:spcAft>
            </a:pPr>
            <a:r>
              <a:rPr lang="ar-SA" sz="28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Arial" panose="020B0604020202020204" pitchFamily="34" charset="0"/>
                <a:ea typeface="Arial" panose="020B0604020202020204" pitchFamily="34" charset="0"/>
                <a:cs typeface="Simplified Arabic" panose="02020603050405020304" pitchFamily="18" charset="-78"/>
              </a:rPr>
              <a:t>الحوافز الايجابية</a:t>
            </a:r>
            <a:r>
              <a:rPr lang="ar-SA" sz="2400" dirty="0">
                <a:latin typeface="Arial" panose="020B0604020202020204" pitchFamily="34" charset="0"/>
                <a:ea typeface="Arial" panose="020B0604020202020204" pitchFamily="34" charset="0"/>
                <a:cs typeface="Simplified Arabic" panose="02020603050405020304" pitchFamily="18" charset="-78"/>
              </a:rPr>
              <a:t>: الحوافز الإيجابية تنمي روح الإبداع والتجديد في العمل لدى العاملين، لأنها تتلاءم ورغبات العامل بحيث تترك بعض النتائج الإيجابية على مجريات العمل مثل حافز المكافأة النقدية التي تمنح للعامل مقابل قيامه بعمل يستدعي التقدير.</a:t>
            </a:r>
            <a:endParaRPr lang="en-US" sz="2400" dirty="0">
              <a:latin typeface="Arial" panose="020B0604020202020204" pitchFamily="34" charset="0"/>
              <a:ea typeface="Arial" panose="020B0604020202020204" pitchFamily="34" charset="0"/>
            </a:endParaRPr>
          </a:p>
        </p:txBody>
      </p:sp>
      <p:sp>
        <p:nvSpPr>
          <p:cNvPr id="4" name="Rectangle 3">
            <a:extLst>
              <a:ext uri="{FF2B5EF4-FFF2-40B4-BE49-F238E27FC236}">
                <a16:creationId xmlns:a16="http://schemas.microsoft.com/office/drawing/2014/main" id="{1865EB36-A17E-4D9C-A876-AF436F16F098}"/>
              </a:ext>
            </a:extLst>
          </p:cNvPr>
          <p:cNvSpPr/>
          <p:nvPr/>
        </p:nvSpPr>
        <p:spPr>
          <a:xfrm>
            <a:off x="586490" y="4350932"/>
            <a:ext cx="5306520" cy="2354491"/>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indent="180340" algn="just" rtl="1">
              <a:lnSpc>
                <a:spcPct val="150000"/>
              </a:lnSpc>
              <a:spcAft>
                <a:spcPts val="0"/>
              </a:spcAft>
            </a:pPr>
            <a:r>
              <a:rPr lang="ar-SA" sz="28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outerShdw blurRad="38100" dist="38100" dir="2700000" algn="tl">
                    <a:srgbClr val="000000">
                      <a:alpha val="43137"/>
                    </a:srgbClr>
                  </a:outerShdw>
                </a:effectLst>
                <a:latin typeface="Arial" panose="020B0604020202020204" pitchFamily="34" charset="0"/>
                <a:ea typeface="Arial" panose="020B0604020202020204" pitchFamily="34" charset="0"/>
                <a:cs typeface="Simplified Arabic" panose="02020603050405020304" pitchFamily="18" charset="-78"/>
              </a:rPr>
              <a:t>الحوافز السلبية</a:t>
            </a:r>
            <a:r>
              <a:rPr lang="ar-SA" sz="2400" dirty="0">
                <a:latin typeface="Arial" panose="020B0604020202020204" pitchFamily="34" charset="0"/>
                <a:ea typeface="Arial" panose="020B0604020202020204" pitchFamily="34" charset="0"/>
                <a:cs typeface="Simplified Arabic" panose="02020603050405020304" pitchFamily="18" charset="-78"/>
              </a:rPr>
              <a:t>: وهي التي تهدف إلى التأثير في سلوك العاملين عن طريق أسلوب العقاب والوعيد والتأديب المتمثل في عقوبات مادية كالخصم من الأجر، أو الحرمان من العلاوة والترقية.</a:t>
            </a:r>
            <a:endParaRPr lang="en-US" sz="2400" dirty="0">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932985454"/>
      </p:ext>
    </p:extLst>
  </p:cSld>
  <p:clrMapOvr>
    <a:masterClrMapping/>
  </p:clrMapOvr>
  <mc:AlternateContent xmlns:mc="http://schemas.openxmlformats.org/markup-compatibility/2006" xmlns:p14="http://schemas.microsoft.com/office/powerpoint/2010/main">
    <mc:Choice Requires="p14">
      <p:transition spd="slow" p14:dur="17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5DB9D0-F069-4A97-8B03-28D2CB3B1794}"/>
              </a:ext>
            </a:extLst>
          </p:cNvPr>
          <p:cNvSpPr>
            <a:spLocks noGrp="1"/>
          </p:cNvSpPr>
          <p:nvPr>
            <p:ph type="title"/>
          </p:nvPr>
        </p:nvSpPr>
        <p:spPr/>
        <p:txBody>
          <a:bodyPr>
            <a:normAutofit fontScale="90000"/>
          </a:bodyPr>
          <a:lstStyle/>
          <a:p>
            <a:pPr algn="ctr"/>
            <a:r>
              <a:rPr lang="ar-DZ" sz="6000" b="1" dirty="0">
                <a:solidFill>
                  <a:schemeClr val="accent2">
                    <a:lumMod val="60000"/>
                    <a:lumOff val="40000"/>
                  </a:schemeClr>
                </a:solidFill>
                <a:effectLst>
                  <a:outerShdw blurRad="38100" dist="38100" dir="2700000" algn="tl">
                    <a:srgbClr val="000000">
                      <a:alpha val="43137"/>
                    </a:srgbClr>
                  </a:outerShdw>
                </a:effectLst>
              </a:rPr>
              <a:t>مفهوم الأجر</a:t>
            </a:r>
          </a:p>
        </p:txBody>
      </p:sp>
      <p:sp>
        <p:nvSpPr>
          <p:cNvPr id="3" name="Rectangle 2">
            <a:extLst>
              <a:ext uri="{FF2B5EF4-FFF2-40B4-BE49-F238E27FC236}">
                <a16:creationId xmlns:a16="http://schemas.microsoft.com/office/drawing/2014/main" id="{C410E3D1-BA40-461E-8AA6-BDDA3BD67404}"/>
              </a:ext>
            </a:extLst>
          </p:cNvPr>
          <p:cNvSpPr/>
          <p:nvPr/>
        </p:nvSpPr>
        <p:spPr>
          <a:xfrm>
            <a:off x="575894" y="1825853"/>
            <a:ext cx="11029617" cy="5032147"/>
          </a:xfrm>
          <a:prstGeom prst="rect">
            <a:avLst/>
          </a:prstGeom>
        </p:spPr>
        <p:txBody>
          <a:bodyPr wrap="square">
            <a:spAutoFit/>
          </a:bodyPr>
          <a:lstStyle/>
          <a:p>
            <a:pPr indent="180340" algn="just" rtl="1">
              <a:lnSpc>
                <a:spcPct val="150000"/>
              </a:lnSpc>
              <a:spcAft>
                <a:spcPts val="0"/>
              </a:spcAft>
            </a:pPr>
            <a:r>
              <a:rPr lang="ar-SA" sz="2400" b="1" dirty="0">
                <a:latin typeface="Arial" panose="020B0604020202020204" pitchFamily="34" charset="0"/>
                <a:ea typeface="Arial" panose="020B0604020202020204" pitchFamily="34" charset="0"/>
                <a:cs typeface="Simplified Arabic" panose="02020603050405020304" pitchFamily="18" charset="-78"/>
              </a:rPr>
              <a:t>حسب المنظور الاقتصادي الرأسمالي القديم</a:t>
            </a:r>
            <a:r>
              <a:rPr lang="ar-SA" sz="2400" dirty="0">
                <a:latin typeface="Arial" panose="020B0604020202020204" pitchFamily="34" charset="0"/>
                <a:ea typeface="Arial" panose="020B0604020202020204" pitchFamily="34" charset="0"/>
                <a:cs typeface="Simplified Arabic" panose="02020603050405020304" pitchFamily="18" charset="-78"/>
              </a:rPr>
              <a:t> : "هو مجرد الثمن أو السعر للعل المنجز في إنتاج شيء ما، هذا الثمن الذي يحدد وفق قاعدة سوق العمل من الناحية الكمية والنوعية والمدة الزمنية المستغرقة لإنجازه".</a:t>
            </a:r>
            <a:endParaRPr lang="en-US" sz="2400" dirty="0">
              <a:latin typeface="Arial" panose="020B0604020202020204" pitchFamily="34" charset="0"/>
              <a:ea typeface="Arial" panose="020B0604020202020204" pitchFamily="34" charset="0"/>
            </a:endParaRPr>
          </a:p>
          <a:p>
            <a:pPr indent="180340" algn="just" rtl="1">
              <a:lnSpc>
                <a:spcPct val="150000"/>
              </a:lnSpc>
              <a:spcAft>
                <a:spcPts val="0"/>
              </a:spcAft>
            </a:pPr>
            <a:r>
              <a:rPr lang="ar-SA" sz="2400" b="1" dirty="0">
                <a:latin typeface="Arial" panose="020B0604020202020204" pitchFamily="34" charset="0"/>
                <a:ea typeface="Arial" panose="020B0604020202020204" pitchFamily="34" charset="0"/>
                <a:cs typeface="Simplified Arabic" panose="02020603050405020304" pitchFamily="18" charset="-78"/>
              </a:rPr>
              <a:t>حسب الفقه الفرنسي</a:t>
            </a:r>
            <a:r>
              <a:rPr lang="ar-SA" sz="2400" dirty="0">
                <a:latin typeface="Arial" panose="020B0604020202020204" pitchFamily="34" charset="0"/>
                <a:ea typeface="Arial" panose="020B0604020202020204" pitchFamily="34" charset="0"/>
                <a:cs typeface="Simplified Arabic" panose="02020603050405020304" pitchFamily="18" charset="-78"/>
              </a:rPr>
              <a:t>: "الأجر هو ثمن العمل أي المقابل الذي يحصل عليه العامل لقاء قيامه بالعمل الذي أسند اليه، و هذا المقابل يدفع عادة بالنقود ولكن قد يكون كله أو بعضه في صورة مزايا عينية كالمسكن و الملبس و الغداء، و يدخل في حكم الأجر المزايا المادية المرتبطة بالأجر كالمنح و الهبة</a:t>
            </a:r>
            <a:endParaRPr lang="ar-DZ" sz="2400" dirty="0">
              <a:latin typeface="Arial" panose="020B0604020202020204" pitchFamily="34" charset="0"/>
              <a:ea typeface="Arial" panose="020B0604020202020204" pitchFamily="34" charset="0"/>
            </a:endParaRPr>
          </a:p>
          <a:p>
            <a:pPr indent="180340" algn="just" rtl="1">
              <a:lnSpc>
                <a:spcPct val="150000"/>
              </a:lnSpc>
              <a:spcAft>
                <a:spcPts val="0"/>
              </a:spcAft>
            </a:pPr>
            <a:r>
              <a:rPr lang="ar-SA" sz="2400" b="1" dirty="0">
                <a:latin typeface="Arial" panose="020B0604020202020204" pitchFamily="34" charset="0"/>
                <a:ea typeface="Arial" panose="020B0604020202020204" pitchFamily="34" charset="0"/>
                <a:cs typeface="Simplified Arabic" panose="02020603050405020304" pitchFamily="18" charset="-78"/>
              </a:rPr>
              <a:t>حسب الاتفاقية الدولية للعمل:</a:t>
            </a:r>
            <a:r>
              <a:rPr lang="ar-SA" sz="2400" dirty="0">
                <a:latin typeface="Arial" panose="020B0604020202020204" pitchFamily="34" charset="0"/>
                <a:ea typeface="Arial" panose="020B0604020202020204" pitchFamily="34" charset="0"/>
                <a:cs typeface="Simplified Arabic" panose="02020603050405020304" pitchFamily="18" charset="-78"/>
              </a:rPr>
              <a:t> نصت على أنه يقصد بالأجور في هذه الاتفاقية بغض النضر عن طريقة حسابه "ما يقدر نقدا من مرتب أو كسب و تحديد قيمته بالتراضي أو عن طريق القوانين أو اللوائح القومية، أو يستحق الدفع بموجب عقد خدمة (مكتوبة أو غير مكتوبة أبرم بين صاحب العمل و العامل نظير خدمات قدمت أو يجرى تقديمها</a:t>
            </a:r>
            <a:endParaRPr lang="en-US" sz="24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961434482"/>
      </p:ext>
    </p:extLst>
  </p:cSld>
  <p:clrMapOvr>
    <a:masterClrMapping/>
  </p:clrMapOvr>
  <mc:AlternateContent xmlns:mc="http://schemas.openxmlformats.org/markup-compatibility/2006" xmlns:p14="http://schemas.microsoft.com/office/powerpoint/2010/main">
    <mc:Choice Requires="p14">
      <p:transition spd="slow" p14:dur="1750">
        <p14:reveal/>
      </p:transition>
    </mc:Choice>
    <mc:Fallback xmlns="">
      <p:transition spd="slow">
        <p:fade/>
      </p:transition>
    </mc:Fallback>
  </mc:AlternateContent>
</p:sld>
</file>

<file path=ppt/theme/theme1.xml><?xml version="1.0" encoding="utf-8"?>
<a:theme xmlns:a="http://schemas.openxmlformats.org/drawingml/2006/main" name="Dividende">
  <a:themeElements>
    <a:clrScheme name="Dividende">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e">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e">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Dividende</Template>
  <TotalTime>191</TotalTime>
  <Words>3509</Words>
  <Application>Microsoft Office PowerPoint</Application>
  <PresentationFormat>Grand écran</PresentationFormat>
  <Paragraphs>176</Paragraphs>
  <Slides>32</Slides>
  <Notes>2</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32</vt:i4>
      </vt:variant>
    </vt:vector>
  </HeadingPairs>
  <TitlesOfParts>
    <vt:vector size="40" baseType="lpstr">
      <vt:lpstr>Arial</vt:lpstr>
      <vt:lpstr>Calibri</vt:lpstr>
      <vt:lpstr>Gill Sans MT</vt:lpstr>
      <vt:lpstr>Simplified Arabic</vt:lpstr>
      <vt:lpstr>Symbol</vt:lpstr>
      <vt:lpstr>Times New Roman</vt:lpstr>
      <vt:lpstr>Wingdings 2</vt:lpstr>
      <vt:lpstr>Dividende</vt:lpstr>
      <vt:lpstr>Présentation PowerPoint</vt:lpstr>
      <vt:lpstr>مقدمة</vt:lpstr>
      <vt:lpstr>مفهوم نظام الحوافز</vt:lpstr>
      <vt:lpstr>أهمية الحوافز</vt:lpstr>
      <vt:lpstr>أنواع الحوافز من حيث أهميتها</vt:lpstr>
      <vt:lpstr>أنواع الحوافز من حيث طبيعتها</vt:lpstr>
      <vt:lpstr>أنواع الحوافز من حيث المستفيدون</vt:lpstr>
      <vt:lpstr>أنواع الحوافز من حيث أثرها</vt:lpstr>
      <vt:lpstr>مفهوم الأجر</vt:lpstr>
      <vt:lpstr> أهمية الأجور</vt:lpstr>
      <vt:lpstr>Présentation PowerPoint</vt:lpstr>
      <vt:lpstr>Présentation PowerPoint</vt:lpstr>
      <vt:lpstr>أنواع الأجر </vt:lpstr>
      <vt:lpstr>Présentation PowerPoint</vt:lpstr>
      <vt:lpstr>معايير تحديد الأجر</vt:lpstr>
      <vt:lpstr>Présentation PowerPoint</vt:lpstr>
      <vt:lpstr>خطوات تصميم نظام الأجور</vt:lpstr>
      <vt:lpstr>Présentation PowerPoint</vt:lpstr>
      <vt:lpstr>سيرورة نظام الأجور و الحوافز في المؤسسة العمومية</vt:lpstr>
      <vt:lpstr>Présentation PowerPoint</vt:lpstr>
      <vt:lpstr>Présentation PowerPoint</vt:lpstr>
      <vt:lpstr>Présentation PowerPoint</vt:lpstr>
      <vt:lpstr>المطلب الثاني: حساب الأجر طبقا للمادة 119 من القانون الأساسي العام </vt:lpstr>
      <vt:lpstr>Présentation PowerPoint</vt:lpstr>
      <vt:lpstr>Présentation PowerPoint</vt:lpstr>
      <vt:lpstr>Présentation PowerPoint</vt:lpstr>
      <vt:lpstr>الحوافز المقدمة في المؤسسة</vt:lpstr>
      <vt:lpstr>Présentation PowerPoint</vt:lpstr>
      <vt:lpstr>Présentation PowerPoint</vt:lpstr>
      <vt:lpstr>Présentation PowerPoint</vt:lpstr>
      <vt:lpstr>Présentation PowerPoint</vt:lpstr>
      <vt:lpstr>أهداف نظام الحوافز داخل المؤسسة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HP</cp:lastModifiedBy>
  <cp:revision>42</cp:revision>
  <dcterms:created xsi:type="dcterms:W3CDTF">2023-11-11T14:24:26Z</dcterms:created>
  <dcterms:modified xsi:type="dcterms:W3CDTF">2023-11-18T13:16:47Z</dcterms:modified>
</cp:coreProperties>
</file>