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3"/>
    <p:sldId id="257" r:id="rId4"/>
    <p:sldId id="258" r:id="rId5"/>
    <p:sldId id="259" r:id="rId6"/>
    <p:sldId id="260" r:id="rId7"/>
    <p:sldId id="261" r:id="rId8"/>
    <p:sldId id="262" r:id="rId9"/>
    <p:sldId id="267" r:id="rId10"/>
    <p:sldId id="263" r:id="rId11"/>
    <p:sldId id="264" r:id="rId12"/>
    <p:sldId id="265" r:id="rId13"/>
    <p:sldId id="268" r:id="rId14"/>
    <p:sldId id="269" r:id="rId15"/>
    <p:sldId id="270" r:id="rId16"/>
    <p:sldId id="271" r:id="rId17"/>
    <p:sldId id="273" r:id="rId18"/>
    <p:sldId id="274" r:id="rId19"/>
    <p:sldId id="26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2" d="100"/>
          <a:sy n="62"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hasCustomPrompt="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endParaRPr lang="fr-F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hasCustomPrompt="1"/>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endParaRPr lang="fr-FR"/>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endParaRPr lang="fr-F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endParaRPr lang="fr-F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endParaRPr lang="fr-F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hasCustomPrompt="1"/>
          </p:nvPr>
        </p:nvSpPr>
        <p:spPr/>
        <p:txBody>
          <a:bodyPr vert="eaVert" anchor="t"/>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hasCustomPrompt="1"/>
          </p:nvPr>
        </p:nvSpPr>
        <p:spPr>
          <a:xfrm>
            <a:off x="2589212" y="627405"/>
            <a:ext cx="6477000" cy="5283817"/>
          </a:xfrm>
        </p:spPr>
        <p:txBody>
          <a:bodyPr vert="eaVert"/>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hasCustomPrompt="1"/>
          </p:nvPr>
        </p:nvSpPr>
        <p:spPr>
          <a:xfrm>
            <a:off x="2589212" y="2133600"/>
            <a:ext cx="8915400" cy="3777622"/>
          </a:xfrm>
        </p:spPr>
        <p:txBody>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hasCustomPrompt="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endParaRPr lang="fr-F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hasCustomPrompt="1"/>
          </p:nvPr>
        </p:nvSpPr>
        <p:spPr>
          <a:xfrm>
            <a:off x="2589212" y="2133600"/>
            <a:ext cx="4313864" cy="3777622"/>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Content Placeholder 3"/>
          <p:cNvSpPr>
            <a:spLocks noGrp="1"/>
          </p:cNvSpPr>
          <p:nvPr>
            <p:ph sz="half" idx="2" hasCustomPrompt="1"/>
          </p:nvPr>
        </p:nvSpPr>
        <p:spPr>
          <a:xfrm>
            <a:off x="7190747" y="2126222"/>
            <a:ext cx="4313864" cy="3777622"/>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hasCustomPrompt="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endParaRPr lang="fr-FR"/>
          </a:p>
        </p:txBody>
      </p:sp>
      <p:sp>
        <p:nvSpPr>
          <p:cNvPr id="4" name="Content Placeholder 3"/>
          <p:cNvSpPr>
            <a:spLocks noGrp="1"/>
          </p:cNvSpPr>
          <p:nvPr>
            <p:ph sz="half" idx="2" hasCustomPrompt="1"/>
          </p:nvPr>
        </p:nvSpPr>
        <p:spPr>
          <a:xfrm>
            <a:off x="2589212" y="2548966"/>
            <a:ext cx="4342893" cy="3354060"/>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5" name="Text Placeholder 4"/>
          <p:cNvSpPr>
            <a:spLocks noGrp="1"/>
          </p:cNvSpPr>
          <p:nvPr>
            <p:ph type="body" sz="quarter" idx="3" hasCustomPrompt="1"/>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endParaRPr lang="fr-FR"/>
          </a:p>
        </p:txBody>
      </p:sp>
      <p:sp>
        <p:nvSpPr>
          <p:cNvPr id="6" name="Content Placeholder 5"/>
          <p:cNvSpPr>
            <a:spLocks noGrp="1"/>
          </p:cNvSpPr>
          <p:nvPr>
            <p:ph sz="quarter" idx="4" hasCustomPrompt="1"/>
          </p:nvPr>
        </p:nvSpPr>
        <p:spPr>
          <a:xfrm>
            <a:off x="7166957" y="2545738"/>
            <a:ext cx="4338674" cy="3354060"/>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hasCustomPrompt="1"/>
          </p:nvPr>
        </p:nvSpPr>
        <p:spPr>
          <a:xfrm>
            <a:off x="6323012" y="446088"/>
            <a:ext cx="5181600" cy="5414963"/>
          </a:xfrm>
        </p:spPr>
        <p:txBody>
          <a:bodyPr anchor="ct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Text Placeholder 3"/>
          <p:cNvSpPr>
            <a:spLocks noGrp="1"/>
          </p:cNvSpPr>
          <p:nvPr>
            <p:ph type="body" sz="half" idx="2" hasCustomPrompt="1"/>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hasCustomPrompt="1"/>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89213" y="176981"/>
            <a:ext cx="8915399" cy="5619135"/>
          </a:xfrm>
        </p:spPr>
        <p:txBody>
          <a:bodyPr>
            <a:normAutofit fontScale="90000"/>
          </a:bodyPr>
          <a:lstStyle/>
          <a:p>
            <a:pPr algn="ctr">
              <a:lnSpc>
                <a:spcPct val="107000"/>
              </a:lnSpc>
              <a:spcAft>
                <a:spcPts val="800"/>
              </a:spcAft>
            </a:pPr>
            <a:r>
              <a:rPr lang="fr-FR" altLang="en-US" sz="4400" b="1" kern="100" dirty="0">
                <a:effectLst/>
                <a:ea typeface="Calibri" panose="020F0502020204030204" pitchFamily="34" charset="0"/>
                <a:cs typeface="Arial" panose="020B0604020202020204" pitchFamily="34" charset="0"/>
              </a:rPr>
              <a:t>Lecture I</a:t>
            </a:r>
            <a:br>
              <a:rPr lang="fr-FR" altLang="en-US" sz="4400" b="1" kern="100" dirty="0">
                <a:effectLst/>
                <a:ea typeface="Calibri" panose="020F0502020204030204" pitchFamily="34" charset="0"/>
                <a:cs typeface="Arial" panose="020B0604020202020204" pitchFamily="34" charset="0"/>
              </a:rPr>
            </a:br>
            <a:r>
              <a:rPr lang="en-US" sz="4400" b="1" kern="100" dirty="0">
                <a:effectLst/>
                <a:ea typeface="Calibri" panose="020F0502020204030204" pitchFamily="34" charset="0"/>
                <a:cs typeface="Arial" panose="020B0604020202020204" pitchFamily="34" charset="0"/>
              </a:rPr>
              <a:t>"Comparing the Systems: A Comprehensive Analysis of the British and American Governments"</a:t>
            </a:r>
            <a:br>
              <a:rPr lang="en-US" sz="4400" b="1" kern="100" dirty="0">
                <a:effectLst/>
                <a:ea typeface="Calibri" panose="020F0502020204030204" pitchFamily="34" charset="0"/>
                <a:cs typeface="Arial" panose="020B0604020202020204" pitchFamily="34" charset="0"/>
              </a:rPr>
            </a:br>
            <a:br>
              <a:rPr lang="fr-FR" sz="4400" kern="100" dirty="0">
                <a:effectLst/>
                <a:ea typeface="Calibri" panose="020F0502020204030204" pitchFamily="34" charset="0"/>
                <a:cs typeface="Arial" panose="020B0604020202020204" pitchFamily="34" charset="0"/>
              </a:rPr>
            </a:br>
            <a:br>
              <a:rPr lang="fr-FR" sz="4400" kern="100" dirty="0">
                <a:effectLst/>
                <a:ea typeface="Calibri" panose="020F0502020204030204" pitchFamily="34" charset="0"/>
                <a:cs typeface="Arial" panose="020B0604020202020204" pitchFamily="34" charset="0"/>
              </a:rPr>
            </a:br>
            <a:endParaRPr lang="fr-FR"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2800" b="1" kern="100" dirty="0">
                <a:latin typeface="+mj-lt"/>
                <a:ea typeface="Calibri" panose="020F0502020204030204" pitchFamily="34" charset="0"/>
                <a:cs typeface="Arial" panose="020B0604020202020204" pitchFamily="34" charset="0"/>
              </a:rPr>
              <a:t>2.2. </a:t>
            </a:r>
            <a:r>
              <a:rPr lang="en-US" sz="2800" b="1" kern="100" dirty="0">
                <a:latin typeface="+mj-lt"/>
                <a:ea typeface="Calibri" panose="020F0502020204030204" pitchFamily="34" charset="0"/>
                <a:cs typeface="Arial" panose="020B0604020202020204" pitchFamily="34" charset="0"/>
              </a:rPr>
              <a:t>Role of the Head of State: </a:t>
            </a:r>
            <a:endParaRPr lang="en-US" sz="2800" b="1" kern="100" dirty="0">
              <a:latin typeface="+mj-lt"/>
              <a:ea typeface="Calibri" panose="020F0502020204030204" pitchFamily="34" charset="0"/>
              <a:cs typeface="Arial" panose="020B0604020202020204" pitchFamily="34" charset="0"/>
            </a:endParaRPr>
          </a:p>
          <a:p>
            <a:pPr marL="0" indent="0">
              <a:lnSpc>
                <a:spcPct val="150000"/>
              </a:lnSpc>
              <a:buNone/>
            </a:pPr>
            <a:endParaRPr lang="en-US" sz="2800" b="1" kern="100" dirty="0">
              <a:latin typeface="+mj-lt"/>
              <a:ea typeface="Calibri" panose="020F0502020204030204" pitchFamily="34" charset="0"/>
              <a:cs typeface="Arial" panose="020B0604020202020204" pitchFamily="34" charset="0"/>
            </a:endParaRPr>
          </a:p>
          <a:p>
            <a:pPr>
              <a:lnSpc>
                <a:spcPct val="150000"/>
              </a:lnSpc>
            </a:pPr>
            <a:r>
              <a:rPr lang="en-US" sz="2800" kern="100" dirty="0">
                <a:latin typeface="+mj-lt"/>
                <a:ea typeface="Calibri" panose="020F0502020204030204" pitchFamily="34" charset="0"/>
                <a:cs typeface="Arial" panose="020B0604020202020204" pitchFamily="34" charset="0"/>
              </a:rPr>
              <a:t>In the United States, the Presidency (executive) is separate from the legislative branch and has the power to veto legislation, while in the United Kingdom, the monarch’s role is largely ceremonial and legislative power is concentrated in the Parliament.</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3200" b="1" kern="100" dirty="0">
                <a:latin typeface="+mj-lt"/>
                <a:ea typeface="Calibri" panose="020F0502020204030204" pitchFamily="34" charset="0"/>
                <a:cs typeface="Arial" panose="020B0604020202020204" pitchFamily="34" charset="0"/>
              </a:rPr>
              <a:t>2.3. </a:t>
            </a:r>
            <a:r>
              <a:rPr lang="fr-FR" sz="3200" b="1" kern="100" dirty="0" err="1">
                <a:latin typeface="+mj-lt"/>
                <a:ea typeface="Calibri" panose="020F0502020204030204" pitchFamily="34" charset="0"/>
                <a:cs typeface="Arial" panose="020B0604020202020204" pitchFamily="34" charset="0"/>
              </a:rPr>
              <a:t>Selection</a:t>
            </a:r>
            <a:r>
              <a:rPr lang="fr-FR" sz="3200" b="1" kern="100" dirty="0">
                <a:latin typeface="+mj-lt"/>
                <a:ea typeface="Calibri" panose="020F0502020204030204" pitchFamily="34" charset="0"/>
                <a:cs typeface="Arial" panose="020B0604020202020204" pitchFamily="34" charset="0"/>
              </a:rPr>
              <a:t> Process:</a:t>
            </a:r>
            <a:endParaRPr lang="fr-FR" sz="3200" b="1" kern="100" dirty="0">
              <a:latin typeface="+mj-lt"/>
              <a:ea typeface="Calibri" panose="020F0502020204030204" pitchFamily="34" charset="0"/>
              <a:cs typeface="Arial" panose="020B0604020202020204" pitchFamily="34" charset="0"/>
            </a:endParaRPr>
          </a:p>
          <a:p>
            <a:pPr marL="0" indent="0">
              <a:lnSpc>
                <a:spcPct val="150000"/>
              </a:lnSpc>
              <a:buNone/>
            </a:pPr>
            <a:endParaRPr lang="fr-FR" sz="3200" b="1" kern="100" dirty="0">
              <a:latin typeface="+mj-lt"/>
              <a:ea typeface="Calibri" panose="020F0502020204030204" pitchFamily="34" charset="0"/>
              <a:cs typeface="Arial" panose="020B0604020202020204" pitchFamily="34" charset="0"/>
            </a:endParaRPr>
          </a:p>
          <a:p>
            <a:pPr>
              <a:lnSpc>
                <a:spcPct val="150000"/>
              </a:lnSpc>
            </a:pPr>
            <a:r>
              <a:rPr lang="en-US" sz="2800" kern="100" dirty="0">
                <a:effectLst/>
                <a:latin typeface="+mj-lt"/>
                <a:ea typeface="Calibri" panose="020F0502020204030204" pitchFamily="34" charset="0"/>
                <a:cs typeface="Arial" panose="020B0604020202020204" pitchFamily="34" charset="0"/>
              </a:rPr>
              <a:t>Senators and Representatives in the U.S. are elected by the people, similar to members of the UK House of Commons. In contrast, members of the House of Lords are appointed or inherit their positions.</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3200" b="1" kern="100" dirty="0">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3200" b="1" kern="100" dirty="0">
                <a:latin typeface="+mj-lt"/>
                <a:ea typeface="Calibri" panose="020F0502020204030204" pitchFamily="34" charset="0"/>
                <a:cs typeface="Arial" panose="020B0604020202020204" pitchFamily="34" charset="0"/>
              </a:rPr>
              <a:t>2.4. </a:t>
            </a:r>
            <a:r>
              <a:rPr lang="fr-FR" sz="3200" b="1" kern="100" dirty="0" err="1">
                <a:latin typeface="+mj-lt"/>
                <a:ea typeface="Calibri" panose="020F0502020204030204" pitchFamily="34" charset="0"/>
                <a:cs typeface="Arial" panose="020B0604020202020204" pitchFamily="34" charset="0"/>
              </a:rPr>
              <a:t>Term</a:t>
            </a:r>
            <a:r>
              <a:rPr lang="fr-FR" sz="3200" b="1" kern="100" dirty="0">
                <a:latin typeface="+mj-lt"/>
                <a:ea typeface="Calibri" panose="020F0502020204030204" pitchFamily="34" charset="0"/>
                <a:cs typeface="Arial" panose="020B0604020202020204" pitchFamily="34" charset="0"/>
              </a:rPr>
              <a:t> </a:t>
            </a:r>
            <a:r>
              <a:rPr lang="fr-FR" sz="3200" b="1" kern="100" dirty="0" err="1">
                <a:latin typeface="+mj-lt"/>
                <a:ea typeface="Calibri" panose="020F0502020204030204" pitchFamily="34" charset="0"/>
                <a:cs typeface="Arial" panose="020B0604020202020204" pitchFamily="34" charset="0"/>
              </a:rPr>
              <a:t>Length</a:t>
            </a:r>
            <a:r>
              <a:rPr lang="fr-FR" sz="3200" b="1" kern="100" dirty="0">
                <a:latin typeface="+mj-lt"/>
                <a:ea typeface="Calibri" panose="020F0502020204030204" pitchFamily="34" charset="0"/>
                <a:cs typeface="Arial" panose="020B0604020202020204" pitchFamily="34" charset="0"/>
              </a:rPr>
              <a:t>:</a:t>
            </a:r>
            <a:endParaRPr lang="fr-FR" sz="3200" b="1" kern="100" dirty="0">
              <a:latin typeface="+mj-lt"/>
              <a:ea typeface="Calibri" panose="020F0502020204030204" pitchFamily="34" charset="0"/>
              <a:cs typeface="Arial" panose="020B0604020202020204" pitchFamily="34" charset="0"/>
            </a:endParaRPr>
          </a:p>
          <a:p>
            <a:pPr>
              <a:lnSpc>
                <a:spcPct val="150000"/>
              </a:lnSpc>
            </a:pPr>
            <a:r>
              <a:rPr lang="en-US" sz="3200" b="0" i="0" dirty="0">
                <a:effectLst/>
              </a:rPr>
              <a:t>In the United States, Representatives serve two-year terms, while Senators serve six-year terms. In the United Kingdom, members of the House of Commons serve five-year terms, and members of the House of Lords serve for life.</a:t>
            </a:r>
            <a:r>
              <a:rPr lang="fr-FR" sz="3200" b="1" kern="100" dirty="0">
                <a:ea typeface="Calibri" panose="020F0502020204030204" pitchFamily="34" charset="0"/>
                <a:cs typeface="Arial" panose="020B0604020202020204" pitchFamily="34" charset="0"/>
              </a:rPr>
              <a:t> </a:t>
            </a:r>
            <a:endParaRPr lang="fr-FR" sz="2800" kern="100" dirty="0">
              <a:effectLst/>
              <a:ea typeface="Calibri" panose="020F0502020204030204" pitchFamily="34" charset="0"/>
              <a:cs typeface="Arial" panose="020B0604020202020204" pitchFamily="34" charset="0"/>
            </a:endParaRPr>
          </a:p>
          <a:p>
            <a:pPr>
              <a:lnSpc>
                <a:spcPct val="150000"/>
              </a:lnSpc>
            </a:pPr>
            <a:endParaRPr lang="fr-FR" sz="3200" b="1" kern="100" dirty="0">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3200" b="1" kern="100" dirty="0">
                <a:latin typeface="+mj-lt"/>
                <a:ea typeface="Calibri" panose="020F0502020204030204" pitchFamily="34" charset="0"/>
                <a:cs typeface="Arial" panose="020B0604020202020204" pitchFamily="34" charset="0"/>
              </a:rPr>
              <a:t>2.5. </a:t>
            </a:r>
            <a:r>
              <a:rPr lang="en-US" sz="3200" b="1" kern="100" dirty="0">
                <a:latin typeface="+mj-lt"/>
                <a:ea typeface="Calibri" panose="020F0502020204030204" pitchFamily="34" charset="0"/>
                <a:cs typeface="Arial" panose="020B0604020202020204" pitchFamily="34" charset="0"/>
              </a:rPr>
              <a:t>Powers and Responsibilities: </a:t>
            </a:r>
            <a:endParaRPr lang="en-US" sz="3200" b="1" kern="100" dirty="0">
              <a:latin typeface="+mj-lt"/>
              <a:ea typeface="Calibri" panose="020F0502020204030204" pitchFamily="34" charset="0"/>
              <a:cs typeface="Arial" panose="020B0604020202020204" pitchFamily="34" charset="0"/>
            </a:endParaRPr>
          </a:p>
          <a:p>
            <a:pPr>
              <a:lnSpc>
                <a:spcPct val="200000"/>
              </a:lnSpc>
            </a:pPr>
            <a:r>
              <a:rPr lang="en-US" sz="2800" kern="100" dirty="0">
                <a:latin typeface="+mj-lt"/>
                <a:ea typeface="Calibri" panose="020F0502020204030204" pitchFamily="34" charset="0"/>
                <a:cs typeface="Arial" panose="020B0604020202020204" pitchFamily="34" charset="0"/>
              </a:rPr>
              <a:t>The United States Congress has the power to make laws, declare war, and oversee the executive branch, while the UK Parliament has similar powers but operates within the framework of a constitutional monarchy.</a:t>
            </a:r>
            <a:endParaRPr lang="fr-FR" sz="2800" kern="100" dirty="0">
              <a:latin typeface="+mj-lt"/>
              <a:ea typeface="Calibri" panose="020F0502020204030204" pitchFamily="34" charset="0"/>
              <a:cs typeface="Arial" panose="020B0604020202020204" pitchFamily="34" charset="0"/>
            </a:endParaRPr>
          </a:p>
          <a:p>
            <a:pPr>
              <a:lnSpc>
                <a:spcPct val="150000"/>
              </a:lnSpc>
            </a:pPr>
            <a:endParaRPr lang="fr-FR" sz="3200" b="1" kern="100" dirty="0">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3200" b="1" kern="100" dirty="0">
                <a:latin typeface="+mj-lt"/>
                <a:ea typeface="Calibri" panose="020F0502020204030204" pitchFamily="34" charset="0"/>
                <a:cs typeface="Arial" panose="020B0604020202020204" pitchFamily="34" charset="0"/>
              </a:rPr>
              <a:t>2.6.</a:t>
            </a:r>
            <a:r>
              <a:rPr lang="en-US" sz="3200" b="1" kern="100" dirty="0">
                <a:latin typeface="+mj-lt"/>
                <a:ea typeface="Calibri" panose="020F0502020204030204" pitchFamily="34" charset="0"/>
                <a:cs typeface="Arial" panose="020B0604020202020204" pitchFamily="34" charset="0"/>
              </a:rPr>
              <a:t> Committee System: </a:t>
            </a:r>
            <a:endParaRPr lang="en-US" sz="3200" b="1" kern="100" dirty="0">
              <a:latin typeface="+mj-lt"/>
              <a:ea typeface="Calibri" panose="020F0502020204030204" pitchFamily="34" charset="0"/>
              <a:cs typeface="Arial" panose="020B0604020202020204" pitchFamily="34" charset="0"/>
            </a:endParaRPr>
          </a:p>
          <a:p>
            <a:pPr>
              <a:lnSpc>
                <a:spcPct val="150000"/>
              </a:lnSpc>
            </a:pPr>
            <a:r>
              <a:rPr lang="en-US" sz="3200" kern="100" dirty="0">
                <a:ea typeface="Calibri" panose="020F0502020204030204" pitchFamily="34" charset="0"/>
                <a:cs typeface="Arial" panose="020B0604020202020204" pitchFamily="34" charset="0"/>
              </a:rPr>
              <a:t>The US Congress has a complex committee system that plays a significant role in the legislative process, while the UK Parliament also has committees, but they operate in a slightly different manner due to the differences in the legislative structure.</a:t>
            </a:r>
            <a:endParaRPr lang="fr-FR" sz="28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200" b="1" kern="100" dirty="0">
                <a:latin typeface="+mj-lt"/>
                <a:ea typeface="Calibri" panose="020F0502020204030204" pitchFamily="34" charset="0"/>
                <a:cs typeface="Arial" panose="020B0604020202020204" pitchFamily="34" charset="0"/>
              </a:rPr>
              <a:t>3. The </a:t>
            </a:r>
            <a:r>
              <a:rPr lang="fr-FR" sz="3200" b="1" kern="100" dirty="0" err="1">
                <a:latin typeface="+mj-lt"/>
                <a:ea typeface="Calibri" panose="020F0502020204030204" pitchFamily="34" charset="0"/>
                <a:cs typeface="Arial" panose="020B0604020202020204" pitchFamily="34" charset="0"/>
              </a:rPr>
              <a:t>Judiciary</a:t>
            </a:r>
            <a:endParaRPr lang="fr-FR" sz="3200" b="1" kern="100" dirty="0">
              <a:latin typeface="+mj-lt"/>
              <a:ea typeface="Calibri" panose="020F0502020204030204" pitchFamily="34" charset="0"/>
              <a:cs typeface="Arial" panose="020B0604020202020204" pitchFamily="34" charset="0"/>
            </a:endParaRPr>
          </a:p>
          <a:p>
            <a:pPr marL="0" indent="0" algn="ctr">
              <a:lnSpc>
                <a:spcPct val="150000"/>
              </a:lnSpc>
              <a:buNone/>
            </a:pPr>
            <a:endParaRPr lang="en-US" sz="3200" b="1" kern="100" dirty="0">
              <a:latin typeface="+mj-lt"/>
              <a:ea typeface="Calibri" panose="020F0502020204030204" pitchFamily="34" charset="0"/>
              <a:cs typeface="Arial" panose="020B0604020202020204" pitchFamily="34" charset="0"/>
            </a:endParaRPr>
          </a:p>
          <a:p>
            <a:pPr>
              <a:lnSpc>
                <a:spcPct val="150000"/>
              </a:lnSpc>
            </a:pPr>
            <a:r>
              <a:rPr lang="en-US" sz="2800" b="1" i="0" dirty="0">
                <a:effectLst/>
              </a:rPr>
              <a:t>1. </a:t>
            </a:r>
            <a:r>
              <a:rPr lang="en-US" sz="2800" b="0" i="0" dirty="0">
                <a:effectLst/>
              </a:rPr>
              <a:t>The American judiciary system is based on a federal system, with separate state and federal courts, while the British system is unitary, with a single court system for the entire country.</a:t>
            </a:r>
            <a:endParaRPr lang="en-US" sz="2800" b="0" i="0" dirty="0">
              <a:effectLst/>
            </a:endParaRPr>
          </a:p>
          <a:p>
            <a:pPr>
              <a:lnSpc>
                <a:spcPct val="150000"/>
              </a:lnSpc>
            </a:pPr>
            <a:endParaRPr lang="fr-FR" sz="28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200" b="1" kern="100" dirty="0">
                <a:latin typeface="+mj-lt"/>
                <a:ea typeface="Calibri" panose="020F0502020204030204" pitchFamily="34" charset="0"/>
                <a:cs typeface="Arial" panose="020B0604020202020204" pitchFamily="34" charset="0"/>
              </a:rPr>
              <a:t>3. The </a:t>
            </a:r>
            <a:r>
              <a:rPr lang="fr-FR" sz="3200" b="1" kern="100" dirty="0" err="1">
                <a:latin typeface="+mj-lt"/>
                <a:ea typeface="Calibri" panose="020F0502020204030204" pitchFamily="34" charset="0"/>
                <a:cs typeface="Arial" panose="020B0604020202020204" pitchFamily="34" charset="0"/>
              </a:rPr>
              <a:t>Judiciary</a:t>
            </a:r>
            <a:endParaRPr lang="fr-FR" sz="3200" b="1" kern="100" dirty="0">
              <a:latin typeface="+mj-lt"/>
              <a:ea typeface="Calibri" panose="020F0502020204030204" pitchFamily="34" charset="0"/>
              <a:cs typeface="Arial" panose="020B0604020202020204" pitchFamily="34" charset="0"/>
            </a:endParaRPr>
          </a:p>
          <a:p>
            <a:pPr marL="449580" indent="-449580">
              <a:lnSpc>
                <a:spcPct val="150000"/>
              </a:lnSpc>
              <a:buNone/>
            </a:pPr>
            <a:r>
              <a:rPr lang="en-US" sz="3200" b="1" kern="100" dirty="0">
                <a:latin typeface="+mj-lt"/>
                <a:ea typeface="Calibri" panose="020F0502020204030204" pitchFamily="34" charset="0"/>
                <a:cs typeface="Arial" panose="020B0604020202020204" pitchFamily="34" charset="0"/>
              </a:rPr>
              <a:t>2. </a:t>
            </a:r>
            <a:r>
              <a:rPr lang="en-US" sz="2800" kern="100" dirty="0">
                <a:ea typeface="Calibri" panose="020F0502020204030204" pitchFamily="34" charset="0"/>
                <a:cs typeface="Arial" panose="020B0604020202020204" pitchFamily="34" charset="0"/>
              </a:rPr>
              <a:t>In the American system, judges are often elected, while in the British system, judges are appointed.</a:t>
            </a:r>
            <a:endParaRPr lang="en-US" sz="2800" kern="100" dirty="0">
              <a:ea typeface="Calibri" panose="020F0502020204030204" pitchFamily="34" charset="0"/>
              <a:cs typeface="Arial" panose="020B0604020202020204" pitchFamily="34" charset="0"/>
            </a:endParaRPr>
          </a:p>
          <a:p>
            <a:pPr marL="0" indent="0">
              <a:lnSpc>
                <a:spcPct val="150000"/>
              </a:lnSpc>
              <a:buNone/>
            </a:pPr>
            <a:endParaRPr lang="en-US" sz="2800" kern="100" dirty="0">
              <a:ea typeface="Calibri" panose="020F0502020204030204" pitchFamily="34" charset="0"/>
              <a:cs typeface="Arial" panose="020B0604020202020204" pitchFamily="34" charset="0"/>
            </a:endParaRPr>
          </a:p>
          <a:p>
            <a:pPr marL="449580" indent="-449580">
              <a:lnSpc>
                <a:spcPct val="150000"/>
              </a:lnSpc>
              <a:buNone/>
            </a:pPr>
            <a:r>
              <a:rPr lang="en-US" sz="3200" b="1" kern="100" dirty="0">
                <a:latin typeface="+mj-lt"/>
                <a:ea typeface="Calibri" panose="020F0502020204030204" pitchFamily="34" charset="0"/>
                <a:cs typeface="Arial" panose="020B0604020202020204" pitchFamily="34" charset="0"/>
              </a:rPr>
              <a:t>3. </a:t>
            </a:r>
            <a:r>
              <a:rPr lang="en-US" sz="2800" kern="100" dirty="0">
                <a:ea typeface="Calibri" panose="020F0502020204030204" pitchFamily="34" charset="0"/>
                <a:cs typeface="Arial" panose="020B0604020202020204" pitchFamily="34" charset="0"/>
              </a:rPr>
              <a:t>The American system has a jury trial as a constitutional right, while the British system generally does not use juries in civil cases.</a:t>
            </a:r>
            <a:endParaRPr lang="en-US" sz="2800" kern="100" dirty="0">
              <a:ea typeface="Calibri" panose="020F0502020204030204" pitchFamily="34" charset="0"/>
              <a:cs typeface="Arial" panose="020B0604020202020204" pitchFamily="34" charset="0"/>
            </a:endParaRPr>
          </a:p>
          <a:p>
            <a:pPr>
              <a:lnSpc>
                <a:spcPct val="150000"/>
              </a:lnSpc>
            </a:pPr>
            <a:endParaRPr lang="fr-FR" sz="28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200" b="1" kern="100" dirty="0">
                <a:latin typeface="+mj-lt"/>
                <a:ea typeface="Calibri" panose="020F0502020204030204" pitchFamily="34" charset="0"/>
                <a:cs typeface="Arial" panose="020B0604020202020204" pitchFamily="34" charset="0"/>
              </a:rPr>
              <a:t>3. The </a:t>
            </a:r>
            <a:r>
              <a:rPr lang="fr-FR" sz="3200" b="1" kern="100" dirty="0" err="1">
                <a:latin typeface="+mj-lt"/>
                <a:ea typeface="Calibri" panose="020F0502020204030204" pitchFamily="34" charset="0"/>
                <a:cs typeface="Arial" panose="020B0604020202020204" pitchFamily="34" charset="0"/>
              </a:rPr>
              <a:t>Judiciary</a:t>
            </a:r>
            <a:endParaRPr lang="fr-FR" sz="3200" b="1" kern="100" dirty="0">
              <a:latin typeface="+mj-lt"/>
              <a:ea typeface="Calibri" panose="020F0502020204030204" pitchFamily="34" charset="0"/>
              <a:cs typeface="Arial" panose="020B0604020202020204" pitchFamily="34" charset="0"/>
            </a:endParaRPr>
          </a:p>
          <a:p>
            <a:pPr marL="449580" indent="-449580">
              <a:lnSpc>
                <a:spcPct val="150000"/>
              </a:lnSpc>
              <a:buNone/>
            </a:pPr>
            <a:r>
              <a:rPr lang="en-US" sz="3200" b="1" kern="100" dirty="0">
                <a:effectLst/>
                <a:latin typeface="+mj-lt"/>
                <a:ea typeface="Calibri" panose="020F0502020204030204" pitchFamily="34" charset="0"/>
                <a:cs typeface="Arial" panose="020B0604020202020204" pitchFamily="34" charset="0"/>
              </a:rPr>
              <a:t>4. </a:t>
            </a:r>
            <a:r>
              <a:rPr lang="en-US" sz="2800" kern="100" dirty="0">
                <a:effectLst/>
                <a:ea typeface="Calibri" panose="020F0502020204030204" pitchFamily="34" charset="0"/>
                <a:cs typeface="Arial" panose="020B0604020202020204" pitchFamily="34" charset="0"/>
              </a:rPr>
              <a:t>The American system has a strong tradition of judicial review, allowing courts to interpret and strike down laws, while the British system has a tradition of parliamentary sovereignty, where courts generally defer to the decisions of the legislature.</a:t>
            </a:r>
            <a:endParaRPr lang="fr-FR" sz="28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200" b="1" kern="100" dirty="0">
                <a:latin typeface="+mj-lt"/>
                <a:ea typeface="Calibri" panose="020F0502020204030204" pitchFamily="34" charset="0"/>
                <a:cs typeface="Arial" panose="020B0604020202020204" pitchFamily="34" charset="0"/>
              </a:rPr>
              <a:t>Conclusion</a:t>
            </a:r>
            <a:endParaRPr lang="fr-FR" sz="3200" kern="100" dirty="0">
              <a:effectLst/>
              <a:latin typeface="+mj-lt"/>
              <a:ea typeface="Calibri" panose="020F0502020204030204" pitchFamily="34" charset="0"/>
              <a:cs typeface="Arial" panose="020B0604020202020204" pitchFamily="34" charset="0"/>
            </a:endParaRPr>
          </a:p>
          <a:p>
            <a:pPr>
              <a:lnSpc>
                <a:spcPct val="150000"/>
              </a:lnSpc>
            </a:pPr>
            <a:r>
              <a:rPr lang="en-US" sz="3000" kern="100" dirty="0">
                <a:latin typeface="+mj-lt"/>
                <a:ea typeface="Calibri" panose="020F0502020204030204" pitchFamily="34" charset="0"/>
                <a:cs typeface="Arial" panose="020B0604020202020204" pitchFamily="34" charset="0"/>
              </a:rPr>
              <a:t>The American political system has deep historical roots in its British counterpart, as it evolved from the colonial governance and legal traditions of the British Empire. While the American system has developed its own distinct features and institutions, it is undeniably an extension of the British political system in many ways.</a:t>
            </a:r>
            <a:endParaRPr lang="fr-FR" sz="3000" kern="100" dirty="0">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383458"/>
            <a:ext cx="10102646" cy="6076336"/>
          </a:xfrm>
        </p:spPr>
        <p:txBody>
          <a:bodyPr>
            <a:normAutofit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3500" b="1" kern="100" dirty="0">
                <a:solidFill>
                  <a:srgbClr val="1D2228"/>
                </a:solidFill>
                <a:latin typeface="+mj-lt"/>
                <a:ea typeface="Calibri" panose="020F0502020204030204" pitchFamily="34" charset="0"/>
                <a:cs typeface="Arial" panose="020B0604020202020204" pitchFamily="34" charset="0"/>
              </a:rPr>
              <a:t>Introduction</a:t>
            </a:r>
            <a:endParaRPr lang="fr-FR" dirty="0"/>
          </a:p>
          <a:p>
            <a:pPr>
              <a:lnSpc>
                <a:spcPct val="150000"/>
              </a:lnSpc>
            </a:pPr>
            <a:r>
              <a:rPr lang="en-US" sz="3200" kern="0" dirty="0">
                <a:solidFill>
                  <a:srgbClr val="1D2228"/>
                </a:solidFill>
                <a:effectLst/>
                <a:ea typeface="Times New Roman" panose="02020603050405020304" pitchFamily="18" charset="0"/>
                <a:cs typeface="Arial" panose="020B0604020202020204" pitchFamily="34" charset="0"/>
              </a:rPr>
              <a:t>The British and American systems of government are both based on the principles of democracy, representation, and the rule of law. However, they have different </a:t>
            </a:r>
            <a:r>
              <a:rPr lang="en-US" sz="3200" b="1" kern="0" dirty="0">
                <a:solidFill>
                  <a:srgbClr val="1D2228"/>
                </a:solidFill>
                <a:effectLst/>
                <a:ea typeface="Times New Roman" panose="02020603050405020304" pitchFamily="18" charset="0"/>
                <a:cs typeface="Arial" panose="020B0604020202020204" pitchFamily="34" charset="0"/>
              </a:rPr>
              <a:t>historical origins</a:t>
            </a:r>
            <a:r>
              <a:rPr lang="en-US" sz="3200" kern="0" dirty="0">
                <a:solidFill>
                  <a:srgbClr val="1D2228"/>
                </a:solidFill>
                <a:effectLst/>
                <a:ea typeface="Times New Roman" panose="02020603050405020304" pitchFamily="18" charset="0"/>
                <a:cs typeface="Arial" panose="020B0604020202020204" pitchFamily="34" charset="0"/>
              </a:rPr>
              <a:t>, </a:t>
            </a:r>
            <a:r>
              <a:rPr lang="en-US" sz="3200" b="1" kern="0" dirty="0">
                <a:solidFill>
                  <a:srgbClr val="1D2228"/>
                </a:solidFill>
                <a:effectLst/>
                <a:ea typeface="Times New Roman" panose="02020603050405020304" pitchFamily="18" charset="0"/>
                <a:cs typeface="Arial" panose="020B0604020202020204" pitchFamily="34" charset="0"/>
              </a:rPr>
              <a:t>constitutional frameworks</a:t>
            </a:r>
            <a:r>
              <a:rPr lang="en-US" sz="3200" kern="0" dirty="0">
                <a:solidFill>
                  <a:srgbClr val="1D2228"/>
                </a:solidFill>
                <a:effectLst/>
                <a:ea typeface="Times New Roman" panose="02020603050405020304" pitchFamily="18" charset="0"/>
                <a:cs typeface="Arial" panose="020B0604020202020204" pitchFamily="34" charset="0"/>
              </a:rPr>
              <a:t>, and </a:t>
            </a:r>
            <a:r>
              <a:rPr lang="en-US" sz="3200" b="1" kern="0" dirty="0">
                <a:solidFill>
                  <a:srgbClr val="1D2228"/>
                </a:solidFill>
                <a:effectLst/>
                <a:ea typeface="Times New Roman" panose="02020603050405020304" pitchFamily="18" charset="0"/>
                <a:cs typeface="Arial" panose="020B0604020202020204" pitchFamily="34" charset="0"/>
              </a:rPr>
              <a:t>institutional structures</a:t>
            </a:r>
            <a:r>
              <a:rPr lang="en-US" sz="3200" kern="0" dirty="0">
                <a:solidFill>
                  <a:srgbClr val="1D2228"/>
                </a:solidFill>
                <a:effectLst/>
                <a:ea typeface="Times New Roman" panose="02020603050405020304" pitchFamily="18" charset="0"/>
                <a:cs typeface="Arial" panose="020B0604020202020204" pitchFamily="34" charset="0"/>
              </a:rPr>
              <a:t> that shape their governance and decision-making.</a:t>
            </a:r>
            <a:endParaRPr lang="fr-FR" sz="3200" kern="100" dirty="0">
              <a:effectLst/>
              <a:ea typeface="Calibri" panose="020F0502020204030204" pitchFamily="34" charset="0"/>
              <a:cs typeface="Arial" panose="020B0604020202020204" pitchFamily="34" charset="0"/>
            </a:endParaRPr>
          </a:p>
          <a:p>
            <a:pPr>
              <a:lnSpc>
                <a:spcPct val="150000"/>
              </a:lnSpc>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r>
              <a:rPr lang="fr-FR" sz="3200" b="1" dirty="0">
                <a:latin typeface="+mj-lt"/>
              </a:rPr>
              <a:t>1. </a:t>
            </a:r>
            <a:r>
              <a:rPr lang="en-US" sz="3200" b="1" kern="0" dirty="0">
                <a:effectLst/>
                <a:latin typeface="+mj-lt"/>
                <a:ea typeface="Times New Roman" panose="02020603050405020304" pitchFamily="18" charset="0"/>
                <a:cs typeface="Arial" panose="020B0604020202020204" pitchFamily="34" charset="0"/>
              </a:rPr>
              <a:t> The </a:t>
            </a:r>
            <a:r>
              <a:rPr lang="fr-FR" sz="3200" b="1" kern="0" dirty="0" err="1">
                <a:effectLst/>
                <a:latin typeface="+mj-lt"/>
                <a:ea typeface="Times New Roman" panose="02020603050405020304" pitchFamily="18" charset="0"/>
                <a:cs typeface="Arial" panose="020B0604020202020204" pitchFamily="34" charset="0"/>
              </a:rPr>
              <a:t>Executive</a:t>
            </a:r>
            <a:r>
              <a:rPr lang="fr-FR" sz="3200" b="1" kern="0" dirty="0">
                <a:effectLst/>
                <a:latin typeface="+mj-lt"/>
                <a:ea typeface="Times New Roman" panose="02020603050405020304" pitchFamily="18" charset="0"/>
                <a:cs typeface="Arial" panose="020B0604020202020204" pitchFamily="34" charset="0"/>
              </a:rPr>
              <a:t> </a:t>
            </a:r>
            <a:endParaRPr lang="fr-FR" sz="3200" b="1" kern="0" dirty="0">
              <a:effectLst/>
              <a:latin typeface="+mj-lt"/>
              <a:ea typeface="Times New Roman" panose="02020603050405020304" pitchFamily="18" charset="0"/>
              <a:cs typeface="Arial" panose="020B0604020202020204" pitchFamily="34" charset="0"/>
            </a:endParaRPr>
          </a:p>
          <a:p>
            <a:pPr algn="ctr"/>
            <a:endParaRPr lang="fr-FR" sz="3200" b="1" kern="0" dirty="0">
              <a:effectLst/>
              <a:latin typeface="+mj-lt"/>
              <a:ea typeface="Times New Roman" panose="02020603050405020304" pitchFamily="18" charset="0"/>
              <a:cs typeface="Arial" panose="020B0604020202020204" pitchFamily="34" charset="0"/>
            </a:endParaRPr>
          </a:p>
          <a:p>
            <a:pPr>
              <a:lnSpc>
                <a:spcPct val="150000"/>
              </a:lnSpc>
            </a:pPr>
            <a:r>
              <a:rPr lang="en-US" sz="3200" b="1" kern="100" dirty="0">
                <a:effectLst/>
                <a:latin typeface="+mj-lt"/>
                <a:ea typeface="Calibri" panose="020F0502020204030204" pitchFamily="34" charset="0"/>
                <a:cs typeface="Arial" panose="020B0604020202020204" pitchFamily="34" charset="0"/>
              </a:rPr>
              <a:t>1.1. Head of State:</a:t>
            </a:r>
            <a:endParaRPr lang="en-US" sz="3200" b="1" kern="100" dirty="0">
              <a:latin typeface="+mj-lt"/>
              <a:ea typeface="Calibri" panose="020F0502020204030204" pitchFamily="34" charset="0"/>
              <a:cs typeface="Arial" panose="020B0604020202020204" pitchFamily="34" charset="0"/>
            </a:endParaRPr>
          </a:p>
          <a:p>
            <a:pPr marL="0" indent="0">
              <a:lnSpc>
                <a:spcPct val="150000"/>
              </a:lnSpc>
              <a:buNone/>
            </a:pPr>
            <a:r>
              <a:rPr lang="en-US" sz="2800" kern="100" dirty="0">
                <a:effectLst/>
                <a:ea typeface="Calibri" panose="020F0502020204030204" pitchFamily="34" charset="0"/>
                <a:cs typeface="Arial" panose="020B0604020202020204" pitchFamily="34" charset="0"/>
              </a:rPr>
              <a:t>In the United States, the President serves as both the head of state and the head of government, while in the United Kingdom, the monarch is the head of state and the Prime Minister is the head of government.</a:t>
            </a:r>
            <a:endParaRPr lang="fr-FR" sz="2800" kern="100" dirty="0">
              <a:effectLs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r>
              <a:rPr lang="en-US" sz="3200" b="1" kern="0" dirty="0">
                <a:effectLst/>
                <a:latin typeface="+mj-lt"/>
                <a:ea typeface="Times New Roman" panose="02020603050405020304" pitchFamily="18" charset="0"/>
                <a:cs typeface="Arial" panose="020B0604020202020204" pitchFamily="34" charset="0"/>
              </a:rPr>
              <a:t>1.2. Separation of Powers: </a:t>
            </a:r>
            <a:endParaRPr lang="en-US" sz="3200" b="1" kern="0" dirty="0">
              <a:effectLst/>
              <a:latin typeface="+mj-lt"/>
              <a:ea typeface="Times New Roman" panose="02020603050405020304" pitchFamily="18" charset="0"/>
              <a:cs typeface="Arial" panose="020B0604020202020204" pitchFamily="34" charset="0"/>
            </a:endParaRPr>
          </a:p>
          <a:p>
            <a:pPr marL="0" indent="0">
              <a:buNone/>
            </a:pPr>
            <a:endParaRPr lang="en-US" sz="3200" b="1" kern="0" dirty="0">
              <a:effectLst/>
              <a:latin typeface="+mj-lt"/>
              <a:ea typeface="Times New Roman" panose="02020603050405020304" pitchFamily="18" charset="0"/>
              <a:cs typeface="Arial" panose="020B0604020202020204" pitchFamily="34" charset="0"/>
            </a:endParaRPr>
          </a:p>
          <a:p>
            <a:pPr>
              <a:lnSpc>
                <a:spcPct val="150000"/>
              </a:lnSpc>
            </a:pPr>
            <a:r>
              <a:rPr lang="en-US" sz="2800" kern="0" dirty="0">
                <a:effectLst/>
                <a:ea typeface="Times New Roman" panose="02020603050405020304" pitchFamily="18" charset="0"/>
                <a:cs typeface="Arial" panose="020B0604020202020204" pitchFamily="34" charset="0"/>
              </a:rPr>
              <a:t>The United States has a clear separation of powers between the executive, legislative, and judicial branches, while the United Kingdom has a fusion of powers, with the Prime Minister and their cabinet being members of the legislative branch.</a:t>
            </a:r>
            <a:endParaRPr lang="fr-FR" sz="2800" kern="100" dirty="0">
              <a:effectLs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200000"/>
              </a:lnSpc>
              <a:spcAft>
                <a:spcPts val="800"/>
              </a:spcAft>
            </a:pPr>
            <a:r>
              <a:rPr lang="fr-FR" sz="3200" b="1" kern="0" dirty="0">
                <a:effectLst/>
                <a:latin typeface="+mj-lt"/>
                <a:ea typeface="Times New Roman" panose="02020603050405020304" pitchFamily="18" charset="0"/>
                <a:cs typeface="Arial" panose="020B0604020202020204" pitchFamily="34" charset="0"/>
              </a:rPr>
              <a:t>1.3. </a:t>
            </a:r>
            <a:r>
              <a:rPr lang="fr-FR" sz="3200" b="1" kern="0" dirty="0" err="1">
                <a:effectLst/>
                <a:latin typeface="+mj-lt"/>
                <a:ea typeface="Times New Roman" panose="02020603050405020304" pitchFamily="18" charset="0"/>
                <a:cs typeface="Arial" panose="020B0604020202020204" pitchFamily="34" charset="0"/>
              </a:rPr>
              <a:t>Selection</a:t>
            </a:r>
            <a:r>
              <a:rPr lang="fr-FR" sz="3200" b="1" kern="0" dirty="0">
                <a:effectLst/>
                <a:latin typeface="+mj-lt"/>
                <a:ea typeface="Times New Roman" panose="02020603050405020304" pitchFamily="18" charset="0"/>
                <a:cs typeface="Arial" panose="020B0604020202020204" pitchFamily="34" charset="0"/>
              </a:rPr>
              <a:t> Process:</a:t>
            </a:r>
            <a:endParaRPr lang="fr-FR" sz="3200" b="1" kern="0" dirty="0">
              <a:effectLst/>
              <a:latin typeface="+mj-lt"/>
              <a:ea typeface="Times New Roman" panose="02020603050405020304" pitchFamily="18" charset="0"/>
              <a:cs typeface="Arial" panose="020B0604020202020204" pitchFamily="34" charset="0"/>
            </a:endParaRPr>
          </a:p>
          <a:p>
            <a:pPr>
              <a:lnSpc>
                <a:spcPct val="150000"/>
              </a:lnSpc>
              <a:spcAft>
                <a:spcPts val="800"/>
              </a:spcAft>
            </a:pPr>
            <a:r>
              <a:rPr lang="en-US" sz="3200" kern="100" dirty="0">
                <a:effectLst/>
                <a:latin typeface="+mj-lt"/>
                <a:ea typeface="Calibri" panose="020F0502020204030204" pitchFamily="34" charset="0"/>
                <a:cs typeface="Arial" panose="020B0604020202020204" pitchFamily="34" charset="0"/>
              </a:rPr>
              <a:t>In the United States, the President is elected through a nationwide election, while in the United Kingdom, the Prime Minister is </a:t>
            </a:r>
            <a:r>
              <a:rPr lang="en-US" sz="3200" kern="100" dirty="0">
                <a:solidFill>
                  <a:srgbClr val="FF0000"/>
                </a:solidFill>
                <a:effectLst/>
                <a:latin typeface="+mj-lt"/>
                <a:ea typeface="Calibri" panose="020F0502020204030204" pitchFamily="34" charset="0"/>
                <a:cs typeface="Arial" panose="020B0604020202020204" pitchFamily="34" charset="0"/>
              </a:rPr>
              <a:t>usually</a:t>
            </a:r>
            <a:r>
              <a:rPr lang="en-US" sz="3200" kern="100" dirty="0">
                <a:effectLst/>
                <a:latin typeface="+mj-lt"/>
                <a:ea typeface="Calibri" panose="020F0502020204030204" pitchFamily="34" charset="0"/>
                <a:cs typeface="Arial" panose="020B0604020202020204" pitchFamily="34" charset="0"/>
              </a:rPr>
              <a:t> the leader of the majority party in the House of Commons.</a:t>
            </a:r>
            <a:endParaRPr lang="fr-FR" sz="3200" kern="100" dirty="0">
              <a:effectLst/>
              <a:latin typeface="+mj-lt"/>
              <a:ea typeface="Calibri" panose="020F0502020204030204" pitchFamily="34" charset="0"/>
              <a:cs typeface="Arial" panose="020B0604020202020204" pitchFamily="34" charset="0"/>
            </a:endParaRPr>
          </a:p>
          <a:p>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11824" y="0"/>
            <a:ext cx="10260628" cy="6857999"/>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200000"/>
              </a:lnSpc>
              <a:spcAft>
                <a:spcPts val="800"/>
              </a:spcAft>
            </a:pPr>
            <a:r>
              <a:rPr lang="fr-FR" sz="3200" b="1" kern="0" dirty="0">
                <a:latin typeface="+mj-lt"/>
                <a:ea typeface="Calibri" panose="020F0502020204030204" pitchFamily="34" charset="0"/>
                <a:cs typeface="Arial" panose="020B0604020202020204" pitchFamily="34" charset="0"/>
              </a:rPr>
              <a:t>1.4. </a:t>
            </a:r>
            <a:r>
              <a:rPr lang="fr-FR" sz="3200" b="1" kern="0" dirty="0" err="1">
                <a:latin typeface="+mj-lt"/>
                <a:ea typeface="Calibri" panose="020F0502020204030204" pitchFamily="34" charset="0"/>
                <a:cs typeface="Arial" panose="020B0604020202020204" pitchFamily="34" charset="0"/>
              </a:rPr>
              <a:t>Term</a:t>
            </a:r>
            <a:r>
              <a:rPr lang="fr-FR" sz="3200" b="1" kern="0" dirty="0">
                <a:latin typeface="+mj-lt"/>
                <a:ea typeface="Calibri" panose="020F0502020204030204" pitchFamily="34" charset="0"/>
                <a:cs typeface="Arial" panose="020B0604020202020204" pitchFamily="34" charset="0"/>
              </a:rPr>
              <a:t> </a:t>
            </a:r>
            <a:r>
              <a:rPr lang="fr-FR" sz="3200" b="1" kern="0" dirty="0" err="1">
                <a:latin typeface="+mj-lt"/>
                <a:ea typeface="Calibri" panose="020F0502020204030204" pitchFamily="34" charset="0"/>
                <a:cs typeface="Arial" panose="020B0604020202020204" pitchFamily="34" charset="0"/>
              </a:rPr>
              <a:t>Length</a:t>
            </a:r>
            <a:endParaRPr lang="fr-FR" sz="3200" kern="100" dirty="0">
              <a:effectLst/>
              <a:latin typeface="+mj-lt"/>
              <a:ea typeface="Calibri" panose="020F0502020204030204" pitchFamily="34" charset="0"/>
              <a:cs typeface="Arial" panose="020B0604020202020204" pitchFamily="34" charset="0"/>
            </a:endParaRPr>
          </a:p>
          <a:p>
            <a:pPr>
              <a:lnSpc>
                <a:spcPct val="150000"/>
              </a:lnSpc>
            </a:pPr>
            <a:r>
              <a:rPr lang="en-US" sz="2800" kern="100" dirty="0">
                <a:effectLst/>
                <a:latin typeface="+mj-lt"/>
                <a:ea typeface="Calibri" panose="020F0502020204030204" pitchFamily="34" charset="0"/>
                <a:cs typeface="Arial" panose="020B0604020202020204" pitchFamily="34" charset="0"/>
              </a:rPr>
              <a:t>The President of the United States serves a four-year term and can only be re-elected </a:t>
            </a:r>
            <a:r>
              <a:rPr lang="en-US" sz="2800" b="1" kern="100" dirty="0">
                <a:effectLst/>
                <a:latin typeface="+mj-lt"/>
                <a:ea typeface="Calibri" panose="020F0502020204030204" pitchFamily="34" charset="0"/>
                <a:cs typeface="Arial" panose="020B0604020202020204" pitchFamily="34" charset="0"/>
              </a:rPr>
              <a:t>once</a:t>
            </a:r>
            <a:r>
              <a:rPr lang="en-US" sz="2800" kern="100" dirty="0">
                <a:effectLst/>
                <a:latin typeface="+mj-lt"/>
                <a:ea typeface="Calibri" panose="020F0502020204030204" pitchFamily="34" charset="0"/>
                <a:cs typeface="Arial" panose="020B0604020202020204" pitchFamily="34" charset="0"/>
              </a:rPr>
              <a:t>, while the Prime Minister of the United Kingdom does not have a fixed term and can remain in office as long as people maintain the support of his/her political party and dominates the House of Commons.</a:t>
            </a: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3200" b="1" kern="100" dirty="0">
                <a:effectLst/>
                <a:latin typeface="+mj-lt"/>
                <a:ea typeface="Calibri" panose="020F0502020204030204" pitchFamily="34" charset="0"/>
                <a:cs typeface="Arial" panose="020B0604020202020204" pitchFamily="34" charset="0"/>
              </a:rPr>
              <a:t>1.5. Powers and </a:t>
            </a:r>
            <a:r>
              <a:rPr lang="fr-FR" sz="3200" b="1" kern="100" dirty="0" err="1">
                <a:effectLst/>
                <a:latin typeface="+mj-lt"/>
                <a:ea typeface="Calibri" panose="020F0502020204030204" pitchFamily="34" charset="0"/>
                <a:cs typeface="Arial" panose="020B0604020202020204" pitchFamily="34" charset="0"/>
              </a:rPr>
              <a:t>Responsibilities</a:t>
            </a:r>
            <a:r>
              <a:rPr lang="fr-FR" sz="3200" b="1" kern="100" dirty="0">
                <a:effectLst/>
                <a:latin typeface="+mj-lt"/>
                <a:ea typeface="Calibri" panose="020F0502020204030204" pitchFamily="34" charset="0"/>
                <a:cs typeface="Arial" panose="020B0604020202020204" pitchFamily="34" charset="0"/>
              </a:rPr>
              <a:t>:</a:t>
            </a:r>
            <a:endParaRPr lang="fr-FR" sz="3200" b="1" kern="100" dirty="0">
              <a:effectLst/>
              <a:latin typeface="+mj-lt"/>
              <a:ea typeface="Calibri" panose="020F0502020204030204" pitchFamily="34" charset="0"/>
              <a:cs typeface="Arial" panose="020B0604020202020204" pitchFamily="34" charset="0"/>
            </a:endParaRPr>
          </a:p>
          <a:p>
            <a:pPr>
              <a:lnSpc>
                <a:spcPct val="150000"/>
              </a:lnSpc>
            </a:pPr>
            <a:r>
              <a:rPr lang="en-US" sz="2800" kern="100" dirty="0">
                <a:effectLst/>
                <a:ea typeface="Calibri" panose="020F0502020204030204" pitchFamily="34" charset="0"/>
                <a:cs typeface="Arial" panose="020B0604020202020204" pitchFamily="34" charset="0"/>
              </a:rPr>
              <a:t>The President of the United States has significant powers, including the ability to veto legislation (split </a:t>
            </a:r>
            <a:r>
              <a:rPr lang="en-US" sz="2800" kern="100" dirty="0" err="1">
                <a:effectLst/>
                <a:ea typeface="Calibri" panose="020F0502020204030204" pitchFamily="34" charset="0"/>
                <a:cs typeface="Arial" panose="020B0604020202020204" pitchFamily="34" charset="0"/>
              </a:rPr>
              <a:t>gvt</a:t>
            </a:r>
            <a:r>
              <a:rPr lang="en-US" sz="2800" kern="100" dirty="0">
                <a:effectLst/>
                <a:ea typeface="Calibri" panose="020F0502020204030204" pitchFamily="34" charset="0"/>
                <a:cs typeface="Arial" panose="020B0604020202020204" pitchFamily="34" charset="0"/>
              </a:rPr>
              <a:t>) and serve as the commander-in-chief of the military, while the Prime Minister of the United Kingdom is largely responsible for leading the government and representing the country internationally.</a:t>
            </a:r>
            <a:endParaRPr lang="fr-FR" sz="28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3200" b="1" kern="100" dirty="0">
                <a:effectLst/>
                <a:latin typeface="+mj-lt"/>
                <a:ea typeface="Calibri" panose="020F0502020204030204" pitchFamily="34" charset="0"/>
                <a:cs typeface="Arial" panose="020B0604020202020204" pitchFamily="34" charset="0"/>
              </a:rPr>
              <a:t>1.6. </a:t>
            </a:r>
            <a:r>
              <a:rPr lang="en-US" sz="3200" b="1" kern="100" dirty="0">
                <a:effectLst/>
                <a:latin typeface="+mj-lt"/>
                <a:ea typeface="Calibri" panose="020F0502020204030204" pitchFamily="34" charset="0"/>
                <a:cs typeface="Arial" panose="020B0604020202020204" pitchFamily="34" charset="0"/>
              </a:rPr>
              <a:t>Cabinet Structure: </a:t>
            </a:r>
            <a:endParaRPr lang="en-US" sz="3200" b="1" kern="100" dirty="0">
              <a:effectLst/>
              <a:latin typeface="+mj-lt"/>
              <a:ea typeface="Calibri" panose="020F0502020204030204" pitchFamily="34" charset="0"/>
              <a:cs typeface="Arial" panose="020B0604020202020204" pitchFamily="34" charset="0"/>
            </a:endParaRPr>
          </a:p>
          <a:p>
            <a:pPr>
              <a:lnSpc>
                <a:spcPct val="150000"/>
              </a:lnSpc>
            </a:pPr>
            <a:r>
              <a:rPr lang="en-US" sz="2800" kern="100" dirty="0">
                <a:effectLst/>
                <a:ea typeface="Calibri" panose="020F0502020204030204" pitchFamily="34" charset="0"/>
                <a:cs typeface="Arial" panose="020B0604020202020204" pitchFamily="34" charset="0"/>
              </a:rPr>
              <a:t>The President of the United States </a:t>
            </a:r>
            <a:r>
              <a:rPr lang="en-US" sz="2800" b="1" kern="100" dirty="0">
                <a:effectLst/>
                <a:ea typeface="Calibri" panose="020F0502020204030204" pitchFamily="34" charset="0"/>
                <a:cs typeface="Arial" panose="020B0604020202020204" pitchFamily="34" charset="0"/>
              </a:rPr>
              <a:t>appoints</a:t>
            </a:r>
            <a:r>
              <a:rPr lang="en-US" sz="2800" kern="100" dirty="0">
                <a:effectLst/>
                <a:ea typeface="Calibri" panose="020F0502020204030204" pitchFamily="34" charset="0"/>
                <a:cs typeface="Arial" panose="020B0604020202020204" pitchFamily="34" charset="0"/>
              </a:rPr>
              <a:t> his own cabinet members, while the Prime Minister of the United Kingdom typically </a:t>
            </a:r>
            <a:r>
              <a:rPr lang="en-US" sz="2800" b="1" kern="100" dirty="0">
                <a:effectLst/>
                <a:ea typeface="Calibri" panose="020F0502020204030204" pitchFamily="34" charset="0"/>
                <a:cs typeface="Arial" panose="020B0604020202020204" pitchFamily="34" charset="0"/>
              </a:rPr>
              <a:t>selects</a:t>
            </a:r>
            <a:r>
              <a:rPr lang="en-US" sz="2800" kern="100" dirty="0">
                <a:effectLst/>
                <a:ea typeface="Calibri" panose="020F0502020204030204" pitchFamily="34" charset="0"/>
                <a:cs typeface="Arial" panose="020B0604020202020204" pitchFamily="34" charset="0"/>
              </a:rPr>
              <a:t> cabinet members from within the Parliament.</a:t>
            </a:r>
            <a:endParaRPr lang="fr-FR" sz="28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200" b="1" kern="100" dirty="0">
                <a:latin typeface="+mj-lt"/>
                <a:ea typeface="Calibri" panose="020F0502020204030204" pitchFamily="34" charset="0"/>
                <a:cs typeface="Arial" panose="020B0604020202020204" pitchFamily="34" charset="0"/>
              </a:rPr>
              <a:t>2. The </a:t>
            </a:r>
            <a:r>
              <a:rPr lang="fr-FR" sz="3200" b="1" kern="100" dirty="0" err="1">
                <a:latin typeface="+mj-lt"/>
                <a:ea typeface="Calibri" panose="020F0502020204030204" pitchFamily="34" charset="0"/>
                <a:cs typeface="Arial" panose="020B0604020202020204" pitchFamily="34" charset="0"/>
              </a:rPr>
              <a:t>Legislative</a:t>
            </a:r>
            <a:endParaRPr lang="fr-FR" sz="3200" b="1" kern="100" dirty="0">
              <a:effectLst/>
              <a:latin typeface="+mj-lt"/>
              <a:ea typeface="Calibri" panose="020F0502020204030204" pitchFamily="34" charset="0"/>
              <a:cs typeface="Arial" panose="020B0604020202020204" pitchFamily="34" charset="0"/>
            </a:endParaRPr>
          </a:p>
          <a:p>
            <a:pPr>
              <a:lnSpc>
                <a:spcPct val="150000"/>
              </a:lnSpc>
            </a:pPr>
            <a:r>
              <a:rPr lang="fr-FR" sz="2800" b="1" kern="100" dirty="0">
                <a:solidFill>
                  <a:srgbClr val="1D2228"/>
                </a:solidFill>
                <a:effectLst/>
                <a:latin typeface="+mj-lt"/>
                <a:ea typeface="Calibri" panose="020F0502020204030204" pitchFamily="34" charset="0"/>
                <a:cs typeface="Arial" panose="020B0604020202020204" pitchFamily="34" charset="0"/>
              </a:rPr>
              <a:t>2.1. </a:t>
            </a:r>
            <a:r>
              <a:rPr lang="en-US" sz="2800" b="1" kern="100" dirty="0">
                <a:solidFill>
                  <a:srgbClr val="1D2228"/>
                </a:solidFill>
                <a:effectLst/>
                <a:latin typeface="+mj-lt"/>
                <a:ea typeface="Calibri" panose="020F0502020204030204" pitchFamily="34" charset="0"/>
                <a:cs typeface="Arial" panose="020B0604020202020204" pitchFamily="34" charset="0"/>
              </a:rPr>
              <a:t>Bicameral vs. Unicameral: </a:t>
            </a:r>
            <a:endParaRPr lang="en-US" sz="2800" b="1" kern="100" dirty="0">
              <a:solidFill>
                <a:srgbClr val="1D2228"/>
              </a:solidFill>
              <a:effectLst/>
              <a:latin typeface="+mj-lt"/>
              <a:ea typeface="Calibri" panose="020F0502020204030204" pitchFamily="34" charset="0"/>
              <a:cs typeface="Arial" panose="020B0604020202020204" pitchFamily="34" charset="0"/>
            </a:endParaRPr>
          </a:p>
          <a:p>
            <a:pPr>
              <a:lnSpc>
                <a:spcPct val="150000"/>
              </a:lnSpc>
            </a:pPr>
            <a:r>
              <a:rPr lang="en-US" sz="2800" kern="100" dirty="0">
                <a:solidFill>
                  <a:srgbClr val="1D2228"/>
                </a:solidFill>
                <a:effectLst/>
                <a:latin typeface="+mj-lt"/>
                <a:ea typeface="Calibri" panose="020F0502020204030204" pitchFamily="34" charset="0"/>
                <a:cs typeface="Arial" panose="020B0604020202020204" pitchFamily="34" charset="0"/>
              </a:rPr>
              <a:t>The United States has a bicameral legislature, consisting of the House of Representatives and the Senate, while the United Kingdom has a unicameral legislature, consisting of the House of Commons.</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0</TotalTime>
  <Words>4576</Words>
  <Application>WPS Presentation</Application>
  <PresentationFormat>Grand écran</PresentationFormat>
  <Paragraphs>104</Paragraphs>
  <Slides>18</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18</vt:i4>
      </vt:variant>
    </vt:vector>
  </HeadingPairs>
  <TitlesOfParts>
    <vt:vector size="29" baseType="lpstr">
      <vt:lpstr>Arial</vt:lpstr>
      <vt:lpstr>SimSun</vt:lpstr>
      <vt:lpstr>Wingdings</vt:lpstr>
      <vt:lpstr>Wingdings 3</vt:lpstr>
      <vt:lpstr>Arial</vt:lpstr>
      <vt:lpstr>Calibri</vt:lpstr>
      <vt:lpstr>Times New Roman</vt:lpstr>
      <vt:lpstr>Century Gothic</vt:lpstr>
      <vt:lpstr>Microsoft YaHei</vt:lpstr>
      <vt:lpstr>Arial Unicode MS</vt:lpstr>
      <vt:lpstr>Brin</vt:lpstr>
      <vt:lpstr>"Comparing the Systems: A Comprehensive Analysis of the British and American Governments"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I  The British Political System: An Overview </dc:title>
  <dc:creator>billel filali</dc:creator>
  <cp:lastModifiedBy>info</cp:lastModifiedBy>
  <cp:revision>23</cp:revision>
  <dcterms:created xsi:type="dcterms:W3CDTF">2023-10-06T13:08:00Z</dcterms:created>
  <dcterms:modified xsi:type="dcterms:W3CDTF">2024-02-24T18:58:37Z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A8DE6171361C4892BAAE6AEA9FD15890_12</vt:lpwstr>
  </property>
  <property fmtid="{D5CDD505-2E9C-101B-9397-08002B2CF9AE}" pid="3" name="KSOProductBuildVer">
    <vt:lpwstr>1036-12.2.0.13431</vt:lpwstr>
  </property>
</Properties>
</file>