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BB62EA1-C6C8-408C-82DC-FEBC1487D2AE}" type="datetimeFigureOut">
              <a:rPr lang="fr-FR" smtClean="0"/>
              <a:t>08/12/2019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BB62EA1-C6C8-408C-82DC-FEBC1487D2AE}" type="datetimeFigureOut">
              <a:rPr lang="fr-FR" smtClean="0"/>
              <a:t>08/12/2019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BB62EA1-C6C8-408C-82DC-FEBC1487D2AE}" type="datetimeFigureOut">
              <a:rPr lang="fr-FR" smtClean="0"/>
              <a:t>08/12/2019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BB62EA1-C6C8-408C-82DC-FEBC1487D2AE}" type="datetimeFigureOut">
              <a:rPr lang="fr-FR" smtClean="0"/>
              <a:t>08/12/2019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BB62EA1-C6C8-408C-82DC-FEBC1487D2AE}" type="datetimeFigureOut">
              <a:rPr lang="fr-FR" smtClean="0"/>
              <a:t>08/12/2019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BB62EA1-C6C8-408C-82DC-FEBC1487D2AE}" type="datetimeFigureOut">
              <a:rPr lang="fr-FR" smtClean="0"/>
              <a:t>08/12/2019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42ED054-1712-4B65-A6AD-51E35525179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B62EA1-C6C8-408C-82DC-FEBC1487D2AE}" type="datetimeFigureOut">
              <a:rPr lang="fr-FR" smtClean="0"/>
              <a:t>08/12/2019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2ED054-1712-4B65-A6AD-51E35525179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ar-SA" dirty="0"/>
              <a:t>المحاضرة رقم :03 الجري المتوسط </a:t>
            </a:r>
            <a:r>
              <a:rPr lang="ar-SA" dirty="0" err="1"/>
              <a:t>و</a:t>
            </a:r>
            <a:r>
              <a:rPr lang="ar-SA" dirty="0"/>
              <a:t> الطويل</a:t>
            </a:r>
            <a:r>
              <a:rPr lang="fr-FR" dirty="0"/>
              <a:t/>
            </a:r>
            <a:br>
              <a:rPr lang="fr-FR" dirty="0"/>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70000" lnSpcReduction="20000"/>
          </a:bodyPr>
          <a:lstStyle/>
          <a:p>
            <a:pPr algn="r" rtl="1">
              <a:buNone/>
            </a:pPr>
            <a:r>
              <a:rPr lang="fr-FR" dirty="0"/>
              <a:t/>
            </a:r>
            <a:br>
              <a:rPr lang="fr-FR" dirty="0"/>
            </a:br>
            <a:r>
              <a:rPr lang="ar-SA" dirty="0"/>
              <a:t>بعض التدريبات المستخدمة لتطوير هذا النوع لكل فعالية</a:t>
            </a:r>
            <a:r>
              <a:rPr lang="fr-FR" dirty="0"/>
              <a:t> :</a:t>
            </a:r>
            <a:br>
              <a:rPr lang="fr-FR" dirty="0"/>
            </a:br>
            <a:r>
              <a:rPr lang="fr-FR" dirty="0"/>
              <a:t/>
            </a:r>
            <a:br>
              <a:rPr lang="fr-FR" dirty="0"/>
            </a:br>
            <a:r>
              <a:rPr lang="ar-SA" dirty="0"/>
              <a:t>فعالية 800م لنفس اللاعب (1:48</a:t>
            </a:r>
            <a:r>
              <a:rPr lang="fr-FR" dirty="0"/>
              <a:t>) :</a:t>
            </a:r>
            <a:br>
              <a:rPr lang="fr-FR" dirty="0"/>
            </a:br>
            <a:r>
              <a:rPr lang="fr-FR" dirty="0"/>
              <a:t>300x5x2</a:t>
            </a:r>
            <a:r>
              <a:rPr lang="ar-SA" dirty="0"/>
              <a:t>م بزمن (41 ثانية) الراحة 1 دقيقة بين التكرارات و4 دقائق بين المجموعات</a:t>
            </a:r>
            <a:r>
              <a:rPr lang="fr-FR" dirty="0"/>
              <a:t>.</a:t>
            </a:r>
            <a:br>
              <a:rPr lang="fr-FR" dirty="0"/>
            </a:br>
            <a:r>
              <a:rPr lang="fr-FR" dirty="0"/>
              <a:t>400x4</a:t>
            </a:r>
            <a:r>
              <a:rPr lang="ar-SA" dirty="0"/>
              <a:t>م بزمن (53 ثانية) الراحة 5-6 دقائق</a:t>
            </a:r>
            <a:r>
              <a:rPr lang="fr-FR" dirty="0"/>
              <a:t>.</a:t>
            </a:r>
            <a:br>
              <a:rPr lang="fr-FR" dirty="0"/>
            </a:br>
            <a:r>
              <a:rPr lang="fr-FR" dirty="0"/>
              <a:t>600x3</a:t>
            </a:r>
            <a:r>
              <a:rPr lang="ar-SA" dirty="0"/>
              <a:t>م بزمن (81 ثانية) الراحة 6-7 دقائق</a:t>
            </a:r>
            <a:r>
              <a:rPr lang="fr-FR" dirty="0"/>
              <a:t>.</a:t>
            </a:r>
            <a:br>
              <a:rPr lang="fr-FR" dirty="0"/>
            </a:br>
            <a:r>
              <a:rPr lang="fr-FR" dirty="0"/>
              <a:t>1000</a:t>
            </a:r>
            <a:r>
              <a:rPr lang="ar-SA" dirty="0"/>
              <a:t>م بزمن (2:24 دقيقة) + 400م بزمن (53 ثانية) + 200م بزمن (25.8 ثانية) الراحة 8 دقائق</a:t>
            </a:r>
            <a:r>
              <a:rPr lang="fr-FR" dirty="0"/>
              <a:t>.</a:t>
            </a:r>
            <a:br>
              <a:rPr lang="fr-FR" dirty="0"/>
            </a:br>
            <a:r>
              <a:rPr lang="fr-FR" dirty="0"/>
              <a:t/>
            </a:r>
            <a:br>
              <a:rPr lang="fr-FR" dirty="0"/>
            </a:br>
            <a:r>
              <a:rPr lang="ar-SA" dirty="0"/>
              <a:t>فعالية 1500م لنفس اللاعب (3:30</a:t>
            </a:r>
            <a:r>
              <a:rPr lang="fr-FR" dirty="0"/>
              <a:t>) :</a:t>
            </a:r>
            <a:br>
              <a:rPr lang="fr-FR" dirty="0"/>
            </a:br>
            <a:r>
              <a:rPr lang="fr-FR" dirty="0"/>
              <a:t>300x8x2</a:t>
            </a:r>
            <a:r>
              <a:rPr lang="ar-SA" dirty="0"/>
              <a:t>م بزمن (40 ثانية) الراحة 45 ثانية بين التكرارات و4 دقائق بين المجموعات</a:t>
            </a:r>
            <a:r>
              <a:rPr lang="fr-FR" dirty="0"/>
              <a:t>.</a:t>
            </a:r>
            <a:br>
              <a:rPr lang="fr-FR" dirty="0"/>
            </a:br>
            <a:r>
              <a:rPr lang="fr-FR" dirty="0"/>
              <a:t>400x8</a:t>
            </a:r>
            <a:r>
              <a:rPr lang="ar-SA" dirty="0"/>
              <a:t>م بزمن (56 ثانية) الراحة 2 دقيقة</a:t>
            </a:r>
            <a:r>
              <a:rPr lang="fr-FR" dirty="0"/>
              <a:t>.</a:t>
            </a:r>
            <a:br>
              <a:rPr lang="fr-FR" dirty="0"/>
            </a:br>
            <a:r>
              <a:rPr lang="fr-FR" dirty="0"/>
              <a:t>600x5</a:t>
            </a:r>
            <a:r>
              <a:rPr lang="ar-SA" dirty="0"/>
              <a:t>م بزمن (84 ثانية) الراحة 3-4 دقائق</a:t>
            </a:r>
            <a:r>
              <a:rPr lang="fr-FR" dirty="0"/>
              <a:t>.</a:t>
            </a:r>
            <a:br>
              <a:rPr lang="fr-FR" dirty="0"/>
            </a:br>
            <a:r>
              <a:rPr lang="fr-FR" dirty="0"/>
              <a:t>1000x3</a:t>
            </a:r>
            <a:r>
              <a:rPr lang="ar-SA" dirty="0"/>
              <a:t>م بزمن (2:20 دقيقة) الراحة 6-8 دقائق</a:t>
            </a:r>
            <a:r>
              <a:rPr lang="fr-FR" dirty="0"/>
              <a:t>.</a:t>
            </a:r>
            <a:br>
              <a:rPr lang="fr-FR" dirty="0"/>
            </a:br>
            <a:r>
              <a:rPr lang="fr-FR" dirty="0"/>
              <a:t>2000</a:t>
            </a:r>
            <a:r>
              <a:rPr lang="ar-SA" dirty="0"/>
              <a:t>م بزمن (4:55 دقيقة) + 1000م بزمن (2:22 دقيقة) + 600م بزمن (84 ثانية) الراحة 6 دقائق</a:t>
            </a:r>
            <a:r>
              <a:rPr lang="fr-FR" dirty="0"/>
              <a:t>.</a:t>
            </a:r>
            <a:br>
              <a:rPr lang="fr-FR" dirty="0"/>
            </a:br>
            <a:r>
              <a:rPr lang="fr-FR" dirty="0"/>
              <a:t/>
            </a:r>
            <a:br>
              <a:rPr lang="fr-FR" dirty="0"/>
            </a:b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lgn="r" rtl="1"/>
            <a:r>
              <a:rPr lang="ar-SA" dirty="0"/>
              <a:t>تقسيم التدريبات حسب فترات السنة المختلفة</a:t>
            </a:r>
            <a:r>
              <a:rPr lang="fr-FR" dirty="0"/>
              <a:t> :</a:t>
            </a:r>
            <a:br>
              <a:rPr lang="fr-FR" dirty="0"/>
            </a:br>
            <a:r>
              <a:rPr lang="fr-FR" dirty="0"/>
              <a:t/>
            </a:r>
            <a:br>
              <a:rPr lang="fr-FR" dirty="0"/>
            </a:br>
            <a:r>
              <a:rPr lang="ar-SA" b="1" dirty="0"/>
              <a:t>الفترة العامة</a:t>
            </a:r>
            <a:r>
              <a:rPr lang="fr-FR" dirty="0"/>
              <a:t> :</a:t>
            </a:r>
            <a:br>
              <a:rPr lang="fr-FR" dirty="0"/>
            </a:br>
            <a:r>
              <a:rPr lang="ar-SA" dirty="0"/>
              <a:t>وتكون عادة 3 أسابيع يتم فيها تطوير جميع الصفات البدنية العامة مثل التحمل العام عن طريق تدريبات التحمل والجري لمسافات طويلة وتحمل القوة عن طريق التدريبات التي تجرى في مراكز اللياقة البدنية وتدريبات المرتفعات القصيرة المسافة والسرعة من خلال تحفيز الألياف السريعة الانقباض وذلك بهدف البناء عليها مستقبلاً</a:t>
            </a:r>
            <a:r>
              <a:rPr lang="fr-FR" dirty="0"/>
              <a:t>.</a:t>
            </a:r>
            <a:br>
              <a:rPr lang="fr-FR" dirty="0"/>
            </a:br>
            <a:r>
              <a:rPr lang="fr-FR" dirty="0"/>
              <a:t/>
            </a:r>
            <a:br>
              <a:rPr lang="fr-FR" dirty="0"/>
            </a:b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SA" b="1" dirty="0"/>
              <a:t>الفترة الأساسية</a:t>
            </a:r>
            <a:r>
              <a:rPr lang="fr-FR" dirty="0"/>
              <a:t> :</a:t>
            </a:r>
            <a:br>
              <a:rPr lang="fr-FR" dirty="0"/>
            </a:br>
            <a:r>
              <a:rPr lang="ar-SA" dirty="0"/>
              <a:t>وتستمر  في العادة لغاية شهرين وهي أهم فترة تحضيرية يجريها اللاعب خلال السنة التدريبية ويصل </a:t>
            </a:r>
            <a:r>
              <a:rPr lang="ar-SA" dirty="0" err="1"/>
              <a:t>بها</a:t>
            </a:r>
            <a:r>
              <a:rPr lang="ar-SA" dirty="0"/>
              <a:t> الحجم التدريبي إلى أعلى مستوياته مع تزايد متدرج في الشدة</a:t>
            </a:r>
            <a:r>
              <a:rPr lang="fr-FR" dirty="0"/>
              <a:t>.</a:t>
            </a:r>
            <a:br>
              <a:rPr lang="fr-FR" dirty="0"/>
            </a:b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lnSpcReduction="10000"/>
          </a:bodyPr>
          <a:lstStyle/>
          <a:p>
            <a:pPr algn="r" rtl="1">
              <a:buNone/>
            </a:pPr>
            <a:r>
              <a:rPr lang="ar-SA" dirty="0"/>
              <a:t>للفعاليات المتوسطة 800م </a:t>
            </a:r>
            <a:r>
              <a:rPr lang="ar-SA" dirty="0" err="1"/>
              <a:t>و</a:t>
            </a:r>
            <a:r>
              <a:rPr lang="ar-SA" dirty="0"/>
              <a:t> 1500م تكون هذه الفترة فترة توسعة بمسافة التكرارات مع ثبات في السرعة ولا </a:t>
            </a:r>
            <a:r>
              <a:rPr lang="ar-SA" dirty="0" err="1"/>
              <a:t>يهمنا</a:t>
            </a:r>
            <a:r>
              <a:rPr lang="ar-SA" dirty="0"/>
              <a:t> في هذه الفترة الجري بسرعات عالية ولكن المهم هو ازدياد في حجم المسافة أو زيادة عدد التكرارات أو تقليل زمن الراحة ونهدف من ذلك إلى تطوير القوة </a:t>
            </a:r>
            <a:r>
              <a:rPr lang="ar-SA" dirty="0" err="1"/>
              <a:t>الأوكسجينية</a:t>
            </a:r>
            <a:r>
              <a:rPr lang="ar-SA" dirty="0"/>
              <a:t> إلى أعلى مستوياتها فمثلاً نبدأ بتكرارات 400م بزمن 62 ثم يتم تطويرها إلى 600م بزمن 93 ثم 800م 2:04 دقيقة ثم 1000م بزمن 2:35 دقيقة</a:t>
            </a:r>
            <a:r>
              <a:rPr lang="fr-FR" dirty="0"/>
              <a:t>.</a:t>
            </a:r>
            <a:br>
              <a:rPr lang="fr-FR" dirty="0"/>
            </a:br>
            <a:r>
              <a:rPr lang="ar-SA" dirty="0"/>
              <a:t>للفعاليات الطويلة نصف </a:t>
            </a:r>
            <a:r>
              <a:rPr lang="ar-SA" dirty="0" err="1"/>
              <a:t>الماراثون</a:t>
            </a:r>
            <a:r>
              <a:rPr lang="ar-SA" dirty="0"/>
              <a:t> </a:t>
            </a:r>
            <a:r>
              <a:rPr lang="ar-SA" dirty="0" err="1"/>
              <a:t>والماراثون</a:t>
            </a:r>
            <a:r>
              <a:rPr lang="ar-SA" dirty="0"/>
              <a:t> يتم في هذه الفترة زيادة سرعة الجري بزيادة الشدة المستخدمة مع حجم ليس في مستوياته العليا</a:t>
            </a:r>
            <a:r>
              <a:rPr lang="fr-FR" dirty="0"/>
              <a:t>.</a:t>
            </a:r>
            <a:br>
              <a:rPr lang="fr-FR" dirty="0"/>
            </a:br>
            <a:r>
              <a:rPr lang="fr-FR" dirty="0"/>
              <a:t/>
            </a:r>
            <a:br>
              <a:rPr lang="fr-FR" dirty="0"/>
            </a:b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85000" lnSpcReduction="10000"/>
          </a:bodyPr>
          <a:lstStyle/>
          <a:p>
            <a:pPr algn="r" rtl="1"/>
            <a:r>
              <a:rPr lang="ar-SA" b="1" dirty="0"/>
              <a:t>الفترة المحددة</a:t>
            </a:r>
            <a:r>
              <a:rPr lang="fr-FR" dirty="0"/>
              <a:t> :</a:t>
            </a:r>
            <a:br>
              <a:rPr lang="fr-FR" dirty="0"/>
            </a:br>
            <a:r>
              <a:rPr lang="ar-SA" dirty="0"/>
              <a:t>وعادة تستمر لمدة شهرين ويتم تدريجياً الانتقال من الفترة </a:t>
            </a:r>
            <a:r>
              <a:rPr lang="ar-SA" dirty="0" err="1"/>
              <a:t>الاساسية</a:t>
            </a:r>
            <a:r>
              <a:rPr lang="ar-SA" dirty="0"/>
              <a:t> </a:t>
            </a:r>
            <a:r>
              <a:rPr lang="ar-SA" dirty="0" err="1"/>
              <a:t>الى</a:t>
            </a:r>
            <a:r>
              <a:rPr lang="ar-SA" dirty="0"/>
              <a:t> الفترة المحددة ويتم في هذه الفترة زيادة الشدة المستخدمة في تدريبات تحمل القوة لفعاليات المسافات المتوسطة وزيادة حجم أو مدة التكرارات في تحمل القوة لفعاليات النصف </a:t>
            </a:r>
            <a:r>
              <a:rPr lang="ar-SA" dirty="0" err="1"/>
              <a:t>ماراثون</a:t>
            </a:r>
            <a:r>
              <a:rPr lang="ar-SA" dirty="0"/>
              <a:t> أو </a:t>
            </a:r>
            <a:r>
              <a:rPr lang="ar-SA" dirty="0" err="1"/>
              <a:t>الماراثون</a:t>
            </a:r>
            <a:r>
              <a:rPr lang="fr-FR" dirty="0"/>
              <a:t>.</a:t>
            </a:r>
            <a:br>
              <a:rPr lang="fr-FR" dirty="0"/>
            </a:br>
            <a:r>
              <a:rPr lang="ar-SA" dirty="0"/>
              <a:t>بالنسبة لتدريبات التحمل لفعاليات المسافات المتوسطة يجب في هذه الفترة الوصول </a:t>
            </a:r>
            <a:r>
              <a:rPr lang="ar-SA" dirty="0" err="1"/>
              <a:t>الى</a:t>
            </a:r>
            <a:r>
              <a:rPr lang="ar-SA" dirty="0"/>
              <a:t> سرعات العمل الخاصة والمقصود </a:t>
            </a:r>
            <a:r>
              <a:rPr lang="ar-SA" dirty="0" err="1"/>
              <a:t>بها</a:t>
            </a:r>
            <a:r>
              <a:rPr lang="ar-SA" dirty="0"/>
              <a:t> سرعة السباق الرئيسي وبحدود 95% من سرعة السباق والوصول لغاية 105% من سرعة السباق عند </a:t>
            </a:r>
            <a:r>
              <a:rPr lang="ar-SA" dirty="0" err="1"/>
              <a:t>اجراء</a:t>
            </a:r>
            <a:r>
              <a:rPr lang="ar-SA" dirty="0"/>
              <a:t> تدريبات السرعة</a:t>
            </a:r>
            <a:r>
              <a:rPr lang="fr-FR" dirty="0"/>
              <a:t>.</a:t>
            </a:r>
            <a:br>
              <a:rPr lang="fr-FR" dirty="0"/>
            </a:br>
            <a:r>
              <a:rPr lang="ar-SA" dirty="0"/>
              <a:t>بالنسبة للمسافات الطويلة يجب </a:t>
            </a:r>
            <a:r>
              <a:rPr lang="ar-SA" dirty="0" err="1"/>
              <a:t>اجراء</a:t>
            </a:r>
            <a:r>
              <a:rPr lang="ar-SA" dirty="0"/>
              <a:t> تدريبات التكرارات أو </a:t>
            </a:r>
            <a:r>
              <a:rPr lang="ar-SA" dirty="0" err="1"/>
              <a:t>الاسلوب</a:t>
            </a:r>
            <a:r>
              <a:rPr lang="ar-SA" dirty="0"/>
              <a:t> </a:t>
            </a:r>
            <a:r>
              <a:rPr lang="ar-SA" dirty="0" err="1"/>
              <a:t>الفتري</a:t>
            </a:r>
            <a:r>
              <a:rPr lang="ar-SA" dirty="0"/>
              <a:t> بحدود 102 – 105% من سرعة السباق الرئيسي وبحجم 10كم – 12كم ( فعالية 1000م) وبحجم 12-15كم (فعالية نصف </a:t>
            </a:r>
            <a:r>
              <a:rPr lang="ar-SA" dirty="0" err="1"/>
              <a:t>الماراثون</a:t>
            </a:r>
            <a:r>
              <a:rPr lang="ar-SA" dirty="0"/>
              <a:t>) وبحجم 20-30كم (فعالية </a:t>
            </a:r>
            <a:r>
              <a:rPr lang="ar-SA" dirty="0" err="1"/>
              <a:t>الماراثون</a:t>
            </a:r>
            <a:r>
              <a:rPr lang="fr-FR" dirty="0"/>
              <a:t>).</a:t>
            </a:r>
            <a:br>
              <a:rPr lang="fr-FR" dirty="0"/>
            </a:br>
            <a:r>
              <a:rPr lang="fr-FR" b="1" dirty="0"/>
              <a:t/>
            </a:r>
            <a:br>
              <a:rPr lang="fr-FR" b="1" dirty="0"/>
            </a:b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42852"/>
            <a:ext cx="8229600" cy="6429420"/>
          </a:xfrm>
        </p:spPr>
        <p:txBody>
          <a:bodyPr>
            <a:normAutofit fontScale="70000" lnSpcReduction="20000"/>
          </a:bodyPr>
          <a:lstStyle/>
          <a:p>
            <a:pPr algn="r" rtl="1"/>
            <a:r>
              <a:rPr lang="ar-SA" b="1" dirty="0"/>
              <a:t>الفترة الخاصة</a:t>
            </a:r>
            <a:r>
              <a:rPr lang="fr-FR" b="1" dirty="0"/>
              <a:t> :</a:t>
            </a:r>
            <a:r>
              <a:rPr lang="fr-FR" dirty="0"/>
              <a:t/>
            </a:r>
            <a:br>
              <a:rPr lang="fr-FR" dirty="0"/>
            </a:br>
            <a:r>
              <a:rPr lang="ar-SA" dirty="0"/>
              <a:t>بعد الانتهاء من الفترة السابقة والدخول في هذه الفترة يحب التركيز على زيادة الحجم الخاص بالمسابقة ويتم ذلك باستخدام الطريقتين التاليتين مع أي فعالية من فعاليات التحمل</a:t>
            </a:r>
            <a:r>
              <a:rPr lang="fr-FR" dirty="0"/>
              <a:t> :</a:t>
            </a:r>
            <a:br>
              <a:rPr lang="fr-FR" dirty="0"/>
            </a:br>
            <a:r>
              <a:rPr lang="fr-FR" dirty="0"/>
              <a:t/>
            </a:r>
            <a:br>
              <a:rPr lang="fr-FR" dirty="0"/>
            </a:br>
            <a:r>
              <a:rPr lang="fr-FR" dirty="0"/>
              <a:t>1. </a:t>
            </a:r>
            <a:r>
              <a:rPr lang="ar-SA" dirty="0"/>
              <a:t>زيادة عدد التكرارات المستخدمة بسرعة السباق</a:t>
            </a:r>
            <a:r>
              <a:rPr lang="fr-FR" dirty="0"/>
              <a:t>.</a:t>
            </a:r>
            <a:br>
              <a:rPr lang="fr-FR" dirty="0"/>
            </a:br>
            <a:r>
              <a:rPr lang="fr-FR" dirty="0"/>
              <a:t>2. </a:t>
            </a:r>
            <a:r>
              <a:rPr lang="ar-SA" dirty="0"/>
              <a:t>زيادة مسافة التكرارات مع بقاء سرعة السباق ثابتة</a:t>
            </a:r>
            <a:r>
              <a:rPr lang="fr-FR" dirty="0"/>
              <a:t>.</a:t>
            </a:r>
            <a:br>
              <a:rPr lang="fr-FR" dirty="0"/>
            </a:br>
            <a:r>
              <a:rPr lang="fr-FR" dirty="0"/>
              <a:t/>
            </a:r>
            <a:br>
              <a:rPr lang="fr-FR" dirty="0"/>
            </a:br>
            <a:r>
              <a:rPr lang="ar-SA" dirty="0"/>
              <a:t>مثال</a:t>
            </a:r>
            <a:r>
              <a:rPr lang="fr-FR" dirty="0"/>
              <a:t> :</a:t>
            </a:r>
            <a:br>
              <a:rPr lang="fr-FR" dirty="0"/>
            </a:br>
            <a:r>
              <a:rPr lang="fr-FR" dirty="0"/>
              <a:t/>
            </a:r>
            <a:br>
              <a:rPr lang="fr-FR" dirty="0"/>
            </a:br>
            <a:r>
              <a:rPr lang="ar-SA" dirty="0"/>
              <a:t>لدينا عداء 800م ذو زمن (1:48) وكان يستطيع أن يكرر 400م *5بزمن (52.5 ثانية) الراحة 5 دقائق</a:t>
            </a:r>
            <a:r>
              <a:rPr lang="fr-FR" dirty="0"/>
              <a:t>.</a:t>
            </a:r>
            <a:br>
              <a:rPr lang="fr-FR" dirty="0"/>
            </a:br>
            <a:r>
              <a:rPr lang="ar-SA" dirty="0"/>
              <a:t>حتى تتم الفائدة المرجوة في هذه الفترة يجب على اللاعب أن يقوم بزيادة التكرارات لتصبح 400م*6 لنفس الراحة ونفس الزمن أو زيادة مسافة الجري لتصبح 500م *4(65.5 ثانية</a:t>
            </a:r>
            <a:r>
              <a:rPr lang="fr-FR" dirty="0"/>
              <a:t>).</a:t>
            </a:r>
            <a:br>
              <a:rPr lang="fr-FR" dirty="0"/>
            </a:br>
            <a:r>
              <a:rPr lang="ar-SA" dirty="0"/>
              <a:t>بالنسبة للمسافات الطويلة ونصف </a:t>
            </a:r>
            <a:r>
              <a:rPr lang="ar-SA" dirty="0" err="1"/>
              <a:t>الماراثون</a:t>
            </a:r>
            <a:r>
              <a:rPr lang="ar-SA" dirty="0"/>
              <a:t> </a:t>
            </a:r>
            <a:r>
              <a:rPr lang="ar-SA" dirty="0" err="1"/>
              <a:t>والماراثون</a:t>
            </a:r>
            <a:r>
              <a:rPr lang="ar-SA" dirty="0"/>
              <a:t> يجب زيادة حجم المسافة المستخدمة في التكرارات ويجب زيادة مسافة الجري في الركض الطويل المستمر في هذه الفترة وبهذه الطريقة تتم الفائدة للاعبي المسافات المتوسطة والطويلة في حدودها القصوى</a:t>
            </a:r>
            <a:r>
              <a:rPr lang="fr-FR" dirty="0"/>
              <a:t>.</a:t>
            </a:r>
            <a:br>
              <a:rPr lang="fr-FR" dirty="0"/>
            </a:br>
            <a:r>
              <a:rPr lang="fr-FR" dirty="0"/>
              <a:t/>
            </a:r>
            <a:br>
              <a:rPr lang="fr-FR" dirty="0"/>
            </a:b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r>
              <a:rPr lang="ar-SA" dirty="0"/>
              <a:t>يجب التركيز في هذه الفترة على النوعية (الشدة) مع بقاء الكمية (الحجم ثابتاً) ولتحقيق ذلك يجب </a:t>
            </a:r>
            <a:r>
              <a:rPr lang="ar-SA" dirty="0" err="1"/>
              <a:t>اجراء</a:t>
            </a:r>
            <a:r>
              <a:rPr lang="ar-SA" dirty="0"/>
              <a:t> التدريبات الخاصة عندما يكون اللاعب ليس في حالة تعب شديد (راحة متوسطة) ويعقبها أيضاً تدريبات استشفاء لإزالة مخلفات </a:t>
            </a:r>
            <a:r>
              <a:rPr lang="ar-SA" dirty="0" err="1"/>
              <a:t>اللاكتات</a:t>
            </a:r>
            <a:r>
              <a:rPr lang="fr-FR" dirty="0"/>
              <a:t>.</a:t>
            </a:r>
            <a:br>
              <a:rPr lang="fr-FR" dirty="0"/>
            </a:br>
            <a:r>
              <a:rPr lang="ar-SA" dirty="0"/>
              <a:t>عادة ما يستخدم يومين تدريبات متوسطة قبل التدريبات الخاصة المهمة ويومين تدريبات استشفاء بعدها</a:t>
            </a:r>
            <a:r>
              <a:rPr lang="fr-FR" dirty="0"/>
              <a:t>.</a:t>
            </a:r>
          </a:p>
          <a:p>
            <a:pPr rtl="1"/>
            <a:r>
              <a:rPr lang="fr-FR" dirty="0"/>
              <a:t> </a:t>
            </a:r>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r" rtl="1">
              <a:buNone/>
            </a:pPr>
            <a:r>
              <a:rPr lang="fr-FR" dirty="0"/>
              <a:t> </a:t>
            </a:r>
            <a:r>
              <a:rPr lang="ar-SA" dirty="0"/>
              <a:t>يمكننا تصنيف أنواع التدريب لدينا . عن طريق استخدامها بطريقة بسيطة للغاية . بالنظر إلى السرعة . والمدة والأهداف إلى</a:t>
            </a:r>
            <a:r>
              <a:rPr lang="fr-FR" dirty="0"/>
              <a:t> </a:t>
            </a:r>
            <a:r>
              <a:rPr lang="fr-FR" dirty="0" smtClean="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pPr algn="r" rtl="1"/>
            <a:r>
              <a:rPr lang="ar-SA" b="1" dirty="0"/>
              <a:t>تدريبات الاستشفاء</a:t>
            </a:r>
            <a:r>
              <a:rPr lang="ar-SA" dirty="0"/>
              <a:t> : تهدف لاسترداد أفضل وأسرع للتدريب الحقيقي</a:t>
            </a:r>
            <a:r>
              <a:rPr lang="fr-FR" dirty="0"/>
              <a:t>.</a:t>
            </a:r>
            <a:br>
              <a:rPr lang="fr-FR" dirty="0"/>
            </a:br>
            <a:r>
              <a:rPr lang="fr-FR" dirty="0"/>
              <a:t/>
            </a:r>
            <a:br>
              <a:rPr lang="fr-FR" dirty="0"/>
            </a:br>
            <a:r>
              <a:rPr lang="ar-SA" b="1" dirty="0"/>
              <a:t>التدريبات الأساسية</a:t>
            </a:r>
            <a:r>
              <a:rPr lang="ar-SA" dirty="0"/>
              <a:t> : وتهدف لإنشاء قاعدة هوائيه تخدم اللاعب أثناء التدريب العالي الكثافة</a:t>
            </a:r>
            <a:r>
              <a:rPr lang="fr-FR" dirty="0"/>
              <a:t>.</a:t>
            </a:r>
            <a:br>
              <a:rPr lang="fr-FR" dirty="0"/>
            </a:br>
            <a:r>
              <a:rPr lang="fr-FR" dirty="0"/>
              <a:t/>
            </a:r>
            <a:br>
              <a:rPr lang="fr-FR" dirty="0"/>
            </a:br>
            <a:r>
              <a:rPr lang="ar-SA" b="1" dirty="0"/>
              <a:t>التدريبات المحددة</a:t>
            </a:r>
            <a:r>
              <a:rPr lang="ar-SA" dirty="0"/>
              <a:t> : وتهدف إلى تقديم الدعم المباشر للتدريب الخاص</a:t>
            </a:r>
            <a:r>
              <a:rPr lang="fr-FR" dirty="0"/>
              <a:t>.</a:t>
            </a:r>
            <a:br>
              <a:rPr lang="fr-FR" dirty="0"/>
            </a:br>
            <a:r>
              <a:rPr lang="fr-FR" dirty="0"/>
              <a:t/>
            </a:r>
            <a:br>
              <a:rPr lang="fr-FR" dirty="0"/>
            </a:br>
            <a:r>
              <a:rPr lang="ar-SA" b="1" dirty="0"/>
              <a:t>التدريبات الخاصة</a:t>
            </a:r>
            <a:r>
              <a:rPr lang="ar-SA" dirty="0"/>
              <a:t> : لديها تأثير مباشر على الأداء</a:t>
            </a:r>
            <a:r>
              <a:rPr lang="fr-FR" dirty="0"/>
              <a:t>.</a:t>
            </a:r>
            <a:br>
              <a:rPr lang="fr-FR" dirty="0"/>
            </a:br>
            <a:r>
              <a:rPr lang="fr-FR" dirty="0"/>
              <a:t/>
            </a:r>
            <a:br>
              <a:rPr lang="fr-FR"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fontScale="85000" lnSpcReduction="20000"/>
          </a:bodyPr>
          <a:lstStyle/>
          <a:p>
            <a:pPr algn="r" rtl="1">
              <a:buNone/>
            </a:pPr>
            <a:r>
              <a:rPr lang="ar-SA" b="1" dirty="0"/>
              <a:t>تدريبات الاستشفاء</a:t>
            </a:r>
            <a:r>
              <a:rPr lang="fr-FR" dirty="0"/>
              <a:t> :</a:t>
            </a:r>
            <a:br>
              <a:rPr lang="fr-FR" dirty="0"/>
            </a:br>
            <a:r>
              <a:rPr lang="fr-FR" dirty="0"/>
              <a:t/>
            </a:r>
            <a:br>
              <a:rPr lang="fr-FR" dirty="0"/>
            </a:br>
            <a:r>
              <a:rPr lang="ar-SA" dirty="0"/>
              <a:t>وتهدف إلى التعافي السريع من آثار الإرهاق بعد التدريب الشاق</a:t>
            </a:r>
            <a:r>
              <a:rPr lang="fr-FR" dirty="0"/>
              <a:t>. </a:t>
            </a:r>
            <a:br>
              <a:rPr lang="fr-FR" dirty="0"/>
            </a:br>
            <a:r>
              <a:rPr lang="ar-SA" dirty="0"/>
              <a:t>إذا كان مستوى </a:t>
            </a:r>
            <a:r>
              <a:rPr lang="ar-SA" dirty="0" err="1"/>
              <a:t>اللاكتات</a:t>
            </a:r>
            <a:r>
              <a:rPr lang="ar-SA" dirty="0"/>
              <a:t> العادي الأساسي لأي رياضي هو 1.2 - 1.5 مللي مول/ لتر وبعد التدريبات الصعبة (وخصوصا التدريبات </a:t>
            </a:r>
            <a:r>
              <a:rPr lang="ar-SA" dirty="0" err="1"/>
              <a:t>اللاهوائية</a:t>
            </a:r>
            <a:r>
              <a:rPr lang="ar-SA" dirty="0"/>
              <a:t>) ستبقى مستويات </a:t>
            </a:r>
            <a:r>
              <a:rPr lang="ar-SA" dirty="0" err="1"/>
              <a:t>اللاكتات</a:t>
            </a:r>
            <a:r>
              <a:rPr lang="ar-SA" dirty="0"/>
              <a:t> مرتفعة لمدة 2-3 أيام إذا اختار الرياضي الراحة السلبية أما إذا اختار الرياضي تدريبات الاستشفاء والتهدئة في الأيام التي تلي التدريبات القوية فإن مستوى </a:t>
            </a:r>
            <a:r>
              <a:rPr lang="ar-SA" dirty="0" err="1"/>
              <a:t>اللاكتات</a:t>
            </a:r>
            <a:r>
              <a:rPr lang="ar-SA" dirty="0"/>
              <a:t> ينخفض إلى أقل من 1.0 مللي مول/ لتر</a:t>
            </a:r>
            <a:r>
              <a:rPr lang="fr-FR" dirty="0"/>
              <a:t>.</a:t>
            </a:r>
            <a:br>
              <a:rPr lang="fr-FR" dirty="0"/>
            </a:br>
            <a:r>
              <a:rPr lang="fr-FR" dirty="0"/>
              <a:t/>
            </a:r>
            <a:br>
              <a:rPr lang="fr-FR" dirty="0"/>
            </a:br>
            <a:r>
              <a:rPr lang="ar-SA" dirty="0"/>
              <a:t>لكل فعالية معينة هنالك سرعة استشفاء محددة ولكن عادةً تكون هذه السرعة حوالي 60-70 ٪ من </a:t>
            </a:r>
            <a:r>
              <a:rPr lang="fr-FR" dirty="0"/>
              <a:t>VMA</a:t>
            </a:r>
            <a:r>
              <a:rPr lang="ar-SA" dirty="0"/>
              <a:t>وأحيانا من الأفضل استخدام النظم الأخرى (سباحة . ساونا أو غيرها من الحالات التي لا تنطوي على التأثير على ميكانيكية الحركة للاعب</a:t>
            </a:r>
            <a:r>
              <a:rPr lang="fr-FR" dirty="0"/>
              <a:t>.</a:t>
            </a:r>
            <a:br>
              <a:rPr lang="fr-FR" dirty="0"/>
            </a:br>
            <a:r>
              <a:rPr lang="fr-FR" dirty="0"/>
              <a:t/>
            </a:r>
            <a:br>
              <a:rPr lang="fr-FR" dirty="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70000" lnSpcReduction="20000"/>
          </a:bodyPr>
          <a:lstStyle/>
          <a:p>
            <a:pPr algn="r" rtl="1"/>
            <a:r>
              <a:rPr lang="ar-SA" b="1" dirty="0"/>
              <a:t>التدريبات الأساسية</a:t>
            </a:r>
            <a:r>
              <a:rPr lang="fr-FR" b="1" dirty="0"/>
              <a:t> :</a:t>
            </a:r>
            <a:r>
              <a:rPr lang="fr-FR" dirty="0"/>
              <a:t/>
            </a:r>
            <a:br>
              <a:rPr lang="fr-FR" dirty="0"/>
            </a:br>
            <a:r>
              <a:rPr lang="fr-FR" dirty="0"/>
              <a:t/>
            </a:r>
            <a:br>
              <a:rPr lang="fr-FR" dirty="0"/>
            </a:br>
            <a:r>
              <a:rPr lang="ar-SA" dirty="0"/>
              <a:t>وتهدف لإنشاء قاعدة هوائيه صلبة تخدم اللاعب أثناء التدريب العالي الكثافة أثناء فترة الإعداد الخاص وكل حسب فعاليته كما يلي</a:t>
            </a:r>
            <a:r>
              <a:rPr lang="fr-FR" dirty="0"/>
              <a:t> :</a:t>
            </a:r>
            <a:br>
              <a:rPr lang="fr-FR" dirty="0"/>
            </a:br>
            <a:r>
              <a:rPr lang="fr-FR" dirty="0"/>
              <a:t/>
            </a:r>
            <a:br>
              <a:rPr lang="fr-FR" dirty="0"/>
            </a:br>
            <a:r>
              <a:rPr lang="ar-SA" dirty="0"/>
              <a:t>فعالية 800م</a:t>
            </a:r>
            <a:r>
              <a:rPr lang="fr-FR" dirty="0"/>
              <a:t> :</a:t>
            </a:r>
            <a:br>
              <a:rPr lang="fr-FR" dirty="0"/>
            </a:br>
            <a:r>
              <a:rPr lang="ar-SA" dirty="0"/>
              <a:t>المدة (20-40 دقيقة</a:t>
            </a:r>
            <a:r>
              <a:rPr lang="fr-FR" dirty="0"/>
              <a:t>)</a:t>
            </a:r>
            <a:br>
              <a:rPr lang="fr-FR" dirty="0"/>
            </a:br>
            <a:r>
              <a:rPr lang="ar-SA" dirty="0"/>
              <a:t>السرعة (1.4% - 1.5%) أبطئ من سرعة السباق</a:t>
            </a:r>
            <a:r>
              <a:rPr lang="fr-FR" dirty="0"/>
              <a:t>.</a:t>
            </a:r>
            <a:br>
              <a:rPr lang="fr-FR" dirty="0"/>
            </a:br>
            <a:r>
              <a:rPr lang="ar-SA" dirty="0"/>
              <a:t>مثال : لاعب 800م لديه زمن (1:48 دقيقة) فيكون زمن كل 100م (13.5 ثانية</a:t>
            </a:r>
            <a:r>
              <a:rPr lang="fr-FR" dirty="0"/>
              <a:t>)</a:t>
            </a:r>
            <a:br>
              <a:rPr lang="fr-FR" dirty="0"/>
            </a:br>
            <a:r>
              <a:rPr lang="fr-FR" dirty="0"/>
              <a:t>13.5 * 1.4 = 18.9 </a:t>
            </a:r>
            <a:r>
              <a:rPr lang="ar-SA" dirty="0"/>
              <a:t>ثانية لكل 100م</a:t>
            </a:r>
            <a:r>
              <a:rPr lang="fr-FR" dirty="0"/>
              <a:t>.</a:t>
            </a:r>
            <a:br>
              <a:rPr lang="fr-FR" dirty="0"/>
            </a:br>
            <a:r>
              <a:rPr lang="fr-FR" dirty="0"/>
              <a:t>13.5 * 1.5 = 20.25 </a:t>
            </a:r>
            <a:r>
              <a:rPr lang="ar-SA" dirty="0"/>
              <a:t>ثانية لكل 100م</a:t>
            </a:r>
            <a:r>
              <a:rPr lang="fr-FR" dirty="0"/>
              <a:t>.</a:t>
            </a:r>
            <a:br>
              <a:rPr lang="fr-FR" dirty="0"/>
            </a:br>
            <a:r>
              <a:rPr lang="fr-FR" dirty="0"/>
              <a:t/>
            </a:r>
            <a:br>
              <a:rPr lang="fr-FR" dirty="0"/>
            </a:br>
            <a:r>
              <a:rPr lang="ar-SA" dirty="0"/>
              <a:t>وبالتالي تصبح السرعة المطلوبة لكل 100م (18.9 – 20.25 ثانية) أو ( 3:09 – 3:23 دقيقة ) لكل كيلومتر</a:t>
            </a:r>
            <a:r>
              <a:rPr lang="fr-FR" dirty="0"/>
              <a:t>.</a:t>
            </a:r>
            <a:br>
              <a:rPr lang="fr-FR" dirty="0"/>
            </a:br>
            <a:r>
              <a:rPr lang="ar-SA" dirty="0"/>
              <a:t>فيجب على اللاعب الذي يرغب بجري 1:48 دقيقة في 800م أن يقوم بتدريبات الهوائية الأساسية من (20 – 40 دقيقة) بثابت 3:09 – 3:23 دقيقة / كم</a:t>
            </a:r>
            <a:r>
              <a:rPr lang="fr-FR" dirty="0"/>
              <a:t>.</a:t>
            </a:r>
          </a:p>
          <a:p>
            <a:pPr algn="r" rtl="1">
              <a:buNone/>
            </a:pPr>
            <a:r>
              <a:rPr lang="fr-FR" dirty="0"/>
              <a:t/>
            </a:r>
            <a:br>
              <a:rPr lang="fr-FR" dirty="0"/>
            </a:br>
            <a:r>
              <a:rPr lang="fr-FR" b="1" dirty="0"/>
              <a:t/>
            </a:r>
            <a:br>
              <a:rPr lang="fr-FR" b="1" dirty="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fontScale="55000" lnSpcReduction="20000"/>
          </a:bodyPr>
          <a:lstStyle/>
          <a:p>
            <a:pPr algn="r" rtl="1"/>
            <a:r>
              <a:rPr lang="ar-SA" b="1" dirty="0"/>
              <a:t>التدريبات المحددة</a:t>
            </a:r>
            <a:r>
              <a:rPr lang="fr-FR" b="1" dirty="0"/>
              <a:t> :</a:t>
            </a:r>
            <a:r>
              <a:rPr lang="fr-FR" dirty="0"/>
              <a:t/>
            </a:r>
            <a:br>
              <a:rPr lang="fr-FR" dirty="0"/>
            </a:br>
            <a:r>
              <a:rPr lang="fr-FR" dirty="0"/>
              <a:t/>
            </a:r>
            <a:br>
              <a:rPr lang="fr-FR" dirty="0"/>
            </a:br>
            <a:r>
              <a:rPr lang="ar-SA" dirty="0"/>
              <a:t>وتهدف إلى تقديم الدعم المباشر للتدريب الخاص</a:t>
            </a:r>
            <a:r>
              <a:rPr lang="fr-FR" dirty="0"/>
              <a:t>.</a:t>
            </a:r>
            <a:br>
              <a:rPr lang="fr-FR" dirty="0"/>
            </a:br>
            <a:r>
              <a:rPr lang="fr-FR" dirty="0"/>
              <a:t/>
            </a:r>
            <a:br>
              <a:rPr lang="fr-FR" dirty="0"/>
            </a:br>
            <a:r>
              <a:rPr lang="ar-SA" dirty="0"/>
              <a:t>هنالك فرعين رئيسيين للتدريبات المحددة</a:t>
            </a:r>
            <a:r>
              <a:rPr lang="fr-FR" dirty="0"/>
              <a:t> :</a:t>
            </a:r>
            <a:br>
              <a:rPr lang="fr-FR" dirty="0"/>
            </a:br>
            <a:r>
              <a:rPr lang="ar-SA" dirty="0"/>
              <a:t>أ) دعم الأنشطة الحيوية (نوع من القوة مرتبطة مع الفعالية وبسرعة أكبر من 10 ٪ من سرعة الفعالية</a:t>
            </a:r>
            <a:r>
              <a:rPr lang="fr-FR" dirty="0"/>
              <a:t>).</a:t>
            </a:r>
            <a:br>
              <a:rPr lang="fr-FR" dirty="0"/>
            </a:br>
            <a:r>
              <a:rPr lang="ar-SA" dirty="0"/>
              <a:t>ب) دعم الطاقة الحيوية / دعم عمليات </a:t>
            </a:r>
            <a:r>
              <a:rPr lang="ar-SA" dirty="0" err="1"/>
              <a:t>الاستقلاب</a:t>
            </a:r>
            <a:r>
              <a:rPr lang="ar-SA" dirty="0"/>
              <a:t> ( امتداد لغاية 90 ٪ من سرعة الفعالية</a:t>
            </a:r>
            <a:r>
              <a:rPr lang="fr-FR" dirty="0"/>
              <a:t> ).</a:t>
            </a:r>
            <a:br>
              <a:rPr lang="fr-FR" dirty="0"/>
            </a:br>
            <a:r>
              <a:rPr lang="fr-FR" dirty="0"/>
              <a:t/>
            </a:r>
            <a:br>
              <a:rPr lang="fr-FR" dirty="0"/>
            </a:br>
            <a:r>
              <a:rPr lang="ar-SA" dirty="0"/>
              <a:t>نستطيع أن نعطي بعض الأمثلة على السرعة المحددة للفعاليات</a:t>
            </a:r>
            <a:r>
              <a:rPr lang="fr-FR" dirty="0"/>
              <a:t> :</a:t>
            </a:r>
            <a:br>
              <a:rPr lang="fr-FR" dirty="0"/>
            </a:br>
            <a:r>
              <a:rPr lang="fr-FR" dirty="0"/>
              <a:t/>
            </a:r>
            <a:br>
              <a:rPr lang="fr-FR" dirty="0"/>
            </a:br>
            <a:r>
              <a:rPr lang="ar-SA" dirty="0"/>
              <a:t>فعالية 800م</a:t>
            </a:r>
            <a:r>
              <a:rPr lang="fr-FR" dirty="0"/>
              <a:t> :</a:t>
            </a:r>
            <a:br>
              <a:rPr lang="fr-FR" dirty="0"/>
            </a:br>
            <a:r>
              <a:rPr lang="ar-SA" dirty="0"/>
              <a:t>السرعة (90%) من سرعة السباق للتكرارات التي أقل من مسافة السباق</a:t>
            </a:r>
            <a:r>
              <a:rPr lang="fr-FR" dirty="0"/>
              <a:t>.</a:t>
            </a:r>
            <a:br>
              <a:rPr lang="fr-FR" dirty="0"/>
            </a:br>
            <a:r>
              <a:rPr lang="ar-SA" dirty="0"/>
              <a:t>السرعة (85%) من سرعة السباق لتكرارات 1000م</a:t>
            </a:r>
            <a:r>
              <a:rPr lang="fr-FR" dirty="0"/>
              <a:t>.</a:t>
            </a:r>
            <a:br>
              <a:rPr lang="fr-FR" dirty="0"/>
            </a:br>
            <a:r>
              <a:rPr lang="ar-SA" dirty="0"/>
              <a:t>السرعة (80%) من سرعة السباق لتكرارات 2000م</a:t>
            </a:r>
            <a:r>
              <a:rPr lang="fr-FR" dirty="0"/>
              <a:t>.</a:t>
            </a:r>
            <a:br>
              <a:rPr lang="fr-FR" dirty="0"/>
            </a:br>
            <a:r>
              <a:rPr lang="fr-FR" dirty="0"/>
              <a:t/>
            </a:r>
            <a:br>
              <a:rPr lang="fr-FR" dirty="0"/>
            </a:br>
            <a:r>
              <a:rPr lang="ar-SA" dirty="0"/>
              <a:t>مثال : لاعب 800م لديه زمن (1:48 دقيقة) فيكون زمن كل 100م (13.5 ثانية</a:t>
            </a:r>
            <a:r>
              <a:rPr lang="fr-FR" dirty="0"/>
              <a:t>)</a:t>
            </a:r>
            <a:br>
              <a:rPr lang="fr-FR" dirty="0"/>
            </a:br>
            <a:r>
              <a:rPr lang="fr-FR" dirty="0"/>
              <a:t>13.5 ÷ 0.90 = 15 </a:t>
            </a:r>
            <a:r>
              <a:rPr lang="ar-SA" dirty="0"/>
              <a:t>ثانية لكل 100م (هذه هي السرعة المحددة). والآن نأتي لبعض التدريبات لتطوير هذا النوع</a:t>
            </a:r>
            <a:r>
              <a:rPr lang="fr-FR" dirty="0"/>
              <a:t> :</a:t>
            </a:r>
            <a:br>
              <a:rPr lang="fr-FR" dirty="0"/>
            </a:br>
            <a:r>
              <a:rPr lang="ar-SA" dirty="0"/>
              <a:t>تكرارات 200م = 30 ثانية</a:t>
            </a:r>
            <a:r>
              <a:rPr lang="fr-FR" dirty="0"/>
              <a:t/>
            </a:r>
            <a:br>
              <a:rPr lang="fr-FR" dirty="0"/>
            </a:br>
            <a:r>
              <a:rPr lang="ar-SA" dirty="0"/>
              <a:t>تكرارات 400م = 60 ثانية</a:t>
            </a:r>
            <a:r>
              <a:rPr lang="fr-FR" dirty="0"/>
              <a:t>.</a:t>
            </a:r>
            <a:br>
              <a:rPr lang="fr-FR" dirty="0"/>
            </a:br>
            <a:r>
              <a:rPr lang="ar-SA" dirty="0"/>
              <a:t>تكرارات 500م = 75 ثانية</a:t>
            </a:r>
            <a:r>
              <a:rPr lang="fr-FR" dirty="0"/>
              <a:t>.</a:t>
            </a:r>
            <a:br>
              <a:rPr lang="fr-FR" dirty="0"/>
            </a:br>
            <a:r>
              <a:rPr lang="ar-SA" dirty="0"/>
              <a:t>تكرارات 600م = 90 ثانية</a:t>
            </a:r>
            <a:r>
              <a:rPr lang="fr-FR" dirty="0"/>
              <a:t>.</a:t>
            </a:r>
            <a:br>
              <a:rPr lang="fr-FR" dirty="0"/>
            </a:br>
            <a:r>
              <a:rPr lang="ar-SA" dirty="0"/>
              <a:t>تكرارات 1000م = 2:37 دقيقة</a:t>
            </a:r>
            <a:r>
              <a:rPr lang="fr-FR" dirty="0"/>
              <a:t>.</a:t>
            </a:r>
            <a:br>
              <a:rPr lang="fr-FR" dirty="0"/>
            </a:br>
            <a:r>
              <a:rPr lang="ar-SA" dirty="0"/>
              <a:t>تكرارات 2000م = 5:40 دقيقة</a:t>
            </a:r>
            <a:r>
              <a:rPr lang="fr-FR" dirty="0"/>
              <a:t/>
            </a:r>
            <a:br>
              <a:rPr lang="fr-FR" dirty="0"/>
            </a:br>
            <a:r>
              <a:rPr lang="ar-SA" dirty="0"/>
              <a:t>سباقات 1500م</a:t>
            </a:r>
            <a:r>
              <a:rPr lang="fr-FR" dirty="0"/>
              <a:t>.</a:t>
            </a:r>
            <a:br>
              <a:rPr lang="fr-FR" dirty="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357982"/>
          </a:xfrm>
        </p:spPr>
        <p:txBody>
          <a:bodyPr>
            <a:normAutofit fontScale="85000" lnSpcReduction="20000"/>
          </a:bodyPr>
          <a:lstStyle/>
          <a:p>
            <a:pPr algn="r" rtl="1">
              <a:buNone/>
            </a:pPr>
            <a:r>
              <a:rPr lang="ar-SA" dirty="0"/>
              <a:t>فعالية 1500م</a:t>
            </a:r>
            <a:r>
              <a:rPr lang="fr-FR" dirty="0"/>
              <a:t> :</a:t>
            </a:r>
            <a:br>
              <a:rPr lang="fr-FR" dirty="0"/>
            </a:br>
            <a:r>
              <a:rPr lang="ar-SA" dirty="0"/>
              <a:t>السرعة (90%) من سرعة السباق للتكرارات التي أقل من مسافة السباق</a:t>
            </a:r>
            <a:r>
              <a:rPr lang="fr-FR" dirty="0"/>
              <a:t>.</a:t>
            </a:r>
            <a:br>
              <a:rPr lang="fr-FR" dirty="0"/>
            </a:br>
            <a:r>
              <a:rPr lang="ar-SA" dirty="0"/>
              <a:t>السرعة (85%) من سرعة السباق لتكرارات 2000م فما فوق</a:t>
            </a:r>
            <a:r>
              <a:rPr lang="fr-FR" dirty="0"/>
              <a:t>.</a:t>
            </a:r>
            <a:br>
              <a:rPr lang="fr-FR" dirty="0"/>
            </a:br>
            <a:r>
              <a:rPr lang="fr-FR" dirty="0"/>
              <a:t/>
            </a:r>
            <a:br>
              <a:rPr lang="fr-FR" dirty="0"/>
            </a:br>
            <a:r>
              <a:rPr lang="ar-SA" dirty="0"/>
              <a:t>مثال : لاعب 1500م لديه زمن (3:30 دقيقة) فيكون زمن كل 100م (14 ثانية</a:t>
            </a:r>
            <a:r>
              <a:rPr lang="fr-FR" dirty="0"/>
              <a:t>)</a:t>
            </a:r>
            <a:br>
              <a:rPr lang="fr-FR" dirty="0"/>
            </a:br>
            <a:r>
              <a:rPr lang="fr-FR" dirty="0"/>
              <a:t>14 ÷ 0.90 = 15 </a:t>
            </a:r>
            <a:r>
              <a:rPr lang="ar-SA" dirty="0"/>
              <a:t>ثانية لكل 100م (هذه هي السرعة المحددة). والآن نأتي لبعض التدريبات لتطوير هذا النوع</a:t>
            </a:r>
            <a:r>
              <a:rPr lang="fr-FR" dirty="0"/>
              <a:t> :</a:t>
            </a:r>
            <a:br>
              <a:rPr lang="fr-FR" dirty="0"/>
            </a:br>
            <a:r>
              <a:rPr lang="ar-SA" dirty="0"/>
              <a:t>تكرارات 400م = 62 ثانية</a:t>
            </a:r>
            <a:r>
              <a:rPr lang="fr-FR" dirty="0"/>
              <a:t>.</a:t>
            </a:r>
            <a:br>
              <a:rPr lang="fr-FR" dirty="0"/>
            </a:br>
            <a:r>
              <a:rPr lang="ar-SA" dirty="0"/>
              <a:t>تكرارات 500م = 77 ثانية</a:t>
            </a:r>
            <a:r>
              <a:rPr lang="fr-FR" dirty="0"/>
              <a:t>.</a:t>
            </a:r>
            <a:br>
              <a:rPr lang="fr-FR" dirty="0"/>
            </a:br>
            <a:r>
              <a:rPr lang="ar-SA" dirty="0"/>
              <a:t>تكرارات 600م = 93 ثانية</a:t>
            </a:r>
            <a:r>
              <a:rPr lang="fr-FR" dirty="0"/>
              <a:t>.</a:t>
            </a:r>
            <a:br>
              <a:rPr lang="fr-FR" dirty="0"/>
            </a:br>
            <a:r>
              <a:rPr lang="ar-SA" dirty="0"/>
              <a:t>تكرارات 1000م = 2:35 دقيقة</a:t>
            </a:r>
            <a:r>
              <a:rPr lang="fr-FR" dirty="0"/>
              <a:t>.</a:t>
            </a:r>
            <a:br>
              <a:rPr lang="fr-FR" dirty="0"/>
            </a:br>
            <a:r>
              <a:rPr lang="ar-SA" dirty="0"/>
              <a:t>تكرارات 2000م = 5:28 دقيقة</a:t>
            </a:r>
            <a:r>
              <a:rPr lang="fr-FR" dirty="0"/>
              <a:t>.</a:t>
            </a:r>
            <a:br>
              <a:rPr lang="fr-FR" dirty="0"/>
            </a:br>
            <a:r>
              <a:rPr lang="ar-SA" dirty="0"/>
              <a:t>تكرارات 3000م = 8:27 دقيقة</a:t>
            </a:r>
            <a:r>
              <a:rPr lang="fr-FR" dirty="0"/>
              <a:t/>
            </a:r>
            <a:br>
              <a:rPr lang="fr-FR" dirty="0"/>
            </a:br>
            <a:r>
              <a:rPr lang="ar-SA" dirty="0"/>
              <a:t>جري 4كم مستمر بثابت 2:45 لكل كيلومتر وبمجموع (11 دقيقة</a:t>
            </a:r>
            <a:r>
              <a:rPr lang="fr-FR" dirty="0"/>
              <a:t>).</a:t>
            </a:r>
            <a:br>
              <a:rPr lang="fr-FR" dirty="0"/>
            </a:br>
            <a:r>
              <a:rPr lang="ar-SA" dirty="0"/>
              <a:t>سباقات 3000م </a:t>
            </a:r>
            <a:r>
              <a:rPr lang="ar-SA" dirty="0" err="1"/>
              <a:t>و</a:t>
            </a:r>
            <a:r>
              <a:rPr lang="ar-SA" dirty="0"/>
              <a:t> 5000م</a:t>
            </a:r>
            <a:r>
              <a:rPr lang="fr-FR" dirty="0"/>
              <a:t>.</a:t>
            </a:r>
          </a:p>
          <a:p>
            <a:pPr algn="r" rtl="1">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normAutofit lnSpcReduction="10000"/>
          </a:bodyPr>
          <a:lstStyle/>
          <a:p>
            <a:pPr algn="r" rtl="1">
              <a:buNone/>
            </a:pPr>
            <a:r>
              <a:rPr lang="ar-SA" b="1" dirty="0"/>
              <a:t>التدريبات الخاصة</a:t>
            </a:r>
            <a:r>
              <a:rPr lang="fr-FR" dirty="0"/>
              <a:t> :</a:t>
            </a:r>
            <a:br>
              <a:rPr lang="fr-FR" dirty="0"/>
            </a:br>
            <a:r>
              <a:rPr lang="fr-FR" dirty="0"/>
              <a:t/>
            </a:r>
            <a:br>
              <a:rPr lang="fr-FR" dirty="0"/>
            </a:br>
            <a:r>
              <a:rPr lang="ar-SA" dirty="0"/>
              <a:t>لديها تأثير مباشر على الأداء والانجاز في فعاليات المسافات المتوسطة والطويلة وهي جميع التدريبات التي تتراوح سرعة أداؤها بين 95 </a:t>
            </a:r>
            <a:r>
              <a:rPr lang="ar-SA" dirty="0" err="1"/>
              <a:t>و</a:t>
            </a:r>
            <a:r>
              <a:rPr lang="ar-SA" dirty="0"/>
              <a:t> 105 ٪ من سرعة السباق</a:t>
            </a:r>
            <a:r>
              <a:rPr lang="fr-FR" dirty="0"/>
              <a:t>.</a:t>
            </a:r>
            <a:br>
              <a:rPr lang="fr-FR" dirty="0"/>
            </a:br>
            <a:r>
              <a:rPr lang="ar-SA" dirty="0"/>
              <a:t>عندما نتحدث عن التدريبات الخاصة فنحن نتحدث عن الجري ولا شيء آخر غير الجري فمثلاً التدريبات الأخرى مثل القوة أو تحمل القوة لها تأثير جيد على التدريبات الخاصة ولكن يجب أداؤها ضمن فترة التدريبات الأساسية أو فترة التدريبات المحددة</a:t>
            </a:r>
            <a:r>
              <a:rPr lang="fr-FR" dirty="0"/>
              <a:t>.</a:t>
            </a:r>
            <a:br>
              <a:rPr lang="fr-FR" dirty="0"/>
            </a:br>
            <a:r>
              <a:rPr lang="fr-FR" dirty="0"/>
              <a:t/>
            </a:r>
            <a:br>
              <a:rPr lang="fr-FR" dirty="0"/>
            </a:br>
            <a:r>
              <a:rPr lang="ar-SA" dirty="0"/>
              <a:t>والآن باستخدام الشدة السابقة 95%-105% نستطيع إيجاد السرعة الخاصة لكل فعالية كما يلي</a:t>
            </a:r>
            <a:r>
              <a:rPr lang="fr-FR" dirty="0"/>
              <a:t> :</a:t>
            </a:r>
            <a:br>
              <a:rPr lang="fr-FR" dirty="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86544"/>
          </a:xfrm>
        </p:spPr>
        <p:txBody>
          <a:bodyPr>
            <a:normAutofit/>
          </a:bodyPr>
          <a:lstStyle/>
          <a:p>
            <a:pPr algn="r" rtl="1">
              <a:buNone/>
            </a:pPr>
            <a:r>
              <a:rPr lang="ar-SA" dirty="0"/>
              <a:t>لاعب 800م زمنه (1:48) فإن السرعة الخاصة لديه هي 12.9 – 14.2 ثانية لكل 100م</a:t>
            </a:r>
            <a:r>
              <a:rPr lang="fr-FR" dirty="0"/>
              <a:t>.</a:t>
            </a:r>
            <a:br>
              <a:rPr lang="fr-FR" dirty="0"/>
            </a:br>
            <a:r>
              <a:rPr lang="ar-SA" dirty="0"/>
              <a:t>لاعب 1500م زمنه (3:30) فإن السرعة الخاصة لديه هي 13.3 – 14.7 ثانية لكل 100م</a:t>
            </a:r>
            <a:r>
              <a:rPr lang="fr-FR" dirty="0"/>
              <a:t>.</a:t>
            </a:r>
            <a:br>
              <a:rPr lang="fr-FR" dirty="0"/>
            </a:br>
            <a:r>
              <a:rPr lang="ar-SA" dirty="0"/>
              <a:t>لاعب 5000م زمنه (13:00 دقيقة) فإن السرعة الخاصة لديه هي 14.8 – 16.4 ثانية لكل 100م</a:t>
            </a:r>
            <a:r>
              <a:rPr lang="fr-FR" dirty="0"/>
              <a:t>.</a:t>
            </a:r>
            <a:br>
              <a:rPr lang="fr-FR" dirty="0"/>
            </a:br>
            <a:r>
              <a:rPr lang="ar-SA" dirty="0"/>
              <a:t>لاعب 10000م زمنه (26:40 دقيقة) فإن السرعة الخاصة لديه هي 15.2 – 16.8 ثانية لكل 100م</a:t>
            </a:r>
            <a:r>
              <a:rPr lang="fr-FR" dirty="0"/>
              <a:t>.</a:t>
            </a:r>
            <a:br>
              <a:rPr lang="fr-FR" dirty="0"/>
            </a:br>
            <a:r>
              <a:rPr lang="ar-SA" dirty="0"/>
              <a:t>لاعب نصف </a:t>
            </a:r>
            <a:r>
              <a:rPr lang="ar-SA" dirty="0" err="1"/>
              <a:t>ماراثون</a:t>
            </a:r>
            <a:r>
              <a:rPr lang="ar-SA" dirty="0"/>
              <a:t> زمنه (60 دقيقة) فإن السرعة الخاصة لديه هي 16.2 – 17.8 ثانية لكل 100م</a:t>
            </a:r>
            <a:r>
              <a:rPr lang="fr-FR" dirty="0"/>
              <a:t>.</a:t>
            </a:r>
            <a:br>
              <a:rPr lang="fr-FR" dirty="0"/>
            </a:br>
            <a:r>
              <a:rPr lang="fr-FR" dirty="0"/>
              <a:t/>
            </a:r>
            <a:br>
              <a:rPr lang="fr-FR" dirty="0"/>
            </a:b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204</Words>
  <Application>Microsoft Office PowerPoint</Application>
  <PresentationFormat>Affichage à l'écran (4:3)</PresentationFormat>
  <Paragraphs>18</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المحاضرة رقم :03 الجري المتوسط و الطويل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رقم :03 الجري المتوسط و الطويل</dc:title>
  <dc:creator>zcs</dc:creator>
  <cp:lastModifiedBy>zcs</cp:lastModifiedBy>
  <cp:revision>4</cp:revision>
  <dcterms:created xsi:type="dcterms:W3CDTF">2019-12-08T19:01:24Z</dcterms:created>
  <dcterms:modified xsi:type="dcterms:W3CDTF">2019-12-08T19:38:48Z</dcterms:modified>
</cp:coreProperties>
</file>