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533" r:id="rId2"/>
    <p:sldId id="558" r:id="rId3"/>
    <p:sldId id="559" r:id="rId4"/>
    <p:sldId id="501" r:id="rId5"/>
    <p:sldId id="503" r:id="rId6"/>
    <p:sldId id="548" r:id="rId7"/>
    <p:sldId id="550" r:id="rId8"/>
    <p:sldId id="536" r:id="rId9"/>
    <p:sldId id="569" r:id="rId10"/>
    <p:sldId id="537" r:id="rId11"/>
    <p:sldId id="561" r:id="rId12"/>
    <p:sldId id="538" r:id="rId13"/>
    <p:sldId id="562" r:id="rId14"/>
    <p:sldId id="540" r:id="rId15"/>
    <p:sldId id="477" r:id="rId16"/>
    <p:sldId id="480" r:id="rId17"/>
    <p:sldId id="563" r:id="rId18"/>
    <p:sldId id="486" r:id="rId19"/>
    <p:sldId id="508" r:id="rId20"/>
    <p:sldId id="564" r:id="rId21"/>
    <p:sldId id="549" r:id="rId22"/>
    <p:sldId id="475" r:id="rId23"/>
    <p:sldId id="505" r:id="rId24"/>
    <p:sldId id="509" r:id="rId25"/>
    <p:sldId id="572" r:id="rId26"/>
    <p:sldId id="510" r:id="rId27"/>
    <p:sldId id="511" r:id="rId28"/>
    <p:sldId id="554" r:id="rId29"/>
    <p:sldId id="571" r:id="rId30"/>
    <p:sldId id="574" r:id="rId31"/>
    <p:sldId id="506" r:id="rId32"/>
    <p:sldId id="566" r:id="rId33"/>
    <p:sldId id="567" r:id="rId34"/>
    <p:sldId id="568" r:id="rId35"/>
    <p:sldId id="573" r:id="rId36"/>
  </p:sldIdLst>
  <p:sldSz cx="9906000" cy="6858000" type="A4"/>
  <p:notesSz cx="7099300" cy="10234613"/>
  <p:defaultTextStyle>
    <a:defPPr>
      <a:defRPr lang="en-US"/>
    </a:defPPr>
    <a:lvl1pPr algn="l" rtl="0" fontAlgn="base">
      <a:spcBef>
        <a:spcPct val="50000"/>
      </a:spcBef>
      <a:spcAft>
        <a:spcPct val="0"/>
      </a:spcAft>
      <a:defRPr sz="2400" kern="1200">
        <a:solidFill>
          <a:schemeClr val="tx1"/>
        </a:solidFill>
        <a:latin typeface="Comic Sans MS" pitchFamily="66" charset="0"/>
        <a:ea typeface="+mn-ea"/>
        <a:cs typeface="+mn-cs"/>
      </a:defRPr>
    </a:lvl1pPr>
    <a:lvl2pPr marL="457200" algn="l" rtl="0" fontAlgn="base">
      <a:spcBef>
        <a:spcPct val="50000"/>
      </a:spcBef>
      <a:spcAft>
        <a:spcPct val="0"/>
      </a:spcAft>
      <a:defRPr sz="2400" kern="1200">
        <a:solidFill>
          <a:schemeClr val="tx1"/>
        </a:solidFill>
        <a:latin typeface="Comic Sans MS" pitchFamily="66" charset="0"/>
        <a:ea typeface="+mn-ea"/>
        <a:cs typeface="+mn-cs"/>
      </a:defRPr>
    </a:lvl2pPr>
    <a:lvl3pPr marL="914400" algn="l" rtl="0" fontAlgn="base">
      <a:spcBef>
        <a:spcPct val="50000"/>
      </a:spcBef>
      <a:spcAft>
        <a:spcPct val="0"/>
      </a:spcAft>
      <a:defRPr sz="2400" kern="1200">
        <a:solidFill>
          <a:schemeClr val="tx1"/>
        </a:solidFill>
        <a:latin typeface="Comic Sans MS" pitchFamily="66" charset="0"/>
        <a:ea typeface="+mn-ea"/>
        <a:cs typeface="+mn-cs"/>
      </a:defRPr>
    </a:lvl3pPr>
    <a:lvl4pPr marL="1371600" algn="l" rtl="0" fontAlgn="base">
      <a:spcBef>
        <a:spcPct val="50000"/>
      </a:spcBef>
      <a:spcAft>
        <a:spcPct val="0"/>
      </a:spcAft>
      <a:defRPr sz="2400" kern="1200">
        <a:solidFill>
          <a:schemeClr val="tx1"/>
        </a:solidFill>
        <a:latin typeface="Comic Sans MS" pitchFamily="66" charset="0"/>
        <a:ea typeface="+mn-ea"/>
        <a:cs typeface="+mn-cs"/>
      </a:defRPr>
    </a:lvl4pPr>
    <a:lvl5pPr marL="1828800" algn="l" rtl="0" fontAlgn="base">
      <a:spcBef>
        <a:spcPct val="5000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FFFFCC"/>
    <a:srgbClr val="C0C0C0"/>
    <a:srgbClr val="FF000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477" autoAdjust="0"/>
    <p:restoredTop sz="88815" autoAdjust="0"/>
  </p:normalViewPr>
  <p:slideViewPr>
    <p:cSldViewPr>
      <p:cViewPr varScale="1">
        <p:scale>
          <a:sx n="66" d="100"/>
          <a:sy n="66" d="100"/>
        </p:scale>
        <p:origin x="-240" y="-96"/>
      </p:cViewPr>
      <p:guideLst>
        <p:guide orient="horz" pos="120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82" y="-78"/>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6313" tIns="48156" rIns="96313" bIns="48156" numCol="1" anchor="t" anchorCtr="0" compatLnSpc="1">
            <a:prstTxWarp prst="textNoShape">
              <a:avLst/>
            </a:prstTxWarp>
          </a:bodyPr>
          <a:lstStyle>
            <a:lvl1pPr defTabSz="961557">
              <a:spcBef>
                <a:spcPct val="0"/>
              </a:spcBef>
              <a:defRPr sz="1300">
                <a:latin typeface="Times New Roman" pitchFamily="18" charset="0"/>
              </a:defRPr>
            </a:lvl1pPr>
          </a:lstStyle>
          <a:p>
            <a:pPr>
              <a:defRPr/>
            </a:pPr>
            <a:endParaRPr lang="fr-FR"/>
          </a:p>
        </p:txBody>
      </p:sp>
      <p:sp>
        <p:nvSpPr>
          <p:cNvPr id="16387" name="Rectangle 3"/>
          <p:cNvSpPr>
            <a:spLocks noGrp="1" noChangeArrowheads="1"/>
          </p:cNvSpPr>
          <p:nvPr>
            <p:ph type="dt" sz="quarter" idx="1"/>
          </p:nvPr>
        </p:nvSpPr>
        <p:spPr bwMode="auto">
          <a:xfrm>
            <a:off x="4022725" y="0"/>
            <a:ext cx="3076575" cy="512763"/>
          </a:xfrm>
          <a:prstGeom prst="rect">
            <a:avLst/>
          </a:prstGeom>
          <a:noFill/>
          <a:ln w="9525">
            <a:noFill/>
            <a:miter lim="800000"/>
            <a:headEnd/>
            <a:tailEnd/>
          </a:ln>
          <a:effectLst/>
        </p:spPr>
        <p:txBody>
          <a:bodyPr vert="horz" wrap="square" lIns="96313" tIns="48156" rIns="96313" bIns="48156" numCol="1" anchor="t" anchorCtr="0" compatLnSpc="1">
            <a:prstTxWarp prst="textNoShape">
              <a:avLst/>
            </a:prstTxWarp>
          </a:bodyPr>
          <a:lstStyle>
            <a:lvl1pPr algn="r" defTabSz="961557">
              <a:spcBef>
                <a:spcPct val="0"/>
              </a:spcBef>
              <a:defRPr sz="1300">
                <a:latin typeface="Times New Roman" pitchFamily="18" charset="0"/>
              </a:defRPr>
            </a:lvl1pPr>
          </a:lstStyle>
          <a:p>
            <a:pPr>
              <a:defRPr/>
            </a:pPr>
            <a:endParaRPr lang="fr-FR"/>
          </a:p>
        </p:txBody>
      </p:sp>
      <p:sp>
        <p:nvSpPr>
          <p:cNvPr id="16388" name="Rectangle 4"/>
          <p:cNvSpPr>
            <a:spLocks noGrp="1" noChangeArrowheads="1"/>
          </p:cNvSpPr>
          <p:nvPr>
            <p:ph type="ftr" sz="quarter" idx="2"/>
          </p:nvPr>
        </p:nvSpPr>
        <p:spPr bwMode="auto">
          <a:xfrm>
            <a:off x="0" y="9721850"/>
            <a:ext cx="3076575" cy="512763"/>
          </a:xfrm>
          <a:prstGeom prst="rect">
            <a:avLst/>
          </a:prstGeom>
          <a:noFill/>
          <a:ln w="9525">
            <a:noFill/>
            <a:miter lim="800000"/>
            <a:headEnd/>
            <a:tailEnd/>
          </a:ln>
          <a:effectLst/>
        </p:spPr>
        <p:txBody>
          <a:bodyPr vert="horz" wrap="square" lIns="96313" tIns="48156" rIns="96313" bIns="48156" numCol="1" anchor="b" anchorCtr="0" compatLnSpc="1">
            <a:prstTxWarp prst="textNoShape">
              <a:avLst/>
            </a:prstTxWarp>
          </a:bodyPr>
          <a:lstStyle>
            <a:lvl1pPr defTabSz="961557">
              <a:spcBef>
                <a:spcPct val="0"/>
              </a:spcBef>
              <a:defRPr sz="1300">
                <a:latin typeface="Times New Roman" pitchFamily="18" charset="0"/>
              </a:defRPr>
            </a:lvl1pPr>
          </a:lstStyle>
          <a:p>
            <a:pPr>
              <a:defRPr/>
            </a:pPr>
            <a:endParaRPr lang="fr-FR"/>
          </a:p>
        </p:txBody>
      </p:sp>
      <p:sp>
        <p:nvSpPr>
          <p:cNvPr id="16389" name="Rectangle 5"/>
          <p:cNvSpPr>
            <a:spLocks noGrp="1" noChangeArrowheads="1"/>
          </p:cNvSpPr>
          <p:nvPr>
            <p:ph type="sldNum" sz="quarter" idx="3"/>
          </p:nvPr>
        </p:nvSpPr>
        <p:spPr bwMode="auto">
          <a:xfrm>
            <a:off x="4022725" y="9721850"/>
            <a:ext cx="3076575" cy="512763"/>
          </a:xfrm>
          <a:prstGeom prst="rect">
            <a:avLst/>
          </a:prstGeom>
          <a:noFill/>
          <a:ln w="9525">
            <a:noFill/>
            <a:miter lim="800000"/>
            <a:headEnd/>
            <a:tailEnd/>
          </a:ln>
          <a:effectLst/>
        </p:spPr>
        <p:txBody>
          <a:bodyPr vert="horz" wrap="square" lIns="96313" tIns="48156" rIns="96313" bIns="48156" numCol="1" anchor="b" anchorCtr="0" compatLnSpc="1">
            <a:prstTxWarp prst="textNoShape">
              <a:avLst/>
            </a:prstTxWarp>
          </a:bodyPr>
          <a:lstStyle>
            <a:lvl1pPr algn="r" defTabSz="961557">
              <a:spcBef>
                <a:spcPct val="0"/>
              </a:spcBef>
              <a:defRPr sz="1300">
                <a:latin typeface="Times New Roman" pitchFamily="18" charset="0"/>
              </a:defRPr>
            </a:lvl1pPr>
          </a:lstStyle>
          <a:p>
            <a:pPr>
              <a:defRPr/>
            </a:pPr>
            <a:fld id="{5E60372A-7CF9-4E50-AEBB-8E00D9E87BDC}" type="slidenum">
              <a:rPr lang="fr-FR"/>
              <a:pPr>
                <a:defRPr/>
              </a:pPr>
              <a:t>‹N°›</a:t>
            </a:fld>
            <a:endParaRPr lang="fr-F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6313" tIns="48156" rIns="96313" bIns="48156" numCol="1" anchor="t" anchorCtr="0" compatLnSpc="1">
            <a:prstTxWarp prst="textNoShape">
              <a:avLst/>
            </a:prstTxWarp>
          </a:bodyPr>
          <a:lstStyle>
            <a:lvl1pPr defTabSz="961557">
              <a:spcBef>
                <a:spcPct val="0"/>
              </a:spcBef>
              <a:defRPr sz="1300">
                <a:latin typeface="Times New Roman" pitchFamily="18" charset="0"/>
              </a:defRPr>
            </a:lvl1pPr>
          </a:lstStyle>
          <a:p>
            <a:pPr>
              <a:defRPr/>
            </a:pPr>
            <a:endParaRPr lang="fr-FR"/>
          </a:p>
        </p:txBody>
      </p:sp>
      <p:sp>
        <p:nvSpPr>
          <p:cNvPr id="11267" name="Rectangle 3"/>
          <p:cNvSpPr>
            <a:spLocks noGrp="1" noChangeArrowheads="1"/>
          </p:cNvSpPr>
          <p:nvPr>
            <p:ph type="dt" idx="1"/>
          </p:nvPr>
        </p:nvSpPr>
        <p:spPr bwMode="auto">
          <a:xfrm>
            <a:off x="4022725" y="0"/>
            <a:ext cx="3076575" cy="512763"/>
          </a:xfrm>
          <a:prstGeom prst="rect">
            <a:avLst/>
          </a:prstGeom>
          <a:noFill/>
          <a:ln w="9525">
            <a:noFill/>
            <a:miter lim="800000"/>
            <a:headEnd/>
            <a:tailEnd/>
          </a:ln>
          <a:effectLst/>
        </p:spPr>
        <p:txBody>
          <a:bodyPr vert="horz" wrap="square" lIns="96313" tIns="48156" rIns="96313" bIns="48156" numCol="1" anchor="t" anchorCtr="0" compatLnSpc="1">
            <a:prstTxWarp prst="textNoShape">
              <a:avLst/>
            </a:prstTxWarp>
          </a:bodyPr>
          <a:lstStyle>
            <a:lvl1pPr algn="r" defTabSz="961557">
              <a:spcBef>
                <a:spcPct val="0"/>
              </a:spcBef>
              <a:defRPr sz="1300">
                <a:latin typeface="Times New Roman" pitchFamily="18" charset="0"/>
              </a:defRPr>
            </a:lvl1pPr>
          </a:lstStyle>
          <a:p>
            <a:pPr>
              <a:defRPr/>
            </a:pPr>
            <a:endParaRPr lang="fr-FR"/>
          </a:p>
        </p:txBody>
      </p:sp>
      <p:sp>
        <p:nvSpPr>
          <p:cNvPr id="38916" name="Rectangle 4"/>
          <p:cNvSpPr>
            <a:spLocks noChangeArrowheads="1" noTextEdit="1"/>
          </p:cNvSpPr>
          <p:nvPr>
            <p:ph type="sldImg" idx="2"/>
          </p:nvPr>
        </p:nvSpPr>
        <p:spPr bwMode="auto">
          <a:xfrm>
            <a:off x="777875" y="766763"/>
            <a:ext cx="5548313" cy="3840162"/>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236538" y="4860925"/>
            <a:ext cx="6626225" cy="4606925"/>
          </a:xfrm>
          <a:prstGeom prst="rect">
            <a:avLst/>
          </a:prstGeom>
          <a:noFill/>
          <a:ln w="9525">
            <a:noFill/>
            <a:miter lim="800000"/>
            <a:headEnd/>
            <a:tailEnd/>
          </a:ln>
          <a:effectLst/>
        </p:spPr>
        <p:txBody>
          <a:bodyPr vert="horz" wrap="square" lIns="96313" tIns="48156" rIns="96313" bIns="48156"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1270" name="Rectangle 6"/>
          <p:cNvSpPr>
            <a:spLocks noGrp="1" noChangeArrowheads="1"/>
          </p:cNvSpPr>
          <p:nvPr>
            <p:ph type="ftr" sz="quarter" idx="4"/>
          </p:nvPr>
        </p:nvSpPr>
        <p:spPr bwMode="auto">
          <a:xfrm>
            <a:off x="0" y="9721850"/>
            <a:ext cx="3076575" cy="512763"/>
          </a:xfrm>
          <a:prstGeom prst="rect">
            <a:avLst/>
          </a:prstGeom>
          <a:noFill/>
          <a:ln w="9525">
            <a:noFill/>
            <a:miter lim="800000"/>
            <a:headEnd/>
            <a:tailEnd/>
          </a:ln>
          <a:effectLst/>
        </p:spPr>
        <p:txBody>
          <a:bodyPr vert="horz" wrap="square" lIns="96313" tIns="48156" rIns="96313" bIns="48156" numCol="1" anchor="b" anchorCtr="0" compatLnSpc="1">
            <a:prstTxWarp prst="textNoShape">
              <a:avLst/>
            </a:prstTxWarp>
          </a:bodyPr>
          <a:lstStyle>
            <a:lvl1pPr defTabSz="961557">
              <a:spcBef>
                <a:spcPct val="0"/>
              </a:spcBef>
              <a:defRPr sz="1300">
                <a:latin typeface="Times New Roman" pitchFamily="18" charset="0"/>
              </a:defRPr>
            </a:lvl1pPr>
          </a:lstStyle>
          <a:p>
            <a:pPr>
              <a:defRPr/>
            </a:pPr>
            <a:endParaRPr lang="fr-FR"/>
          </a:p>
        </p:txBody>
      </p:sp>
      <p:sp>
        <p:nvSpPr>
          <p:cNvPr id="11271" name="Rectangle 7"/>
          <p:cNvSpPr>
            <a:spLocks noGrp="1" noChangeArrowheads="1"/>
          </p:cNvSpPr>
          <p:nvPr>
            <p:ph type="sldNum" sz="quarter" idx="5"/>
          </p:nvPr>
        </p:nvSpPr>
        <p:spPr bwMode="auto">
          <a:xfrm>
            <a:off x="4022725" y="9721850"/>
            <a:ext cx="3076575" cy="512763"/>
          </a:xfrm>
          <a:prstGeom prst="rect">
            <a:avLst/>
          </a:prstGeom>
          <a:noFill/>
          <a:ln w="9525">
            <a:noFill/>
            <a:miter lim="800000"/>
            <a:headEnd/>
            <a:tailEnd/>
          </a:ln>
          <a:effectLst/>
        </p:spPr>
        <p:txBody>
          <a:bodyPr vert="horz" wrap="square" lIns="96313" tIns="48156" rIns="96313" bIns="48156" numCol="1" anchor="b" anchorCtr="0" compatLnSpc="1">
            <a:prstTxWarp prst="textNoShape">
              <a:avLst/>
            </a:prstTxWarp>
          </a:bodyPr>
          <a:lstStyle>
            <a:lvl1pPr algn="r" defTabSz="961557">
              <a:spcBef>
                <a:spcPct val="0"/>
              </a:spcBef>
              <a:defRPr sz="1300">
                <a:latin typeface="Times New Roman" pitchFamily="18" charset="0"/>
              </a:defRPr>
            </a:lvl1pPr>
          </a:lstStyle>
          <a:p>
            <a:pPr>
              <a:defRPr/>
            </a:pPr>
            <a:fld id="{EB9237D6-AB71-4B57-85E7-72E3A93945EC}" type="slidenum">
              <a:rPr lang="fr-FR"/>
              <a:pPr>
                <a:defRPr/>
              </a:pPr>
              <a:t>‹N°›</a:t>
            </a:fld>
            <a:endParaRPr lang="fr-F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a:ln/>
        </p:spPr>
      </p:sp>
      <p:sp>
        <p:nvSpPr>
          <p:cNvPr id="39939" name="Espace réservé des commentaires 2"/>
          <p:cNvSpPr>
            <a:spLocks noGrp="1"/>
          </p:cNvSpPr>
          <p:nvPr>
            <p:ph type="body" idx="1"/>
          </p:nvPr>
        </p:nvSpPr>
        <p:spPr>
          <a:noFill/>
          <a:ln/>
        </p:spPr>
        <p:txBody>
          <a:bodyPr/>
          <a:lstStyle/>
          <a:p>
            <a:endParaRPr lang="fr-FR" smtClean="0"/>
          </a:p>
        </p:txBody>
      </p:sp>
      <p:sp>
        <p:nvSpPr>
          <p:cNvPr id="39940" name="Espace réservé du numéro de diapositive 3"/>
          <p:cNvSpPr>
            <a:spLocks noGrp="1"/>
          </p:cNvSpPr>
          <p:nvPr>
            <p:ph type="sldNum" sz="quarter" idx="5"/>
          </p:nvPr>
        </p:nvSpPr>
        <p:spPr>
          <a:noFill/>
        </p:spPr>
        <p:txBody>
          <a:bodyPr/>
          <a:lstStyle/>
          <a:p>
            <a:pPr defTabSz="960438"/>
            <a:fld id="{9CC524F0-26BF-4F7F-90CB-B2334A825D56}" type="slidenum">
              <a:rPr lang="ar-SA" smtClean="0">
                <a:cs typeface="Times New Roman" pitchFamily="18" charset="0"/>
              </a:rPr>
              <a:pPr defTabSz="960438"/>
              <a:t>1</a:t>
            </a:fld>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Rot="1" noChangeArrowheads="1" noTextEdit="1"/>
          </p:cNvSpPr>
          <p:nvPr>
            <p:ph type="sldImg"/>
          </p:nvPr>
        </p:nvSpPr>
        <p:spPr>
          <a:xfrm>
            <a:off x="788988" y="774700"/>
            <a:ext cx="5521325" cy="3822700"/>
          </a:xfrm>
          <a:ln cap="flat"/>
        </p:spPr>
      </p:sp>
      <p:sp>
        <p:nvSpPr>
          <p:cNvPr id="49155"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960438"/>
            <a:fld id="{39182E01-D770-4F98-A8A3-8FC44DA8C3C9}" type="slidenum">
              <a:rPr lang="ar-SA" smtClean="0">
                <a:cs typeface="Times New Roman" pitchFamily="18" charset="0"/>
              </a:rPr>
              <a:pPr defTabSz="960438"/>
              <a:t>11</a:t>
            </a:fld>
            <a:endParaRPr lang="fr-FR" smtClean="0"/>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Rot="1" noChangeArrowheads="1" noTextEdit="1"/>
          </p:cNvSpPr>
          <p:nvPr>
            <p:ph type="sldImg"/>
          </p:nvPr>
        </p:nvSpPr>
        <p:spPr>
          <a:xfrm>
            <a:off x="788988" y="774700"/>
            <a:ext cx="5521325" cy="3822700"/>
          </a:xfrm>
          <a:ln cap="flat"/>
        </p:spPr>
      </p:sp>
      <p:sp>
        <p:nvSpPr>
          <p:cNvPr id="51203"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pPr defTabSz="960438"/>
            <a:fld id="{1CD9A29B-03A3-4CD8-932D-2C32401B6870}" type="slidenum">
              <a:rPr lang="ar-SA" smtClean="0">
                <a:cs typeface="Times New Roman" pitchFamily="18" charset="0"/>
              </a:rPr>
              <a:pPr defTabSz="960438"/>
              <a:t>13</a:t>
            </a:fld>
            <a:endParaRPr lang="fr-FR" smtClean="0"/>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Rot="1" noChangeArrowheads="1" noTextEdit="1"/>
          </p:cNvSpPr>
          <p:nvPr>
            <p:ph type="sldImg"/>
          </p:nvPr>
        </p:nvSpPr>
        <p:spPr>
          <a:xfrm>
            <a:off x="788988" y="774700"/>
            <a:ext cx="5521325" cy="3822700"/>
          </a:xfrm>
          <a:ln cap="flat"/>
        </p:spPr>
      </p:sp>
      <p:sp>
        <p:nvSpPr>
          <p:cNvPr id="53251"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pPr defTabSz="960438"/>
            <a:fld id="{64B84ACA-829A-4E84-AFED-1F37FBA6402B}" type="slidenum">
              <a:rPr lang="ar-SA" smtClean="0">
                <a:cs typeface="Times New Roman" pitchFamily="18" charset="0"/>
              </a:rPr>
              <a:pPr defTabSz="960438"/>
              <a:t>15</a:t>
            </a:fld>
            <a:endParaRPr lang="fr-FR" smtClean="0"/>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960438"/>
            <a:fld id="{28E3563E-A84B-419C-A5A7-A85FEAECC885}" type="slidenum">
              <a:rPr lang="ar-SA" smtClean="0">
                <a:cs typeface="Times New Roman" pitchFamily="18" charset="0"/>
              </a:rPr>
              <a:pPr defTabSz="960438"/>
              <a:t>16</a:t>
            </a:fld>
            <a:endParaRPr lang="fr-FR" smtClean="0"/>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e l'image des diapositives 1"/>
          <p:cNvSpPr>
            <a:spLocks noGrp="1" noRot="1" noChangeAspect="1" noTextEdit="1"/>
          </p:cNvSpPr>
          <p:nvPr>
            <p:ph type="sldImg"/>
          </p:nvPr>
        </p:nvSpPr>
        <p:spPr>
          <a:ln/>
        </p:spPr>
      </p:sp>
      <p:sp>
        <p:nvSpPr>
          <p:cNvPr id="56323" name="Espace réservé des commentaires 2"/>
          <p:cNvSpPr>
            <a:spLocks noGrp="1"/>
          </p:cNvSpPr>
          <p:nvPr>
            <p:ph type="body" idx="1"/>
          </p:nvPr>
        </p:nvSpPr>
        <p:spPr>
          <a:noFill/>
          <a:ln/>
        </p:spPr>
        <p:txBody>
          <a:bodyPr/>
          <a:lstStyle/>
          <a:p>
            <a:endParaRPr lang="fr-FR" smtClean="0"/>
          </a:p>
        </p:txBody>
      </p:sp>
      <p:sp>
        <p:nvSpPr>
          <p:cNvPr id="56324" name="Espace réservé du numéro de diapositive 3"/>
          <p:cNvSpPr>
            <a:spLocks noGrp="1"/>
          </p:cNvSpPr>
          <p:nvPr>
            <p:ph type="sldNum" sz="quarter" idx="5"/>
          </p:nvPr>
        </p:nvSpPr>
        <p:spPr>
          <a:noFill/>
        </p:spPr>
        <p:txBody>
          <a:bodyPr/>
          <a:lstStyle/>
          <a:p>
            <a:pPr defTabSz="960438"/>
            <a:fld id="{E07E3E43-E4CB-4D3B-B5D8-8D195B81E34B}" type="slidenum">
              <a:rPr lang="fr-FR" smtClean="0"/>
              <a:pPr defTabSz="960438"/>
              <a:t>17</a:t>
            </a:fld>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pPr defTabSz="960438"/>
            <a:fld id="{BB7DA34B-2647-4CE3-ADB6-F5B27D71813B}" type="slidenum">
              <a:rPr lang="ar-SA" smtClean="0">
                <a:cs typeface="Times New Roman" pitchFamily="18" charset="0"/>
              </a:rPr>
              <a:pPr defTabSz="960438"/>
              <a:t>18</a:t>
            </a:fld>
            <a:endParaRPr lang="fr-FR" smtClean="0"/>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pPr defTabSz="960438"/>
            <a:fld id="{DC132391-F675-43D3-B735-7728374D64DE}" type="slidenum">
              <a:rPr lang="ar-SA" smtClean="0">
                <a:cs typeface="Times New Roman" pitchFamily="18" charset="0"/>
              </a:rPr>
              <a:pPr defTabSz="960438"/>
              <a:t>19</a:t>
            </a:fld>
            <a:endParaRPr lang="fr-FR" smtClean="0"/>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a:ln/>
        </p:spPr>
      </p:sp>
      <p:sp>
        <p:nvSpPr>
          <p:cNvPr id="40963" name="Espace réservé des commentaires 2"/>
          <p:cNvSpPr>
            <a:spLocks noGrp="1"/>
          </p:cNvSpPr>
          <p:nvPr>
            <p:ph type="body" idx="1"/>
          </p:nvPr>
        </p:nvSpPr>
        <p:spPr>
          <a:noFill/>
          <a:ln/>
        </p:spPr>
        <p:txBody>
          <a:bodyPr/>
          <a:lstStyle/>
          <a:p>
            <a:endParaRPr lang="fr-FR" smtClean="0"/>
          </a:p>
        </p:txBody>
      </p:sp>
      <p:sp>
        <p:nvSpPr>
          <p:cNvPr id="40964" name="Espace réservé du numéro de diapositive 3"/>
          <p:cNvSpPr>
            <a:spLocks noGrp="1"/>
          </p:cNvSpPr>
          <p:nvPr>
            <p:ph type="sldNum" sz="quarter" idx="5"/>
          </p:nvPr>
        </p:nvSpPr>
        <p:spPr>
          <a:noFill/>
        </p:spPr>
        <p:txBody>
          <a:bodyPr/>
          <a:lstStyle/>
          <a:p>
            <a:pPr defTabSz="960438"/>
            <a:fld id="{70E04268-9ED4-4B79-AB33-A501CAAC7B2D}" type="slidenum">
              <a:rPr lang="ar-SA" smtClean="0">
                <a:cs typeface="Times New Roman" pitchFamily="18" charset="0"/>
              </a:rPr>
              <a:pPr defTabSz="960438"/>
              <a:t>2</a:t>
            </a:fld>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a:ln/>
        </p:spPr>
      </p:sp>
      <p:sp>
        <p:nvSpPr>
          <p:cNvPr id="59395" name="Espace réservé des commentaires 2"/>
          <p:cNvSpPr>
            <a:spLocks noGrp="1"/>
          </p:cNvSpPr>
          <p:nvPr>
            <p:ph type="body" idx="1"/>
          </p:nvPr>
        </p:nvSpPr>
        <p:spPr>
          <a:noFill/>
          <a:ln/>
        </p:spPr>
        <p:txBody>
          <a:bodyPr/>
          <a:lstStyle/>
          <a:p>
            <a:endParaRPr lang="fr-FR" smtClean="0"/>
          </a:p>
        </p:txBody>
      </p:sp>
      <p:sp>
        <p:nvSpPr>
          <p:cNvPr id="59396" name="Espace réservé du numéro de diapositive 3"/>
          <p:cNvSpPr>
            <a:spLocks noGrp="1"/>
          </p:cNvSpPr>
          <p:nvPr>
            <p:ph type="sldNum" sz="quarter" idx="5"/>
          </p:nvPr>
        </p:nvSpPr>
        <p:spPr>
          <a:noFill/>
        </p:spPr>
        <p:txBody>
          <a:bodyPr/>
          <a:lstStyle/>
          <a:p>
            <a:pPr defTabSz="960438"/>
            <a:fld id="{E3ABEE29-726F-4210-A461-95BAE0C737C1}" type="slidenum">
              <a:rPr lang="fr-FR" smtClean="0"/>
              <a:pPr defTabSz="960438"/>
              <a:t>20</a:t>
            </a:fld>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a:ln/>
        </p:spPr>
      </p:sp>
      <p:sp>
        <p:nvSpPr>
          <p:cNvPr id="60419" name="Espace réservé des commentaires 2"/>
          <p:cNvSpPr>
            <a:spLocks noGrp="1"/>
          </p:cNvSpPr>
          <p:nvPr>
            <p:ph type="body" idx="1"/>
          </p:nvPr>
        </p:nvSpPr>
        <p:spPr>
          <a:noFill/>
          <a:ln/>
        </p:spPr>
        <p:txBody>
          <a:bodyPr/>
          <a:lstStyle/>
          <a:p>
            <a:endParaRPr lang="fr-FR" smtClean="0"/>
          </a:p>
        </p:txBody>
      </p:sp>
      <p:sp>
        <p:nvSpPr>
          <p:cNvPr id="60420" name="Espace réservé du numéro de diapositive 3"/>
          <p:cNvSpPr>
            <a:spLocks noGrp="1"/>
          </p:cNvSpPr>
          <p:nvPr>
            <p:ph type="sldNum" sz="quarter" idx="5"/>
          </p:nvPr>
        </p:nvSpPr>
        <p:spPr>
          <a:noFill/>
        </p:spPr>
        <p:txBody>
          <a:bodyPr/>
          <a:lstStyle/>
          <a:p>
            <a:pPr defTabSz="960438"/>
            <a:fld id="{018C99B5-A3F0-4D3F-BF0A-510D0C251980}" type="slidenum">
              <a:rPr lang="fr-FR" smtClean="0"/>
              <a:pPr defTabSz="960438"/>
              <a:t>21</a:t>
            </a:fld>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pPr defTabSz="960438"/>
            <a:fld id="{3752B775-FC66-42B6-A470-18A213FF06AC}" type="slidenum">
              <a:rPr lang="ar-SA" smtClean="0">
                <a:cs typeface="Times New Roman" pitchFamily="18" charset="0"/>
              </a:rPr>
              <a:pPr defTabSz="960438"/>
              <a:t>22</a:t>
            </a:fld>
            <a:endParaRPr lang="fr-FR" smtClean="0"/>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marL="239713" indent="-239713" eaLnBrk="1" hangingPunct="1"/>
            <a:endParaRPr lang="fr-F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pPr defTabSz="960438"/>
            <a:fld id="{1841B5CF-25D5-4F0F-B891-A271235EE105}" type="slidenum">
              <a:rPr lang="ar-SA" smtClean="0">
                <a:cs typeface="Times New Roman" pitchFamily="18" charset="0"/>
              </a:rPr>
              <a:pPr defTabSz="960438"/>
              <a:t>23</a:t>
            </a:fld>
            <a:endParaRPr lang="fr-FR" smtClean="0"/>
          </a:p>
        </p:txBody>
      </p:sp>
      <p:sp>
        <p:nvSpPr>
          <p:cNvPr id="62467" name="Rectangle 2"/>
          <p:cNvSpPr>
            <a:spLocks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marL="239713" indent="-239713" eaLnBrk="1" hangingPunct="1"/>
            <a:endParaRPr lang="fr-FR" smtClean="0">
              <a:cs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pPr defTabSz="960438"/>
            <a:fld id="{E85E1301-8B28-45F4-96CE-1458CE694964}" type="slidenum">
              <a:rPr lang="ar-SA" smtClean="0">
                <a:cs typeface="Times New Roman" pitchFamily="18" charset="0"/>
              </a:rPr>
              <a:pPr defTabSz="960438"/>
              <a:t>24</a:t>
            </a:fld>
            <a:endParaRPr lang="fr-FR" smtClean="0"/>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pPr defTabSz="960438"/>
            <a:fld id="{C8FC7202-50F8-4166-A3F1-23FE70BEDED8}" type="slidenum">
              <a:rPr lang="ar-SA" smtClean="0">
                <a:cs typeface="Times New Roman" pitchFamily="18" charset="0"/>
              </a:rPr>
              <a:pPr defTabSz="960438"/>
              <a:t>26</a:t>
            </a:fld>
            <a:endParaRPr lang="fr-FR" smtClean="0"/>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marL="239713" indent="-239713" eaLnBrk="1" hangingPunct="1">
              <a:buFontTx/>
              <a:buAutoNum type="arabicPeriod"/>
            </a:pPr>
            <a:endParaRPr lang="fr-F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60438"/>
            <a:fld id="{101309B1-0AD4-46AE-908E-53DA8E9FE0F3}" type="slidenum">
              <a:rPr lang="ar-SA" smtClean="0">
                <a:cs typeface="Times New Roman" pitchFamily="18" charset="0"/>
              </a:rPr>
              <a:pPr defTabSz="960438"/>
              <a:t>27</a:t>
            </a:fld>
            <a:endParaRPr lang="fr-FR" smtClean="0"/>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fr-FR" b="1" smtClean="0"/>
              <a:t>Tableau 1</a:t>
            </a:r>
            <a:r>
              <a:rPr lang="fr-FR" smtClean="0"/>
              <a:t> :</a:t>
            </a:r>
          </a:p>
          <a:p>
            <a:pPr eaLnBrk="1" hangingPunct="1"/>
            <a:r>
              <a:rPr lang="fr-FR" smtClean="0"/>
              <a:t>Le premier tableau est obtenu directement à partir du graphe.</a:t>
            </a:r>
          </a:p>
          <a:p>
            <a:pPr eaLnBrk="1" hangingPunct="1"/>
            <a:endParaRPr lang="fr-FR" smtClean="0"/>
          </a:p>
          <a:p>
            <a:pPr eaLnBrk="1" hangingPunct="1"/>
            <a:r>
              <a:rPr lang="fr-FR" b="1" smtClean="0"/>
              <a:t>Tableau 2</a:t>
            </a:r>
            <a:r>
              <a:rPr lang="fr-FR" smtClean="0"/>
              <a:t> (table de routage) :</a:t>
            </a:r>
          </a:p>
          <a:p>
            <a:pPr eaLnBrk="1" hangingPunct="1"/>
            <a:r>
              <a:rPr lang="fr-FR" smtClean="0"/>
              <a:t>Le deuxième tableau est calculé à partir du premier.</a:t>
            </a:r>
          </a:p>
          <a:p>
            <a:pPr eaLnBrk="1" hangingPunct="1"/>
            <a:r>
              <a:rPr lang="fr-FR" smtClean="0"/>
              <a:t>Ligne 1 : routeur A : permet d'accéder à R1, R2 et R3 avec un coût de 0.</a:t>
            </a:r>
          </a:p>
          <a:p>
            <a:pPr eaLnBrk="1" hangingPunct="1"/>
            <a:r>
              <a:rPr lang="fr-FR" smtClean="0"/>
              <a:t>Ligne 2 : routeur B : permet d'accéder à R3 et R6 avec un coût de 9.</a:t>
            </a:r>
          </a:p>
          <a:p>
            <a:pPr eaLnBrk="1" hangingPunct="1"/>
            <a:r>
              <a:rPr lang="fr-FR" smtClean="0"/>
              <a:t>Ligne 3 : routeur C : permet d'accéder à R5 et R6 avec un coût de 3. </a:t>
            </a:r>
          </a:p>
          <a:p>
            <a:pPr eaLnBrk="1" hangingPunct="1"/>
            <a:r>
              <a:rPr lang="fr-FR" smtClean="0"/>
              <a:t>     R6 existe déjà, on garde le meilleur.</a:t>
            </a:r>
          </a:p>
          <a:p>
            <a:pPr eaLnBrk="1" hangingPunct="1"/>
            <a:r>
              <a:rPr lang="fr-FR" smtClean="0"/>
              <a:t>Ligne 4 : routeur D : permet d'accéder à R2 et R5 avec un coût de 3. </a:t>
            </a:r>
          </a:p>
          <a:p>
            <a:pPr eaLnBrk="1" hangingPunct="1"/>
            <a:r>
              <a:rPr lang="fr-FR" smtClean="0"/>
              <a:t>     R5 existe déjà, on garde le meilleur.</a:t>
            </a:r>
          </a:p>
          <a:p>
            <a:pPr eaLnBrk="1" hangingPunct="1"/>
            <a:r>
              <a:rPr lang="fr-FR" smtClean="0"/>
              <a:t>Ligne 5 : routeur E : permet d'accéder à R1 et R4 avec un coût de 3. </a:t>
            </a:r>
          </a:p>
          <a:p>
            <a:pPr eaLnBrk="1" hangingPunct="1"/>
            <a:r>
              <a:rPr lang="fr-FR" smtClean="0"/>
              <a:t>     R1 existe déjà, on garde le meilleur.</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Espace réservé de l'image des diapositives 1"/>
          <p:cNvSpPr>
            <a:spLocks noGrp="1" noRot="1" noChangeAspect="1" noTextEdit="1"/>
          </p:cNvSpPr>
          <p:nvPr>
            <p:ph type="sldImg"/>
          </p:nvPr>
        </p:nvSpPr>
        <p:spPr>
          <a:ln/>
        </p:spPr>
      </p:sp>
      <p:sp>
        <p:nvSpPr>
          <p:cNvPr id="67587" name="Espace réservé des commentaires 2"/>
          <p:cNvSpPr>
            <a:spLocks noGrp="1"/>
          </p:cNvSpPr>
          <p:nvPr>
            <p:ph type="body" idx="1"/>
          </p:nvPr>
        </p:nvSpPr>
        <p:spPr>
          <a:noFill/>
          <a:ln/>
        </p:spPr>
        <p:txBody>
          <a:bodyPr/>
          <a:lstStyle/>
          <a:p>
            <a:endParaRPr lang="fr-FR" smtClean="0"/>
          </a:p>
        </p:txBody>
      </p:sp>
      <p:sp>
        <p:nvSpPr>
          <p:cNvPr id="67588" name="Espace réservé du numéro de diapositive 3"/>
          <p:cNvSpPr>
            <a:spLocks noGrp="1"/>
          </p:cNvSpPr>
          <p:nvPr>
            <p:ph type="sldNum" sz="quarter" idx="5"/>
          </p:nvPr>
        </p:nvSpPr>
        <p:spPr>
          <a:noFill/>
        </p:spPr>
        <p:txBody>
          <a:bodyPr/>
          <a:lstStyle/>
          <a:p>
            <a:pPr defTabSz="960438"/>
            <a:fld id="{87905F1F-7FDB-444A-8783-0A28F3AEA722}" type="slidenum">
              <a:rPr lang="fr-FR" smtClean="0"/>
              <a:pPr defTabSz="960438"/>
              <a:t>28</a:t>
            </a:fld>
            <a:endParaRPr lang="fr-F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Espace réservé de l'image des diapositives 1"/>
          <p:cNvSpPr>
            <a:spLocks noGrp="1" noRot="1" noChangeAspect="1" noTextEdit="1"/>
          </p:cNvSpPr>
          <p:nvPr>
            <p:ph type="sldImg"/>
          </p:nvPr>
        </p:nvSpPr>
        <p:spPr>
          <a:ln/>
        </p:spPr>
      </p:sp>
      <p:sp>
        <p:nvSpPr>
          <p:cNvPr id="68611" name="Espace réservé des commentaires 2"/>
          <p:cNvSpPr>
            <a:spLocks noGrp="1"/>
          </p:cNvSpPr>
          <p:nvPr>
            <p:ph type="body" idx="1"/>
          </p:nvPr>
        </p:nvSpPr>
        <p:spPr>
          <a:noFill/>
          <a:ln/>
        </p:spPr>
        <p:txBody>
          <a:bodyPr/>
          <a:lstStyle/>
          <a:p>
            <a:endParaRPr lang="fr-FR" smtClean="0"/>
          </a:p>
        </p:txBody>
      </p:sp>
      <p:sp>
        <p:nvSpPr>
          <p:cNvPr id="68612" name="Espace réservé du numéro de diapositive 3"/>
          <p:cNvSpPr>
            <a:spLocks noGrp="1"/>
          </p:cNvSpPr>
          <p:nvPr>
            <p:ph type="sldNum" sz="quarter" idx="5"/>
          </p:nvPr>
        </p:nvSpPr>
        <p:spPr>
          <a:noFill/>
        </p:spPr>
        <p:txBody>
          <a:bodyPr/>
          <a:lstStyle/>
          <a:p>
            <a:pPr defTabSz="960438"/>
            <a:fld id="{1B0434EF-D607-44EE-AEF5-A5C030E98F9A}" type="slidenum">
              <a:rPr lang="fr-FR" smtClean="0"/>
              <a:pPr defTabSz="960438"/>
              <a:t>29</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a:ln/>
        </p:spPr>
      </p:sp>
      <p:sp>
        <p:nvSpPr>
          <p:cNvPr id="41987" name="Espace réservé des commentaires 2"/>
          <p:cNvSpPr>
            <a:spLocks noGrp="1"/>
          </p:cNvSpPr>
          <p:nvPr>
            <p:ph type="body" idx="1"/>
          </p:nvPr>
        </p:nvSpPr>
        <p:spPr>
          <a:noFill/>
          <a:ln/>
        </p:spPr>
        <p:txBody>
          <a:bodyPr/>
          <a:lstStyle/>
          <a:p>
            <a:endParaRPr lang="fr-FR" smtClean="0"/>
          </a:p>
        </p:txBody>
      </p:sp>
      <p:sp>
        <p:nvSpPr>
          <p:cNvPr id="41988" name="Espace réservé du numéro de diapositive 3"/>
          <p:cNvSpPr>
            <a:spLocks noGrp="1"/>
          </p:cNvSpPr>
          <p:nvPr>
            <p:ph type="sldNum" sz="quarter" idx="5"/>
          </p:nvPr>
        </p:nvSpPr>
        <p:spPr>
          <a:noFill/>
        </p:spPr>
        <p:txBody>
          <a:bodyPr/>
          <a:lstStyle/>
          <a:p>
            <a:pPr defTabSz="960438"/>
            <a:fld id="{465719D7-461D-4872-99B7-3C97E77E4838}" type="slidenum">
              <a:rPr lang="fr-FR" smtClean="0"/>
              <a:pPr defTabSz="960438"/>
              <a:t>3</a:t>
            </a:fld>
            <a:endParaRPr lang="fr-F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Espace réservé de l'image des diapositives 1"/>
          <p:cNvSpPr>
            <a:spLocks noGrp="1" noRot="1" noChangeAspect="1" noTextEdit="1"/>
          </p:cNvSpPr>
          <p:nvPr>
            <p:ph type="sldImg"/>
          </p:nvPr>
        </p:nvSpPr>
        <p:spPr>
          <a:ln/>
        </p:spPr>
      </p:sp>
      <p:sp>
        <p:nvSpPr>
          <p:cNvPr id="69635" name="Espace réservé des commentaires 2"/>
          <p:cNvSpPr>
            <a:spLocks noGrp="1"/>
          </p:cNvSpPr>
          <p:nvPr>
            <p:ph type="body" idx="1"/>
          </p:nvPr>
        </p:nvSpPr>
        <p:spPr>
          <a:noFill/>
          <a:ln/>
        </p:spPr>
        <p:txBody>
          <a:bodyPr/>
          <a:lstStyle/>
          <a:p>
            <a:endParaRPr lang="fr-FR" smtClean="0"/>
          </a:p>
        </p:txBody>
      </p:sp>
      <p:sp>
        <p:nvSpPr>
          <p:cNvPr id="69636" name="Espace réservé du numéro de diapositive 3"/>
          <p:cNvSpPr txBox="1">
            <a:spLocks noGrp="1"/>
          </p:cNvSpPr>
          <p:nvPr/>
        </p:nvSpPr>
        <p:spPr bwMode="auto">
          <a:xfrm>
            <a:off x="4022725" y="9721850"/>
            <a:ext cx="3076575" cy="512763"/>
          </a:xfrm>
          <a:prstGeom prst="rect">
            <a:avLst/>
          </a:prstGeom>
          <a:noFill/>
          <a:ln w="9525">
            <a:noFill/>
            <a:miter lim="800000"/>
            <a:headEnd/>
            <a:tailEnd/>
          </a:ln>
        </p:spPr>
        <p:txBody>
          <a:bodyPr lIns="96313" tIns="48156" rIns="96313" bIns="48156" anchor="b"/>
          <a:lstStyle/>
          <a:p>
            <a:pPr algn="r" defTabSz="960438">
              <a:spcBef>
                <a:spcPct val="0"/>
              </a:spcBef>
            </a:pPr>
            <a:fld id="{1D6B625B-336F-495E-A3D3-3C662414BEB0}" type="slidenum">
              <a:rPr lang="fr-FR" sz="1300">
                <a:latin typeface="Times New Roman" pitchFamily="18" charset="0"/>
              </a:rPr>
              <a:pPr algn="r" defTabSz="960438">
                <a:spcBef>
                  <a:spcPct val="0"/>
                </a:spcBef>
              </a:pPr>
              <a:t>30</a:t>
            </a:fld>
            <a:endParaRPr lang="fr-FR" sz="130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pPr defTabSz="960438"/>
            <a:fld id="{F6BFF183-0C6D-4C49-8E98-A2F2FA5DBFA5}" type="slidenum">
              <a:rPr lang="ar-SA" smtClean="0">
                <a:cs typeface="Times New Roman" pitchFamily="18" charset="0"/>
              </a:rPr>
              <a:pPr defTabSz="960438"/>
              <a:t>31</a:t>
            </a:fld>
            <a:endParaRPr lang="fr-FR" smtClean="0"/>
          </a:p>
        </p:txBody>
      </p:sp>
      <p:sp>
        <p:nvSpPr>
          <p:cNvPr id="70659" name="Rectangle 2"/>
          <p:cNvSpPr>
            <a:spLocks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fr-FR" smtClean="0">
              <a:cs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Espace réservé de l'image des diapositives 1"/>
          <p:cNvSpPr>
            <a:spLocks noGrp="1" noRot="1" noChangeAspect="1" noTextEdit="1"/>
          </p:cNvSpPr>
          <p:nvPr>
            <p:ph type="sldImg"/>
          </p:nvPr>
        </p:nvSpPr>
        <p:spPr>
          <a:ln/>
        </p:spPr>
      </p:sp>
      <p:sp>
        <p:nvSpPr>
          <p:cNvPr id="71683" name="Espace réservé des commentaires 2"/>
          <p:cNvSpPr>
            <a:spLocks noGrp="1"/>
          </p:cNvSpPr>
          <p:nvPr>
            <p:ph type="body" idx="1"/>
          </p:nvPr>
        </p:nvSpPr>
        <p:spPr>
          <a:noFill/>
          <a:ln/>
        </p:spPr>
        <p:txBody>
          <a:bodyPr/>
          <a:lstStyle/>
          <a:p>
            <a:endParaRPr lang="fr-FR" smtClean="0"/>
          </a:p>
        </p:txBody>
      </p:sp>
      <p:sp>
        <p:nvSpPr>
          <p:cNvPr id="71684" name="Espace réservé du numéro de diapositive 3"/>
          <p:cNvSpPr>
            <a:spLocks noGrp="1"/>
          </p:cNvSpPr>
          <p:nvPr>
            <p:ph type="sldNum" sz="quarter" idx="5"/>
          </p:nvPr>
        </p:nvSpPr>
        <p:spPr>
          <a:noFill/>
        </p:spPr>
        <p:txBody>
          <a:bodyPr/>
          <a:lstStyle/>
          <a:p>
            <a:pPr defTabSz="960438"/>
            <a:fld id="{5DCEC465-0AF7-47D5-BA35-197F5747F8F9}" type="slidenum">
              <a:rPr lang="fr-FR" smtClean="0"/>
              <a:pPr defTabSz="960438"/>
              <a:t>32</a:t>
            </a:fld>
            <a:endParaRPr lang="fr-F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Espace réservé de l'image des diapositives 1"/>
          <p:cNvSpPr>
            <a:spLocks noGrp="1" noRot="1" noChangeAspect="1" noTextEdit="1"/>
          </p:cNvSpPr>
          <p:nvPr>
            <p:ph type="sldImg"/>
          </p:nvPr>
        </p:nvSpPr>
        <p:spPr>
          <a:ln/>
        </p:spPr>
      </p:sp>
      <p:sp>
        <p:nvSpPr>
          <p:cNvPr id="72707" name="Espace réservé des commentaires 2"/>
          <p:cNvSpPr>
            <a:spLocks noGrp="1"/>
          </p:cNvSpPr>
          <p:nvPr>
            <p:ph type="body" idx="1"/>
          </p:nvPr>
        </p:nvSpPr>
        <p:spPr>
          <a:noFill/>
          <a:ln/>
        </p:spPr>
        <p:txBody>
          <a:bodyPr/>
          <a:lstStyle/>
          <a:p>
            <a:endParaRPr lang="fr-FR" smtClean="0"/>
          </a:p>
        </p:txBody>
      </p:sp>
      <p:sp>
        <p:nvSpPr>
          <p:cNvPr id="72708" name="Espace réservé du numéro de diapositive 3"/>
          <p:cNvSpPr>
            <a:spLocks noGrp="1"/>
          </p:cNvSpPr>
          <p:nvPr>
            <p:ph type="sldNum" sz="quarter" idx="5"/>
          </p:nvPr>
        </p:nvSpPr>
        <p:spPr>
          <a:noFill/>
        </p:spPr>
        <p:txBody>
          <a:bodyPr/>
          <a:lstStyle/>
          <a:p>
            <a:pPr defTabSz="960438"/>
            <a:fld id="{EB91831E-5613-496D-8509-8EB95D04300D}" type="slidenum">
              <a:rPr lang="fr-FR" smtClean="0"/>
              <a:pPr defTabSz="960438"/>
              <a:t>33</a:t>
            </a:fld>
            <a:endParaRPr lang="fr-F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ce réservé de l'image des diapositives 1"/>
          <p:cNvSpPr>
            <a:spLocks noGrp="1" noRot="1" noChangeAspect="1" noTextEdit="1"/>
          </p:cNvSpPr>
          <p:nvPr>
            <p:ph type="sldImg"/>
          </p:nvPr>
        </p:nvSpPr>
        <p:spPr>
          <a:ln/>
        </p:spPr>
      </p:sp>
      <p:sp>
        <p:nvSpPr>
          <p:cNvPr id="73731" name="Espace réservé des commentaires 2"/>
          <p:cNvSpPr>
            <a:spLocks noGrp="1"/>
          </p:cNvSpPr>
          <p:nvPr>
            <p:ph type="body" idx="1"/>
          </p:nvPr>
        </p:nvSpPr>
        <p:spPr>
          <a:noFill/>
          <a:ln/>
        </p:spPr>
        <p:txBody>
          <a:bodyPr/>
          <a:lstStyle/>
          <a:p>
            <a:endParaRPr lang="fr-FR" smtClean="0"/>
          </a:p>
        </p:txBody>
      </p:sp>
      <p:sp>
        <p:nvSpPr>
          <p:cNvPr id="73732" name="Espace réservé du numéro de diapositive 3"/>
          <p:cNvSpPr>
            <a:spLocks noGrp="1"/>
          </p:cNvSpPr>
          <p:nvPr>
            <p:ph type="sldNum" sz="quarter" idx="5"/>
          </p:nvPr>
        </p:nvSpPr>
        <p:spPr>
          <a:noFill/>
        </p:spPr>
        <p:txBody>
          <a:bodyPr/>
          <a:lstStyle/>
          <a:p>
            <a:pPr defTabSz="960438"/>
            <a:fld id="{62D58ED9-BCA1-4862-8F8A-FF0241DBA082}" type="slidenum">
              <a:rPr lang="fr-FR" smtClean="0"/>
              <a:pPr defTabSz="960438"/>
              <a:t>34</a:t>
            </a:fld>
            <a:endParaRPr lang="fr-F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p>
            <a:pPr algn="r" defTabSz="990600">
              <a:spcBef>
                <a:spcPct val="0"/>
              </a:spcBef>
            </a:pPr>
            <a:fld id="{162FD625-2085-4728-A1EB-5A77B20E05D9}" type="slidenum">
              <a:rPr lang="fr-FR" sz="1300">
                <a:latin typeface="Arial" charset="0"/>
              </a:rPr>
              <a:pPr algn="r" defTabSz="990600">
                <a:spcBef>
                  <a:spcPct val="0"/>
                </a:spcBef>
              </a:pPr>
              <a:t>35</a:t>
            </a:fld>
            <a:endParaRPr lang="fr-FR" sz="1300">
              <a:latin typeface="Arial" charset="0"/>
            </a:endParaRPr>
          </a:p>
        </p:txBody>
      </p:sp>
      <p:sp>
        <p:nvSpPr>
          <p:cNvPr id="74755" name="Rectangle 2"/>
          <p:cNvSpPr>
            <a:spLocks noRot="1" noChangeArrowheads="1" noTextEdit="1"/>
          </p:cNvSpPr>
          <p:nvPr>
            <p:ph type="sldImg"/>
          </p:nvPr>
        </p:nvSpPr>
        <p:spPr>
          <a:xfrm>
            <a:off x="779463" y="768350"/>
            <a:ext cx="5540375" cy="3836988"/>
          </a:xfrm>
          <a:ln/>
        </p:spPr>
      </p:sp>
      <p:sp>
        <p:nvSpPr>
          <p:cNvPr id="74756" name="Rectangle 3"/>
          <p:cNvSpPr>
            <a:spLocks noGrp="1" noChangeArrowheads="1"/>
          </p:cNvSpPr>
          <p:nvPr>
            <p:ph type="body" idx="1"/>
          </p:nvPr>
        </p:nvSpPr>
        <p:spPr>
          <a:xfrm>
            <a:off x="946150" y="4860925"/>
            <a:ext cx="5207000" cy="4605338"/>
          </a:xfrm>
          <a:noFill/>
          <a:ln/>
        </p:spPr>
        <p:txBody>
          <a:bodyPr lIns="99048" tIns="49524" rIns="99048" bIns="49524"/>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60438"/>
            <a:fld id="{7E3B69E9-722E-4F52-96A5-C660560D8924}" type="slidenum">
              <a:rPr lang="ar-SA" smtClean="0">
                <a:cs typeface="Times New Roman" pitchFamily="18" charset="0"/>
              </a:rPr>
              <a:pPr defTabSz="960438"/>
              <a:t>4</a:t>
            </a:fld>
            <a:endParaRPr lang="fr-FR" smtClean="0"/>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xfrm>
            <a:off x="236538" y="4860925"/>
            <a:ext cx="6626225" cy="5080000"/>
          </a:xfrm>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60438"/>
            <a:fld id="{050F312B-BAC4-4264-A2BC-71824DA74A75}" type="slidenum">
              <a:rPr lang="ar-SA" smtClean="0">
                <a:cs typeface="Times New Roman" pitchFamily="18" charset="0"/>
              </a:rPr>
              <a:pPr defTabSz="960438"/>
              <a:t>5</a:t>
            </a:fld>
            <a:endParaRPr lang="fr-FR" smtClean="0"/>
          </a:p>
        </p:txBody>
      </p:sp>
      <p:sp>
        <p:nvSpPr>
          <p:cNvPr id="44035" name="Rectangle 1026"/>
          <p:cNvSpPr>
            <a:spLocks noChangeArrowheads="1" noTextEdit="1"/>
          </p:cNvSpPr>
          <p:nvPr>
            <p:ph type="sldImg"/>
          </p:nvPr>
        </p:nvSpPr>
        <p:spPr>
          <a:ln/>
        </p:spPr>
      </p:sp>
      <p:sp>
        <p:nvSpPr>
          <p:cNvPr id="44036" name="Rectangle 1027"/>
          <p:cNvSpPr>
            <a:spLocks noGrp="1" noChangeArrowheads="1"/>
          </p:cNvSpPr>
          <p:nvPr>
            <p:ph type="body" idx="1"/>
          </p:nvPr>
        </p:nvSpPr>
        <p:spPr>
          <a:noFill/>
          <a:ln/>
        </p:spPr>
        <p:txBody>
          <a:bodyPr/>
          <a:lstStyle/>
          <a:p>
            <a:pPr eaLnBrk="1" hangingPunct="1"/>
            <a:endParaRPr lang="fr-FR" smtClean="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a:ln/>
        </p:spPr>
      </p:sp>
      <p:sp>
        <p:nvSpPr>
          <p:cNvPr id="45059" name="Espace réservé des commentaires 2"/>
          <p:cNvSpPr>
            <a:spLocks noGrp="1"/>
          </p:cNvSpPr>
          <p:nvPr>
            <p:ph type="body" idx="1"/>
          </p:nvPr>
        </p:nvSpPr>
        <p:spPr>
          <a:noFill/>
          <a:ln/>
        </p:spPr>
        <p:txBody>
          <a:bodyPr/>
          <a:lstStyle/>
          <a:p>
            <a:endParaRPr lang="fr-FR" smtClean="0"/>
          </a:p>
        </p:txBody>
      </p:sp>
      <p:sp>
        <p:nvSpPr>
          <p:cNvPr id="45060" name="Espace réservé du numéro de diapositive 3"/>
          <p:cNvSpPr>
            <a:spLocks noGrp="1"/>
          </p:cNvSpPr>
          <p:nvPr>
            <p:ph type="sldNum" sz="quarter" idx="5"/>
          </p:nvPr>
        </p:nvSpPr>
        <p:spPr>
          <a:noFill/>
        </p:spPr>
        <p:txBody>
          <a:bodyPr/>
          <a:lstStyle/>
          <a:p>
            <a:pPr defTabSz="960438"/>
            <a:fld id="{AAAA75EC-1C3D-4E16-AFD4-400CBCF9D509}" type="slidenum">
              <a:rPr lang="fr-FR" smtClean="0"/>
              <a:pPr defTabSz="960438"/>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a:ln/>
        </p:spPr>
      </p:sp>
      <p:sp>
        <p:nvSpPr>
          <p:cNvPr id="46083" name="Espace réservé des commentaires 2"/>
          <p:cNvSpPr>
            <a:spLocks noGrp="1"/>
          </p:cNvSpPr>
          <p:nvPr>
            <p:ph type="body" idx="1"/>
          </p:nvPr>
        </p:nvSpPr>
        <p:spPr>
          <a:noFill/>
          <a:ln/>
        </p:spPr>
        <p:txBody>
          <a:bodyPr/>
          <a:lstStyle/>
          <a:p>
            <a:endParaRPr lang="fr-FR" smtClean="0"/>
          </a:p>
        </p:txBody>
      </p:sp>
      <p:sp>
        <p:nvSpPr>
          <p:cNvPr id="46084" name="Espace réservé du numéro de diapositive 3"/>
          <p:cNvSpPr>
            <a:spLocks noGrp="1"/>
          </p:cNvSpPr>
          <p:nvPr>
            <p:ph type="sldNum" sz="quarter" idx="5"/>
          </p:nvPr>
        </p:nvSpPr>
        <p:spPr>
          <a:noFill/>
        </p:spPr>
        <p:txBody>
          <a:bodyPr/>
          <a:lstStyle/>
          <a:p>
            <a:pPr defTabSz="960438"/>
            <a:fld id="{D1BD2357-0E3A-4232-9613-2C6986A557CD}" type="slidenum">
              <a:rPr lang="fr-FR" smtClean="0"/>
              <a:pPr defTabSz="960438"/>
              <a:t>7</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60438"/>
            <a:fld id="{B3508D61-A544-44CA-A613-A791A9A81FDF}" type="slidenum">
              <a:rPr lang="ar-SA" smtClean="0">
                <a:cs typeface="Times New Roman" pitchFamily="18" charset="0"/>
              </a:rPr>
              <a:pPr defTabSz="960438"/>
              <a:t>8</a:t>
            </a:fld>
            <a:endParaRPr lang="fr-FR" smtClean="0"/>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a:ln/>
        </p:spPr>
      </p:sp>
      <p:sp>
        <p:nvSpPr>
          <p:cNvPr id="48131" name="Espace réservé des commentaires 2"/>
          <p:cNvSpPr>
            <a:spLocks noGrp="1"/>
          </p:cNvSpPr>
          <p:nvPr>
            <p:ph type="body" idx="1"/>
          </p:nvPr>
        </p:nvSpPr>
        <p:spPr>
          <a:noFill/>
          <a:ln/>
        </p:spPr>
        <p:txBody>
          <a:bodyPr/>
          <a:lstStyle/>
          <a:p>
            <a:endParaRPr lang="fr-FR" smtClean="0"/>
          </a:p>
        </p:txBody>
      </p:sp>
      <p:sp>
        <p:nvSpPr>
          <p:cNvPr id="48132" name="Espace réservé du numéro de diapositive 3"/>
          <p:cNvSpPr>
            <a:spLocks noGrp="1"/>
          </p:cNvSpPr>
          <p:nvPr>
            <p:ph type="sldNum" sz="quarter" idx="5"/>
          </p:nvPr>
        </p:nvSpPr>
        <p:spPr>
          <a:noFill/>
        </p:spPr>
        <p:txBody>
          <a:bodyPr/>
          <a:lstStyle/>
          <a:p>
            <a:pPr defTabSz="960438"/>
            <a:fld id="{55C93DB0-1787-49DB-B530-211C4778A275}" type="slidenum">
              <a:rPr lang="fr-FR" smtClean="0"/>
              <a:pPr defTabSz="960438"/>
              <a:t>9</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3" name="Freeform 2"/>
          <p:cNvSpPr>
            <a:spLocks/>
          </p:cNvSpPr>
          <p:nvPr userDrawn="1"/>
        </p:nvSpPr>
        <p:spPr bwMode="auto">
          <a:xfrm rot="10800000">
            <a:off x="7010400" y="4191000"/>
            <a:ext cx="2667000" cy="2438400"/>
          </a:xfrm>
          <a:custGeom>
            <a:avLst/>
            <a:gdLst/>
            <a:ahLst/>
            <a:cxnLst>
              <a:cxn ang="0">
                <a:pos x="1680" y="0"/>
              </a:cxn>
              <a:cxn ang="0">
                <a:pos x="0" y="0"/>
              </a:cxn>
              <a:cxn ang="0">
                <a:pos x="0" y="1536"/>
              </a:cxn>
            </a:cxnLst>
            <a:rect l="0" t="0" r="r" b="b"/>
            <a:pathLst>
              <a:path w="1680" h="1536">
                <a:moveTo>
                  <a:pt x="1680" y="0"/>
                </a:moveTo>
                <a:lnTo>
                  <a:pt x="0" y="0"/>
                </a:lnTo>
                <a:lnTo>
                  <a:pt x="0" y="1536"/>
                </a:lnTo>
              </a:path>
            </a:pathLst>
          </a:custGeom>
          <a:noFill/>
          <a:ln w="25400">
            <a:solidFill>
              <a:schemeClr val="tx1"/>
            </a:solidFill>
            <a:round/>
            <a:headEnd/>
            <a:tailEnd/>
          </a:ln>
          <a:effectLst/>
        </p:spPr>
        <p:txBody>
          <a:bodyPr/>
          <a:lstStyle/>
          <a:p>
            <a:pPr>
              <a:defRPr/>
            </a:pPr>
            <a:endParaRPr lang="fr-FR" dirty="0"/>
          </a:p>
        </p:txBody>
      </p:sp>
      <p:sp>
        <p:nvSpPr>
          <p:cNvPr id="4" name="Freeform 3"/>
          <p:cNvSpPr>
            <a:spLocks/>
          </p:cNvSpPr>
          <p:nvPr userDrawn="1"/>
        </p:nvSpPr>
        <p:spPr bwMode="auto">
          <a:xfrm>
            <a:off x="228600" y="228600"/>
            <a:ext cx="2519363" cy="2519363"/>
          </a:xfrm>
          <a:custGeom>
            <a:avLst/>
            <a:gdLst/>
            <a:ahLst/>
            <a:cxnLst>
              <a:cxn ang="0">
                <a:pos x="1680" y="0"/>
              </a:cxn>
              <a:cxn ang="0">
                <a:pos x="0" y="0"/>
              </a:cxn>
              <a:cxn ang="0">
                <a:pos x="0" y="1536"/>
              </a:cxn>
            </a:cxnLst>
            <a:rect l="0" t="0" r="r" b="b"/>
            <a:pathLst>
              <a:path w="1680" h="1536">
                <a:moveTo>
                  <a:pt x="1680" y="0"/>
                </a:moveTo>
                <a:lnTo>
                  <a:pt x="0" y="0"/>
                </a:lnTo>
                <a:lnTo>
                  <a:pt x="0" y="1536"/>
                </a:lnTo>
              </a:path>
            </a:pathLst>
          </a:custGeom>
          <a:noFill/>
          <a:ln w="25400">
            <a:solidFill>
              <a:schemeClr val="tx1"/>
            </a:solidFill>
            <a:round/>
            <a:headEnd/>
            <a:tailEnd/>
          </a:ln>
          <a:effectLst/>
        </p:spPr>
        <p:txBody>
          <a:bodyPr/>
          <a:lstStyle/>
          <a:p>
            <a:pPr>
              <a:defRPr/>
            </a:pPr>
            <a:endParaRPr lang="fr-FR" dirty="0"/>
          </a:p>
        </p:txBody>
      </p:sp>
      <p:sp>
        <p:nvSpPr>
          <p:cNvPr id="5" name="Text Box 5"/>
          <p:cNvSpPr txBox="1">
            <a:spLocks noChangeArrowheads="1"/>
          </p:cNvSpPr>
          <p:nvPr userDrawn="1"/>
        </p:nvSpPr>
        <p:spPr bwMode="auto">
          <a:xfrm>
            <a:off x="304800" y="6400800"/>
            <a:ext cx="3505200" cy="274638"/>
          </a:xfrm>
          <a:prstGeom prst="rect">
            <a:avLst/>
          </a:prstGeom>
          <a:solidFill>
            <a:schemeClr val="bg1"/>
          </a:solidFill>
          <a:ln w="9525">
            <a:noFill/>
            <a:miter lim="800000"/>
            <a:headEnd/>
            <a:tailEnd/>
          </a:ln>
          <a:effectLst/>
        </p:spPr>
        <p:txBody>
          <a:bodyPr>
            <a:spAutoFit/>
          </a:bodyPr>
          <a:lstStyle/>
          <a:p>
            <a:pPr>
              <a:spcBef>
                <a:spcPct val="0"/>
              </a:spcBef>
              <a:defRPr/>
            </a:pPr>
            <a:r>
              <a:rPr lang="fr-FR" sz="1200" dirty="0">
                <a:latin typeface="Times New Roman" pitchFamily="18" charset="0"/>
              </a:rPr>
              <a:t>3IL  -  Hervé GAUDIN  -  Interopérabilité logicielle</a:t>
            </a:r>
          </a:p>
        </p:txBody>
      </p:sp>
      <p:sp>
        <p:nvSpPr>
          <p:cNvPr id="68612" name="Rectangle 4"/>
          <p:cNvSpPr>
            <a:spLocks noGrp="1" noChangeArrowheads="1"/>
          </p:cNvSpPr>
          <p:nvPr>
            <p:ph type="ctrTitle"/>
          </p:nvPr>
        </p:nvSpPr>
        <p:spPr/>
        <p:txBody>
          <a:bodyPr/>
          <a:lstStyle>
            <a:lvl1pPr>
              <a:defRPr/>
            </a:lvl1pPr>
          </a:lstStyle>
          <a:p>
            <a:r>
              <a:rPr lang="fr-FR"/>
              <a:t>Cliquez pour modifier le style du titre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95300" y="1600200"/>
            <a:ext cx="89154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77113" y="358775"/>
            <a:ext cx="2338387" cy="57673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58775" y="358775"/>
            <a:ext cx="6865938" cy="5767388"/>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95300" y="1600200"/>
            <a:ext cx="89154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638" y="4406900"/>
            <a:ext cx="84201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Titre 4"/>
          <p:cNvSpPr>
            <a:spLocks noGrp="1"/>
          </p:cNvSpPr>
          <p:nvPr>
            <p:ph type="title"/>
          </p:nvPr>
        </p:nvSpPr>
        <p:spPr/>
        <p:txBody>
          <a:bodyPr/>
          <a:lstStyle/>
          <a:p>
            <a:r>
              <a:rPr lang="fr-FR" smtClean="0"/>
              <a:t>Cliquez pour modifier le style du titre</a:t>
            </a:r>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513" y="4800600"/>
            <a:ext cx="59436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8775" y="358775"/>
            <a:ext cx="9356725" cy="1079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Titre</a:t>
            </a:r>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358775" y="358775"/>
            <a:ext cx="9356725" cy="693738"/>
          </a:xfrm>
        </p:spPr>
        <p:txBody>
          <a:bodyPr/>
          <a:lstStyle/>
          <a:p>
            <a:r>
              <a:rPr lang="fr-FR" sz="4000" smtClean="0"/>
              <a:t>Le Routage dynamique </a:t>
            </a:r>
          </a:p>
        </p:txBody>
      </p:sp>
      <p:sp>
        <p:nvSpPr>
          <p:cNvPr id="3075" name="Espace réservé du contenu 3"/>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fr-FR" smtClean="0"/>
          </a:p>
          <a:p>
            <a:r>
              <a:rPr lang="fr-FR" smtClean="0"/>
              <a:t>Le protocole RIP </a:t>
            </a:r>
          </a:p>
          <a:p>
            <a:r>
              <a:rPr lang="fr-FR" smtClean="0"/>
              <a:t>Le protocole IGRP</a:t>
            </a:r>
          </a:p>
          <a:p>
            <a:r>
              <a:rPr lang="fr-FR" smtClean="0"/>
              <a:t>Le protocole OSPF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52500" y="214313"/>
            <a:ext cx="8534400" cy="1143000"/>
          </a:xfrm>
          <a:noFill/>
        </p:spPr>
        <p:txBody>
          <a:bodyPr/>
          <a:lstStyle/>
          <a:p>
            <a:r>
              <a:rPr lang="fr-FR" sz="3200" smtClean="0"/>
              <a:t>Principe  RIP</a:t>
            </a:r>
            <a:br>
              <a:rPr lang="fr-FR" sz="3200" smtClean="0"/>
            </a:br>
            <a:r>
              <a:rPr lang="fr-FR" sz="3200" smtClean="0"/>
              <a:t> Initialisation </a:t>
            </a:r>
          </a:p>
        </p:txBody>
      </p:sp>
      <p:sp>
        <p:nvSpPr>
          <p:cNvPr id="12291" name="Rectangle 3"/>
          <p:cNvSpPr>
            <a:spLocks noChangeArrowheads="1"/>
          </p:cNvSpPr>
          <p:nvPr/>
        </p:nvSpPr>
        <p:spPr bwMode="auto">
          <a:xfrm>
            <a:off x="381000" y="1214438"/>
            <a:ext cx="8709025" cy="5565775"/>
          </a:xfrm>
          <a:prstGeom prst="rect">
            <a:avLst/>
          </a:prstGeom>
          <a:noFill/>
          <a:ln w="12700">
            <a:noFill/>
            <a:miter lim="800000"/>
            <a:headEnd/>
            <a:tailEnd/>
          </a:ln>
        </p:spPr>
        <p:txBody>
          <a:bodyPr lIns="90488" tIns="44450" rIns="90488" bIns="44450">
            <a:spAutoFit/>
          </a:bodyPr>
          <a:lstStyle/>
          <a:p>
            <a:pPr algn="just">
              <a:buSzPct val="100000"/>
              <a:buFont typeface="Arial" charset="0"/>
              <a:buChar char="•"/>
            </a:pPr>
            <a:endParaRPr lang="fr-FR">
              <a:latin typeface="Times New Roman" pitchFamily="18" charset="0"/>
            </a:endParaRPr>
          </a:p>
          <a:p>
            <a:pPr algn="just">
              <a:buSzPct val="100000"/>
              <a:buFont typeface="Arial" charset="0"/>
              <a:buChar char="•"/>
            </a:pPr>
            <a:r>
              <a:rPr lang="fr-FR">
                <a:latin typeface="Times New Roman" pitchFamily="18" charset="0"/>
              </a:rPr>
              <a:t>Au démarrage </a:t>
            </a:r>
            <a:r>
              <a:rPr lang="fr-FR">
                <a:solidFill>
                  <a:srgbClr val="FF0000"/>
                </a:solidFill>
                <a:latin typeface="Times New Roman" pitchFamily="18" charset="0"/>
              </a:rPr>
              <a:t>le routeur détecte toutes les interfaces actives</a:t>
            </a:r>
            <a:r>
              <a:rPr lang="fr-FR">
                <a:latin typeface="Times New Roman" pitchFamily="18" charset="0"/>
              </a:rPr>
              <a:t>, et ainsi crée la table de routage </a:t>
            </a:r>
            <a:r>
              <a:rPr lang="fr-FR">
                <a:solidFill>
                  <a:srgbClr val="FF0000"/>
                </a:solidFill>
                <a:latin typeface="Times New Roman" pitchFamily="18" charset="0"/>
              </a:rPr>
              <a:t>des routes directes</a:t>
            </a:r>
            <a:r>
              <a:rPr lang="fr-FR">
                <a:latin typeface="Times New Roman" pitchFamily="18" charset="0"/>
              </a:rPr>
              <a:t>.</a:t>
            </a:r>
          </a:p>
          <a:p>
            <a:pPr algn="just">
              <a:buSzPct val="100000"/>
              <a:buFont typeface="Arial" charset="0"/>
              <a:buChar char="•"/>
            </a:pPr>
            <a:r>
              <a:rPr lang="fr-FR">
                <a:latin typeface="Times New Roman" pitchFamily="18" charset="0"/>
              </a:rPr>
              <a:t>Il envoie  une requête sur chacune des interfaces afin </a:t>
            </a:r>
            <a:r>
              <a:rPr lang="fr-FR">
                <a:solidFill>
                  <a:srgbClr val="FF0000"/>
                </a:solidFill>
                <a:latin typeface="Times New Roman" pitchFamily="18" charset="0"/>
              </a:rPr>
              <a:t>d’obtenir les tables de routages</a:t>
            </a:r>
            <a:r>
              <a:rPr lang="fr-FR">
                <a:latin typeface="Times New Roman" pitchFamily="18" charset="0"/>
              </a:rPr>
              <a:t> complètes des autres </a:t>
            </a:r>
            <a:r>
              <a:rPr lang="fr-FR">
                <a:solidFill>
                  <a:srgbClr val="FF0000"/>
                </a:solidFill>
                <a:latin typeface="Times New Roman" pitchFamily="18" charset="0"/>
              </a:rPr>
              <a:t>routeurs  voisins</a:t>
            </a:r>
            <a:r>
              <a:rPr lang="fr-FR">
                <a:latin typeface="Times New Roman" pitchFamily="18" charset="0"/>
              </a:rPr>
              <a:t>. </a:t>
            </a:r>
          </a:p>
          <a:p>
            <a:pPr algn="just">
              <a:buSzPct val="100000"/>
              <a:buFont typeface="Arial" charset="0"/>
              <a:buChar char="•"/>
            </a:pPr>
            <a:r>
              <a:rPr lang="fr-FR">
                <a:latin typeface="Times New Roman" pitchFamily="18" charset="0"/>
              </a:rPr>
              <a:t>Le routeur reçoit les listes de réseaux accessibles par les routeurs adjacents, </a:t>
            </a:r>
            <a:r>
              <a:rPr lang="fr-FR">
                <a:solidFill>
                  <a:srgbClr val="FF0000"/>
                </a:solidFill>
                <a:latin typeface="Times New Roman" pitchFamily="18" charset="0"/>
              </a:rPr>
              <a:t>avec une distance associée à chaque destination</a:t>
            </a:r>
            <a:r>
              <a:rPr lang="fr-FR">
                <a:latin typeface="Times New Roman" pitchFamily="18" charset="0"/>
              </a:rPr>
              <a:t>.</a:t>
            </a:r>
          </a:p>
          <a:p>
            <a:pPr algn="just">
              <a:buSzPct val="100000"/>
              <a:buFont typeface="Arial" charset="0"/>
              <a:buChar char="•"/>
            </a:pPr>
            <a:r>
              <a:rPr lang="fr-FR">
                <a:latin typeface="Times New Roman" pitchFamily="18" charset="0"/>
              </a:rPr>
              <a:t>Lorsqu’une nouvelle destination est reçue, </a:t>
            </a:r>
            <a:r>
              <a:rPr lang="fr-FR">
                <a:solidFill>
                  <a:srgbClr val="FF0000"/>
                </a:solidFill>
                <a:latin typeface="Times New Roman" pitchFamily="18" charset="0"/>
              </a:rPr>
              <a:t>le routeur l’ajoute à sa table de routage</a:t>
            </a:r>
            <a:r>
              <a:rPr lang="fr-FR">
                <a:latin typeface="Times New Roman" pitchFamily="18" charset="0"/>
              </a:rPr>
              <a:t>, indiquant comme adresse de destination, l’adresse source à l’origine du message RIP .</a:t>
            </a:r>
          </a:p>
          <a:p>
            <a:pPr algn="just">
              <a:buSzPct val="100000"/>
            </a:pPr>
            <a:endParaRPr lang="fr-FR">
              <a:latin typeface="Times New Roman" pitchFamily="18" charset="0"/>
            </a:endParaRPr>
          </a:p>
          <a:p>
            <a:pPr algn="just">
              <a:buSzPct val="100000"/>
            </a:pPr>
            <a:endParaRPr lang="fr-FR">
              <a:solidFill>
                <a:srgbClr val="FF0000"/>
              </a:solidFill>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58775" y="358775"/>
            <a:ext cx="9356725" cy="708025"/>
          </a:xfrm>
        </p:spPr>
        <p:txBody>
          <a:bodyPr/>
          <a:lstStyle/>
          <a:p>
            <a:pPr eaLnBrk="1" hangingPunct="1">
              <a:defRPr/>
            </a:pPr>
            <a:r>
              <a:rPr lang="fr-FR" sz="4000" b="1" kern="1200" dirty="0" smtClean="0">
                <a:solidFill>
                  <a:schemeClr val="tx1"/>
                </a:solidFill>
                <a:ea typeface="+mn-ea"/>
                <a:cs typeface="+mn-cs"/>
              </a:rPr>
              <a:t>Exemple</a:t>
            </a:r>
            <a:r>
              <a:rPr lang="fr-FR" sz="3600" dirty="0" smtClean="0">
                <a:latin typeface="Comic Sans MS" pitchFamily="66" charset="0"/>
              </a:rPr>
              <a:t> </a:t>
            </a:r>
          </a:p>
        </p:txBody>
      </p:sp>
      <p:graphicFrame>
        <p:nvGraphicFramePr>
          <p:cNvPr id="13370" name="Group 58"/>
          <p:cNvGraphicFramePr>
            <a:graphicFrameLocks noGrp="1"/>
          </p:cNvGraphicFramePr>
          <p:nvPr/>
        </p:nvGraphicFramePr>
        <p:xfrm>
          <a:off x="304800" y="1905000"/>
          <a:ext cx="3352800" cy="920750"/>
        </p:xfrm>
        <a:graphic>
          <a:graphicData uri="http://schemas.openxmlformats.org/drawingml/2006/table">
            <a:tbl>
              <a:tblPr/>
              <a:tblGrid>
                <a:gridCol w="1219200"/>
                <a:gridCol w="914400"/>
                <a:gridCol w="1219200"/>
              </a:tblGrid>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Destination</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Distance</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Prochain pas</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144.19.0.0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Direct</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130.21.0.0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Direct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bl>
          </a:graphicData>
        </a:graphic>
      </p:graphicFrame>
      <p:graphicFrame>
        <p:nvGraphicFramePr>
          <p:cNvPr id="13371" name="Group 59"/>
          <p:cNvGraphicFramePr>
            <a:graphicFrameLocks noGrp="1"/>
          </p:cNvGraphicFramePr>
          <p:nvPr/>
        </p:nvGraphicFramePr>
        <p:xfrm>
          <a:off x="304800" y="3733800"/>
          <a:ext cx="3352800" cy="2149475"/>
        </p:xfrm>
        <a:graphic>
          <a:graphicData uri="http://schemas.openxmlformats.org/drawingml/2006/table">
            <a:tbl>
              <a:tblPr/>
              <a:tblGrid>
                <a:gridCol w="1219200"/>
                <a:gridCol w="914400"/>
                <a:gridCol w="1219200"/>
              </a:tblGrid>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Destination</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Distance</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Prochain pas</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144.19.0.0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Direct</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130.21.0.0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cs typeface="Times New Roman" pitchFamily="18" charset="0"/>
                        </a:rPr>
                        <a:t>Direct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200.1.1.0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5</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144.19.1.100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200.2.5.0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3</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144.19.1.101</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199.23.3.0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4</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130.21.5.30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131.200.0.0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7</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cs typeface="Times New Roman" pitchFamily="18" charset="0"/>
                        </a:rPr>
                        <a:t>130.21.5.32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bl>
          </a:graphicData>
        </a:graphic>
      </p:graphicFrame>
      <p:sp>
        <p:nvSpPr>
          <p:cNvPr id="2" name="Text Box 264"/>
          <p:cNvSpPr txBox="1">
            <a:spLocks noChangeArrowheads="1"/>
          </p:cNvSpPr>
          <p:nvPr/>
        </p:nvSpPr>
        <p:spPr bwMode="auto">
          <a:xfrm>
            <a:off x="381000" y="1143000"/>
            <a:ext cx="8313738" cy="401638"/>
          </a:xfrm>
          <a:prstGeom prst="rect">
            <a:avLst/>
          </a:prstGeom>
          <a:noFill/>
          <a:ln w="12700">
            <a:noFill/>
            <a:miter lim="800000"/>
            <a:headEnd/>
            <a:tailEnd type="none" w="lg" len="med"/>
          </a:ln>
        </p:spPr>
        <p:txBody>
          <a:bodyPr wrap="none" lIns="90000" tIns="46800" rIns="90000" bIns="46800">
            <a:spAutoFit/>
          </a:bodyPr>
          <a:lstStyle/>
          <a:p>
            <a:pPr>
              <a:defRPr/>
            </a:pPr>
            <a:r>
              <a:rPr lang="fr-FR" sz="2000" dirty="0">
                <a:latin typeface="+mj-lt"/>
              </a:rPr>
              <a:t>Au démarrage : le routeur détecte deux liens  qui lui sont directement connecté </a:t>
            </a:r>
          </a:p>
        </p:txBody>
      </p:sp>
      <p:sp>
        <p:nvSpPr>
          <p:cNvPr id="13368" name="Text Box 265"/>
          <p:cNvSpPr txBox="1">
            <a:spLocks noChangeArrowheads="1"/>
          </p:cNvSpPr>
          <p:nvPr/>
        </p:nvSpPr>
        <p:spPr bwMode="auto">
          <a:xfrm>
            <a:off x="309563" y="3143250"/>
            <a:ext cx="9223375" cy="366713"/>
          </a:xfrm>
          <a:prstGeom prst="rect">
            <a:avLst/>
          </a:prstGeom>
          <a:noFill/>
          <a:ln w="12700">
            <a:noFill/>
            <a:miter lim="800000"/>
            <a:headEnd/>
            <a:tailEnd type="none" w="lg" len="med"/>
          </a:ln>
        </p:spPr>
        <p:txBody>
          <a:bodyPr wrap="none" lIns="90000" tIns="46800" rIns="90000" bIns="46800">
            <a:spAutoFit/>
          </a:bodyPr>
          <a:lstStyle/>
          <a:p>
            <a:r>
              <a:rPr lang="fr-FR" sz="1800">
                <a:latin typeface="Times New Roman" pitchFamily="18" charset="0"/>
              </a:rPr>
              <a:t>Après  la réception des table de routage de ces voisins il va mettre à jour sa propre table de routage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09625" y="285750"/>
            <a:ext cx="8534400" cy="1143000"/>
          </a:xfrm>
          <a:noFill/>
        </p:spPr>
        <p:txBody>
          <a:bodyPr/>
          <a:lstStyle/>
          <a:p>
            <a:r>
              <a:rPr lang="fr-FR" sz="3200" smtClean="0"/>
              <a:t>Principe  RIP</a:t>
            </a:r>
            <a:br>
              <a:rPr lang="fr-FR" sz="3200" smtClean="0"/>
            </a:br>
            <a:r>
              <a:rPr lang="fr-FR" sz="3200" smtClean="0"/>
              <a:t>Ajout d’une route </a:t>
            </a:r>
          </a:p>
        </p:txBody>
      </p:sp>
      <p:sp>
        <p:nvSpPr>
          <p:cNvPr id="14339" name="Rectangle 3"/>
          <p:cNvSpPr>
            <a:spLocks noChangeArrowheads="1"/>
          </p:cNvSpPr>
          <p:nvPr/>
        </p:nvSpPr>
        <p:spPr bwMode="auto">
          <a:xfrm>
            <a:off x="757238" y="1524000"/>
            <a:ext cx="8709025" cy="4562475"/>
          </a:xfrm>
          <a:prstGeom prst="rect">
            <a:avLst/>
          </a:prstGeom>
          <a:noFill/>
          <a:ln w="12700">
            <a:noFill/>
            <a:miter lim="800000"/>
            <a:headEnd/>
            <a:tailEnd/>
          </a:ln>
        </p:spPr>
        <p:txBody>
          <a:bodyPr lIns="90488" tIns="44450" rIns="90488" bIns="44450">
            <a:spAutoFit/>
          </a:bodyPr>
          <a:lstStyle/>
          <a:p>
            <a:pPr algn="just">
              <a:buSzPct val="100000"/>
              <a:buFont typeface="Arial" charset="0"/>
              <a:buChar char="•"/>
            </a:pPr>
            <a:r>
              <a:rPr lang="fr-FR">
                <a:latin typeface="Times New Roman" pitchFamily="18" charset="0"/>
              </a:rPr>
              <a:t>Après la phase d’initialisation, le routeur va diffuser régulièrement sur chacune de ses interfaces, </a:t>
            </a:r>
            <a:r>
              <a:rPr lang="fr-FR">
                <a:solidFill>
                  <a:srgbClr val="FF0000"/>
                </a:solidFill>
                <a:latin typeface="Times New Roman" pitchFamily="18" charset="0"/>
              </a:rPr>
              <a:t>par défaut toutes les 30 secondes</a:t>
            </a:r>
            <a:r>
              <a:rPr lang="fr-FR">
                <a:latin typeface="Times New Roman" pitchFamily="18" charset="0"/>
              </a:rPr>
              <a:t>, sa table de routage.</a:t>
            </a:r>
          </a:p>
          <a:p>
            <a:pPr algn="just">
              <a:buSzPct val="100000"/>
              <a:buFont typeface="Arial" charset="0"/>
              <a:buChar char="•"/>
            </a:pPr>
            <a:r>
              <a:rPr lang="fr-FR">
                <a:latin typeface="Times New Roman" pitchFamily="18" charset="0"/>
              </a:rPr>
              <a:t>Le routeur a sont tour il reçoit des informations d’autres routeurs .</a:t>
            </a:r>
          </a:p>
          <a:p>
            <a:pPr algn="just">
              <a:buSzPct val="100000"/>
              <a:buFont typeface="Arial" charset="0"/>
              <a:buChar char="•"/>
            </a:pPr>
            <a:r>
              <a:rPr lang="fr-FR">
                <a:latin typeface="Times New Roman" pitchFamily="18" charset="0"/>
              </a:rPr>
              <a:t> Si une destination existant dans la table de routage est reçue par le routeur alors </a:t>
            </a:r>
            <a:r>
              <a:rPr lang="fr-FR">
                <a:solidFill>
                  <a:srgbClr val="FF0000"/>
                </a:solidFill>
                <a:latin typeface="Times New Roman" pitchFamily="18" charset="0"/>
              </a:rPr>
              <a:t>il compare les distances</a:t>
            </a:r>
            <a:r>
              <a:rPr lang="fr-FR">
                <a:latin typeface="Times New Roman" pitchFamily="18" charset="0"/>
              </a:rPr>
              <a:t> et garde dans sa table de routage l’entrée </a:t>
            </a:r>
            <a:r>
              <a:rPr lang="fr-FR">
                <a:solidFill>
                  <a:srgbClr val="FF0000"/>
                </a:solidFill>
                <a:latin typeface="Times New Roman" pitchFamily="18" charset="0"/>
              </a:rPr>
              <a:t>ayant la plus petite distance</a:t>
            </a:r>
            <a:r>
              <a:rPr lang="fr-FR">
                <a:latin typeface="Times New Roman" pitchFamily="18" charset="0"/>
              </a:rPr>
              <a:t> . </a:t>
            </a:r>
          </a:p>
          <a:p>
            <a:pPr algn="just">
              <a:buSzPct val="100000"/>
              <a:buFont typeface="Arial" charset="0"/>
              <a:buChar char="•"/>
            </a:pPr>
            <a:r>
              <a:rPr lang="fr-FR">
                <a:latin typeface="Times New Roman" pitchFamily="18" charset="0"/>
              </a:rPr>
              <a:t> En suite il diffuse alors cette information sur les autres interfaces.</a:t>
            </a:r>
          </a:p>
          <a:p>
            <a:pPr algn="just">
              <a:buSzPct val="100000"/>
              <a:buFontTx/>
              <a:buChar char="•"/>
            </a:pPr>
            <a:endParaRPr lang="fr-FR" sz="2000">
              <a:latin typeface="Times New Roman" pitchFamily="18" charset="0"/>
            </a:endParaRPr>
          </a:p>
          <a:p>
            <a:pPr algn="just">
              <a:buSzPct val="100000"/>
            </a:pPr>
            <a:endParaRPr lang="fr-F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58775" y="358775"/>
            <a:ext cx="9356725" cy="708025"/>
          </a:xfrm>
        </p:spPr>
        <p:txBody>
          <a:bodyPr/>
          <a:lstStyle/>
          <a:p>
            <a:pPr eaLnBrk="1" hangingPunct="1"/>
            <a:r>
              <a:rPr lang="fr-FR" sz="3600" smtClean="0"/>
              <a:t>Exemple : ajout d’une route </a:t>
            </a:r>
          </a:p>
        </p:txBody>
      </p:sp>
      <p:graphicFrame>
        <p:nvGraphicFramePr>
          <p:cNvPr id="15483" name="Group 123"/>
          <p:cNvGraphicFramePr>
            <a:graphicFrameLocks noGrp="1"/>
          </p:cNvGraphicFramePr>
          <p:nvPr/>
        </p:nvGraphicFramePr>
        <p:xfrm>
          <a:off x="304800" y="1905000"/>
          <a:ext cx="3352800" cy="920750"/>
        </p:xfrm>
        <a:graphic>
          <a:graphicData uri="http://schemas.openxmlformats.org/drawingml/2006/table">
            <a:tbl>
              <a:tblPr/>
              <a:tblGrid>
                <a:gridCol w="1219200"/>
                <a:gridCol w="914400"/>
                <a:gridCol w="1219200"/>
              </a:tblGrid>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Destination</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Distance</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Prochain pas</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144.19.0.0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130.21.0.0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bl>
          </a:graphicData>
        </a:graphic>
      </p:graphicFrame>
      <p:graphicFrame>
        <p:nvGraphicFramePr>
          <p:cNvPr id="15485" name="Group 125"/>
          <p:cNvGraphicFramePr>
            <a:graphicFrameLocks noGrp="1"/>
          </p:cNvGraphicFramePr>
          <p:nvPr/>
        </p:nvGraphicFramePr>
        <p:xfrm>
          <a:off x="304800" y="3733800"/>
          <a:ext cx="3352800" cy="2149475"/>
        </p:xfrm>
        <a:graphic>
          <a:graphicData uri="http://schemas.openxmlformats.org/drawingml/2006/table">
            <a:tbl>
              <a:tblPr/>
              <a:tblGrid>
                <a:gridCol w="1219200"/>
                <a:gridCol w="914400"/>
                <a:gridCol w="1219200"/>
              </a:tblGrid>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Destination</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Distance</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Prochain pas</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144.19.0.0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130.21.0.0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rPr>
                        <a:t>200.1.1.0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rPr>
                        <a:t>5</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rPr>
                        <a:t>144.19.1.100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rPr>
                        <a:t>200.2.5.0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rPr>
                        <a:t>3</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rPr>
                        <a:t>144.19.1.101</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199.23.3.0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4</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130.21.5.30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131.200.0.0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7</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130.21.5.32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bl>
          </a:graphicData>
        </a:graphic>
      </p:graphicFrame>
      <p:graphicFrame>
        <p:nvGraphicFramePr>
          <p:cNvPr id="15484" name="Group 124"/>
          <p:cNvGraphicFramePr>
            <a:graphicFrameLocks noGrp="1"/>
          </p:cNvGraphicFramePr>
          <p:nvPr/>
        </p:nvGraphicFramePr>
        <p:xfrm>
          <a:off x="4038600" y="1828800"/>
          <a:ext cx="2133600" cy="2149475"/>
        </p:xfrm>
        <a:graphic>
          <a:graphicData uri="http://schemas.openxmlformats.org/drawingml/2006/table">
            <a:tbl>
              <a:tblPr/>
              <a:tblGrid>
                <a:gridCol w="1219200"/>
                <a:gridCol w="914400"/>
              </a:tblGrid>
              <a:tr h="24765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Routeur 144.19.1.102</a:t>
                      </a:r>
                    </a:p>
                  </a:txBody>
                  <a:tcPr marL="90000" marR="90000" marT="46800" marB="46800"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hMerge="1">
                  <a:txBody>
                    <a:bodyPr/>
                    <a:lstStyle/>
                    <a:p>
                      <a:endParaRPr lang="fr-FR"/>
                    </a:p>
                  </a:txBody>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Destination</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Distance</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144.19.0.0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3</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200.1.1.0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4</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200.2.5.0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2</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FFCC"/>
                    </a:solid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199.23.3.0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6</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131.200.0.0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9</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bl>
          </a:graphicData>
        </a:graphic>
      </p:graphicFrame>
      <p:graphicFrame>
        <p:nvGraphicFramePr>
          <p:cNvPr id="15486" name="Group 126"/>
          <p:cNvGraphicFramePr>
            <a:graphicFrameLocks noGrp="1"/>
          </p:cNvGraphicFramePr>
          <p:nvPr/>
        </p:nvGraphicFramePr>
        <p:xfrm>
          <a:off x="5791200" y="4114800"/>
          <a:ext cx="3810000" cy="2455863"/>
        </p:xfrm>
        <a:graphic>
          <a:graphicData uri="http://schemas.openxmlformats.org/drawingml/2006/table">
            <a:tbl>
              <a:tblPr/>
              <a:tblGrid>
                <a:gridCol w="1346200"/>
                <a:gridCol w="939800"/>
                <a:gridCol w="1524000"/>
              </a:tblGrid>
              <a:tr h="24765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marL="90000" marR="90000" marT="46800" marB="46800"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hMerge="1">
                  <a:txBody>
                    <a:bodyPr/>
                    <a:lstStyle/>
                    <a:p>
                      <a:endParaRPr lang="fr-FR"/>
                    </a:p>
                  </a:txBody>
                  <a:tcPr/>
                </a:tc>
                <a:tc hMerge="1">
                  <a:txBody>
                    <a:bodyPr/>
                    <a:lstStyle/>
                    <a:p>
                      <a:endParaRPr lang="fr-FR"/>
                    </a:p>
                  </a:txBody>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Destination</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Distance</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Prochain pas</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249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144.19.0.0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130.21.0.0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FF0000"/>
                          </a:solidFill>
                          <a:effectLst/>
                          <a:latin typeface="Times New Roman" pitchFamily="18" charset="0"/>
                        </a:rPr>
                        <a:t>200.1.1.0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FF0000"/>
                          </a:solidFill>
                          <a:effectLst/>
                          <a:latin typeface="Times New Roman" pitchFamily="18" charset="0"/>
                        </a:rPr>
                        <a:t>4</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FF0000"/>
                          </a:solidFill>
                          <a:effectLst/>
                          <a:latin typeface="Times New Roman" pitchFamily="18" charset="0"/>
                        </a:rPr>
                        <a:t>144.19.1.102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FF0000"/>
                          </a:solidFill>
                          <a:effectLst/>
                          <a:latin typeface="Times New Roman" pitchFamily="18" charset="0"/>
                        </a:rPr>
                        <a:t>200.2.5.0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FF0000"/>
                          </a:solidFill>
                          <a:effectLst/>
                          <a:latin typeface="Times New Roman" pitchFamily="18" charset="0"/>
                        </a:rPr>
                        <a:t>2</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FF0000"/>
                          </a:solidFill>
                          <a:effectLst/>
                          <a:latin typeface="Times New Roman" pitchFamily="18" charset="0"/>
                        </a:rPr>
                        <a:t>144.19.1.102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199.23.3.0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4</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130.21.5.30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131.200.0.0</a:t>
                      </a:r>
                    </a:p>
                  </a:txBody>
                  <a:tcPr marL="90000" marR="90000" marT="46800" marB="46800"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7</a:t>
                      </a:r>
                    </a:p>
                  </a:txBody>
                  <a:tcPr marL="90000" marR="90000" marT="46800" marB="46800"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130.21.5.32 </a:t>
                      </a:r>
                    </a:p>
                  </a:txBody>
                  <a:tcPr marL="90000" marR="90000" marT="46800" marB="46800"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bl>
          </a:graphicData>
        </a:graphic>
      </p:graphicFrame>
      <p:sp>
        <p:nvSpPr>
          <p:cNvPr id="15476" name="Line 176"/>
          <p:cNvSpPr>
            <a:spLocks noChangeShapeType="1"/>
          </p:cNvSpPr>
          <p:nvPr/>
        </p:nvSpPr>
        <p:spPr bwMode="auto">
          <a:xfrm flipH="1">
            <a:off x="1524000" y="3000375"/>
            <a:ext cx="0" cy="381000"/>
          </a:xfrm>
          <a:prstGeom prst="line">
            <a:avLst/>
          </a:prstGeom>
          <a:noFill/>
          <a:ln w="38100">
            <a:solidFill>
              <a:schemeClr val="tx1"/>
            </a:solidFill>
            <a:round/>
            <a:headEnd/>
            <a:tailEnd type="triangle" w="lg" len="med"/>
          </a:ln>
        </p:spPr>
        <p:txBody>
          <a:bodyPr lIns="90000" tIns="46800" rIns="90000" bIns="46800">
            <a:spAutoFit/>
          </a:bodyPr>
          <a:lstStyle/>
          <a:p>
            <a:endParaRPr lang="fr-FR"/>
          </a:p>
        </p:txBody>
      </p:sp>
      <p:sp>
        <p:nvSpPr>
          <p:cNvPr id="15477" name="Line 177"/>
          <p:cNvSpPr>
            <a:spLocks noChangeShapeType="1"/>
          </p:cNvSpPr>
          <p:nvPr/>
        </p:nvSpPr>
        <p:spPr bwMode="auto">
          <a:xfrm flipH="1">
            <a:off x="3886200" y="4114800"/>
            <a:ext cx="1066800" cy="685800"/>
          </a:xfrm>
          <a:prstGeom prst="line">
            <a:avLst/>
          </a:prstGeom>
          <a:noFill/>
          <a:ln w="38100">
            <a:solidFill>
              <a:schemeClr val="tx1"/>
            </a:solidFill>
            <a:round/>
            <a:headEnd/>
            <a:tailEnd type="triangle" w="lg" len="med"/>
          </a:ln>
        </p:spPr>
        <p:txBody>
          <a:bodyPr lIns="90000" tIns="46800" rIns="90000" bIns="46800">
            <a:spAutoFit/>
          </a:bodyPr>
          <a:lstStyle/>
          <a:p>
            <a:endParaRPr lang="fr-FR"/>
          </a:p>
        </p:txBody>
      </p:sp>
      <p:sp>
        <p:nvSpPr>
          <p:cNvPr id="15478" name="Line 178"/>
          <p:cNvSpPr>
            <a:spLocks noChangeShapeType="1"/>
          </p:cNvSpPr>
          <p:nvPr/>
        </p:nvSpPr>
        <p:spPr bwMode="auto">
          <a:xfrm>
            <a:off x="3962400" y="5334000"/>
            <a:ext cx="1600200" cy="228600"/>
          </a:xfrm>
          <a:prstGeom prst="line">
            <a:avLst/>
          </a:prstGeom>
          <a:noFill/>
          <a:ln w="38100">
            <a:solidFill>
              <a:schemeClr val="tx1"/>
            </a:solidFill>
            <a:round/>
            <a:headEnd/>
            <a:tailEnd type="triangle" w="lg" len="med"/>
          </a:ln>
        </p:spPr>
        <p:txBody>
          <a:bodyPr lIns="90000" tIns="46800" rIns="90000" bIns="46800">
            <a:spAutoFit/>
          </a:bodyPr>
          <a:lstStyle/>
          <a:p>
            <a:endParaRPr lang="fr-FR"/>
          </a:p>
        </p:txBody>
      </p:sp>
      <p:sp>
        <p:nvSpPr>
          <p:cNvPr id="15479" name="Text Box 186"/>
          <p:cNvSpPr txBox="1">
            <a:spLocks noChangeArrowheads="1"/>
          </p:cNvSpPr>
          <p:nvPr/>
        </p:nvSpPr>
        <p:spPr bwMode="auto">
          <a:xfrm>
            <a:off x="4038600" y="5486400"/>
            <a:ext cx="992188" cy="304800"/>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Mise à jour</a:t>
            </a:r>
          </a:p>
        </p:txBody>
      </p:sp>
      <p:sp>
        <p:nvSpPr>
          <p:cNvPr id="15480" name="Text Box 263"/>
          <p:cNvSpPr txBox="1">
            <a:spLocks noChangeArrowheads="1"/>
          </p:cNvSpPr>
          <p:nvPr/>
        </p:nvSpPr>
        <p:spPr bwMode="auto">
          <a:xfrm>
            <a:off x="4267200" y="4495800"/>
            <a:ext cx="1130300" cy="304800"/>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Comparaison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81063" y="285750"/>
            <a:ext cx="8534400" cy="1143000"/>
          </a:xfrm>
          <a:noFill/>
        </p:spPr>
        <p:txBody>
          <a:bodyPr/>
          <a:lstStyle/>
          <a:p>
            <a:r>
              <a:rPr lang="fr-FR" sz="2800" b="1" smtClean="0"/>
              <a:t>Principe  RIP </a:t>
            </a:r>
            <a:br>
              <a:rPr lang="fr-FR" sz="2800" b="1" smtClean="0"/>
            </a:br>
            <a:r>
              <a:rPr lang="fr-FR" sz="2800" b="1" smtClean="0"/>
              <a:t>Suppression d’une route </a:t>
            </a:r>
          </a:p>
        </p:txBody>
      </p:sp>
      <p:sp>
        <p:nvSpPr>
          <p:cNvPr id="16387" name="Rectangle 3"/>
          <p:cNvSpPr>
            <a:spLocks noChangeArrowheads="1"/>
          </p:cNvSpPr>
          <p:nvPr/>
        </p:nvSpPr>
        <p:spPr bwMode="auto">
          <a:xfrm>
            <a:off x="757238" y="1524000"/>
            <a:ext cx="8709025" cy="2674938"/>
          </a:xfrm>
          <a:prstGeom prst="rect">
            <a:avLst/>
          </a:prstGeom>
          <a:noFill/>
          <a:ln w="12700">
            <a:noFill/>
            <a:miter lim="800000"/>
            <a:headEnd/>
            <a:tailEnd/>
          </a:ln>
        </p:spPr>
        <p:txBody>
          <a:bodyPr lIns="90488" tIns="44450" rIns="90488" bIns="44450">
            <a:spAutoFit/>
          </a:bodyPr>
          <a:lstStyle/>
          <a:p>
            <a:pPr algn="just">
              <a:buSzPct val="100000"/>
              <a:buFont typeface="Arial" charset="0"/>
              <a:buChar char="•"/>
            </a:pPr>
            <a:r>
              <a:rPr lang="fr-FR">
                <a:latin typeface="Times New Roman" pitchFamily="18" charset="0"/>
              </a:rPr>
              <a:t>La distance maximal est de 16 (count to infinity) et correspond </a:t>
            </a:r>
            <a:r>
              <a:rPr lang="fr-FR">
                <a:solidFill>
                  <a:srgbClr val="FF0000"/>
                </a:solidFill>
                <a:latin typeface="Times New Roman" pitchFamily="18" charset="0"/>
              </a:rPr>
              <a:t>à un réseau inaccessible.</a:t>
            </a:r>
          </a:p>
          <a:p>
            <a:pPr algn="just">
              <a:buSzPct val="100000"/>
              <a:buFont typeface="Arial" charset="0"/>
              <a:buChar char="•"/>
            </a:pPr>
            <a:r>
              <a:rPr lang="fr-FR">
                <a:latin typeface="Times New Roman" pitchFamily="18" charset="0"/>
              </a:rPr>
              <a:t>Après 3 minutes (invalid timer), une route sur laquelle on </a:t>
            </a:r>
            <a:r>
              <a:rPr lang="fr-FR">
                <a:solidFill>
                  <a:srgbClr val="FF0000"/>
                </a:solidFill>
                <a:latin typeface="Times New Roman" pitchFamily="18" charset="0"/>
              </a:rPr>
              <a:t>n’a plus d’information</a:t>
            </a:r>
            <a:r>
              <a:rPr lang="fr-FR">
                <a:latin typeface="Times New Roman" pitchFamily="18" charset="0"/>
              </a:rPr>
              <a:t> devient inaccessible (coût de 16).</a:t>
            </a:r>
          </a:p>
          <a:p>
            <a:pPr algn="just">
              <a:buSzPct val="100000"/>
              <a:buFont typeface="Arial" charset="0"/>
              <a:buChar char="•"/>
            </a:pPr>
            <a:r>
              <a:rPr lang="fr-FR">
                <a:latin typeface="Times New Roman" pitchFamily="18" charset="0"/>
              </a:rPr>
              <a:t> Elle sera détruite de la table de routage 1 minute plus tard (route flush timer), de façon à diffuser l’information aux autres routeurs.</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00025" y="0"/>
            <a:ext cx="9356725" cy="708025"/>
          </a:xfrm>
        </p:spPr>
        <p:txBody>
          <a:bodyPr/>
          <a:lstStyle/>
          <a:p>
            <a:pPr eaLnBrk="1" hangingPunct="1">
              <a:defRPr/>
            </a:pPr>
            <a:r>
              <a:rPr lang="fr-FR" sz="3600" dirty="0" smtClean="0">
                <a:latin typeface="+mn-lt"/>
              </a:rPr>
              <a:t>Problèmes liés à RIP </a:t>
            </a:r>
          </a:p>
        </p:txBody>
      </p:sp>
      <p:sp>
        <p:nvSpPr>
          <p:cNvPr id="17411" name="Rectangle 5"/>
          <p:cNvSpPr>
            <a:spLocks noChangeArrowheads="1"/>
          </p:cNvSpPr>
          <p:nvPr/>
        </p:nvSpPr>
        <p:spPr bwMode="auto">
          <a:xfrm>
            <a:off x="273050" y="836613"/>
            <a:ext cx="8763000" cy="5357812"/>
          </a:xfrm>
          <a:prstGeom prst="rect">
            <a:avLst/>
          </a:prstGeom>
          <a:noFill/>
          <a:ln w="12700">
            <a:noFill/>
            <a:miter lim="800000"/>
            <a:headEnd/>
            <a:tailEnd type="none" w="lg" len="med"/>
          </a:ln>
        </p:spPr>
        <p:txBody>
          <a:bodyPr lIns="90000" tIns="46800" rIns="90000" bIns="46800">
            <a:spAutoFit/>
          </a:bodyPr>
          <a:lstStyle/>
          <a:p>
            <a:pPr>
              <a:buFont typeface="Wingdings" pitchFamily="2" charset="2"/>
              <a:buChar char="§"/>
            </a:pPr>
            <a:r>
              <a:rPr lang="fr-FR" sz="2000">
                <a:latin typeface="Times New Roman" pitchFamily="18" charset="0"/>
                <a:cs typeface="Times New Roman" pitchFamily="18" charset="0"/>
              </a:rPr>
              <a:t>Les protocoles à vecteur de distance ne communiquent leur informations que périodiquement </a:t>
            </a:r>
            <a:r>
              <a:rPr lang="fr-FR" sz="2000">
                <a:latin typeface="Times New Roman" pitchFamily="18" charset="0"/>
                <a:cs typeface="Times New Roman" pitchFamily="18" charset="0"/>
                <a:sym typeface="Wingdings" pitchFamily="2" charset="2"/>
              </a:rPr>
              <a:t> </a:t>
            </a:r>
            <a:r>
              <a:rPr lang="fr-FR" sz="2000">
                <a:latin typeface="Times New Roman" pitchFamily="18" charset="0"/>
                <a:cs typeface="Times New Roman" pitchFamily="18" charset="0"/>
              </a:rPr>
              <a:t>Il se peut donc qu'il y ait des retards dans la propagation des mises à jour sur l'ensemble des routeurs du réseau</a:t>
            </a:r>
          </a:p>
          <a:p>
            <a:pPr>
              <a:lnSpc>
                <a:spcPct val="130000"/>
              </a:lnSpc>
              <a:buFont typeface="Wingdings" pitchFamily="2" charset="2"/>
              <a:buChar char="§"/>
            </a:pPr>
            <a:r>
              <a:rPr lang="fr-FR" sz="2000">
                <a:latin typeface="Times New Roman" pitchFamily="18" charset="0"/>
                <a:cs typeface="Times New Roman" pitchFamily="18" charset="0"/>
              </a:rPr>
              <a:t> Lorsque les routes changent rapidement </a:t>
            </a:r>
            <a:r>
              <a:rPr lang="fr-FR" sz="2000">
                <a:latin typeface="Times New Roman" pitchFamily="18" charset="0"/>
                <a:cs typeface="Times New Roman" pitchFamily="18" charset="0"/>
                <a:sym typeface="Wingdings" pitchFamily="2" charset="2"/>
              </a:rPr>
              <a:t> c’est possible d’avoir de mauvais calcul de route  </a:t>
            </a:r>
            <a:r>
              <a:rPr lang="fr-FR" sz="2000">
                <a:latin typeface="Times New Roman" pitchFamily="18" charset="0"/>
                <a:cs typeface="Times New Roman" pitchFamily="18" charset="0"/>
              </a:rPr>
              <a:t>Le routage ne sera alors pas optimisé ou des datagrammes seront perdus.</a:t>
            </a:r>
          </a:p>
          <a:p>
            <a:pPr>
              <a:lnSpc>
                <a:spcPct val="130000"/>
              </a:lnSpc>
              <a:buFont typeface="Wingdings" pitchFamily="2" charset="2"/>
              <a:buChar char="§"/>
            </a:pPr>
            <a:r>
              <a:rPr lang="fr-FR" sz="2000">
                <a:latin typeface="Times New Roman" pitchFamily="18" charset="0"/>
                <a:cs typeface="Times New Roman" pitchFamily="18" charset="0"/>
                <a:sym typeface="Wingdings" pitchFamily="2" charset="2"/>
              </a:rPr>
              <a:t>.</a:t>
            </a:r>
            <a:r>
              <a:rPr lang="fr-FR" sz="2000">
                <a:latin typeface="Times New Roman" pitchFamily="18" charset="0"/>
                <a:cs typeface="Times New Roman" pitchFamily="18" charset="0"/>
              </a:rPr>
              <a:t> Si le nombre de réseaux croît, la taille des informations de mise à jour devient importante et plus de routeurs échangent leurs informations </a:t>
            </a:r>
            <a:r>
              <a:rPr lang="fr-FR" sz="2000">
                <a:latin typeface="Times New Roman" pitchFamily="18" charset="0"/>
                <a:cs typeface="Times New Roman" pitchFamily="18" charset="0"/>
                <a:sym typeface="Wingdings" pitchFamily="2" charset="2"/>
              </a:rPr>
              <a:t> consommation de la bande passante  </a:t>
            </a:r>
            <a:r>
              <a:rPr lang="fr-FR" sz="2000">
                <a:latin typeface="Times New Roman" pitchFamily="18" charset="0"/>
                <a:cs typeface="Times New Roman" pitchFamily="18" charset="0"/>
              </a:rPr>
              <a:t> Il apparaît donc que ce type de protocole n'est pas bien adapté aux réseaux de grande taille.</a:t>
            </a:r>
          </a:p>
          <a:p>
            <a:pPr algn="just">
              <a:buFont typeface="Wingdings" pitchFamily="2" charset="2"/>
              <a:buChar char="§"/>
            </a:pPr>
            <a:r>
              <a:rPr lang="fr-FR" sz="2000">
                <a:latin typeface="Times New Roman" pitchFamily="18" charset="0"/>
                <a:cs typeface="Times New Roman" pitchFamily="18" charset="0"/>
              </a:rPr>
              <a:t> Limitation du métrique à 16.</a:t>
            </a:r>
          </a:p>
          <a:p>
            <a:pPr algn="just">
              <a:buFont typeface="Wingdings" pitchFamily="2" charset="2"/>
              <a:buChar char="§"/>
            </a:pPr>
            <a:r>
              <a:rPr lang="fr-FR" sz="2000">
                <a:latin typeface="Times New Roman" pitchFamily="18" charset="0"/>
                <a:cs typeface="Times New Roman" pitchFamily="18" charset="0"/>
              </a:rPr>
              <a:t> RIP ignore la notion d’adressage de sous-réseau ( la version RIP2 , le prend en charge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58775" y="358775"/>
            <a:ext cx="9356725" cy="708025"/>
          </a:xfrm>
        </p:spPr>
        <p:txBody>
          <a:bodyPr/>
          <a:lstStyle/>
          <a:p>
            <a:r>
              <a:rPr lang="fr-FR" sz="3600" smtClean="0"/>
              <a:t>Résolution du problème de convergence lente.</a:t>
            </a:r>
          </a:p>
        </p:txBody>
      </p:sp>
      <p:sp>
        <p:nvSpPr>
          <p:cNvPr id="18435" name="Rectangle 6"/>
          <p:cNvSpPr>
            <a:spLocks noChangeArrowheads="1"/>
          </p:cNvSpPr>
          <p:nvPr/>
        </p:nvSpPr>
        <p:spPr bwMode="auto">
          <a:xfrm>
            <a:off x="560388" y="1484313"/>
            <a:ext cx="8686800" cy="1755775"/>
          </a:xfrm>
          <a:prstGeom prst="rect">
            <a:avLst/>
          </a:prstGeom>
          <a:noFill/>
          <a:ln w="12700">
            <a:noFill/>
            <a:miter lim="800000"/>
            <a:headEnd/>
            <a:tailEnd type="none" w="lg" len="med"/>
          </a:ln>
        </p:spPr>
        <p:txBody>
          <a:bodyPr lIns="90000" tIns="46800" rIns="90000" bIns="46800">
            <a:spAutoFit/>
          </a:bodyPr>
          <a:lstStyle/>
          <a:p>
            <a:pPr marL="285750" indent="-285750">
              <a:lnSpc>
                <a:spcPct val="130000"/>
              </a:lnSpc>
              <a:buFontTx/>
              <a:buChar char="•"/>
            </a:pPr>
            <a:r>
              <a:rPr lang="fr-FR" sz="2000" b="1">
                <a:latin typeface="Times New Roman" pitchFamily="18" charset="0"/>
              </a:rPr>
              <a:t>Split horizon </a:t>
            </a:r>
            <a:r>
              <a:rPr lang="fr-FR" sz="2000">
                <a:latin typeface="Times New Roman" pitchFamily="18" charset="0"/>
              </a:rPr>
              <a:t>: Le routeur enregistre l'interface sur laquelle il reçoit les nouvelles routes, il n'enverra pas les mises à jour de routage sur ces interfaces.</a:t>
            </a:r>
          </a:p>
          <a:p>
            <a:pPr marL="285750" indent="-285750">
              <a:lnSpc>
                <a:spcPct val="120000"/>
              </a:lnSpc>
              <a:buFontTx/>
              <a:buChar char="•"/>
            </a:pPr>
            <a:r>
              <a:rPr lang="fr-FR" sz="2000" b="1">
                <a:latin typeface="Times New Roman" pitchFamily="18" charset="0"/>
              </a:rPr>
              <a:t>Flash update </a:t>
            </a:r>
            <a:r>
              <a:rPr lang="fr-FR" sz="2000">
                <a:latin typeface="Times New Roman" pitchFamily="18" charset="0"/>
              </a:rPr>
              <a:t>: Le routeur n'attend pas l'expiration de son intervalle de diffusion pour diffuser l'information.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endParaRPr lang="fr-FR" smtClean="0"/>
          </a:p>
        </p:txBody>
      </p:sp>
      <p:sp>
        <p:nvSpPr>
          <p:cNvPr id="19459"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ctr">
              <a:buFontTx/>
              <a:buNone/>
            </a:pPr>
            <a:endParaRPr lang="fr-FR" smtClean="0"/>
          </a:p>
          <a:p>
            <a:pPr algn="ctr">
              <a:buFontTx/>
              <a:buNone/>
            </a:pPr>
            <a:endParaRPr lang="fr-FR" smtClean="0"/>
          </a:p>
          <a:p>
            <a:pPr algn="ctr">
              <a:buFontTx/>
              <a:buNone/>
            </a:pPr>
            <a:endParaRPr lang="fr-FR" smtClean="0"/>
          </a:p>
          <a:p>
            <a:pPr algn="ctr">
              <a:buFontTx/>
              <a:buNone/>
            </a:pPr>
            <a:r>
              <a:rPr lang="fr-FR" smtClean="0"/>
              <a:t>IGRP : Interior Gateway Routing Protocol </a:t>
            </a:r>
          </a:p>
          <a:p>
            <a:endParaRPr lang="fr-F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58775" y="358775"/>
            <a:ext cx="9356725" cy="784225"/>
          </a:xfrm>
        </p:spPr>
        <p:txBody>
          <a:bodyPr/>
          <a:lstStyle/>
          <a:p>
            <a:pPr eaLnBrk="1" hangingPunct="1"/>
            <a:r>
              <a:rPr lang="fr-FR" sz="3600" smtClean="0">
                <a:cs typeface="Times New Roman" pitchFamily="18" charset="0"/>
              </a:rPr>
              <a:t>I G R P (vecteur de distance)</a:t>
            </a:r>
          </a:p>
        </p:txBody>
      </p:sp>
      <p:sp>
        <p:nvSpPr>
          <p:cNvPr id="20483" name="Rectangle 9"/>
          <p:cNvSpPr>
            <a:spLocks noChangeArrowheads="1"/>
          </p:cNvSpPr>
          <p:nvPr/>
        </p:nvSpPr>
        <p:spPr bwMode="auto">
          <a:xfrm>
            <a:off x="166688" y="1643063"/>
            <a:ext cx="9167812" cy="4727575"/>
          </a:xfrm>
          <a:prstGeom prst="rect">
            <a:avLst/>
          </a:prstGeom>
          <a:noFill/>
          <a:ln w="12700">
            <a:noFill/>
            <a:miter lim="800000"/>
            <a:headEnd/>
            <a:tailEnd type="none" w="lg" len="med"/>
          </a:ln>
        </p:spPr>
        <p:txBody>
          <a:bodyPr lIns="90000" tIns="46800" rIns="90000" bIns="46800">
            <a:spAutoFit/>
          </a:bodyPr>
          <a:lstStyle/>
          <a:p>
            <a:pPr>
              <a:buFont typeface="Arial" charset="0"/>
              <a:buChar char="•"/>
            </a:pPr>
            <a:r>
              <a:rPr lang="fr-FR" sz="2000">
                <a:latin typeface="Times New Roman" pitchFamily="18" charset="0"/>
              </a:rPr>
              <a:t>IGRP : Interior Gateway Routing Protocol est un protocole à vecteur de distance mis au point par CISCO</a:t>
            </a:r>
          </a:p>
          <a:p>
            <a:pPr>
              <a:buFont typeface="Wingdings" pitchFamily="2" charset="2"/>
              <a:buChar char="§"/>
            </a:pPr>
            <a:r>
              <a:rPr lang="fr-FR" sz="2000">
                <a:latin typeface="Times New Roman" pitchFamily="18" charset="0"/>
              </a:rPr>
              <a:t>  Informations de routage diffusées toutes les 90 secondes.</a:t>
            </a:r>
          </a:p>
          <a:p>
            <a:pPr>
              <a:buFont typeface="Arial" charset="0"/>
              <a:buChar char="•"/>
            </a:pPr>
            <a:r>
              <a:rPr lang="fr-FR" sz="2000" u="sng">
                <a:latin typeface="Times New Roman" pitchFamily="18" charset="0"/>
              </a:rPr>
              <a:t> la métrique utilisé est une combinaison </a:t>
            </a:r>
            <a:r>
              <a:rPr lang="fr-FR" sz="2000">
                <a:latin typeface="Times New Roman" pitchFamily="18" charset="0"/>
              </a:rPr>
              <a:t> de :</a:t>
            </a:r>
          </a:p>
          <a:p>
            <a:pPr lvl="1">
              <a:buFont typeface="Wingdings" pitchFamily="2" charset="2"/>
              <a:buChar char="§"/>
            </a:pPr>
            <a:r>
              <a:rPr lang="fr-FR" sz="2000">
                <a:latin typeface="Times New Roman" pitchFamily="18" charset="0"/>
              </a:rPr>
              <a:t> Bande passante</a:t>
            </a:r>
          </a:p>
          <a:p>
            <a:pPr lvl="1">
              <a:buFont typeface="Wingdings" pitchFamily="2" charset="2"/>
              <a:buChar char="§"/>
            </a:pPr>
            <a:r>
              <a:rPr lang="fr-FR" sz="2000">
                <a:latin typeface="Times New Roman" pitchFamily="18" charset="0"/>
              </a:rPr>
              <a:t> Délai</a:t>
            </a:r>
          </a:p>
          <a:p>
            <a:pPr lvl="1">
              <a:buFont typeface="Wingdings" pitchFamily="2" charset="2"/>
              <a:buChar char="§"/>
            </a:pPr>
            <a:r>
              <a:rPr lang="fr-FR" sz="2000">
                <a:latin typeface="Times New Roman" pitchFamily="18" charset="0"/>
              </a:rPr>
              <a:t> Charge du lien</a:t>
            </a:r>
          </a:p>
          <a:p>
            <a:pPr lvl="1">
              <a:buFont typeface="Wingdings" pitchFamily="2" charset="2"/>
              <a:buChar char="§"/>
            </a:pPr>
            <a:r>
              <a:rPr lang="fr-FR" sz="2000">
                <a:latin typeface="Times New Roman" pitchFamily="18" charset="0"/>
              </a:rPr>
              <a:t> Fiabilité (taux de succès)</a:t>
            </a:r>
          </a:p>
          <a:p>
            <a:pPr lvl="1">
              <a:buFont typeface="Wingdings" pitchFamily="2" charset="2"/>
              <a:buChar char="§"/>
            </a:pPr>
            <a:r>
              <a:rPr lang="fr-FR" sz="2000">
                <a:latin typeface="Times New Roman" pitchFamily="18" charset="0"/>
              </a:rPr>
              <a:t> Unité de transfert d'information maximale (MTU)</a:t>
            </a:r>
          </a:p>
          <a:p>
            <a:pPr>
              <a:buFont typeface="Wingdings" pitchFamily="2" charset="2"/>
              <a:buChar char="§"/>
            </a:pPr>
            <a:endParaRPr lang="fr-FR" sz="1800">
              <a:latin typeface="Times New Roman" pitchFamily="18" charset="0"/>
            </a:endParaRPr>
          </a:p>
          <a:p>
            <a:endParaRPr lang="fr-FR" sz="18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7"/>
          <p:cNvPicPr>
            <a:picLocks noChangeAspect="1" noChangeArrowheads="1"/>
          </p:cNvPicPr>
          <p:nvPr/>
        </p:nvPicPr>
        <p:blipFill>
          <a:blip r:embed="rId3"/>
          <a:srcRect/>
          <a:stretch>
            <a:fillRect/>
          </a:stretch>
        </p:blipFill>
        <p:spPr bwMode="auto">
          <a:xfrm>
            <a:off x="5381625" y="1524000"/>
            <a:ext cx="4219575" cy="3162300"/>
          </a:xfrm>
          <a:prstGeom prst="rect">
            <a:avLst/>
          </a:prstGeom>
          <a:noFill/>
          <a:ln w="12700">
            <a:noFill/>
            <a:miter lim="800000"/>
            <a:headEnd/>
            <a:tailEnd type="none" w="lg" len="med"/>
          </a:ln>
        </p:spPr>
      </p:pic>
      <p:sp>
        <p:nvSpPr>
          <p:cNvPr id="21507" name="Rectangle 2"/>
          <p:cNvSpPr>
            <a:spLocks noGrp="1" noChangeArrowheads="1"/>
          </p:cNvSpPr>
          <p:nvPr>
            <p:ph type="title"/>
          </p:nvPr>
        </p:nvSpPr>
        <p:spPr>
          <a:xfrm>
            <a:off x="358775" y="358775"/>
            <a:ext cx="9356725" cy="708025"/>
          </a:xfrm>
        </p:spPr>
        <p:txBody>
          <a:bodyPr/>
          <a:lstStyle/>
          <a:p>
            <a:pPr eaLnBrk="1" hangingPunct="1"/>
            <a:r>
              <a:rPr lang="fr-FR" sz="3600" smtClean="0"/>
              <a:t>Exemple</a:t>
            </a:r>
            <a:r>
              <a:rPr lang="fr-FR" sz="3600" smtClean="0">
                <a:latin typeface="Comic Sans MS" pitchFamily="66" charset="0"/>
              </a:rPr>
              <a:t> </a:t>
            </a:r>
          </a:p>
        </p:txBody>
      </p:sp>
      <p:sp>
        <p:nvSpPr>
          <p:cNvPr id="25604" name="Rectangle 4"/>
          <p:cNvSpPr>
            <a:spLocks noChangeArrowheads="1"/>
          </p:cNvSpPr>
          <p:nvPr/>
        </p:nvSpPr>
        <p:spPr bwMode="auto">
          <a:xfrm>
            <a:off x="238125" y="2071688"/>
            <a:ext cx="4953000" cy="2495550"/>
          </a:xfrm>
          <a:prstGeom prst="rect">
            <a:avLst/>
          </a:prstGeom>
          <a:noFill/>
          <a:ln w="12700">
            <a:noFill/>
            <a:miter lim="800000"/>
            <a:headEnd/>
            <a:tailEnd type="none" w="lg" len="med"/>
          </a:ln>
        </p:spPr>
        <p:txBody>
          <a:bodyPr lIns="90000" tIns="46800" rIns="90000" bIns="46800">
            <a:spAutoFit/>
          </a:bodyPr>
          <a:lstStyle/>
          <a:p>
            <a:pPr>
              <a:defRPr/>
            </a:pPr>
            <a:r>
              <a:rPr lang="fr-FR" sz="1800" b="1" dirty="0">
                <a:latin typeface="+mj-lt"/>
              </a:rPr>
              <a:t>Schéma : </a:t>
            </a:r>
            <a:r>
              <a:rPr lang="fr-FR" sz="1800" dirty="0">
                <a:latin typeface="+mj-lt"/>
              </a:rPr>
              <a:t>il existe 2 chemins possibles entre les deux postes.</a:t>
            </a:r>
          </a:p>
          <a:p>
            <a:pPr>
              <a:defRPr/>
            </a:pPr>
            <a:r>
              <a:rPr lang="fr-FR" sz="1800" dirty="0">
                <a:latin typeface="+mj-lt"/>
              </a:rPr>
              <a:t>Le chemin le plus court mais le plus lent sera choisi par RIP.</a:t>
            </a:r>
          </a:p>
          <a:p>
            <a:pPr>
              <a:defRPr/>
            </a:pPr>
            <a:r>
              <a:rPr lang="fr-FR" sz="1800" dirty="0">
                <a:latin typeface="+mj-lt"/>
              </a:rPr>
              <a:t>Le chemin le plus long mais le plus rapide sera choisi par IGRP.</a:t>
            </a:r>
          </a:p>
          <a:p>
            <a:pPr lvl="1">
              <a:buFont typeface="Wingdings" pitchFamily="2" charset="2"/>
              <a:buChar char="§"/>
              <a:defRPr/>
            </a:pPr>
            <a:endParaRPr lang="fr-FR" sz="2000" dirty="0"/>
          </a:p>
        </p:txBody>
      </p:sp>
      <p:sp>
        <p:nvSpPr>
          <p:cNvPr id="21509" name="Text Box 8"/>
          <p:cNvSpPr txBox="1">
            <a:spLocks noChangeArrowheads="1"/>
          </p:cNvSpPr>
          <p:nvPr/>
        </p:nvSpPr>
        <p:spPr bwMode="auto">
          <a:xfrm>
            <a:off x="7024688" y="2286000"/>
            <a:ext cx="1196975" cy="317500"/>
          </a:xfrm>
          <a:prstGeom prst="rect">
            <a:avLst/>
          </a:prstGeom>
          <a:solidFill>
            <a:srgbClr val="DDDDDD"/>
          </a:solidFill>
          <a:ln w="12700">
            <a:solidFill>
              <a:schemeClr val="tx1"/>
            </a:solidFill>
            <a:miter lim="800000"/>
            <a:headEnd/>
            <a:tailEnd type="none" w="lg" len="med"/>
          </a:ln>
        </p:spPr>
        <p:txBody>
          <a:bodyPr wrap="none" lIns="90000" tIns="46800" rIns="90000" bIns="46800">
            <a:spAutoFit/>
          </a:bodyPr>
          <a:lstStyle/>
          <a:p>
            <a:r>
              <a:rPr lang="fr-FR" sz="1400"/>
              <a:t>19.2 Kbits/s</a:t>
            </a:r>
          </a:p>
        </p:txBody>
      </p:sp>
      <p:sp>
        <p:nvSpPr>
          <p:cNvPr id="21510" name="Text Box 9"/>
          <p:cNvSpPr txBox="1">
            <a:spLocks noChangeArrowheads="1"/>
          </p:cNvSpPr>
          <p:nvPr/>
        </p:nvSpPr>
        <p:spPr bwMode="auto">
          <a:xfrm>
            <a:off x="6953250" y="4500563"/>
            <a:ext cx="1138238" cy="317500"/>
          </a:xfrm>
          <a:prstGeom prst="rect">
            <a:avLst/>
          </a:prstGeom>
          <a:solidFill>
            <a:srgbClr val="DDDDDD"/>
          </a:solidFill>
          <a:ln w="12700">
            <a:solidFill>
              <a:schemeClr val="tx1"/>
            </a:solidFill>
            <a:miter lim="800000"/>
            <a:headEnd/>
            <a:tailEnd type="none" w="lg" len="med"/>
          </a:ln>
        </p:spPr>
        <p:txBody>
          <a:bodyPr wrap="none" lIns="90000" tIns="46800" rIns="90000" bIns="46800">
            <a:spAutoFit/>
          </a:bodyPr>
          <a:lstStyle/>
          <a:p>
            <a:r>
              <a:rPr lang="fr-FR" sz="1400"/>
              <a:t>1.5 Mbits/s</a:t>
            </a:r>
          </a:p>
        </p:txBody>
      </p:sp>
      <p:sp>
        <p:nvSpPr>
          <p:cNvPr id="21511" name="Text Box 10"/>
          <p:cNvSpPr txBox="1">
            <a:spLocks noChangeArrowheads="1"/>
          </p:cNvSpPr>
          <p:nvPr/>
        </p:nvSpPr>
        <p:spPr bwMode="auto">
          <a:xfrm>
            <a:off x="5719763" y="3352800"/>
            <a:ext cx="1138237" cy="317500"/>
          </a:xfrm>
          <a:prstGeom prst="rect">
            <a:avLst/>
          </a:prstGeom>
          <a:solidFill>
            <a:srgbClr val="DDDDDD"/>
          </a:solidFill>
          <a:ln w="12700">
            <a:solidFill>
              <a:schemeClr val="tx1"/>
            </a:solidFill>
            <a:miter lim="800000"/>
            <a:headEnd/>
            <a:tailEnd type="none" w="lg" len="med"/>
          </a:ln>
        </p:spPr>
        <p:txBody>
          <a:bodyPr wrap="none" lIns="90000" tIns="46800" rIns="90000" bIns="46800">
            <a:spAutoFit/>
          </a:bodyPr>
          <a:lstStyle/>
          <a:p>
            <a:r>
              <a:rPr lang="fr-FR" sz="1400"/>
              <a:t>1.5 Mbits/s</a:t>
            </a:r>
          </a:p>
        </p:txBody>
      </p:sp>
      <p:sp>
        <p:nvSpPr>
          <p:cNvPr id="21512" name="Text Box 11"/>
          <p:cNvSpPr txBox="1">
            <a:spLocks noChangeArrowheads="1"/>
          </p:cNvSpPr>
          <p:nvPr/>
        </p:nvSpPr>
        <p:spPr bwMode="auto">
          <a:xfrm>
            <a:off x="8077200" y="3505200"/>
            <a:ext cx="1138238" cy="317500"/>
          </a:xfrm>
          <a:prstGeom prst="rect">
            <a:avLst/>
          </a:prstGeom>
          <a:solidFill>
            <a:srgbClr val="DDDDDD"/>
          </a:solidFill>
          <a:ln w="12700">
            <a:solidFill>
              <a:schemeClr val="tx1"/>
            </a:solidFill>
            <a:miter lim="800000"/>
            <a:headEnd/>
            <a:tailEnd type="none" w="lg" len="med"/>
          </a:ln>
        </p:spPr>
        <p:txBody>
          <a:bodyPr wrap="none" lIns="90000" tIns="46800" rIns="90000" bIns="46800">
            <a:spAutoFit/>
          </a:bodyPr>
          <a:lstStyle/>
          <a:p>
            <a:r>
              <a:rPr lang="fr-FR" sz="1400"/>
              <a:t>1.5 Mbits/s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358775" y="358775"/>
            <a:ext cx="9356725" cy="693738"/>
          </a:xfrm>
        </p:spPr>
        <p:txBody>
          <a:bodyPr/>
          <a:lstStyle/>
          <a:p>
            <a:r>
              <a:rPr lang="fr-FR" sz="4000" smtClean="0"/>
              <a:t>Introduction </a:t>
            </a:r>
          </a:p>
        </p:txBody>
      </p:sp>
      <p:sp>
        <p:nvSpPr>
          <p:cNvPr id="4099" name="Espace réservé du contenu 2"/>
          <p:cNvSpPr>
            <a:spLocks noGrp="1"/>
          </p:cNvSpPr>
          <p:nvPr>
            <p:ph idx="1"/>
          </p:nvPr>
        </p:nvSpPr>
        <p:spPr bwMode="auto">
          <a:xfrm>
            <a:off x="560388" y="1628775"/>
            <a:ext cx="8915400" cy="3527425"/>
          </a:xfrm>
          <a:noFill/>
          <a:ln>
            <a:miter lim="800000"/>
            <a:headEnd/>
            <a:tailEnd/>
          </a:ln>
        </p:spPr>
        <p:txBody>
          <a:bodyPr vert="horz" wrap="square" lIns="91440" tIns="45720" rIns="91440" bIns="45720" numCol="1" anchor="t" anchorCtr="0" compatLnSpc="1">
            <a:prstTxWarp prst="textNoShape">
              <a:avLst/>
            </a:prstTxWarp>
          </a:bodyPr>
          <a:lstStyle/>
          <a:p>
            <a:pPr algn="just"/>
            <a:r>
              <a:rPr lang="fr-FR" sz="2000" smtClean="0"/>
              <a:t>Le routage statique est inadapté si :</a:t>
            </a:r>
          </a:p>
          <a:p>
            <a:pPr lvl="1" algn="just">
              <a:buClr>
                <a:schemeClr val="tx1"/>
              </a:buClr>
              <a:buFont typeface="Wingdings" pitchFamily="2" charset="2"/>
              <a:buChar char="§"/>
            </a:pPr>
            <a:r>
              <a:rPr lang="fr-FR" sz="2000" smtClean="0"/>
              <a:t> Le nombre de réseaux à connecter est important ( plus de 10 routeurs à configurer )</a:t>
            </a:r>
          </a:p>
          <a:p>
            <a:pPr lvl="1" algn="just">
              <a:buClr>
                <a:schemeClr val="tx1"/>
              </a:buClr>
              <a:buFont typeface="Wingdings" pitchFamily="2" charset="2"/>
              <a:buChar char="§"/>
            </a:pPr>
            <a:r>
              <a:rPr lang="fr-FR" sz="2000" smtClean="0"/>
              <a:t> La topologie du réseau change souvent </a:t>
            </a:r>
          </a:p>
          <a:p>
            <a:pPr lvl="1" algn="just">
              <a:buClr>
                <a:schemeClr val="tx1"/>
              </a:buClr>
              <a:buFont typeface="Wingdings" pitchFamily="2" charset="2"/>
              <a:buChar char="§"/>
            </a:pPr>
            <a:r>
              <a:rPr lang="fr-FR" sz="2000" smtClean="0"/>
              <a:t> Plusieurs routeurs existent et la reconfiguration doit être automatique   en cas de panne (Permet de réorienter le trafic en cas de panne sur une liaison d'un réseau ).</a:t>
            </a:r>
          </a:p>
          <a:p>
            <a:pPr algn="just">
              <a:buClr>
                <a:schemeClr val="tx1"/>
              </a:buClr>
              <a:buFont typeface="Wingdings" pitchFamily="2" charset="2"/>
              <a:buChar char="§"/>
            </a:pPr>
            <a:r>
              <a:rPr lang="fr-FR" sz="2400" smtClean="0"/>
              <a:t>Le chemin emprunté par un paquet IP dans le routage statique </a:t>
            </a:r>
            <a:r>
              <a:rPr lang="fr-FR" sz="2400" b="1" smtClean="0">
                <a:solidFill>
                  <a:srgbClr val="FF0000"/>
                </a:solidFill>
              </a:rPr>
              <a:t>n’est pas forcément le plus court chemin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p:txBody>
          <a:bodyPr/>
          <a:lstStyle/>
          <a:p>
            <a:endParaRPr lang="fr-FR" smtClean="0"/>
          </a:p>
        </p:txBody>
      </p:sp>
      <p:sp>
        <p:nvSpPr>
          <p:cNvPr id="22531"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ctr">
              <a:buFontTx/>
              <a:buNone/>
            </a:pPr>
            <a:endParaRPr lang="fr-FR" smtClean="0"/>
          </a:p>
          <a:p>
            <a:pPr algn="ctr">
              <a:buFontTx/>
              <a:buNone/>
            </a:pPr>
            <a:endParaRPr lang="fr-FR" smtClean="0"/>
          </a:p>
          <a:p>
            <a:pPr algn="ctr">
              <a:buFontTx/>
              <a:buNone/>
            </a:pPr>
            <a:endParaRPr lang="fr-FR" smtClean="0"/>
          </a:p>
          <a:p>
            <a:pPr algn="ctr">
              <a:buFontTx/>
              <a:buNone/>
            </a:pPr>
            <a:r>
              <a:rPr lang="fr-FR" smtClean="0"/>
              <a:t>Routage avec état de lien</a:t>
            </a:r>
            <a:br>
              <a:rPr lang="fr-FR" smtClean="0"/>
            </a:br>
            <a:r>
              <a:rPr lang="fr-FR" smtClean="0"/>
              <a:t>OSPF : Open Shortest Path First</a:t>
            </a:r>
            <a:br>
              <a:rPr lang="fr-FR" smtClean="0"/>
            </a:br>
            <a:endParaRPr lang="fr-FR"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p:txBody>
          <a:bodyPr/>
          <a:lstStyle/>
          <a:p>
            <a:r>
              <a:rPr lang="fr-FR" sz="2800" smtClean="0"/>
              <a:t>Routage avec état de lien</a:t>
            </a:r>
            <a:br>
              <a:rPr lang="fr-FR" sz="2800" smtClean="0"/>
            </a:br>
            <a:endParaRPr lang="fr-FR" smtClean="0"/>
          </a:p>
        </p:txBody>
      </p:sp>
      <p:sp>
        <p:nvSpPr>
          <p:cNvPr id="23555"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L="228600" indent="-228600" eaLnBrk="1" hangingPunct="1"/>
            <a:r>
              <a:rPr lang="fr-FR" sz="2000" smtClean="0"/>
              <a:t>Les protocoles à vecteur de distance ne sont pas bien adaptés aux </a:t>
            </a:r>
            <a:r>
              <a:rPr lang="fr-FR" sz="2000" smtClean="0">
                <a:solidFill>
                  <a:srgbClr val="FF0000"/>
                </a:solidFill>
              </a:rPr>
              <a:t>réseaux de grande taille. </a:t>
            </a:r>
          </a:p>
          <a:p>
            <a:pPr marL="228600" indent="-228600" eaLnBrk="1" hangingPunct="1"/>
            <a:r>
              <a:rPr lang="fr-FR" sz="2000" smtClean="0"/>
              <a:t>Les protocoles de routage à état de lien maintient une </a:t>
            </a:r>
            <a:r>
              <a:rPr lang="fr-FR" sz="2000" smtClean="0">
                <a:solidFill>
                  <a:srgbClr val="FF0000"/>
                </a:solidFill>
              </a:rPr>
              <a:t>Base de Données représentant la topologie complète du réseau</a:t>
            </a:r>
            <a:r>
              <a:rPr lang="fr-FR" sz="2000" smtClean="0"/>
              <a:t> .</a:t>
            </a:r>
          </a:p>
          <a:p>
            <a:pPr marL="228600" indent="-228600" eaLnBrk="1" hangingPunct="1"/>
            <a:r>
              <a:rPr lang="fr-FR" sz="2000" smtClean="0"/>
              <a:t>Cette BDD permet d'établir une carte représentée sous forme d'un arbre dans lequel les routeurs sont les nœuds et les réseaux sont les arcs. La racine de l'arbre est le routeur lui-même.</a:t>
            </a:r>
          </a:p>
          <a:p>
            <a:pPr marL="228600" indent="-228600" eaLnBrk="1" hangingPunct="1"/>
            <a:r>
              <a:rPr lang="fr-FR" sz="2000" smtClean="0"/>
              <a:t>A partir de cet arbre, calcule le chemin le plus court vers les destinations du réseau en partant de lui-même </a:t>
            </a:r>
            <a:r>
              <a:rPr lang="fr-FR" sz="2000" smtClean="0">
                <a:sym typeface="Wingdings" pitchFamily="2" charset="2"/>
              </a:rPr>
              <a:t> </a:t>
            </a:r>
            <a:r>
              <a:rPr lang="fr-FR" sz="2000" smtClean="0">
                <a:solidFill>
                  <a:srgbClr val="FF0000"/>
                </a:solidFill>
              </a:rPr>
              <a:t>il peut ainsi construire sa table de routage</a:t>
            </a:r>
            <a:r>
              <a:rPr lang="fr-FR" sz="2000" smtClean="0"/>
              <a:t>.</a:t>
            </a:r>
          </a:p>
          <a:p>
            <a:pPr marL="228600" indent="-228600" eaLnBrk="1" hangingPunct="1"/>
            <a:r>
              <a:rPr lang="fr-FR" sz="2000" smtClean="0"/>
              <a:t>Le calcul est effectué </a:t>
            </a:r>
            <a:r>
              <a:rPr lang="fr-FR" sz="2000" smtClean="0">
                <a:solidFill>
                  <a:srgbClr val="FF0000"/>
                </a:solidFill>
              </a:rPr>
              <a:t>indépendamment sur chaque routeur </a:t>
            </a:r>
            <a:r>
              <a:rPr lang="fr-FR" sz="2000" smtClean="0">
                <a:solidFill>
                  <a:srgbClr val="FF0000"/>
                </a:solidFill>
                <a:sym typeface="Wingdings" pitchFamily="2" charset="2"/>
              </a:rPr>
              <a:t> </a:t>
            </a:r>
            <a:r>
              <a:rPr lang="fr-FR" sz="2000" smtClean="0"/>
              <a:t>la convergence est donc rapide.</a:t>
            </a:r>
          </a:p>
          <a:p>
            <a:pPr marL="228600" indent="-228600" eaLnBrk="1" hangingPunct="1"/>
            <a:endParaRPr lang="fr-FR" sz="1600" smtClean="0"/>
          </a:p>
          <a:p>
            <a:pPr marL="228600" indent="-228600"/>
            <a:endParaRPr lang="fr-FR"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ChangeArrowheads="1"/>
          </p:cNvSpPr>
          <p:nvPr/>
        </p:nvSpPr>
        <p:spPr bwMode="auto">
          <a:xfrm>
            <a:off x="488950" y="1341438"/>
            <a:ext cx="9005888" cy="4433887"/>
          </a:xfrm>
          <a:prstGeom prst="rect">
            <a:avLst/>
          </a:prstGeom>
          <a:noFill/>
          <a:ln w="12700">
            <a:noFill/>
            <a:miter lim="800000"/>
            <a:headEnd/>
            <a:tailEnd type="none" w="lg" len="med"/>
          </a:ln>
        </p:spPr>
        <p:txBody>
          <a:bodyPr lIns="90000" tIns="46800" rIns="90000" bIns="46800">
            <a:spAutoFit/>
          </a:bodyPr>
          <a:lstStyle/>
          <a:p>
            <a:pPr marL="195263" indent="-195263">
              <a:lnSpc>
                <a:spcPct val="120000"/>
              </a:lnSpc>
              <a:buFontTx/>
              <a:buChar char="•"/>
            </a:pPr>
            <a:r>
              <a:rPr lang="fr-FR">
                <a:latin typeface="Times New Roman" pitchFamily="18" charset="0"/>
              </a:rPr>
              <a:t>Les routeurs OSPF échangent des informations concernant l'état de leurs liaisons ( LSA  ) .</a:t>
            </a:r>
          </a:p>
          <a:p>
            <a:pPr marL="195263" indent="-195263">
              <a:lnSpc>
                <a:spcPct val="120000"/>
              </a:lnSpc>
              <a:buFontTx/>
              <a:buChar char="•"/>
            </a:pPr>
            <a:r>
              <a:rPr lang="fr-FR">
                <a:latin typeface="Times New Roman" pitchFamily="18" charset="0"/>
              </a:rPr>
              <a:t>L'état d’un lien peut être : </a:t>
            </a:r>
            <a:r>
              <a:rPr lang="fr-FR">
                <a:solidFill>
                  <a:srgbClr val="FF0000"/>
                </a:solidFill>
                <a:latin typeface="Times New Roman" pitchFamily="18" charset="0"/>
              </a:rPr>
              <a:t>up (en activité) ou down (hors service).</a:t>
            </a:r>
          </a:p>
          <a:p>
            <a:pPr marL="195263" indent="-195263">
              <a:lnSpc>
                <a:spcPct val="120000"/>
              </a:lnSpc>
              <a:spcBef>
                <a:spcPct val="30000"/>
              </a:spcBef>
              <a:buFontTx/>
              <a:buChar char="•"/>
            </a:pPr>
            <a:r>
              <a:rPr lang="fr-FR">
                <a:latin typeface="Times New Roman" pitchFamily="18" charset="0"/>
              </a:rPr>
              <a:t>Connaître l'état d'une liaison permet à un routeur de savoir </a:t>
            </a:r>
            <a:r>
              <a:rPr lang="fr-FR">
                <a:solidFill>
                  <a:srgbClr val="FF0000"/>
                </a:solidFill>
                <a:latin typeface="Times New Roman" pitchFamily="18" charset="0"/>
              </a:rPr>
              <a:t>s'il existe un chemin de communication direct entre deux routeurs</a:t>
            </a:r>
            <a:r>
              <a:rPr lang="fr-FR">
                <a:latin typeface="Times New Roman" pitchFamily="18" charset="0"/>
              </a:rPr>
              <a:t>.</a:t>
            </a:r>
          </a:p>
          <a:p>
            <a:pPr marL="195263" indent="-195263">
              <a:lnSpc>
                <a:spcPct val="120000"/>
              </a:lnSpc>
              <a:spcBef>
                <a:spcPct val="30000"/>
              </a:spcBef>
              <a:buFontTx/>
              <a:buChar char="•"/>
            </a:pPr>
            <a:r>
              <a:rPr lang="fr-FR">
                <a:latin typeface="Times New Roman" pitchFamily="18" charset="0"/>
              </a:rPr>
              <a:t>Chaque lien comporte une métrique ( un poids )  </a:t>
            </a:r>
            <a:r>
              <a:rPr lang="fr-FR">
                <a:latin typeface="Times New Roman" pitchFamily="18" charset="0"/>
                <a:sym typeface="Wingdings" pitchFamily="2" charset="2"/>
              </a:rPr>
              <a:t> </a:t>
            </a:r>
            <a:r>
              <a:rPr lang="fr-FR">
                <a:latin typeface="Times New Roman" pitchFamily="18" charset="0"/>
              </a:rPr>
              <a:t>pas forcément le nombre de sauts .</a:t>
            </a:r>
          </a:p>
          <a:p>
            <a:pPr marL="195263" indent="-195263">
              <a:lnSpc>
                <a:spcPct val="120000"/>
              </a:lnSpc>
              <a:spcBef>
                <a:spcPct val="30000"/>
              </a:spcBef>
              <a:buFontTx/>
              <a:buChar char="•"/>
            </a:pPr>
            <a:endParaRPr lang="fr-FR" sz="2000">
              <a:latin typeface="Times New Roman" pitchFamily="18" charset="0"/>
            </a:endParaRPr>
          </a:p>
          <a:p>
            <a:pPr marL="195263" indent="-195263">
              <a:lnSpc>
                <a:spcPct val="120000"/>
              </a:lnSpc>
              <a:buFontTx/>
              <a:buChar char="•"/>
            </a:pPr>
            <a:endParaRPr lang="fr-FR" sz="1600"/>
          </a:p>
        </p:txBody>
      </p:sp>
      <p:sp>
        <p:nvSpPr>
          <p:cNvPr id="24579" name="Rectangle 8"/>
          <p:cNvSpPr>
            <a:spLocks noChangeArrowheads="1"/>
          </p:cNvSpPr>
          <p:nvPr/>
        </p:nvSpPr>
        <p:spPr bwMode="auto">
          <a:xfrm>
            <a:off x="4953000" y="5181600"/>
            <a:ext cx="533400" cy="990600"/>
          </a:xfrm>
          <a:prstGeom prst="rect">
            <a:avLst/>
          </a:prstGeom>
          <a:solidFill>
            <a:schemeClr val="bg1"/>
          </a:solidFill>
          <a:ln w="12700">
            <a:noFill/>
            <a:miter lim="800000"/>
            <a:headEnd/>
            <a:tailEnd type="none" w="lg" len="med"/>
          </a:ln>
        </p:spPr>
        <p:txBody>
          <a:bodyPr lIns="90000" tIns="46800" rIns="90000" bIns="46800" anchor="ctr">
            <a:spAutoFit/>
          </a:bodyPr>
          <a:lstStyle/>
          <a:p>
            <a:endParaRPr lang="fr-FR"/>
          </a:p>
        </p:txBody>
      </p:sp>
      <p:sp>
        <p:nvSpPr>
          <p:cNvPr id="24580" name="Text Box 5"/>
          <p:cNvSpPr txBox="1">
            <a:spLocks noChangeArrowheads="1"/>
          </p:cNvSpPr>
          <p:nvPr/>
        </p:nvSpPr>
        <p:spPr bwMode="auto">
          <a:xfrm>
            <a:off x="2360613" y="328613"/>
            <a:ext cx="4135437" cy="457200"/>
          </a:xfrm>
          <a:prstGeom prst="rect">
            <a:avLst/>
          </a:prstGeom>
          <a:noFill/>
          <a:ln w="12700">
            <a:noFill/>
            <a:miter lim="800000"/>
            <a:headEnd/>
            <a:tailEnd type="none" w="lg" len="med"/>
          </a:ln>
        </p:spPr>
        <p:txBody>
          <a:bodyPr wrap="none" lIns="90000" tIns="46800" rIns="90000" bIns="46800">
            <a:spAutoFit/>
          </a:bodyPr>
          <a:lstStyle/>
          <a:p>
            <a:r>
              <a:rPr lang="fr-FR">
                <a:solidFill>
                  <a:schemeClr val="tx2"/>
                </a:solidFill>
                <a:latin typeface="Times New Roman" pitchFamily="18" charset="0"/>
              </a:rPr>
              <a:t>OSPF : Open Shortest Path First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285750"/>
            <a:ext cx="9356725" cy="1357313"/>
          </a:xfrm>
        </p:spPr>
        <p:txBody>
          <a:bodyPr/>
          <a:lstStyle/>
          <a:p>
            <a:pPr eaLnBrk="1" hangingPunct="1"/>
            <a:r>
              <a:rPr lang="fr-FR" sz="3200" smtClean="0"/>
              <a:t>OSPF </a:t>
            </a:r>
            <a:br>
              <a:rPr lang="fr-FR" sz="3200" smtClean="0"/>
            </a:br>
            <a:r>
              <a:rPr lang="fr-FR" sz="3200" smtClean="0"/>
              <a:t>Découverte du réseau</a:t>
            </a:r>
            <a:r>
              <a:rPr lang="fr-FR" sz="3600" smtClean="0"/>
              <a:t/>
            </a:r>
            <a:br>
              <a:rPr lang="fr-FR" sz="3600" smtClean="0"/>
            </a:br>
            <a:endParaRPr lang="fr-FR" sz="3600" smtClean="0">
              <a:latin typeface="Comic Sans MS" pitchFamily="66" charset="0"/>
            </a:endParaRPr>
          </a:p>
        </p:txBody>
      </p:sp>
      <p:sp>
        <p:nvSpPr>
          <p:cNvPr id="25603" name="Rectangle 7"/>
          <p:cNvSpPr>
            <a:spLocks noChangeArrowheads="1"/>
          </p:cNvSpPr>
          <p:nvPr/>
        </p:nvSpPr>
        <p:spPr bwMode="auto">
          <a:xfrm>
            <a:off x="595313" y="2000250"/>
            <a:ext cx="8534400" cy="3724275"/>
          </a:xfrm>
          <a:prstGeom prst="rect">
            <a:avLst/>
          </a:prstGeom>
          <a:noFill/>
          <a:ln w="12700">
            <a:noFill/>
            <a:miter lim="800000"/>
            <a:headEnd/>
            <a:tailEnd type="none" w="lg" len="med"/>
          </a:ln>
        </p:spPr>
        <p:txBody>
          <a:bodyPr lIns="90000" tIns="46800" rIns="90000" bIns="46800">
            <a:spAutoFit/>
          </a:bodyPr>
          <a:lstStyle/>
          <a:p>
            <a:pPr>
              <a:lnSpc>
                <a:spcPct val="130000"/>
              </a:lnSpc>
              <a:buFontTx/>
              <a:buChar char="•"/>
            </a:pPr>
            <a:r>
              <a:rPr lang="fr-FR" sz="2000">
                <a:latin typeface="Times New Roman" pitchFamily="18" charset="0"/>
              </a:rPr>
              <a:t>Au démarrage , </a:t>
            </a:r>
            <a:r>
              <a:rPr lang="fr-FR" sz="2000">
                <a:solidFill>
                  <a:srgbClr val="FF0000"/>
                </a:solidFill>
                <a:latin typeface="Times New Roman" pitchFamily="18" charset="0"/>
              </a:rPr>
              <a:t>un routeur détecte</a:t>
            </a:r>
            <a:r>
              <a:rPr lang="fr-FR" sz="2000">
                <a:latin typeface="Times New Roman" pitchFamily="18" charset="0"/>
              </a:rPr>
              <a:t>  les réseaux qui lui sont directement connectés , et il initialise ça </a:t>
            </a:r>
            <a:r>
              <a:rPr lang="fr-FR" sz="2000">
                <a:solidFill>
                  <a:srgbClr val="FF0000"/>
                </a:solidFill>
                <a:latin typeface="Times New Roman" pitchFamily="18" charset="0"/>
              </a:rPr>
              <a:t>base de données topologique.</a:t>
            </a:r>
          </a:p>
          <a:p>
            <a:pPr>
              <a:lnSpc>
                <a:spcPct val="130000"/>
              </a:lnSpc>
              <a:buFontTx/>
              <a:buChar char="•"/>
            </a:pPr>
            <a:r>
              <a:rPr lang="fr-FR" sz="2000">
                <a:latin typeface="Times New Roman" pitchFamily="18" charset="0"/>
              </a:rPr>
              <a:t> par la suite , il sollicite touts les routeurs pour avoir des informations </a:t>
            </a:r>
            <a:r>
              <a:rPr lang="fr-FR" sz="2000">
                <a:latin typeface="Times New Roman" pitchFamily="18" charset="0"/>
                <a:sym typeface="Wingdings" pitchFamily="2" charset="2"/>
              </a:rPr>
              <a:t> il demande </a:t>
            </a:r>
            <a:r>
              <a:rPr lang="fr-FR" sz="2000">
                <a:latin typeface="Times New Roman" pitchFamily="18" charset="0"/>
              </a:rPr>
              <a:t>leurs </a:t>
            </a:r>
            <a:r>
              <a:rPr lang="fr-FR" sz="2000">
                <a:solidFill>
                  <a:srgbClr val="FF0000"/>
                </a:solidFill>
                <a:latin typeface="Times New Roman" pitchFamily="18" charset="0"/>
              </a:rPr>
              <a:t>base de données topologique</a:t>
            </a:r>
            <a:r>
              <a:rPr lang="fr-FR" sz="2000">
                <a:latin typeface="Times New Roman" pitchFamily="18" charset="0"/>
              </a:rPr>
              <a:t> . </a:t>
            </a:r>
          </a:p>
          <a:p>
            <a:pPr>
              <a:lnSpc>
                <a:spcPct val="130000"/>
              </a:lnSpc>
              <a:buFontTx/>
              <a:buChar char="•"/>
            </a:pPr>
            <a:r>
              <a:rPr lang="fr-FR" sz="2000">
                <a:latin typeface="Times New Roman" pitchFamily="18" charset="0"/>
              </a:rPr>
              <a:t>On se basant </a:t>
            </a:r>
            <a:r>
              <a:rPr lang="fr-FR" sz="2000">
                <a:solidFill>
                  <a:srgbClr val="FF0000"/>
                </a:solidFill>
                <a:latin typeface="Times New Roman" pitchFamily="18" charset="0"/>
              </a:rPr>
              <a:t>sur ces informations</a:t>
            </a:r>
            <a:r>
              <a:rPr lang="fr-FR" sz="2000">
                <a:latin typeface="Times New Roman" pitchFamily="18" charset="0"/>
              </a:rPr>
              <a:t> il va mettre à jour ça bases de données pour se synchroniser </a:t>
            </a:r>
            <a:r>
              <a:rPr lang="fr-FR" sz="2000">
                <a:latin typeface="Times New Roman" pitchFamily="18" charset="0"/>
                <a:sym typeface="Wingdings" pitchFamily="2" charset="2"/>
              </a:rPr>
              <a:t> </a:t>
            </a:r>
            <a:r>
              <a:rPr lang="fr-FR" sz="2000">
                <a:latin typeface="Times New Roman" pitchFamily="18" charset="0"/>
              </a:rPr>
              <a:t>donc l’ensemble de routeur vont avoir la même </a:t>
            </a:r>
            <a:r>
              <a:rPr lang="fr-FR" sz="2000">
                <a:solidFill>
                  <a:srgbClr val="FF0000"/>
                </a:solidFill>
                <a:latin typeface="Times New Roman" pitchFamily="18" charset="0"/>
              </a:rPr>
              <a:t>base de données d'informations</a:t>
            </a:r>
            <a:r>
              <a:rPr lang="fr-FR" sz="2000">
                <a:latin typeface="Times New Roman" pitchFamily="18" charset="0"/>
              </a:rPr>
              <a:t>.</a:t>
            </a:r>
          </a:p>
          <a:p>
            <a:pPr>
              <a:lnSpc>
                <a:spcPct val="130000"/>
              </a:lnSpc>
            </a:pPr>
            <a:endParaRPr lang="fr-FR" sz="20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58775" y="358775"/>
            <a:ext cx="9356725" cy="631825"/>
          </a:xfrm>
        </p:spPr>
        <p:txBody>
          <a:bodyPr/>
          <a:lstStyle/>
          <a:p>
            <a:pPr eaLnBrk="1" hangingPunct="1"/>
            <a:endParaRPr lang="fr-FR" sz="3600" smtClean="0">
              <a:latin typeface="Comic Sans MS" pitchFamily="66" charset="0"/>
            </a:endParaRPr>
          </a:p>
        </p:txBody>
      </p:sp>
      <p:grpSp>
        <p:nvGrpSpPr>
          <p:cNvPr id="26627" name="Group 287"/>
          <p:cNvGrpSpPr>
            <a:grpSpLocks/>
          </p:cNvGrpSpPr>
          <p:nvPr/>
        </p:nvGrpSpPr>
        <p:grpSpPr bwMode="auto">
          <a:xfrm>
            <a:off x="228600" y="2743200"/>
            <a:ext cx="4221163" cy="2949575"/>
            <a:chOff x="144" y="1728"/>
            <a:chExt cx="2659" cy="1858"/>
          </a:xfrm>
        </p:grpSpPr>
        <p:grpSp>
          <p:nvGrpSpPr>
            <p:cNvPr id="26718" name="Group 34"/>
            <p:cNvGrpSpPr>
              <a:grpSpLocks/>
            </p:cNvGrpSpPr>
            <p:nvPr/>
          </p:nvGrpSpPr>
          <p:grpSpPr bwMode="auto">
            <a:xfrm>
              <a:off x="480" y="2016"/>
              <a:ext cx="480" cy="370"/>
              <a:chOff x="624" y="2064"/>
              <a:chExt cx="480" cy="370"/>
            </a:xfrm>
          </p:grpSpPr>
          <p:sp>
            <p:nvSpPr>
              <p:cNvPr id="26743" name="AutoShape 6"/>
              <p:cNvSpPr>
                <a:spLocks noChangeArrowheads="1"/>
              </p:cNvSpPr>
              <p:nvPr/>
            </p:nvSpPr>
            <p:spPr bwMode="auto">
              <a:xfrm>
                <a:off x="624" y="2064"/>
                <a:ext cx="480" cy="370"/>
              </a:xfrm>
              <a:prstGeom prst="can">
                <a:avLst>
                  <a:gd name="adj" fmla="val 50000"/>
                </a:avLst>
              </a:prstGeom>
              <a:solidFill>
                <a:srgbClr val="DDDDDD"/>
              </a:solidFill>
              <a:ln w="12700">
                <a:solidFill>
                  <a:schemeClr val="tx1"/>
                </a:solidFill>
                <a:round/>
                <a:headEnd/>
                <a:tailEnd type="none" w="lg" len="med"/>
              </a:ln>
            </p:spPr>
            <p:txBody>
              <a:bodyPr lIns="90000" tIns="46800" rIns="90000" bIns="46800" anchor="ctr"/>
              <a:lstStyle/>
              <a:p>
                <a:pPr algn="ctr"/>
                <a:endParaRPr lang="fr-FR" sz="1400"/>
              </a:p>
            </p:txBody>
          </p:sp>
          <p:sp>
            <p:nvSpPr>
              <p:cNvPr id="26744" name="Text Box 8"/>
              <p:cNvSpPr txBox="1">
                <a:spLocks noChangeArrowheads="1"/>
              </p:cNvSpPr>
              <p:nvPr/>
            </p:nvSpPr>
            <p:spPr bwMode="auto">
              <a:xfrm>
                <a:off x="768" y="2064"/>
                <a:ext cx="208" cy="212"/>
              </a:xfrm>
              <a:prstGeom prst="rect">
                <a:avLst/>
              </a:prstGeom>
              <a:noFill/>
              <a:ln w="12700">
                <a:noFill/>
                <a:miter lim="800000"/>
                <a:headEnd/>
                <a:tailEnd type="none" w="lg" len="med"/>
              </a:ln>
            </p:spPr>
            <p:txBody>
              <a:bodyPr wrap="none" lIns="90000" tIns="46800" rIns="90000" bIns="46800">
                <a:spAutoFit/>
              </a:bodyPr>
              <a:lstStyle/>
              <a:p>
                <a:r>
                  <a:rPr lang="fr-FR" sz="1600"/>
                  <a:t>A</a:t>
                </a:r>
              </a:p>
            </p:txBody>
          </p:sp>
        </p:grpSp>
        <p:grpSp>
          <p:nvGrpSpPr>
            <p:cNvPr id="26719" name="Group 10"/>
            <p:cNvGrpSpPr>
              <a:grpSpLocks/>
            </p:cNvGrpSpPr>
            <p:nvPr/>
          </p:nvGrpSpPr>
          <p:grpSpPr bwMode="auto">
            <a:xfrm>
              <a:off x="1296" y="2448"/>
              <a:ext cx="480" cy="370"/>
              <a:chOff x="1920" y="2208"/>
              <a:chExt cx="480" cy="370"/>
            </a:xfrm>
          </p:grpSpPr>
          <p:sp>
            <p:nvSpPr>
              <p:cNvPr id="26741" name="AutoShape 11"/>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26742" name="Text Box 12"/>
              <p:cNvSpPr txBox="1">
                <a:spLocks noChangeArrowheads="1"/>
              </p:cNvSpPr>
              <p:nvPr/>
            </p:nvSpPr>
            <p:spPr bwMode="auto">
              <a:xfrm>
                <a:off x="2064" y="2208"/>
                <a:ext cx="195" cy="212"/>
              </a:xfrm>
              <a:prstGeom prst="rect">
                <a:avLst/>
              </a:prstGeom>
              <a:noFill/>
              <a:ln w="12700">
                <a:noFill/>
                <a:miter lim="800000"/>
                <a:headEnd/>
                <a:tailEnd type="none" w="lg" len="med"/>
              </a:ln>
            </p:spPr>
            <p:txBody>
              <a:bodyPr wrap="none" lIns="90000" tIns="46800" rIns="90000" bIns="46800">
                <a:spAutoFit/>
              </a:bodyPr>
              <a:lstStyle/>
              <a:p>
                <a:r>
                  <a:rPr lang="fr-FR" sz="1600"/>
                  <a:t>B</a:t>
                </a:r>
              </a:p>
            </p:txBody>
          </p:sp>
        </p:grpSp>
        <p:grpSp>
          <p:nvGrpSpPr>
            <p:cNvPr id="26720" name="Group 13"/>
            <p:cNvGrpSpPr>
              <a:grpSpLocks/>
            </p:cNvGrpSpPr>
            <p:nvPr/>
          </p:nvGrpSpPr>
          <p:grpSpPr bwMode="auto">
            <a:xfrm>
              <a:off x="2064" y="3216"/>
              <a:ext cx="480" cy="370"/>
              <a:chOff x="1920" y="2208"/>
              <a:chExt cx="480" cy="370"/>
            </a:xfrm>
          </p:grpSpPr>
          <p:sp>
            <p:nvSpPr>
              <p:cNvPr id="26739" name="AutoShape 14"/>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26740" name="Text Box 15"/>
              <p:cNvSpPr txBox="1">
                <a:spLocks noChangeArrowheads="1"/>
              </p:cNvSpPr>
              <p:nvPr/>
            </p:nvSpPr>
            <p:spPr bwMode="auto">
              <a:xfrm>
                <a:off x="2064" y="2208"/>
                <a:ext cx="191" cy="212"/>
              </a:xfrm>
              <a:prstGeom prst="rect">
                <a:avLst/>
              </a:prstGeom>
              <a:noFill/>
              <a:ln w="12700">
                <a:noFill/>
                <a:miter lim="800000"/>
                <a:headEnd/>
                <a:tailEnd type="none" w="lg" len="med"/>
              </a:ln>
            </p:spPr>
            <p:txBody>
              <a:bodyPr wrap="none" lIns="90000" tIns="46800" rIns="90000" bIns="46800">
                <a:spAutoFit/>
              </a:bodyPr>
              <a:lstStyle/>
              <a:p>
                <a:r>
                  <a:rPr lang="fr-FR" sz="1600"/>
                  <a:t>C</a:t>
                </a:r>
              </a:p>
            </p:txBody>
          </p:sp>
        </p:grpSp>
        <p:grpSp>
          <p:nvGrpSpPr>
            <p:cNvPr id="26721" name="Group 16"/>
            <p:cNvGrpSpPr>
              <a:grpSpLocks/>
            </p:cNvGrpSpPr>
            <p:nvPr/>
          </p:nvGrpSpPr>
          <p:grpSpPr bwMode="auto">
            <a:xfrm>
              <a:off x="144" y="3120"/>
              <a:ext cx="480" cy="370"/>
              <a:chOff x="1920" y="2208"/>
              <a:chExt cx="480" cy="370"/>
            </a:xfrm>
          </p:grpSpPr>
          <p:sp>
            <p:nvSpPr>
              <p:cNvPr id="26737" name="AutoShape 17"/>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26738" name="Text Box 18"/>
              <p:cNvSpPr txBox="1">
                <a:spLocks noChangeArrowheads="1"/>
              </p:cNvSpPr>
              <p:nvPr/>
            </p:nvSpPr>
            <p:spPr bwMode="auto">
              <a:xfrm>
                <a:off x="2064" y="2208"/>
                <a:ext cx="206" cy="212"/>
              </a:xfrm>
              <a:prstGeom prst="rect">
                <a:avLst/>
              </a:prstGeom>
              <a:noFill/>
              <a:ln w="12700">
                <a:noFill/>
                <a:miter lim="800000"/>
                <a:headEnd/>
                <a:tailEnd type="none" w="lg" len="med"/>
              </a:ln>
            </p:spPr>
            <p:txBody>
              <a:bodyPr wrap="none" lIns="90000" tIns="46800" rIns="90000" bIns="46800">
                <a:spAutoFit/>
              </a:bodyPr>
              <a:lstStyle/>
              <a:p>
                <a:r>
                  <a:rPr lang="fr-FR" sz="1600"/>
                  <a:t>D</a:t>
                </a:r>
              </a:p>
            </p:txBody>
          </p:sp>
        </p:grpSp>
        <p:grpSp>
          <p:nvGrpSpPr>
            <p:cNvPr id="26722" name="Group 19"/>
            <p:cNvGrpSpPr>
              <a:grpSpLocks/>
            </p:cNvGrpSpPr>
            <p:nvPr/>
          </p:nvGrpSpPr>
          <p:grpSpPr bwMode="auto">
            <a:xfrm>
              <a:off x="2112" y="1728"/>
              <a:ext cx="480" cy="370"/>
              <a:chOff x="1920" y="2208"/>
              <a:chExt cx="480" cy="370"/>
            </a:xfrm>
          </p:grpSpPr>
          <p:sp>
            <p:nvSpPr>
              <p:cNvPr id="26735" name="AutoShape 20"/>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26736" name="Text Box 21"/>
              <p:cNvSpPr txBox="1">
                <a:spLocks noChangeArrowheads="1"/>
              </p:cNvSpPr>
              <p:nvPr/>
            </p:nvSpPr>
            <p:spPr bwMode="auto">
              <a:xfrm>
                <a:off x="2064" y="2208"/>
                <a:ext cx="194" cy="212"/>
              </a:xfrm>
              <a:prstGeom prst="rect">
                <a:avLst/>
              </a:prstGeom>
              <a:noFill/>
              <a:ln w="12700">
                <a:noFill/>
                <a:miter lim="800000"/>
                <a:headEnd/>
                <a:tailEnd type="none" w="lg" len="med"/>
              </a:ln>
            </p:spPr>
            <p:txBody>
              <a:bodyPr wrap="none" lIns="90000" tIns="46800" rIns="90000" bIns="46800">
                <a:spAutoFit/>
              </a:bodyPr>
              <a:lstStyle/>
              <a:p>
                <a:r>
                  <a:rPr lang="fr-FR" sz="1600"/>
                  <a:t>E</a:t>
                </a:r>
              </a:p>
            </p:txBody>
          </p:sp>
        </p:grpSp>
        <p:sp>
          <p:nvSpPr>
            <p:cNvPr id="26723" name="Freeform 22"/>
            <p:cNvSpPr>
              <a:spLocks/>
            </p:cNvSpPr>
            <p:nvPr/>
          </p:nvSpPr>
          <p:spPr bwMode="auto">
            <a:xfrm>
              <a:off x="1056" y="1840"/>
              <a:ext cx="912" cy="224"/>
            </a:xfrm>
            <a:custGeom>
              <a:avLst/>
              <a:gdLst>
                <a:gd name="T0" fmla="*/ 0 w 912"/>
                <a:gd name="T1" fmla="*/ 224 h 224"/>
                <a:gd name="T2" fmla="*/ 432 w 912"/>
                <a:gd name="T3" fmla="*/ 32 h 224"/>
                <a:gd name="T4" fmla="*/ 912 w 912"/>
                <a:gd name="T5" fmla="*/ 32 h 224"/>
                <a:gd name="T6" fmla="*/ 0 60000 65536"/>
                <a:gd name="T7" fmla="*/ 0 60000 65536"/>
                <a:gd name="T8" fmla="*/ 0 60000 65536"/>
                <a:gd name="T9" fmla="*/ 0 w 912"/>
                <a:gd name="T10" fmla="*/ 0 h 224"/>
                <a:gd name="T11" fmla="*/ 912 w 912"/>
                <a:gd name="T12" fmla="*/ 224 h 224"/>
              </a:gdLst>
              <a:ahLst/>
              <a:cxnLst>
                <a:cxn ang="T6">
                  <a:pos x="T0" y="T1"/>
                </a:cxn>
                <a:cxn ang="T7">
                  <a:pos x="T2" y="T3"/>
                </a:cxn>
                <a:cxn ang="T8">
                  <a:pos x="T4" y="T5"/>
                </a:cxn>
              </a:cxnLst>
              <a:rect l="T9" t="T10" r="T11" b="T12"/>
              <a:pathLst>
                <a:path w="912" h="224">
                  <a:moveTo>
                    <a:pt x="0" y="224"/>
                  </a:moveTo>
                  <a:cubicBezTo>
                    <a:pt x="140" y="144"/>
                    <a:pt x="280" y="64"/>
                    <a:pt x="432" y="32"/>
                  </a:cubicBezTo>
                  <a:cubicBezTo>
                    <a:pt x="584" y="0"/>
                    <a:pt x="748" y="16"/>
                    <a:pt x="912" y="32"/>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26724" name="Freeform 23"/>
            <p:cNvSpPr>
              <a:spLocks/>
            </p:cNvSpPr>
            <p:nvPr/>
          </p:nvSpPr>
          <p:spPr bwMode="auto">
            <a:xfrm>
              <a:off x="2464" y="2104"/>
              <a:ext cx="224" cy="1064"/>
            </a:xfrm>
            <a:custGeom>
              <a:avLst/>
              <a:gdLst>
                <a:gd name="T0" fmla="*/ 32 w 224"/>
                <a:gd name="T1" fmla="*/ 56 h 1064"/>
                <a:gd name="T2" fmla="*/ 32 w 224"/>
                <a:gd name="T3" fmla="*/ 104 h 1064"/>
                <a:gd name="T4" fmla="*/ 224 w 224"/>
                <a:gd name="T5" fmla="*/ 680 h 1064"/>
                <a:gd name="T6" fmla="*/ 32 w 224"/>
                <a:gd name="T7" fmla="*/ 1064 h 1064"/>
                <a:gd name="T8" fmla="*/ 0 60000 65536"/>
                <a:gd name="T9" fmla="*/ 0 60000 65536"/>
                <a:gd name="T10" fmla="*/ 0 60000 65536"/>
                <a:gd name="T11" fmla="*/ 0 60000 65536"/>
                <a:gd name="T12" fmla="*/ 0 w 224"/>
                <a:gd name="T13" fmla="*/ 0 h 1064"/>
                <a:gd name="T14" fmla="*/ 224 w 224"/>
                <a:gd name="T15" fmla="*/ 1064 h 1064"/>
              </a:gdLst>
              <a:ahLst/>
              <a:cxnLst>
                <a:cxn ang="T8">
                  <a:pos x="T0" y="T1"/>
                </a:cxn>
                <a:cxn ang="T9">
                  <a:pos x="T2" y="T3"/>
                </a:cxn>
                <a:cxn ang="T10">
                  <a:pos x="T4" y="T5"/>
                </a:cxn>
                <a:cxn ang="T11">
                  <a:pos x="T6" y="T7"/>
                </a:cxn>
              </a:cxnLst>
              <a:rect l="T12" t="T13" r="T14" b="T15"/>
              <a:pathLst>
                <a:path w="224" h="1064">
                  <a:moveTo>
                    <a:pt x="32" y="56"/>
                  </a:moveTo>
                  <a:cubicBezTo>
                    <a:pt x="16" y="28"/>
                    <a:pt x="0" y="0"/>
                    <a:pt x="32" y="104"/>
                  </a:cubicBezTo>
                  <a:cubicBezTo>
                    <a:pt x="64" y="208"/>
                    <a:pt x="224" y="520"/>
                    <a:pt x="224" y="680"/>
                  </a:cubicBezTo>
                  <a:cubicBezTo>
                    <a:pt x="224" y="840"/>
                    <a:pt x="128" y="952"/>
                    <a:pt x="32" y="1064"/>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26725" name="Line 24"/>
            <p:cNvSpPr>
              <a:spLocks noChangeShapeType="1"/>
            </p:cNvSpPr>
            <p:nvPr/>
          </p:nvSpPr>
          <p:spPr bwMode="auto">
            <a:xfrm>
              <a:off x="1056" y="2352"/>
              <a:ext cx="192" cy="144"/>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6726" name="Line 25"/>
            <p:cNvSpPr>
              <a:spLocks noChangeShapeType="1"/>
            </p:cNvSpPr>
            <p:nvPr/>
          </p:nvSpPr>
          <p:spPr bwMode="auto">
            <a:xfrm flipH="1">
              <a:off x="480" y="2496"/>
              <a:ext cx="192" cy="528"/>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6727" name="Line 26"/>
            <p:cNvSpPr>
              <a:spLocks noChangeShapeType="1"/>
            </p:cNvSpPr>
            <p:nvPr/>
          </p:nvSpPr>
          <p:spPr bwMode="auto">
            <a:xfrm>
              <a:off x="720" y="3360"/>
              <a:ext cx="1248" cy="48"/>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6728" name="Line 27"/>
            <p:cNvSpPr>
              <a:spLocks noChangeShapeType="1"/>
            </p:cNvSpPr>
            <p:nvPr/>
          </p:nvSpPr>
          <p:spPr bwMode="auto">
            <a:xfrm>
              <a:off x="1776" y="2832"/>
              <a:ext cx="288"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6729" name="Text Box 28"/>
            <p:cNvSpPr txBox="1">
              <a:spLocks noChangeArrowheads="1"/>
            </p:cNvSpPr>
            <p:nvPr/>
          </p:nvSpPr>
          <p:spPr bwMode="auto">
            <a:xfrm>
              <a:off x="1536" y="1872"/>
              <a:ext cx="403" cy="192"/>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4 (R1)</a:t>
              </a:r>
            </a:p>
          </p:txBody>
        </p:sp>
        <p:sp>
          <p:nvSpPr>
            <p:cNvPr id="26730" name="Text Box 29"/>
            <p:cNvSpPr txBox="1">
              <a:spLocks noChangeArrowheads="1"/>
            </p:cNvSpPr>
            <p:nvPr/>
          </p:nvSpPr>
          <p:spPr bwMode="auto">
            <a:xfrm>
              <a:off x="576" y="2688"/>
              <a:ext cx="431" cy="192"/>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1 ( R2)</a:t>
              </a:r>
            </a:p>
          </p:txBody>
        </p:sp>
        <p:sp>
          <p:nvSpPr>
            <p:cNvPr id="26731" name="Text Box 30"/>
            <p:cNvSpPr txBox="1">
              <a:spLocks noChangeArrowheads="1"/>
            </p:cNvSpPr>
            <p:nvPr/>
          </p:nvSpPr>
          <p:spPr bwMode="auto">
            <a:xfrm>
              <a:off x="1104" y="3168"/>
              <a:ext cx="431" cy="192"/>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2 ( R5)</a:t>
              </a:r>
            </a:p>
          </p:txBody>
        </p:sp>
        <p:sp>
          <p:nvSpPr>
            <p:cNvPr id="26732" name="Text Box 31"/>
            <p:cNvSpPr txBox="1">
              <a:spLocks noChangeArrowheads="1"/>
            </p:cNvSpPr>
            <p:nvPr/>
          </p:nvSpPr>
          <p:spPr bwMode="auto">
            <a:xfrm>
              <a:off x="1920" y="2784"/>
              <a:ext cx="403" cy="192"/>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6 (R6)</a:t>
              </a:r>
            </a:p>
          </p:txBody>
        </p:sp>
        <p:sp>
          <p:nvSpPr>
            <p:cNvPr id="26733" name="Text Box 32"/>
            <p:cNvSpPr txBox="1">
              <a:spLocks noChangeArrowheads="1"/>
            </p:cNvSpPr>
            <p:nvPr/>
          </p:nvSpPr>
          <p:spPr bwMode="auto">
            <a:xfrm>
              <a:off x="1104" y="2208"/>
              <a:ext cx="487" cy="192"/>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12 ( R3)</a:t>
              </a:r>
            </a:p>
          </p:txBody>
        </p:sp>
        <p:sp>
          <p:nvSpPr>
            <p:cNvPr id="26734" name="Text Box 33"/>
            <p:cNvSpPr txBox="1">
              <a:spLocks noChangeArrowheads="1"/>
            </p:cNvSpPr>
            <p:nvPr/>
          </p:nvSpPr>
          <p:spPr bwMode="auto">
            <a:xfrm>
              <a:off x="2400" y="2592"/>
              <a:ext cx="403" cy="192"/>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3 (R4)</a:t>
              </a:r>
            </a:p>
          </p:txBody>
        </p:sp>
      </p:grpSp>
      <p:graphicFrame>
        <p:nvGraphicFramePr>
          <p:cNvPr id="790820" name="Group 292"/>
          <p:cNvGraphicFramePr>
            <a:graphicFrameLocks noGrp="1"/>
          </p:cNvGraphicFramePr>
          <p:nvPr/>
        </p:nvGraphicFramePr>
        <p:xfrm>
          <a:off x="4724400" y="3352800"/>
          <a:ext cx="4800600" cy="1633538"/>
        </p:xfrm>
        <a:graphic>
          <a:graphicData uri="http://schemas.openxmlformats.org/drawingml/2006/table">
            <a:tbl>
              <a:tblPr/>
              <a:tblGrid>
                <a:gridCol w="314325"/>
                <a:gridCol w="460375"/>
                <a:gridCol w="219075"/>
                <a:gridCol w="338138"/>
                <a:gridCol w="371475"/>
                <a:gridCol w="307975"/>
                <a:gridCol w="339725"/>
                <a:gridCol w="436562"/>
                <a:gridCol w="239713"/>
                <a:gridCol w="341312"/>
                <a:gridCol w="425450"/>
                <a:gridCol w="252413"/>
                <a:gridCol w="339725"/>
                <a:gridCol w="414337"/>
              </a:tblGrid>
              <a:tr h="398463">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A</a:t>
                      </a: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B</a:t>
                      </a: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C</a:t>
                      </a: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E</a:t>
                      </a: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hMerge="1">
                  <a:txBody>
                    <a:bodyPr/>
                    <a:lstStyle/>
                    <a:p>
                      <a:endParaRPr lang="fr-FR"/>
                    </a:p>
                  </a:txBody>
                  <a:tcPr/>
                </a:tc>
              </a:tr>
              <a:tr h="436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B</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12</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A</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12</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B</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6</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A</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A</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C</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6</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2</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C</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2</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C</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r h="3984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E</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w="28575" cap="flat" cmpd="sng" algn="ctr">
                      <a:solidFill>
                        <a:schemeClr val="tx1"/>
                      </a:solidFill>
                      <a:prstDash val="solid"/>
                      <a:round/>
                      <a:headEnd type="none" w="med" len="med"/>
                      <a:tailEnd type="none" w="lg"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w="28575" cap="flat" cmpd="sng" algn="ctr">
                      <a:solidFill>
                        <a:schemeClr val="tx1"/>
                      </a:solidFill>
                      <a:prstDash val="solid"/>
                      <a:round/>
                      <a:headEnd type="none" w="med" len="med"/>
                      <a:tailEnd type="none" w="lg"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a:noFill/>
                    </a:lnL>
                    <a:lnR w="28575" cap="flat" cmpd="sng" algn="ctr">
                      <a:solidFill>
                        <a:schemeClr val="tx1"/>
                      </a:solidFill>
                      <a:prstDash val="solid"/>
                      <a:round/>
                      <a:headEnd type="none" w="med" len="med"/>
                      <a:tailEnd type="none" w="lg"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E</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w="28575" cap="flat" cmpd="sng" algn="ctr">
                      <a:solidFill>
                        <a:schemeClr val="tx1"/>
                      </a:solidFill>
                      <a:prstDash val="solid"/>
                      <a:round/>
                      <a:headEnd type="none" w="med" len="med"/>
                      <a:tailEnd type="none" w="lg"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w="28575" cap="flat" cmpd="sng" algn="ctr">
                      <a:solidFill>
                        <a:schemeClr val="tx1"/>
                      </a:solidFill>
                      <a:prstDash val="solid"/>
                      <a:round/>
                      <a:headEnd type="none" w="med" len="med"/>
                      <a:tailEnd type="none" w="lg"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w="28575" cap="flat" cmpd="sng" algn="ctr">
                      <a:solidFill>
                        <a:schemeClr val="tx1"/>
                      </a:solidFill>
                      <a:prstDash val="solid"/>
                      <a:round/>
                      <a:headEnd type="none" w="med" len="med"/>
                      <a:tailEnd type="none" w="lg"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w="28575" cap="flat" cmpd="sng" algn="ctr">
                      <a:solidFill>
                        <a:schemeClr val="tx1"/>
                      </a:solidFill>
                      <a:prstDash val="solid"/>
                      <a:round/>
                      <a:headEnd type="none" w="med" len="med"/>
                      <a:tailEnd type="none" w="lg" len="med"/>
                    </a:lnT>
                    <a:lnB cap="flat">
                      <a:noFill/>
                    </a:lnB>
                    <a:lnTlToBr>
                      <a:noFill/>
                    </a:lnTlToBr>
                    <a:lnBlToTr>
                      <a:noFill/>
                    </a:lnBlToTr>
                    <a:noFill/>
                  </a:tcPr>
                </a:tc>
              </a:tr>
            </a:tbl>
          </a:graphicData>
        </a:graphic>
      </p:graphicFrame>
      <p:sp>
        <p:nvSpPr>
          <p:cNvPr id="33" name="ZoneTexte 32"/>
          <p:cNvSpPr txBox="1"/>
          <p:nvPr/>
        </p:nvSpPr>
        <p:spPr>
          <a:xfrm>
            <a:off x="381000" y="1143000"/>
            <a:ext cx="6580188" cy="1016000"/>
          </a:xfrm>
          <a:prstGeom prst="rect">
            <a:avLst/>
          </a:prstGeom>
          <a:noFill/>
        </p:spPr>
        <p:txBody>
          <a:bodyPr wrap="none">
            <a:spAutoFit/>
          </a:bodyPr>
          <a:lstStyle/>
          <a:p>
            <a:pPr>
              <a:defRPr/>
            </a:pPr>
            <a:r>
              <a:rPr lang="fr-FR" dirty="0">
                <a:latin typeface="+mj-lt"/>
              </a:rPr>
              <a:t>Exemple de découverte du réseau pour le routeur A.</a:t>
            </a:r>
          </a:p>
          <a:p>
            <a:pPr>
              <a:defRPr/>
            </a:pP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fr-FR" sz="3600" b="1" smtClean="0"/>
              <a:t>Calcul du plus court  chemin</a:t>
            </a:r>
            <a:r>
              <a:rPr lang="fr-FR" smtClean="0"/>
              <a:t> </a:t>
            </a:r>
          </a:p>
        </p:txBody>
      </p:sp>
      <p:sp>
        <p:nvSpPr>
          <p:cNvPr id="27651" name="ZoneTexte 108"/>
          <p:cNvSpPr txBox="1">
            <a:spLocks noGrp="1" noChangeArrowheads="1"/>
          </p:cNvSpPr>
          <p:nvPr>
            <p:ph type="body" idx="1"/>
          </p:nvPr>
        </p:nvSpPr>
        <p:spPr bwMode="auto">
          <a:xfrm>
            <a:off x="495300" y="1600200"/>
            <a:ext cx="8921750" cy="4708525"/>
          </a:xfrm>
          <a:noFill/>
          <a:ln>
            <a:miter lim="800000"/>
            <a:headEnd/>
            <a:tailEnd/>
          </a:ln>
        </p:spPr>
        <p:txBody>
          <a:bodyPr vert="horz" wrap="square" lIns="91440" tIns="45720" rIns="91440" bIns="45720" numCol="1" anchor="t" anchorCtr="0" compatLnSpc="1">
            <a:prstTxWarp prst="textNoShape">
              <a:avLst/>
            </a:prstTxWarp>
          </a:bodyPr>
          <a:lstStyle/>
          <a:p>
            <a:pPr>
              <a:spcBef>
                <a:spcPct val="50000"/>
              </a:spcBef>
            </a:pPr>
            <a:r>
              <a:rPr lang="fr-FR" sz="2000" smtClean="0">
                <a:cs typeface="Times New Roman" pitchFamily="18" charset="0"/>
              </a:rPr>
              <a:t>L'algorithme de routage Shortest Path First (SPF) sert de base aux opérations d'OSPF </a:t>
            </a:r>
            <a:r>
              <a:rPr lang="fr-FR" sz="2000" smtClean="0">
                <a:cs typeface="Times New Roman" pitchFamily="18" charset="0"/>
                <a:sym typeface="Wingdings" pitchFamily="2" charset="2"/>
              </a:rPr>
              <a:t> il se base sur </a:t>
            </a:r>
            <a:r>
              <a:rPr lang="fr-FR" sz="2000" smtClean="0">
                <a:solidFill>
                  <a:srgbClr val="FF0000"/>
                </a:solidFill>
                <a:cs typeface="Times New Roman" pitchFamily="18" charset="0"/>
                <a:sym typeface="Wingdings" pitchFamily="2" charset="2"/>
              </a:rPr>
              <a:t>l’algorithme de Djikstra</a:t>
            </a:r>
            <a:r>
              <a:rPr lang="fr-FR" sz="2000" smtClean="0">
                <a:cs typeface="Times New Roman" pitchFamily="18" charset="0"/>
                <a:sym typeface="Wingdings" pitchFamily="2" charset="2"/>
              </a:rPr>
              <a:t> pour le calcul du plus cours chemin</a:t>
            </a:r>
            <a:r>
              <a:rPr lang="fr-FR" sz="2000" smtClean="0">
                <a:cs typeface="Times New Roman" pitchFamily="18" charset="0"/>
              </a:rPr>
              <a:t>. </a:t>
            </a:r>
          </a:p>
          <a:p>
            <a:pPr>
              <a:spcBef>
                <a:spcPct val="50000"/>
              </a:spcBef>
            </a:pPr>
            <a:r>
              <a:rPr lang="fr-FR" sz="2000" smtClean="0">
                <a:cs typeface="Times New Roman" pitchFamily="18" charset="0"/>
              </a:rPr>
              <a:t> le principe consiste à construire un arbre dont la racine est le routeur qui exécute l’algorithme .</a:t>
            </a:r>
          </a:p>
          <a:p>
            <a:pPr>
              <a:spcBef>
                <a:spcPct val="50000"/>
              </a:spcBef>
            </a:pPr>
            <a:r>
              <a:rPr lang="fr-FR" sz="2000" smtClean="0">
                <a:cs typeface="Times New Roman" pitchFamily="18" charset="0"/>
              </a:rPr>
              <a:t> étapes 1 : Initialement , on place le routeur à la racine , en suite on place les routeurs qui lui sont directement accessible en indiquant les métriques correspondantes.</a:t>
            </a:r>
          </a:p>
          <a:p>
            <a:pPr>
              <a:spcBef>
                <a:spcPct val="50000"/>
              </a:spcBef>
            </a:pPr>
            <a:r>
              <a:rPr lang="fr-FR" sz="2000" smtClean="0">
                <a:cs typeface="Times New Roman" pitchFamily="18" charset="0"/>
              </a:rPr>
              <a:t> étape2 : Par la suite , on prend la branche qui possède le plus petit poids et on place le routeur  associé comme routeur racine , et on refait l’étape 1.</a:t>
            </a:r>
          </a:p>
          <a:p>
            <a:pPr>
              <a:spcBef>
                <a:spcPct val="50000"/>
              </a:spcBef>
            </a:pPr>
            <a:r>
              <a:rPr lang="fr-FR" sz="2000" smtClean="0">
                <a:cs typeface="Times New Roman" pitchFamily="18" charset="0"/>
              </a:rPr>
              <a:t> étape 3 : Si on trouve une autre branche ayant un poids inférieur alors on abondons la branche courante et on refait l’étape 1 à partir de la nouvelle branche, jusqu’à traiter toute les chemin</a:t>
            </a:r>
          </a:p>
          <a:p>
            <a:pPr>
              <a:spcBef>
                <a:spcPct val="50000"/>
              </a:spcBef>
            </a:pPr>
            <a:r>
              <a:rPr lang="fr-FR" sz="2000" smtClean="0">
                <a:cs typeface="Times New Roman" pitchFamily="18" charset="0"/>
              </a:rPr>
              <a:t>L’arbre calculé des plus courts chemins permet de construire la table de routage.</a:t>
            </a:r>
            <a:r>
              <a:rPr lang="fr-FR" sz="1800" smtClean="0">
                <a:cs typeface="Times New Roman" pitchFamily="18" charset="0"/>
              </a:rPr>
              <a:t> </a:t>
            </a:r>
          </a:p>
          <a:p>
            <a:pPr>
              <a:spcBef>
                <a:spcPct val="50000"/>
              </a:spcBef>
              <a:buFontTx/>
              <a:buNone/>
            </a:pPr>
            <a:endParaRPr lang="fr-FR" sz="1800" smtClean="0">
              <a:cs typeface="Times New Roman" pitchFamily="18" charset="0"/>
            </a:endParaRPr>
          </a:p>
          <a:p>
            <a:pPr eaLnBrk="1" hangingPunct="1">
              <a:spcBef>
                <a:spcPct val="50000"/>
              </a:spcBef>
              <a:buFontTx/>
              <a:buNone/>
            </a:pPr>
            <a:endParaRPr lang="fr-FR" sz="1800" smtClean="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30"/>
          <p:cNvGrpSpPr>
            <a:grpSpLocks/>
          </p:cNvGrpSpPr>
          <p:nvPr/>
        </p:nvGrpSpPr>
        <p:grpSpPr bwMode="auto">
          <a:xfrm>
            <a:off x="228600" y="2260600"/>
            <a:ext cx="1576388" cy="1168400"/>
            <a:chOff x="576" y="1872"/>
            <a:chExt cx="993" cy="736"/>
          </a:xfrm>
        </p:grpSpPr>
        <p:sp>
          <p:nvSpPr>
            <p:cNvPr id="28798" name="Line 10"/>
            <p:cNvSpPr>
              <a:spLocks noChangeShapeType="1"/>
            </p:cNvSpPr>
            <p:nvPr/>
          </p:nvSpPr>
          <p:spPr bwMode="auto">
            <a:xfrm flipH="1">
              <a:off x="713" y="2016"/>
              <a:ext cx="288" cy="384"/>
            </a:xfrm>
            <a:prstGeom prst="line">
              <a:avLst/>
            </a:prstGeom>
            <a:noFill/>
            <a:ln w="12700">
              <a:solidFill>
                <a:schemeClr val="tx1"/>
              </a:solidFill>
              <a:round/>
              <a:headEnd/>
              <a:tailEnd type="none" w="lg" len="med"/>
            </a:ln>
          </p:spPr>
          <p:txBody>
            <a:bodyPr lIns="90000" tIns="46800" rIns="90000" bIns="46800">
              <a:spAutoFit/>
            </a:bodyPr>
            <a:lstStyle/>
            <a:p>
              <a:endParaRPr lang="fr-FR"/>
            </a:p>
          </p:txBody>
        </p:sp>
        <p:sp>
          <p:nvSpPr>
            <p:cNvPr id="28799" name="Line 11"/>
            <p:cNvSpPr>
              <a:spLocks noChangeShapeType="1"/>
            </p:cNvSpPr>
            <p:nvPr/>
          </p:nvSpPr>
          <p:spPr bwMode="auto">
            <a:xfrm>
              <a:off x="1049" y="2064"/>
              <a:ext cx="48" cy="4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800" name="Line 12"/>
            <p:cNvSpPr>
              <a:spLocks noChangeShapeType="1"/>
            </p:cNvSpPr>
            <p:nvPr/>
          </p:nvSpPr>
          <p:spPr bwMode="auto">
            <a:xfrm>
              <a:off x="1097" y="2016"/>
              <a:ext cx="384"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801" name="Oval 6"/>
            <p:cNvSpPr>
              <a:spLocks noChangeArrowheads="1"/>
            </p:cNvSpPr>
            <p:nvPr/>
          </p:nvSpPr>
          <p:spPr bwMode="auto">
            <a:xfrm>
              <a:off x="907" y="1872"/>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A</a:t>
              </a:r>
            </a:p>
          </p:txBody>
        </p:sp>
        <p:sp>
          <p:nvSpPr>
            <p:cNvPr id="28802" name="Oval 9"/>
            <p:cNvSpPr>
              <a:spLocks noChangeArrowheads="1"/>
            </p:cNvSpPr>
            <p:nvPr/>
          </p:nvSpPr>
          <p:spPr bwMode="auto">
            <a:xfrm>
              <a:off x="1347" y="2352"/>
              <a:ext cx="222"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E</a:t>
              </a:r>
            </a:p>
          </p:txBody>
        </p:sp>
        <p:sp>
          <p:nvSpPr>
            <p:cNvPr id="28803" name="Oval 8"/>
            <p:cNvSpPr>
              <a:spLocks noChangeArrowheads="1"/>
            </p:cNvSpPr>
            <p:nvPr/>
          </p:nvSpPr>
          <p:spPr bwMode="auto">
            <a:xfrm>
              <a:off x="953" y="2352"/>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D</a:t>
              </a:r>
            </a:p>
          </p:txBody>
        </p:sp>
        <p:sp>
          <p:nvSpPr>
            <p:cNvPr id="28804" name="Oval 7"/>
            <p:cNvSpPr>
              <a:spLocks noChangeArrowheads="1"/>
            </p:cNvSpPr>
            <p:nvPr/>
          </p:nvSpPr>
          <p:spPr bwMode="auto">
            <a:xfrm>
              <a:off x="576" y="2352"/>
              <a:ext cx="223"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B</a:t>
              </a:r>
            </a:p>
          </p:txBody>
        </p:sp>
        <p:sp>
          <p:nvSpPr>
            <p:cNvPr id="28805" name="Text Box 13"/>
            <p:cNvSpPr txBox="1">
              <a:spLocks noChangeArrowheads="1"/>
            </p:cNvSpPr>
            <p:nvPr/>
          </p:nvSpPr>
          <p:spPr bwMode="auto">
            <a:xfrm>
              <a:off x="624" y="2112"/>
              <a:ext cx="232" cy="192"/>
            </a:xfrm>
            <a:prstGeom prst="rect">
              <a:avLst/>
            </a:prstGeom>
            <a:noFill/>
            <a:ln w="12700">
              <a:noFill/>
              <a:miter lim="800000"/>
              <a:headEnd/>
              <a:tailEnd type="none" w="lg" len="med"/>
            </a:ln>
          </p:spPr>
          <p:txBody>
            <a:bodyPr wrap="none" lIns="90000" tIns="46800" rIns="90000" bIns="46800">
              <a:spAutoFit/>
            </a:bodyPr>
            <a:lstStyle/>
            <a:p>
              <a:r>
                <a:rPr lang="fr-FR" sz="1400"/>
                <a:t>12</a:t>
              </a:r>
            </a:p>
          </p:txBody>
        </p:sp>
        <p:sp>
          <p:nvSpPr>
            <p:cNvPr id="28806" name="Text Box 14"/>
            <p:cNvSpPr txBox="1">
              <a:spLocks noChangeArrowheads="1"/>
            </p:cNvSpPr>
            <p:nvPr/>
          </p:nvSpPr>
          <p:spPr bwMode="auto">
            <a:xfrm>
              <a:off x="1104" y="2160"/>
              <a:ext cx="182" cy="192"/>
            </a:xfrm>
            <a:prstGeom prst="rect">
              <a:avLst/>
            </a:prstGeom>
            <a:noFill/>
            <a:ln w="12700">
              <a:noFill/>
              <a:miter lim="800000"/>
              <a:headEnd/>
              <a:tailEnd type="none" w="lg" len="med"/>
            </a:ln>
          </p:spPr>
          <p:txBody>
            <a:bodyPr wrap="none" lIns="90000" tIns="46800" rIns="90000" bIns="46800">
              <a:spAutoFit/>
            </a:bodyPr>
            <a:lstStyle/>
            <a:p>
              <a:r>
                <a:rPr lang="fr-FR" sz="1400"/>
                <a:t>4</a:t>
              </a:r>
            </a:p>
          </p:txBody>
        </p:sp>
        <p:sp>
          <p:nvSpPr>
            <p:cNvPr id="28807" name="Text Box 15"/>
            <p:cNvSpPr txBox="1">
              <a:spLocks noChangeArrowheads="1"/>
            </p:cNvSpPr>
            <p:nvPr/>
          </p:nvSpPr>
          <p:spPr bwMode="auto">
            <a:xfrm>
              <a:off x="912" y="2160"/>
              <a:ext cx="164" cy="192"/>
            </a:xfrm>
            <a:prstGeom prst="rect">
              <a:avLst/>
            </a:prstGeom>
            <a:noFill/>
            <a:ln w="12700">
              <a:noFill/>
              <a:miter lim="800000"/>
              <a:headEnd/>
              <a:tailEnd type="none" w="lg" len="med"/>
            </a:ln>
          </p:spPr>
          <p:txBody>
            <a:bodyPr wrap="none" lIns="90000" tIns="46800" rIns="90000" bIns="46800">
              <a:spAutoFit/>
            </a:bodyPr>
            <a:lstStyle/>
            <a:p>
              <a:r>
                <a:rPr lang="fr-FR" sz="1400"/>
                <a:t>1</a:t>
              </a:r>
            </a:p>
          </p:txBody>
        </p:sp>
      </p:grpSp>
      <p:grpSp>
        <p:nvGrpSpPr>
          <p:cNvPr id="28675" name="Group 31"/>
          <p:cNvGrpSpPr>
            <a:grpSpLocks/>
          </p:cNvGrpSpPr>
          <p:nvPr/>
        </p:nvGrpSpPr>
        <p:grpSpPr bwMode="auto">
          <a:xfrm>
            <a:off x="304800" y="4191000"/>
            <a:ext cx="1576388" cy="1854200"/>
            <a:chOff x="1887" y="1824"/>
            <a:chExt cx="993" cy="1168"/>
          </a:xfrm>
        </p:grpSpPr>
        <p:sp>
          <p:nvSpPr>
            <p:cNvPr id="28785" name="Line 17"/>
            <p:cNvSpPr>
              <a:spLocks noChangeShapeType="1"/>
            </p:cNvSpPr>
            <p:nvPr/>
          </p:nvSpPr>
          <p:spPr bwMode="auto">
            <a:xfrm flipH="1">
              <a:off x="2024" y="1968"/>
              <a:ext cx="288" cy="384"/>
            </a:xfrm>
            <a:prstGeom prst="line">
              <a:avLst/>
            </a:prstGeom>
            <a:noFill/>
            <a:ln w="12700">
              <a:solidFill>
                <a:schemeClr val="tx1"/>
              </a:solidFill>
              <a:round/>
              <a:headEnd/>
              <a:tailEnd type="none" w="lg" len="med"/>
            </a:ln>
          </p:spPr>
          <p:txBody>
            <a:bodyPr lIns="90000" tIns="46800" rIns="90000" bIns="46800">
              <a:spAutoFit/>
            </a:bodyPr>
            <a:lstStyle/>
            <a:p>
              <a:endParaRPr lang="fr-FR"/>
            </a:p>
          </p:txBody>
        </p:sp>
        <p:sp>
          <p:nvSpPr>
            <p:cNvPr id="28786" name="Line 18"/>
            <p:cNvSpPr>
              <a:spLocks noChangeShapeType="1"/>
            </p:cNvSpPr>
            <p:nvPr/>
          </p:nvSpPr>
          <p:spPr bwMode="auto">
            <a:xfrm>
              <a:off x="2360" y="2016"/>
              <a:ext cx="48" cy="4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87" name="Line 19"/>
            <p:cNvSpPr>
              <a:spLocks noChangeShapeType="1"/>
            </p:cNvSpPr>
            <p:nvPr/>
          </p:nvSpPr>
          <p:spPr bwMode="auto">
            <a:xfrm>
              <a:off x="2408" y="1968"/>
              <a:ext cx="384"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88" name="Oval 20"/>
            <p:cNvSpPr>
              <a:spLocks noChangeArrowheads="1"/>
            </p:cNvSpPr>
            <p:nvPr/>
          </p:nvSpPr>
          <p:spPr bwMode="auto">
            <a:xfrm>
              <a:off x="2218" y="1824"/>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A</a:t>
              </a:r>
            </a:p>
          </p:txBody>
        </p:sp>
        <p:sp>
          <p:nvSpPr>
            <p:cNvPr id="28789" name="Oval 21"/>
            <p:cNvSpPr>
              <a:spLocks noChangeArrowheads="1"/>
            </p:cNvSpPr>
            <p:nvPr/>
          </p:nvSpPr>
          <p:spPr bwMode="auto">
            <a:xfrm>
              <a:off x="2658" y="2304"/>
              <a:ext cx="222"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E</a:t>
              </a:r>
            </a:p>
          </p:txBody>
        </p:sp>
        <p:sp>
          <p:nvSpPr>
            <p:cNvPr id="28790" name="Oval 23"/>
            <p:cNvSpPr>
              <a:spLocks noChangeArrowheads="1"/>
            </p:cNvSpPr>
            <p:nvPr/>
          </p:nvSpPr>
          <p:spPr bwMode="auto">
            <a:xfrm>
              <a:off x="1887" y="2304"/>
              <a:ext cx="223"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B</a:t>
              </a:r>
            </a:p>
          </p:txBody>
        </p:sp>
        <p:sp>
          <p:nvSpPr>
            <p:cNvPr id="28791" name="Text Box 24"/>
            <p:cNvSpPr txBox="1">
              <a:spLocks noChangeArrowheads="1"/>
            </p:cNvSpPr>
            <p:nvPr/>
          </p:nvSpPr>
          <p:spPr bwMode="auto">
            <a:xfrm>
              <a:off x="1935" y="2064"/>
              <a:ext cx="232" cy="192"/>
            </a:xfrm>
            <a:prstGeom prst="rect">
              <a:avLst/>
            </a:prstGeom>
            <a:noFill/>
            <a:ln w="12700">
              <a:noFill/>
              <a:miter lim="800000"/>
              <a:headEnd/>
              <a:tailEnd type="none" w="lg" len="med"/>
            </a:ln>
          </p:spPr>
          <p:txBody>
            <a:bodyPr wrap="none" lIns="90000" tIns="46800" rIns="90000" bIns="46800">
              <a:spAutoFit/>
            </a:bodyPr>
            <a:lstStyle/>
            <a:p>
              <a:r>
                <a:rPr lang="fr-FR" sz="1400"/>
                <a:t>12</a:t>
              </a:r>
            </a:p>
          </p:txBody>
        </p:sp>
        <p:sp>
          <p:nvSpPr>
            <p:cNvPr id="28792" name="Text Box 25"/>
            <p:cNvSpPr txBox="1">
              <a:spLocks noChangeArrowheads="1"/>
            </p:cNvSpPr>
            <p:nvPr/>
          </p:nvSpPr>
          <p:spPr bwMode="auto">
            <a:xfrm>
              <a:off x="2415" y="2112"/>
              <a:ext cx="182" cy="192"/>
            </a:xfrm>
            <a:prstGeom prst="rect">
              <a:avLst/>
            </a:prstGeom>
            <a:noFill/>
            <a:ln w="12700">
              <a:noFill/>
              <a:miter lim="800000"/>
              <a:headEnd/>
              <a:tailEnd type="none" w="lg" len="med"/>
            </a:ln>
          </p:spPr>
          <p:txBody>
            <a:bodyPr wrap="none" lIns="90000" tIns="46800" rIns="90000" bIns="46800">
              <a:spAutoFit/>
            </a:bodyPr>
            <a:lstStyle/>
            <a:p>
              <a:r>
                <a:rPr lang="fr-FR" sz="1400"/>
                <a:t>4</a:t>
              </a:r>
            </a:p>
          </p:txBody>
        </p:sp>
        <p:sp>
          <p:nvSpPr>
            <p:cNvPr id="28793" name="Text Box 26"/>
            <p:cNvSpPr txBox="1">
              <a:spLocks noChangeArrowheads="1"/>
            </p:cNvSpPr>
            <p:nvPr/>
          </p:nvSpPr>
          <p:spPr bwMode="auto">
            <a:xfrm>
              <a:off x="2223" y="2112"/>
              <a:ext cx="164" cy="192"/>
            </a:xfrm>
            <a:prstGeom prst="rect">
              <a:avLst/>
            </a:prstGeom>
            <a:noFill/>
            <a:ln w="12700">
              <a:noFill/>
              <a:miter lim="800000"/>
              <a:headEnd/>
              <a:tailEnd type="none" w="lg" len="med"/>
            </a:ln>
          </p:spPr>
          <p:txBody>
            <a:bodyPr wrap="none" lIns="90000" tIns="46800" rIns="90000" bIns="46800">
              <a:spAutoFit/>
            </a:bodyPr>
            <a:lstStyle/>
            <a:p>
              <a:r>
                <a:rPr lang="fr-FR" sz="1400"/>
                <a:t>1</a:t>
              </a:r>
            </a:p>
          </p:txBody>
        </p:sp>
        <p:sp>
          <p:nvSpPr>
            <p:cNvPr id="28794" name="Line 28"/>
            <p:cNvSpPr>
              <a:spLocks noChangeShapeType="1"/>
            </p:cNvSpPr>
            <p:nvPr/>
          </p:nvSpPr>
          <p:spPr bwMode="auto">
            <a:xfrm>
              <a:off x="2373" y="2496"/>
              <a:ext cx="0"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95" name="Oval 22"/>
            <p:cNvSpPr>
              <a:spLocks noChangeArrowheads="1"/>
            </p:cNvSpPr>
            <p:nvPr/>
          </p:nvSpPr>
          <p:spPr bwMode="auto">
            <a:xfrm>
              <a:off x="2264" y="2304"/>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D</a:t>
              </a:r>
            </a:p>
          </p:txBody>
        </p:sp>
        <p:sp>
          <p:nvSpPr>
            <p:cNvPr id="28796" name="Oval 27"/>
            <p:cNvSpPr>
              <a:spLocks noChangeArrowheads="1"/>
            </p:cNvSpPr>
            <p:nvPr/>
          </p:nvSpPr>
          <p:spPr bwMode="auto">
            <a:xfrm>
              <a:off x="2266" y="2736"/>
              <a:ext cx="217"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C</a:t>
              </a:r>
            </a:p>
          </p:txBody>
        </p:sp>
        <p:sp>
          <p:nvSpPr>
            <p:cNvPr id="28797" name="Text Box 29"/>
            <p:cNvSpPr txBox="1">
              <a:spLocks noChangeArrowheads="1"/>
            </p:cNvSpPr>
            <p:nvPr/>
          </p:nvSpPr>
          <p:spPr bwMode="auto">
            <a:xfrm>
              <a:off x="2208" y="2544"/>
              <a:ext cx="183" cy="195"/>
            </a:xfrm>
            <a:prstGeom prst="rect">
              <a:avLst/>
            </a:prstGeom>
            <a:noFill/>
            <a:ln w="12700">
              <a:noFill/>
              <a:miter lim="800000"/>
              <a:headEnd/>
              <a:tailEnd type="none" w="lg" len="med"/>
            </a:ln>
          </p:spPr>
          <p:txBody>
            <a:bodyPr wrap="none" lIns="90000" tIns="46800" rIns="90000" bIns="46800">
              <a:spAutoFit/>
            </a:bodyPr>
            <a:lstStyle/>
            <a:p>
              <a:r>
                <a:rPr lang="fr-FR" sz="1400"/>
                <a:t>2</a:t>
              </a:r>
            </a:p>
          </p:txBody>
        </p:sp>
      </p:grpSp>
      <p:grpSp>
        <p:nvGrpSpPr>
          <p:cNvPr id="28676" name="Group 137"/>
          <p:cNvGrpSpPr>
            <a:grpSpLocks/>
          </p:cNvGrpSpPr>
          <p:nvPr/>
        </p:nvGrpSpPr>
        <p:grpSpPr bwMode="auto">
          <a:xfrm>
            <a:off x="2438400" y="2819400"/>
            <a:ext cx="1652588" cy="2667000"/>
            <a:chOff x="1536" y="1776"/>
            <a:chExt cx="1041" cy="1680"/>
          </a:xfrm>
        </p:grpSpPr>
        <p:sp>
          <p:nvSpPr>
            <p:cNvPr id="28762" name="Line 57"/>
            <p:cNvSpPr>
              <a:spLocks noChangeShapeType="1"/>
            </p:cNvSpPr>
            <p:nvPr/>
          </p:nvSpPr>
          <p:spPr bwMode="auto">
            <a:xfrm flipH="1">
              <a:off x="1721" y="1920"/>
              <a:ext cx="288" cy="384"/>
            </a:xfrm>
            <a:prstGeom prst="line">
              <a:avLst/>
            </a:prstGeom>
            <a:noFill/>
            <a:ln w="12700">
              <a:solidFill>
                <a:schemeClr val="tx1"/>
              </a:solidFill>
              <a:round/>
              <a:headEnd/>
              <a:tailEnd type="none" w="lg" len="med"/>
            </a:ln>
          </p:spPr>
          <p:txBody>
            <a:bodyPr lIns="90000" tIns="46800" rIns="90000" bIns="46800">
              <a:spAutoFit/>
            </a:bodyPr>
            <a:lstStyle/>
            <a:p>
              <a:endParaRPr lang="fr-FR"/>
            </a:p>
          </p:txBody>
        </p:sp>
        <p:sp>
          <p:nvSpPr>
            <p:cNvPr id="28763" name="Line 58"/>
            <p:cNvSpPr>
              <a:spLocks noChangeShapeType="1"/>
            </p:cNvSpPr>
            <p:nvPr/>
          </p:nvSpPr>
          <p:spPr bwMode="auto">
            <a:xfrm>
              <a:off x="2057" y="1968"/>
              <a:ext cx="48" cy="4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64" name="Line 59"/>
            <p:cNvSpPr>
              <a:spLocks noChangeShapeType="1"/>
            </p:cNvSpPr>
            <p:nvPr/>
          </p:nvSpPr>
          <p:spPr bwMode="auto">
            <a:xfrm>
              <a:off x="2105" y="1920"/>
              <a:ext cx="384"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65" name="Oval 60"/>
            <p:cNvSpPr>
              <a:spLocks noChangeArrowheads="1"/>
            </p:cNvSpPr>
            <p:nvPr/>
          </p:nvSpPr>
          <p:spPr bwMode="auto">
            <a:xfrm>
              <a:off x="1915" y="1776"/>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A</a:t>
              </a:r>
            </a:p>
          </p:txBody>
        </p:sp>
        <p:sp>
          <p:nvSpPr>
            <p:cNvPr id="28766" name="Oval 61"/>
            <p:cNvSpPr>
              <a:spLocks noChangeArrowheads="1"/>
            </p:cNvSpPr>
            <p:nvPr/>
          </p:nvSpPr>
          <p:spPr bwMode="auto">
            <a:xfrm>
              <a:off x="2355" y="2256"/>
              <a:ext cx="222"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E</a:t>
              </a:r>
            </a:p>
          </p:txBody>
        </p:sp>
        <p:sp>
          <p:nvSpPr>
            <p:cNvPr id="28767" name="Oval 62"/>
            <p:cNvSpPr>
              <a:spLocks noChangeArrowheads="1"/>
            </p:cNvSpPr>
            <p:nvPr/>
          </p:nvSpPr>
          <p:spPr bwMode="auto">
            <a:xfrm>
              <a:off x="1584" y="2256"/>
              <a:ext cx="223"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B</a:t>
              </a:r>
            </a:p>
          </p:txBody>
        </p:sp>
        <p:sp>
          <p:nvSpPr>
            <p:cNvPr id="28768" name="Text Box 63"/>
            <p:cNvSpPr txBox="1">
              <a:spLocks noChangeArrowheads="1"/>
            </p:cNvSpPr>
            <p:nvPr/>
          </p:nvSpPr>
          <p:spPr bwMode="auto">
            <a:xfrm>
              <a:off x="1632" y="2016"/>
              <a:ext cx="232" cy="192"/>
            </a:xfrm>
            <a:prstGeom prst="rect">
              <a:avLst/>
            </a:prstGeom>
            <a:noFill/>
            <a:ln w="12700">
              <a:noFill/>
              <a:miter lim="800000"/>
              <a:headEnd/>
              <a:tailEnd type="none" w="lg" len="med"/>
            </a:ln>
          </p:spPr>
          <p:txBody>
            <a:bodyPr wrap="none" lIns="90000" tIns="46800" rIns="90000" bIns="46800">
              <a:spAutoFit/>
            </a:bodyPr>
            <a:lstStyle/>
            <a:p>
              <a:r>
                <a:rPr lang="fr-FR" sz="1400"/>
                <a:t>12</a:t>
              </a:r>
            </a:p>
          </p:txBody>
        </p:sp>
        <p:sp>
          <p:nvSpPr>
            <p:cNvPr id="28769" name="Text Box 64"/>
            <p:cNvSpPr txBox="1">
              <a:spLocks noChangeArrowheads="1"/>
            </p:cNvSpPr>
            <p:nvPr/>
          </p:nvSpPr>
          <p:spPr bwMode="auto">
            <a:xfrm>
              <a:off x="2112" y="2064"/>
              <a:ext cx="182" cy="192"/>
            </a:xfrm>
            <a:prstGeom prst="rect">
              <a:avLst/>
            </a:prstGeom>
            <a:noFill/>
            <a:ln w="12700">
              <a:noFill/>
              <a:miter lim="800000"/>
              <a:headEnd/>
              <a:tailEnd type="none" w="lg" len="med"/>
            </a:ln>
          </p:spPr>
          <p:txBody>
            <a:bodyPr wrap="none" lIns="90000" tIns="46800" rIns="90000" bIns="46800">
              <a:spAutoFit/>
            </a:bodyPr>
            <a:lstStyle/>
            <a:p>
              <a:r>
                <a:rPr lang="fr-FR" sz="1400"/>
                <a:t>4</a:t>
              </a:r>
            </a:p>
          </p:txBody>
        </p:sp>
        <p:sp>
          <p:nvSpPr>
            <p:cNvPr id="28770" name="Text Box 65"/>
            <p:cNvSpPr txBox="1">
              <a:spLocks noChangeArrowheads="1"/>
            </p:cNvSpPr>
            <p:nvPr/>
          </p:nvSpPr>
          <p:spPr bwMode="auto">
            <a:xfrm>
              <a:off x="1920" y="2064"/>
              <a:ext cx="164" cy="192"/>
            </a:xfrm>
            <a:prstGeom prst="rect">
              <a:avLst/>
            </a:prstGeom>
            <a:noFill/>
            <a:ln w="12700">
              <a:noFill/>
              <a:miter lim="800000"/>
              <a:headEnd/>
              <a:tailEnd type="none" w="lg" len="med"/>
            </a:ln>
          </p:spPr>
          <p:txBody>
            <a:bodyPr wrap="none" lIns="90000" tIns="46800" rIns="90000" bIns="46800">
              <a:spAutoFit/>
            </a:bodyPr>
            <a:lstStyle/>
            <a:p>
              <a:r>
                <a:rPr lang="fr-FR" sz="1400"/>
                <a:t>1</a:t>
              </a:r>
            </a:p>
          </p:txBody>
        </p:sp>
        <p:sp>
          <p:nvSpPr>
            <p:cNvPr id="28771" name="Line 66"/>
            <p:cNvSpPr>
              <a:spLocks noChangeShapeType="1"/>
            </p:cNvSpPr>
            <p:nvPr/>
          </p:nvSpPr>
          <p:spPr bwMode="auto">
            <a:xfrm>
              <a:off x="2070" y="2448"/>
              <a:ext cx="0"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72" name="Oval 67"/>
            <p:cNvSpPr>
              <a:spLocks noChangeArrowheads="1"/>
            </p:cNvSpPr>
            <p:nvPr/>
          </p:nvSpPr>
          <p:spPr bwMode="auto">
            <a:xfrm>
              <a:off x="1961" y="2256"/>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D</a:t>
              </a:r>
            </a:p>
          </p:txBody>
        </p:sp>
        <p:sp>
          <p:nvSpPr>
            <p:cNvPr id="28773" name="Text Box 68"/>
            <p:cNvSpPr txBox="1">
              <a:spLocks noChangeArrowheads="1"/>
            </p:cNvSpPr>
            <p:nvPr/>
          </p:nvSpPr>
          <p:spPr bwMode="auto">
            <a:xfrm>
              <a:off x="1905" y="2496"/>
              <a:ext cx="183" cy="195"/>
            </a:xfrm>
            <a:prstGeom prst="rect">
              <a:avLst/>
            </a:prstGeom>
            <a:noFill/>
            <a:ln w="12700">
              <a:noFill/>
              <a:miter lim="800000"/>
              <a:headEnd/>
              <a:tailEnd type="none" w="lg" len="med"/>
            </a:ln>
          </p:spPr>
          <p:txBody>
            <a:bodyPr wrap="none" lIns="90000" tIns="46800" rIns="90000" bIns="46800">
              <a:spAutoFit/>
            </a:bodyPr>
            <a:lstStyle/>
            <a:p>
              <a:r>
                <a:rPr lang="fr-FR" sz="1400"/>
                <a:t>2</a:t>
              </a:r>
            </a:p>
          </p:txBody>
        </p:sp>
        <p:sp>
          <p:nvSpPr>
            <p:cNvPr id="28774" name="Line 69"/>
            <p:cNvSpPr>
              <a:spLocks noChangeShapeType="1"/>
            </p:cNvSpPr>
            <p:nvPr/>
          </p:nvSpPr>
          <p:spPr bwMode="auto">
            <a:xfrm flipH="1">
              <a:off x="1776" y="2784"/>
              <a:ext cx="288"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75" name="Line 70"/>
            <p:cNvSpPr>
              <a:spLocks noChangeShapeType="1"/>
            </p:cNvSpPr>
            <p:nvPr/>
          </p:nvSpPr>
          <p:spPr bwMode="auto">
            <a:xfrm>
              <a:off x="2112" y="2832"/>
              <a:ext cx="288"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76" name="Oval 71"/>
            <p:cNvSpPr>
              <a:spLocks noChangeArrowheads="1"/>
            </p:cNvSpPr>
            <p:nvPr/>
          </p:nvSpPr>
          <p:spPr bwMode="auto">
            <a:xfrm>
              <a:off x="1963" y="2688"/>
              <a:ext cx="217"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C</a:t>
              </a:r>
            </a:p>
          </p:txBody>
        </p:sp>
        <p:sp>
          <p:nvSpPr>
            <p:cNvPr id="28777" name="Oval 72"/>
            <p:cNvSpPr>
              <a:spLocks noChangeArrowheads="1"/>
            </p:cNvSpPr>
            <p:nvPr/>
          </p:nvSpPr>
          <p:spPr bwMode="auto">
            <a:xfrm>
              <a:off x="1629" y="3168"/>
              <a:ext cx="223"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B</a:t>
              </a:r>
            </a:p>
          </p:txBody>
        </p:sp>
        <p:sp>
          <p:nvSpPr>
            <p:cNvPr id="28778" name="Oval 73"/>
            <p:cNvSpPr>
              <a:spLocks noChangeArrowheads="1"/>
            </p:cNvSpPr>
            <p:nvPr/>
          </p:nvSpPr>
          <p:spPr bwMode="auto">
            <a:xfrm>
              <a:off x="2277" y="3168"/>
              <a:ext cx="222"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E</a:t>
              </a:r>
            </a:p>
          </p:txBody>
        </p:sp>
        <p:sp>
          <p:nvSpPr>
            <p:cNvPr id="28779" name="Text Box 74"/>
            <p:cNvSpPr txBox="1">
              <a:spLocks noChangeArrowheads="1"/>
            </p:cNvSpPr>
            <p:nvPr/>
          </p:nvSpPr>
          <p:spPr bwMode="auto">
            <a:xfrm>
              <a:off x="1728" y="2928"/>
              <a:ext cx="183" cy="195"/>
            </a:xfrm>
            <a:prstGeom prst="rect">
              <a:avLst/>
            </a:prstGeom>
            <a:noFill/>
            <a:ln w="12700">
              <a:noFill/>
              <a:miter lim="800000"/>
              <a:headEnd/>
              <a:tailEnd type="none" w="lg" len="med"/>
            </a:ln>
          </p:spPr>
          <p:txBody>
            <a:bodyPr wrap="none" lIns="90000" tIns="46800" rIns="90000" bIns="46800">
              <a:spAutoFit/>
            </a:bodyPr>
            <a:lstStyle/>
            <a:p>
              <a:r>
                <a:rPr lang="fr-FR" sz="1400"/>
                <a:t>6</a:t>
              </a:r>
            </a:p>
          </p:txBody>
        </p:sp>
        <p:sp>
          <p:nvSpPr>
            <p:cNvPr id="28780" name="Text Box 75"/>
            <p:cNvSpPr txBox="1">
              <a:spLocks noChangeArrowheads="1"/>
            </p:cNvSpPr>
            <p:nvPr/>
          </p:nvSpPr>
          <p:spPr bwMode="auto">
            <a:xfrm>
              <a:off x="2266" y="2928"/>
              <a:ext cx="183" cy="195"/>
            </a:xfrm>
            <a:prstGeom prst="rect">
              <a:avLst/>
            </a:prstGeom>
            <a:noFill/>
            <a:ln w="12700">
              <a:noFill/>
              <a:miter lim="800000"/>
              <a:headEnd/>
              <a:tailEnd type="none" w="lg" len="med"/>
            </a:ln>
          </p:spPr>
          <p:txBody>
            <a:bodyPr wrap="none" lIns="90000" tIns="46800" rIns="90000" bIns="46800">
              <a:spAutoFit/>
            </a:bodyPr>
            <a:lstStyle/>
            <a:p>
              <a:r>
                <a:rPr lang="fr-FR" sz="1400"/>
                <a:t>3</a:t>
              </a:r>
            </a:p>
          </p:txBody>
        </p:sp>
        <p:sp>
          <p:nvSpPr>
            <p:cNvPr id="28781" name="Line 76"/>
            <p:cNvSpPr>
              <a:spLocks noChangeShapeType="1"/>
            </p:cNvSpPr>
            <p:nvPr/>
          </p:nvSpPr>
          <p:spPr bwMode="auto">
            <a:xfrm flipV="1">
              <a:off x="1536" y="2256"/>
              <a:ext cx="288" cy="288"/>
            </a:xfrm>
            <a:prstGeom prst="line">
              <a:avLst/>
            </a:prstGeom>
            <a:noFill/>
            <a:ln w="28575">
              <a:solidFill>
                <a:schemeClr val="tx1"/>
              </a:solidFill>
              <a:round/>
              <a:headEnd/>
              <a:tailEnd type="none" w="lg" len="med"/>
            </a:ln>
          </p:spPr>
          <p:txBody>
            <a:bodyPr wrap="none" lIns="90000" tIns="46800" rIns="90000" bIns="46800">
              <a:spAutoFit/>
            </a:bodyPr>
            <a:lstStyle/>
            <a:p>
              <a:endParaRPr lang="fr-FR"/>
            </a:p>
          </p:txBody>
        </p:sp>
        <p:sp>
          <p:nvSpPr>
            <p:cNvPr id="28782" name="Line 77"/>
            <p:cNvSpPr>
              <a:spLocks noChangeShapeType="1"/>
            </p:cNvSpPr>
            <p:nvPr/>
          </p:nvSpPr>
          <p:spPr bwMode="auto">
            <a:xfrm rot="16200000" flipV="1">
              <a:off x="1536" y="2256"/>
              <a:ext cx="288" cy="288"/>
            </a:xfrm>
            <a:prstGeom prst="line">
              <a:avLst/>
            </a:prstGeom>
            <a:noFill/>
            <a:ln w="28575">
              <a:solidFill>
                <a:schemeClr val="tx1"/>
              </a:solidFill>
              <a:round/>
              <a:headEnd/>
              <a:tailEnd type="none" w="lg" len="med"/>
            </a:ln>
          </p:spPr>
          <p:txBody>
            <a:bodyPr wrap="none" lIns="90000" tIns="46800" rIns="90000" bIns="46800">
              <a:spAutoFit/>
            </a:bodyPr>
            <a:lstStyle/>
            <a:p>
              <a:endParaRPr lang="fr-FR"/>
            </a:p>
          </p:txBody>
        </p:sp>
        <p:sp>
          <p:nvSpPr>
            <p:cNvPr id="28783" name="Line 78"/>
            <p:cNvSpPr>
              <a:spLocks noChangeShapeType="1"/>
            </p:cNvSpPr>
            <p:nvPr/>
          </p:nvSpPr>
          <p:spPr bwMode="auto">
            <a:xfrm flipV="1">
              <a:off x="2256" y="3168"/>
              <a:ext cx="288" cy="288"/>
            </a:xfrm>
            <a:prstGeom prst="line">
              <a:avLst/>
            </a:prstGeom>
            <a:noFill/>
            <a:ln w="28575">
              <a:solidFill>
                <a:schemeClr val="tx1"/>
              </a:solidFill>
              <a:round/>
              <a:headEnd/>
              <a:tailEnd type="none" w="lg" len="med"/>
            </a:ln>
          </p:spPr>
          <p:txBody>
            <a:bodyPr wrap="none" lIns="90000" tIns="46800" rIns="90000" bIns="46800">
              <a:spAutoFit/>
            </a:bodyPr>
            <a:lstStyle/>
            <a:p>
              <a:endParaRPr lang="fr-FR"/>
            </a:p>
          </p:txBody>
        </p:sp>
        <p:sp>
          <p:nvSpPr>
            <p:cNvPr id="28784" name="Line 79"/>
            <p:cNvSpPr>
              <a:spLocks noChangeShapeType="1"/>
            </p:cNvSpPr>
            <p:nvPr/>
          </p:nvSpPr>
          <p:spPr bwMode="auto">
            <a:xfrm rot="16200000" flipV="1">
              <a:off x="2256" y="3168"/>
              <a:ext cx="288" cy="288"/>
            </a:xfrm>
            <a:prstGeom prst="line">
              <a:avLst/>
            </a:prstGeom>
            <a:noFill/>
            <a:ln w="28575">
              <a:solidFill>
                <a:schemeClr val="tx1"/>
              </a:solidFill>
              <a:round/>
              <a:headEnd/>
              <a:tailEnd type="none" w="lg" len="med"/>
            </a:ln>
          </p:spPr>
          <p:txBody>
            <a:bodyPr wrap="none" lIns="90000" tIns="46800" rIns="90000" bIns="46800">
              <a:spAutoFit/>
            </a:bodyPr>
            <a:lstStyle/>
            <a:p>
              <a:endParaRPr lang="fr-FR"/>
            </a:p>
          </p:txBody>
        </p:sp>
      </p:grpSp>
      <p:grpSp>
        <p:nvGrpSpPr>
          <p:cNvPr id="28677" name="Group 138"/>
          <p:cNvGrpSpPr>
            <a:grpSpLocks/>
          </p:cNvGrpSpPr>
          <p:nvPr/>
        </p:nvGrpSpPr>
        <p:grpSpPr bwMode="auto">
          <a:xfrm>
            <a:off x="4572000" y="4038600"/>
            <a:ext cx="1454150" cy="2463800"/>
            <a:chOff x="2880" y="2544"/>
            <a:chExt cx="916" cy="1552"/>
          </a:xfrm>
        </p:grpSpPr>
        <p:sp>
          <p:nvSpPr>
            <p:cNvPr id="28744" name="Line 34"/>
            <p:cNvSpPr>
              <a:spLocks noChangeShapeType="1"/>
            </p:cNvSpPr>
            <p:nvPr/>
          </p:nvSpPr>
          <p:spPr bwMode="auto">
            <a:xfrm>
              <a:off x="3212" y="2736"/>
              <a:ext cx="48" cy="4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45" name="Line 35"/>
            <p:cNvSpPr>
              <a:spLocks noChangeShapeType="1"/>
            </p:cNvSpPr>
            <p:nvPr/>
          </p:nvSpPr>
          <p:spPr bwMode="auto">
            <a:xfrm>
              <a:off x="3260" y="2688"/>
              <a:ext cx="384"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46" name="Oval 36"/>
            <p:cNvSpPr>
              <a:spLocks noChangeArrowheads="1"/>
            </p:cNvSpPr>
            <p:nvPr/>
          </p:nvSpPr>
          <p:spPr bwMode="auto">
            <a:xfrm>
              <a:off x="3070" y="2544"/>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A</a:t>
              </a:r>
            </a:p>
          </p:txBody>
        </p:sp>
        <p:sp>
          <p:nvSpPr>
            <p:cNvPr id="28747" name="Text Box 40"/>
            <p:cNvSpPr txBox="1">
              <a:spLocks noChangeArrowheads="1"/>
            </p:cNvSpPr>
            <p:nvPr/>
          </p:nvSpPr>
          <p:spPr bwMode="auto">
            <a:xfrm>
              <a:off x="3267" y="2832"/>
              <a:ext cx="182" cy="192"/>
            </a:xfrm>
            <a:prstGeom prst="rect">
              <a:avLst/>
            </a:prstGeom>
            <a:noFill/>
            <a:ln w="12700">
              <a:noFill/>
              <a:miter lim="800000"/>
              <a:headEnd/>
              <a:tailEnd type="none" w="lg" len="med"/>
            </a:ln>
          </p:spPr>
          <p:txBody>
            <a:bodyPr wrap="none" lIns="90000" tIns="46800" rIns="90000" bIns="46800">
              <a:spAutoFit/>
            </a:bodyPr>
            <a:lstStyle/>
            <a:p>
              <a:r>
                <a:rPr lang="fr-FR" sz="1400"/>
                <a:t>4</a:t>
              </a:r>
            </a:p>
          </p:txBody>
        </p:sp>
        <p:sp>
          <p:nvSpPr>
            <p:cNvPr id="28748" name="Text Box 41"/>
            <p:cNvSpPr txBox="1">
              <a:spLocks noChangeArrowheads="1"/>
            </p:cNvSpPr>
            <p:nvPr/>
          </p:nvSpPr>
          <p:spPr bwMode="auto">
            <a:xfrm>
              <a:off x="3075" y="2832"/>
              <a:ext cx="164" cy="192"/>
            </a:xfrm>
            <a:prstGeom prst="rect">
              <a:avLst/>
            </a:prstGeom>
            <a:noFill/>
            <a:ln w="12700">
              <a:noFill/>
              <a:miter lim="800000"/>
              <a:headEnd/>
              <a:tailEnd type="none" w="lg" len="med"/>
            </a:ln>
          </p:spPr>
          <p:txBody>
            <a:bodyPr wrap="none" lIns="90000" tIns="46800" rIns="90000" bIns="46800">
              <a:spAutoFit/>
            </a:bodyPr>
            <a:lstStyle/>
            <a:p>
              <a:r>
                <a:rPr lang="fr-FR" sz="1400"/>
                <a:t>1</a:t>
              </a:r>
            </a:p>
          </p:txBody>
        </p:sp>
        <p:sp>
          <p:nvSpPr>
            <p:cNvPr id="28749" name="Line 42"/>
            <p:cNvSpPr>
              <a:spLocks noChangeShapeType="1"/>
            </p:cNvSpPr>
            <p:nvPr/>
          </p:nvSpPr>
          <p:spPr bwMode="auto">
            <a:xfrm>
              <a:off x="3225" y="3216"/>
              <a:ext cx="0"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50" name="Oval 43"/>
            <p:cNvSpPr>
              <a:spLocks noChangeArrowheads="1"/>
            </p:cNvSpPr>
            <p:nvPr/>
          </p:nvSpPr>
          <p:spPr bwMode="auto">
            <a:xfrm>
              <a:off x="3116" y="3024"/>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D</a:t>
              </a:r>
            </a:p>
          </p:txBody>
        </p:sp>
        <p:sp>
          <p:nvSpPr>
            <p:cNvPr id="28751" name="Text Box 45"/>
            <p:cNvSpPr txBox="1">
              <a:spLocks noChangeArrowheads="1"/>
            </p:cNvSpPr>
            <p:nvPr/>
          </p:nvSpPr>
          <p:spPr bwMode="auto">
            <a:xfrm>
              <a:off x="3060" y="3264"/>
              <a:ext cx="183" cy="195"/>
            </a:xfrm>
            <a:prstGeom prst="rect">
              <a:avLst/>
            </a:prstGeom>
            <a:noFill/>
            <a:ln w="12700">
              <a:noFill/>
              <a:miter lim="800000"/>
              <a:headEnd/>
              <a:tailEnd type="none" w="lg" len="med"/>
            </a:ln>
          </p:spPr>
          <p:txBody>
            <a:bodyPr wrap="none" lIns="90000" tIns="46800" rIns="90000" bIns="46800">
              <a:spAutoFit/>
            </a:bodyPr>
            <a:lstStyle/>
            <a:p>
              <a:r>
                <a:rPr lang="fr-FR" sz="1400"/>
                <a:t>2</a:t>
              </a:r>
            </a:p>
          </p:txBody>
        </p:sp>
        <p:sp>
          <p:nvSpPr>
            <p:cNvPr id="28752" name="Line 48"/>
            <p:cNvSpPr>
              <a:spLocks noChangeShapeType="1"/>
            </p:cNvSpPr>
            <p:nvPr/>
          </p:nvSpPr>
          <p:spPr bwMode="auto">
            <a:xfrm flipH="1">
              <a:off x="2931" y="3552"/>
              <a:ext cx="288"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53" name="Oval 44"/>
            <p:cNvSpPr>
              <a:spLocks noChangeArrowheads="1"/>
            </p:cNvSpPr>
            <p:nvPr/>
          </p:nvSpPr>
          <p:spPr bwMode="auto">
            <a:xfrm>
              <a:off x="3118" y="3456"/>
              <a:ext cx="217"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C</a:t>
              </a:r>
            </a:p>
          </p:txBody>
        </p:sp>
        <p:sp>
          <p:nvSpPr>
            <p:cNvPr id="28754" name="Oval 46"/>
            <p:cNvSpPr>
              <a:spLocks noChangeArrowheads="1"/>
            </p:cNvSpPr>
            <p:nvPr/>
          </p:nvSpPr>
          <p:spPr bwMode="auto">
            <a:xfrm>
              <a:off x="2880" y="3840"/>
              <a:ext cx="223"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B</a:t>
              </a:r>
            </a:p>
          </p:txBody>
        </p:sp>
        <p:sp>
          <p:nvSpPr>
            <p:cNvPr id="28755" name="Text Box 50"/>
            <p:cNvSpPr txBox="1">
              <a:spLocks noChangeArrowheads="1"/>
            </p:cNvSpPr>
            <p:nvPr/>
          </p:nvSpPr>
          <p:spPr bwMode="auto">
            <a:xfrm>
              <a:off x="2890" y="3648"/>
              <a:ext cx="183" cy="195"/>
            </a:xfrm>
            <a:prstGeom prst="rect">
              <a:avLst/>
            </a:prstGeom>
            <a:noFill/>
            <a:ln w="12700">
              <a:noFill/>
              <a:miter lim="800000"/>
              <a:headEnd/>
              <a:tailEnd type="none" w="lg" len="med"/>
            </a:ln>
          </p:spPr>
          <p:txBody>
            <a:bodyPr wrap="none" lIns="90000" tIns="46800" rIns="90000" bIns="46800">
              <a:spAutoFit/>
            </a:bodyPr>
            <a:lstStyle/>
            <a:p>
              <a:r>
                <a:rPr lang="fr-FR" sz="1400"/>
                <a:t>6</a:t>
              </a:r>
            </a:p>
          </p:txBody>
        </p:sp>
        <p:sp>
          <p:nvSpPr>
            <p:cNvPr id="28756" name="Line 83"/>
            <p:cNvSpPr>
              <a:spLocks noChangeShapeType="1"/>
            </p:cNvSpPr>
            <p:nvPr/>
          </p:nvSpPr>
          <p:spPr bwMode="auto">
            <a:xfrm>
              <a:off x="3603" y="3216"/>
              <a:ext cx="48"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57" name="Oval 37"/>
            <p:cNvSpPr>
              <a:spLocks noChangeArrowheads="1"/>
            </p:cNvSpPr>
            <p:nvPr/>
          </p:nvSpPr>
          <p:spPr bwMode="auto">
            <a:xfrm>
              <a:off x="3510" y="3024"/>
              <a:ext cx="222"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E</a:t>
              </a:r>
            </a:p>
          </p:txBody>
        </p:sp>
        <p:sp>
          <p:nvSpPr>
            <p:cNvPr id="28758" name="Oval 82"/>
            <p:cNvSpPr>
              <a:spLocks noChangeArrowheads="1"/>
            </p:cNvSpPr>
            <p:nvPr/>
          </p:nvSpPr>
          <p:spPr bwMode="auto">
            <a:xfrm>
              <a:off x="3527" y="3456"/>
              <a:ext cx="217"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C</a:t>
              </a:r>
            </a:p>
          </p:txBody>
        </p:sp>
        <p:sp>
          <p:nvSpPr>
            <p:cNvPr id="28759" name="Text Box 84"/>
            <p:cNvSpPr txBox="1">
              <a:spLocks noChangeArrowheads="1"/>
            </p:cNvSpPr>
            <p:nvPr/>
          </p:nvSpPr>
          <p:spPr bwMode="auto">
            <a:xfrm>
              <a:off x="3613" y="3264"/>
              <a:ext cx="183" cy="195"/>
            </a:xfrm>
            <a:prstGeom prst="rect">
              <a:avLst/>
            </a:prstGeom>
            <a:noFill/>
            <a:ln w="12700">
              <a:noFill/>
              <a:miter lim="800000"/>
              <a:headEnd/>
              <a:tailEnd type="none" w="lg" len="med"/>
            </a:ln>
          </p:spPr>
          <p:txBody>
            <a:bodyPr wrap="none" lIns="90000" tIns="46800" rIns="90000" bIns="46800">
              <a:spAutoFit/>
            </a:bodyPr>
            <a:lstStyle/>
            <a:p>
              <a:r>
                <a:rPr lang="fr-FR" sz="1400"/>
                <a:t>3</a:t>
              </a:r>
            </a:p>
          </p:txBody>
        </p:sp>
        <p:sp>
          <p:nvSpPr>
            <p:cNvPr id="28760" name="Line 85"/>
            <p:cNvSpPr>
              <a:spLocks noChangeShapeType="1"/>
            </p:cNvSpPr>
            <p:nvPr/>
          </p:nvSpPr>
          <p:spPr bwMode="auto">
            <a:xfrm flipV="1">
              <a:off x="3507" y="3456"/>
              <a:ext cx="288" cy="288"/>
            </a:xfrm>
            <a:prstGeom prst="line">
              <a:avLst/>
            </a:prstGeom>
            <a:noFill/>
            <a:ln w="28575">
              <a:solidFill>
                <a:schemeClr val="tx1"/>
              </a:solidFill>
              <a:round/>
              <a:headEnd/>
              <a:tailEnd type="none" w="lg" len="med"/>
            </a:ln>
          </p:spPr>
          <p:txBody>
            <a:bodyPr wrap="none" lIns="90000" tIns="46800" rIns="90000" bIns="46800">
              <a:spAutoFit/>
            </a:bodyPr>
            <a:lstStyle/>
            <a:p>
              <a:endParaRPr lang="fr-FR"/>
            </a:p>
          </p:txBody>
        </p:sp>
        <p:sp>
          <p:nvSpPr>
            <p:cNvPr id="28761" name="Line 86"/>
            <p:cNvSpPr>
              <a:spLocks noChangeShapeType="1"/>
            </p:cNvSpPr>
            <p:nvPr/>
          </p:nvSpPr>
          <p:spPr bwMode="auto">
            <a:xfrm rot="16200000" flipV="1">
              <a:off x="3507" y="3456"/>
              <a:ext cx="288" cy="288"/>
            </a:xfrm>
            <a:prstGeom prst="line">
              <a:avLst/>
            </a:prstGeom>
            <a:noFill/>
            <a:ln w="28575">
              <a:solidFill>
                <a:schemeClr val="tx1"/>
              </a:solidFill>
              <a:round/>
              <a:headEnd/>
              <a:tailEnd type="none" w="lg" len="med"/>
            </a:ln>
          </p:spPr>
          <p:txBody>
            <a:bodyPr wrap="none" lIns="90000" tIns="46800" rIns="90000" bIns="46800">
              <a:spAutoFit/>
            </a:bodyPr>
            <a:lstStyle/>
            <a:p>
              <a:endParaRPr lang="fr-FR"/>
            </a:p>
          </p:txBody>
        </p:sp>
      </p:grpSp>
      <p:grpSp>
        <p:nvGrpSpPr>
          <p:cNvPr id="28678" name="Group 139"/>
          <p:cNvGrpSpPr>
            <a:grpSpLocks/>
          </p:cNvGrpSpPr>
          <p:nvPr/>
        </p:nvGrpSpPr>
        <p:grpSpPr bwMode="auto">
          <a:xfrm>
            <a:off x="6629400" y="2286000"/>
            <a:ext cx="1331913" cy="3149600"/>
            <a:chOff x="4176" y="1440"/>
            <a:chExt cx="839" cy="1984"/>
          </a:xfrm>
        </p:grpSpPr>
        <p:sp>
          <p:nvSpPr>
            <p:cNvPr id="28726" name="Line 88"/>
            <p:cNvSpPr>
              <a:spLocks noChangeShapeType="1"/>
            </p:cNvSpPr>
            <p:nvPr/>
          </p:nvSpPr>
          <p:spPr bwMode="auto">
            <a:xfrm>
              <a:off x="4495" y="1632"/>
              <a:ext cx="48" cy="4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27" name="Line 89"/>
            <p:cNvSpPr>
              <a:spLocks noChangeShapeType="1"/>
            </p:cNvSpPr>
            <p:nvPr/>
          </p:nvSpPr>
          <p:spPr bwMode="auto">
            <a:xfrm>
              <a:off x="4543" y="1584"/>
              <a:ext cx="384"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28" name="Oval 90"/>
            <p:cNvSpPr>
              <a:spLocks noChangeArrowheads="1"/>
            </p:cNvSpPr>
            <p:nvPr/>
          </p:nvSpPr>
          <p:spPr bwMode="auto">
            <a:xfrm>
              <a:off x="4353" y="1440"/>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A</a:t>
              </a:r>
            </a:p>
          </p:txBody>
        </p:sp>
        <p:sp>
          <p:nvSpPr>
            <p:cNvPr id="28729" name="Text Box 91"/>
            <p:cNvSpPr txBox="1">
              <a:spLocks noChangeArrowheads="1"/>
            </p:cNvSpPr>
            <p:nvPr/>
          </p:nvSpPr>
          <p:spPr bwMode="auto">
            <a:xfrm>
              <a:off x="4550" y="1728"/>
              <a:ext cx="182" cy="192"/>
            </a:xfrm>
            <a:prstGeom prst="rect">
              <a:avLst/>
            </a:prstGeom>
            <a:noFill/>
            <a:ln w="12700">
              <a:noFill/>
              <a:miter lim="800000"/>
              <a:headEnd/>
              <a:tailEnd type="none" w="lg" len="med"/>
            </a:ln>
          </p:spPr>
          <p:txBody>
            <a:bodyPr wrap="none" lIns="90000" tIns="46800" rIns="90000" bIns="46800">
              <a:spAutoFit/>
            </a:bodyPr>
            <a:lstStyle/>
            <a:p>
              <a:r>
                <a:rPr lang="fr-FR" sz="1400"/>
                <a:t>4</a:t>
              </a:r>
            </a:p>
          </p:txBody>
        </p:sp>
        <p:sp>
          <p:nvSpPr>
            <p:cNvPr id="28730" name="Text Box 92"/>
            <p:cNvSpPr txBox="1">
              <a:spLocks noChangeArrowheads="1"/>
            </p:cNvSpPr>
            <p:nvPr/>
          </p:nvSpPr>
          <p:spPr bwMode="auto">
            <a:xfrm>
              <a:off x="4358" y="1728"/>
              <a:ext cx="164" cy="192"/>
            </a:xfrm>
            <a:prstGeom prst="rect">
              <a:avLst/>
            </a:prstGeom>
            <a:noFill/>
            <a:ln w="12700">
              <a:noFill/>
              <a:miter lim="800000"/>
              <a:headEnd/>
              <a:tailEnd type="none" w="lg" len="med"/>
            </a:ln>
          </p:spPr>
          <p:txBody>
            <a:bodyPr wrap="none" lIns="90000" tIns="46800" rIns="90000" bIns="46800">
              <a:spAutoFit/>
            </a:bodyPr>
            <a:lstStyle/>
            <a:p>
              <a:r>
                <a:rPr lang="fr-FR" sz="1400"/>
                <a:t>1</a:t>
              </a:r>
            </a:p>
          </p:txBody>
        </p:sp>
        <p:sp>
          <p:nvSpPr>
            <p:cNvPr id="28731" name="Line 93"/>
            <p:cNvSpPr>
              <a:spLocks noChangeShapeType="1"/>
            </p:cNvSpPr>
            <p:nvPr/>
          </p:nvSpPr>
          <p:spPr bwMode="auto">
            <a:xfrm>
              <a:off x="4508" y="2112"/>
              <a:ext cx="0"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32" name="Oval 94"/>
            <p:cNvSpPr>
              <a:spLocks noChangeArrowheads="1"/>
            </p:cNvSpPr>
            <p:nvPr/>
          </p:nvSpPr>
          <p:spPr bwMode="auto">
            <a:xfrm>
              <a:off x="4399" y="1920"/>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D</a:t>
              </a:r>
            </a:p>
          </p:txBody>
        </p:sp>
        <p:sp>
          <p:nvSpPr>
            <p:cNvPr id="28733" name="Text Box 95"/>
            <p:cNvSpPr txBox="1">
              <a:spLocks noChangeArrowheads="1"/>
            </p:cNvSpPr>
            <p:nvPr/>
          </p:nvSpPr>
          <p:spPr bwMode="auto">
            <a:xfrm>
              <a:off x="4343" y="2160"/>
              <a:ext cx="183" cy="195"/>
            </a:xfrm>
            <a:prstGeom prst="rect">
              <a:avLst/>
            </a:prstGeom>
            <a:noFill/>
            <a:ln w="12700">
              <a:noFill/>
              <a:miter lim="800000"/>
              <a:headEnd/>
              <a:tailEnd type="none" w="lg" len="med"/>
            </a:ln>
          </p:spPr>
          <p:txBody>
            <a:bodyPr wrap="none" lIns="90000" tIns="46800" rIns="90000" bIns="46800">
              <a:spAutoFit/>
            </a:bodyPr>
            <a:lstStyle/>
            <a:p>
              <a:r>
                <a:rPr lang="fr-FR" sz="1400"/>
                <a:t>2</a:t>
              </a:r>
            </a:p>
          </p:txBody>
        </p:sp>
        <p:sp>
          <p:nvSpPr>
            <p:cNvPr id="28734" name="Line 96"/>
            <p:cNvSpPr>
              <a:spLocks noChangeShapeType="1"/>
            </p:cNvSpPr>
            <p:nvPr/>
          </p:nvSpPr>
          <p:spPr bwMode="auto">
            <a:xfrm flipH="1">
              <a:off x="4214" y="2448"/>
              <a:ext cx="288"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35" name="Oval 97"/>
            <p:cNvSpPr>
              <a:spLocks noChangeArrowheads="1"/>
            </p:cNvSpPr>
            <p:nvPr/>
          </p:nvSpPr>
          <p:spPr bwMode="auto">
            <a:xfrm>
              <a:off x="4401" y="2352"/>
              <a:ext cx="217"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C</a:t>
              </a:r>
            </a:p>
          </p:txBody>
        </p:sp>
        <p:sp>
          <p:nvSpPr>
            <p:cNvPr id="28736" name="Text Box 99"/>
            <p:cNvSpPr txBox="1">
              <a:spLocks noChangeArrowheads="1"/>
            </p:cNvSpPr>
            <p:nvPr/>
          </p:nvSpPr>
          <p:spPr bwMode="auto">
            <a:xfrm>
              <a:off x="4176" y="2544"/>
              <a:ext cx="183" cy="195"/>
            </a:xfrm>
            <a:prstGeom prst="rect">
              <a:avLst/>
            </a:prstGeom>
            <a:noFill/>
            <a:ln w="12700">
              <a:noFill/>
              <a:miter lim="800000"/>
              <a:headEnd/>
              <a:tailEnd type="none" w="lg" len="med"/>
            </a:ln>
          </p:spPr>
          <p:txBody>
            <a:bodyPr wrap="none" lIns="90000" tIns="46800" rIns="90000" bIns="46800">
              <a:spAutoFit/>
            </a:bodyPr>
            <a:lstStyle/>
            <a:p>
              <a:r>
                <a:rPr lang="fr-FR" sz="1400"/>
                <a:t>6</a:t>
              </a:r>
            </a:p>
          </p:txBody>
        </p:sp>
        <p:sp>
          <p:nvSpPr>
            <p:cNvPr id="28737" name="Oval 101"/>
            <p:cNvSpPr>
              <a:spLocks noChangeArrowheads="1"/>
            </p:cNvSpPr>
            <p:nvPr/>
          </p:nvSpPr>
          <p:spPr bwMode="auto">
            <a:xfrm>
              <a:off x="4793" y="1920"/>
              <a:ext cx="222"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E</a:t>
              </a:r>
            </a:p>
          </p:txBody>
        </p:sp>
        <p:sp>
          <p:nvSpPr>
            <p:cNvPr id="28738" name="Line 107"/>
            <p:cNvSpPr>
              <a:spLocks noChangeShapeType="1"/>
            </p:cNvSpPr>
            <p:nvPr/>
          </p:nvSpPr>
          <p:spPr bwMode="auto">
            <a:xfrm>
              <a:off x="4310" y="2880"/>
              <a:ext cx="384"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39" name="Text Box 108"/>
            <p:cNvSpPr txBox="1">
              <a:spLocks noChangeArrowheads="1"/>
            </p:cNvSpPr>
            <p:nvPr/>
          </p:nvSpPr>
          <p:spPr bwMode="auto">
            <a:xfrm>
              <a:off x="4414" y="2880"/>
              <a:ext cx="183" cy="195"/>
            </a:xfrm>
            <a:prstGeom prst="rect">
              <a:avLst/>
            </a:prstGeom>
            <a:noFill/>
            <a:ln w="12700">
              <a:noFill/>
              <a:miter lim="800000"/>
              <a:headEnd/>
              <a:tailEnd type="none" w="lg" len="med"/>
            </a:ln>
          </p:spPr>
          <p:txBody>
            <a:bodyPr wrap="none" lIns="90000" tIns="46800" rIns="90000" bIns="46800">
              <a:spAutoFit/>
            </a:bodyPr>
            <a:lstStyle/>
            <a:p>
              <a:r>
                <a:rPr lang="fr-FR" sz="1400"/>
                <a:t>6</a:t>
              </a:r>
            </a:p>
          </p:txBody>
        </p:sp>
        <p:sp>
          <p:nvSpPr>
            <p:cNvPr id="28740" name="Oval 109"/>
            <p:cNvSpPr>
              <a:spLocks noChangeArrowheads="1"/>
            </p:cNvSpPr>
            <p:nvPr/>
          </p:nvSpPr>
          <p:spPr bwMode="auto">
            <a:xfrm>
              <a:off x="4466" y="3120"/>
              <a:ext cx="217"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C</a:t>
              </a:r>
            </a:p>
          </p:txBody>
        </p:sp>
        <p:sp>
          <p:nvSpPr>
            <p:cNvPr id="28741" name="Oval 98"/>
            <p:cNvSpPr>
              <a:spLocks noChangeArrowheads="1"/>
            </p:cNvSpPr>
            <p:nvPr/>
          </p:nvSpPr>
          <p:spPr bwMode="auto">
            <a:xfrm>
              <a:off x="4183" y="2720"/>
              <a:ext cx="223"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B</a:t>
              </a:r>
            </a:p>
          </p:txBody>
        </p:sp>
        <p:sp>
          <p:nvSpPr>
            <p:cNvPr id="28742" name="Line 104"/>
            <p:cNvSpPr>
              <a:spLocks noChangeShapeType="1"/>
            </p:cNvSpPr>
            <p:nvPr/>
          </p:nvSpPr>
          <p:spPr bwMode="auto">
            <a:xfrm flipV="1">
              <a:off x="4454" y="3136"/>
              <a:ext cx="288" cy="288"/>
            </a:xfrm>
            <a:prstGeom prst="line">
              <a:avLst/>
            </a:prstGeom>
            <a:noFill/>
            <a:ln w="28575">
              <a:solidFill>
                <a:schemeClr val="tx1"/>
              </a:solidFill>
              <a:round/>
              <a:headEnd/>
              <a:tailEnd type="none" w="lg" len="med"/>
            </a:ln>
          </p:spPr>
          <p:txBody>
            <a:bodyPr wrap="none" lIns="90000" tIns="46800" rIns="90000" bIns="46800">
              <a:spAutoFit/>
            </a:bodyPr>
            <a:lstStyle/>
            <a:p>
              <a:endParaRPr lang="fr-FR"/>
            </a:p>
          </p:txBody>
        </p:sp>
        <p:sp>
          <p:nvSpPr>
            <p:cNvPr id="28743" name="Line 105"/>
            <p:cNvSpPr>
              <a:spLocks noChangeShapeType="1"/>
            </p:cNvSpPr>
            <p:nvPr/>
          </p:nvSpPr>
          <p:spPr bwMode="auto">
            <a:xfrm rot="16200000" flipV="1">
              <a:off x="4454" y="3136"/>
              <a:ext cx="288" cy="288"/>
            </a:xfrm>
            <a:prstGeom prst="line">
              <a:avLst/>
            </a:prstGeom>
            <a:noFill/>
            <a:ln w="28575">
              <a:solidFill>
                <a:schemeClr val="tx1"/>
              </a:solidFill>
              <a:round/>
              <a:headEnd/>
              <a:tailEnd type="none" w="lg" len="med"/>
            </a:ln>
          </p:spPr>
          <p:txBody>
            <a:bodyPr wrap="none" lIns="90000" tIns="46800" rIns="90000" bIns="46800">
              <a:spAutoFit/>
            </a:bodyPr>
            <a:lstStyle/>
            <a:p>
              <a:endParaRPr lang="fr-FR"/>
            </a:p>
          </p:txBody>
        </p:sp>
      </p:grpSp>
      <p:grpSp>
        <p:nvGrpSpPr>
          <p:cNvPr id="28679" name="Group 131"/>
          <p:cNvGrpSpPr>
            <a:grpSpLocks/>
          </p:cNvGrpSpPr>
          <p:nvPr/>
        </p:nvGrpSpPr>
        <p:grpSpPr bwMode="auto">
          <a:xfrm>
            <a:off x="8077200" y="3886200"/>
            <a:ext cx="1331913" cy="2438400"/>
            <a:chOff x="5184" y="1872"/>
            <a:chExt cx="839" cy="1536"/>
          </a:xfrm>
        </p:grpSpPr>
        <p:sp>
          <p:nvSpPr>
            <p:cNvPr id="28713" name="Line 113"/>
            <p:cNvSpPr>
              <a:spLocks noChangeShapeType="1"/>
            </p:cNvSpPr>
            <p:nvPr/>
          </p:nvSpPr>
          <p:spPr bwMode="auto">
            <a:xfrm>
              <a:off x="5503" y="2064"/>
              <a:ext cx="48" cy="4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14" name="Line 114"/>
            <p:cNvSpPr>
              <a:spLocks noChangeShapeType="1"/>
            </p:cNvSpPr>
            <p:nvPr/>
          </p:nvSpPr>
          <p:spPr bwMode="auto">
            <a:xfrm>
              <a:off x="5551" y="2016"/>
              <a:ext cx="384"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15" name="Oval 115"/>
            <p:cNvSpPr>
              <a:spLocks noChangeArrowheads="1"/>
            </p:cNvSpPr>
            <p:nvPr/>
          </p:nvSpPr>
          <p:spPr bwMode="auto">
            <a:xfrm>
              <a:off x="5361" y="1872"/>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A</a:t>
              </a:r>
            </a:p>
          </p:txBody>
        </p:sp>
        <p:sp>
          <p:nvSpPr>
            <p:cNvPr id="28716" name="Text Box 116"/>
            <p:cNvSpPr txBox="1">
              <a:spLocks noChangeArrowheads="1"/>
            </p:cNvSpPr>
            <p:nvPr/>
          </p:nvSpPr>
          <p:spPr bwMode="auto">
            <a:xfrm>
              <a:off x="5558" y="2160"/>
              <a:ext cx="182" cy="192"/>
            </a:xfrm>
            <a:prstGeom prst="rect">
              <a:avLst/>
            </a:prstGeom>
            <a:noFill/>
            <a:ln w="12700">
              <a:noFill/>
              <a:miter lim="800000"/>
              <a:headEnd/>
              <a:tailEnd type="none" w="lg" len="med"/>
            </a:ln>
          </p:spPr>
          <p:txBody>
            <a:bodyPr wrap="none" lIns="90000" tIns="46800" rIns="90000" bIns="46800">
              <a:spAutoFit/>
            </a:bodyPr>
            <a:lstStyle/>
            <a:p>
              <a:r>
                <a:rPr lang="fr-FR" sz="1400"/>
                <a:t>4</a:t>
              </a:r>
            </a:p>
          </p:txBody>
        </p:sp>
        <p:sp>
          <p:nvSpPr>
            <p:cNvPr id="28717" name="Text Box 117"/>
            <p:cNvSpPr txBox="1">
              <a:spLocks noChangeArrowheads="1"/>
            </p:cNvSpPr>
            <p:nvPr/>
          </p:nvSpPr>
          <p:spPr bwMode="auto">
            <a:xfrm>
              <a:off x="5366" y="2160"/>
              <a:ext cx="164" cy="192"/>
            </a:xfrm>
            <a:prstGeom prst="rect">
              <a:avLst/>
            </a:prstGeom>
            <a:noFill/>
            <a:ln w="12700">
              <a:noFill/>
              <a:miter lim="800000"/>
              <a:headEnd/>
              <a:tailEnd type="none" w="lg" len="med"/>
            </a:ln>
          </p:spPr>
          <p:txBody>
            <a:bodyPr wrap="none" lIns="90000" tIns="46800" rIns="90000" bIns="46800">
              <a:spAutoFit/>
            </a:bodyPr>
            <a:lstStyle/>
            <a:p>
              <a:r>
                <a:rPr lang="fr-FR" sz="1400"/>
                <a:t>1</a:t>
              </a:r>
            </a:p>
          </p:txBody>
        </p:sp>
        <p:sp>
          <p:nvSpPr>
            <p:cNvPr id="28718" name="Line 118"/>
            <p:cNvSpPr>
              <a:spLocks noChangeShapeType="1"/>
            </p:cNvSpPr>
            <p:nvPr/>
          </p:nvSpPr>
          <p:spPr bwMode="auto">
            <a:xfrm>
              <a:off x="5516" y="2544"/>
              <a:ext cx="0"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19" name="Oval 119"/>
            <p:cNvSpPr>
              <a:spLocks noChangeArrowheads="1"/>
            </p:cNvSpPr>
            <p:nvPr/>
          </p:nvSpPr>
          <p:spPr bwMode="auto">
            <a:xfrm>
              <a:off x="5407" y="2352"/>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D</a:t>
              </a:r>
            </a:p>
          </p:txBody>
        </p:sp>
        <p:sp>
          <p:nvSpPr>
            <p:cNvPr id="28720" name="Text Box 120"/>
            <p:cNvSpPr txBox="1">
              <a:spLocks noChangeArrowheads="1"/>
            </p:cNvSpPr>
            <p:nvPr/>
          </p:nvSpPr>
          <p:spPr bwMode="auto">
            <a:xfrm>
              <a:off x="5351" y="2592"/>
              <a:ext cx="183" cy="195"/>
            </a:xfrm>
            <a:prstGeom prst="rect">
              <a:avLst/>
            </a:prstGeom>
            <a:noFill/>
            <a:ln w="12700">
              <a:noFill/>
              <a:miter lim="800000"/>
              <a:headEnd/>
              <a:tailEnd type="none" w="lg" len="med"/>
            </a:ln>
          </p:spPr>
          <p:txBody>
            <a:bodyPr wrap="none" lIns="90000" tIns="46800" rIns="90000" bIns="46800">
              <a:spAutoFit/>
            </a:bodyPr>
            <a:lstStyle/>
            <a:p>
              <a:r>
                <a:rPr lang="fr-FR" sz="1400"/>
                <a:t>2</a:t>
              </a:r>
            </a:p>
          </p:txBody>
        </p:sp>
        <p:sp>
          <p:nvSpPr>
            <p:cNvPr id="28721" name="Line 121"/>
            <p:cNvSpPr>
              <a:spLocks noChangeShapeType="1"/>
            </p:cNvSpPr>
            <p:nvPr/>
          </p:nvSpPr>
          <p:spPr bwMode="auto">
            <a:xfrm flipH="1">
              <a:off x="5222" y="2880"/>
              <a:ext cx="288"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22" name="Oval 122"/>
            <p:cNvSpPr>
              <a:spLocks noChangeArrowheads="1"/>
            </p:cNvSpPr>
            <p:nvPr/>
          </p:nvSpPr>
          <p:spPr bwMode="auto">
            <a:xfrm>
              <a:off x="5409" y="2784"/>
              <a:ext cx="217"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C</a:t>
              </a:r>
            </a:p>
          </p:txBody>
        </p:sp>
        <p:sp>
          <p:nvSpPr>
            <p:cNvPr id="28723" name="Text Box 123"/>
            <p:cNvSpPr txBox="1">
              <a:spLocks noChangeArrowheads="1"/>
            </p:cNvSpPr>
            <p:nvPr/>
          </p:nvSpPr>
          <p:spPr bwMode="auto">
            <a:xfrm>
              <a:off x="5184" y="2976"/>
              <a:ext cx="183" cy="195"/>
            </a:xfrm>
            <a:prstGeom prst="rect">
              <a:avLst/>
            </a:prstGeom>
            <a:noFill/>
            <a:ln w="12700">
              <a:noFill/>
              <a:miter lim="800000"/>
              <a:headEnd/>
              <a:tailEnd type="none" w="lg" len="med"/>
            </a:ln>
          </p:spPr>
          <p:txBody>
            <a:bodyPr wrap="none" lIns="90000" tIns="46800" rIns="90000" bIns="46800">
              <a:spAutoFit/>
            </a:bodyPr>
            <a:lstStyle/>
            <a:p>
              <a:r>
                <a:rPr lang="fr-FR" sz="1400"/>
                <a:t>6</a:t>
              </a:r>
            </a:p>
          </p:txBody>
        </p:sp>
        <p:sp>
          <p:nvSpPr>
            <p:cNvPr id="28724" name="Oval 124"/>
            <p:cNvSpPr>
              <a:spLocks noChangeArrowheads="1"/>
            </p:cNvSpPr>
            <p:nvPr/>
          </p:nvSpPr>
          <p:spPr bwMode="auto">
            <a:xfrm>
              <a:off x="5801" y="2352"/>
              <a:ext cx="222"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E</a:t>
              </a:r>
            </a:p>
          </p:txBody>
        </p:sp>
        <p:sp>
          <p:nvSpPr>
            <p:cNvPr id="28725" name="Oval 128"/>
            <p:cNvSpPr>
              <a:spLocks noChangeArrowheads="1"/>
            </p:cNvSpPr>
            <p:nvPr/>
          </p:nvSpPr>
          <p:spPr bwMode="auto">
            <a:xfrm>
              <a:off x="5191" y="3152"/>
              <a:ext cx="223"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B</a:t>
              </a:r>
            </a:p>
          </p:txBody>
        </p:sp>
      </p:grpSp>
      <p:sp>
        <p:nvSpPr>
          <p:cNvPr id="28680" name="Line 132"/>
          <p:cNvSpPr>
            <a:spLocks noChangeShapeType="1"/>
          </p:cNvSpPr>
          <p:nvPr/>
        </p:nvSpPr>
        <p:spPr bwMode="auto">
          <a:xfrm>
            <a:off x="1066800" y="3581400"/>
            <a:ext cx="0" cy="533400"/>
          </a:xfrm>
          <a:prstGeom prst="line">
            <a:avLst/>
          </a:prstGeom>
          <a:noFill/>
          <a:ln w="63500">
            <a:solidFill>
              <a:schemeClr val="tx1"/>
            </a:solidFill>
            <a:round/>
            <a:headEnd/>
            <a:tailEnd type="triangle" w="med" len="med"/>
          </a:ln>
        </p:spPr>
        <p:txBody>
          <a:bodyPr lIns="90000" tIns="46800" rIns="90000" bIns="46800">
            <a:spAutoFit/>
          </a:bodyPr>
          <a:lstStyle/>
          <a:p>
            <a:endParaRPr lang="fr-FR"/>
          </a:p>
        </p:txBody>
      </p:sp>
      <p:sp>
        <p:nvSpPr>
          <p:cNvPr id="28681" name="Line 133"/>
          <p:cNvSpPr>
            <a:spLocks noChangeShapeType="1"/>
          </p:cNvSpPr>
          <p:nvPr/>
        </p:nvSpPr>
        <p:spPr bwMode="auto">
          <a:xfrm flipV="1">
            <a:off x="1752600" y="4343400"/>
            <a:ext cx="609600" cy="228600"/>
          </a:xfrm>
          <a:prstGeom prst="line">
            <a:avLst/>
          </a:prstGeom>
          <a:noFill/>
          <a:ln w="63500">
            <a:solidFill>
              <a:schemeClr val="tx1"/>
            </a:solidFill>
            <a:round/>
            <a:headEnd/>
            <a:tailEnd type="triangle" w="med" len="med"/>
          </a:ln>
        </p:spPr>
        <p:txBody>
          <a:bodyPr lIns="90000" tIns="46800" rIns="90000" bIns="46800">
            <a:spAutoFit/>
          </a:bodyPr>
          <a:lstStyle/>
          <a:p>
            <a:endParaRPr lang="fr-FR"/>
          </a:p>
        </p:txBody>
      </p:sp>
      <p:sp>
        <p:nvSpPr>
          <p:cNvPr id="28682" name="Line 134"/>
          <p:cNvSpPr>
            <a:spLocks noChangeShapeType="1"/>
          </p:cNvSpPr>
          <p:nvPr/>
        </p:nvSpPr>
        <p:spPr bwMode="auto">
          <a:xfrm>
            <a:off x="4038600" y="4267200"/>
            <a:ext cx="533400" cy="457200"/>
          </a:xfrm>
          <a:prstGeom prst="line">
            <a:avLst/>
          </a:prstGeom>
          <a:noFill/>
          <a:ln w="63500">
            <a:solidFill>
              <a:schemeClr val="tx1"/>
            </a:solidFill>
            <a:round/>
            <a:headEnd/>
            <a:tailEnd type="triangle" w="med" len="med"/>
          </a:ln>
        </p:spPr>
        <p:txBody>
          <a:bodyPr lIns="90000" tIns="46800" rIns="90000" bIns="46800">
            <a:spAutoFit/>
          </a:bodyPr>
          <a:lstStyle/>
          <a:p>
            <a:endParaRPr lang="fr-FR"/>
          </a:p>
        </p:txBody>
      </p:sp>
      <p:sp>
        <p:nvSpPr>
          <p:cNvPr id="28683" name="Line 135"/>
          <p:cNvSpPr>
            <a:spLocks noChangeShapeType="1"/>
          </p:cNvSpPr>
          <p:nvPr/>
        </p:nvSpPr>
        <p:spPr bwMode="auto">
          <a:xfrm flipV="1">
            <a:off x="5715000" y="3810000"/>
            <a:ext cx="762000" cy="533400"/>
          </a:xfrm>
          <a:prstGeom prst="line">
            <a:avLst/>
          </a:prstGeom>
          <a:noFill/>
          <a:ln w="63500">
            <a:solidFill>
              <a:schemeClr val="tx1"/>
            </a:solidFill>
            <a:round/>
            <a:headEnd/>
            <a:tailEnd type="triangle" w="med" len="med"/>
          </a:ln>
        </p:spPr>
        <p:txBody>
          <a:bodyPr lIns="90000" tIns="46800" rIns="90000" bIns="46800">
            <a:spAutoFit/>
          </a:bodyPr>
          <a:lstStyle/>
          <a:p>
            <a:endParaRPr lang="fr-FR"/>
          </a:p>
        </p:txBody>
      </p:sp>
      <p:sp>
        <p:nvSpPr>
          <p:cNvPr id="28684" name="Line 136"/>
          <p:cNvSpPr>
            <a:spLocks noChangeShapeType="1"/>
          </p:cNvSpPr>
          <p:nvPr/>
        </p:nvSpPr>
        <p:spPr bwMode="auto">
          <a:xfrm>
            <a:off x="7620000" y="3962400"/>
            <a:ext cx="381000" cy="457200"/>
          </a:xfrm>
          <a:prstGeom prst="line">
            <a:avLst/>
          </a:prstGeom>
          <a:noFill/>
          <a:ln w="63500">
            <a:solidFill>
              <a:schemeClr val="tx1"/>
            </a:solidFill>
            <a:round/>
            <a:headEnd/>
            <a:tailEnd type="triangle" w="med" len="med"/>
          </a:ln>
        </p:spPr>
        <p:txBody>
          <a:bodyPr lIns="90000" tIns="46800" rIns="90000" bIns="46800">
            <a:spAutoFit/>
          </a:bodyPr>
          <a:lstStyle/>
          <a:p>
            <a:endParaRPr lang="fr-FR"/>
          </a:p>
        </p:txBody>
      </p:sp>
      <p:sp>
        <p:nvSpPr>
          <p:cNvPr id="28685" name="Text Box 110"/>
          <p:cNvSpPr txBox="1">
            <a:spLocks noChangeArrowheads="1"/>
          </p:cNvSpPr>
          <p:nvPr/>
        </p:nvSpPr>
        <p:spPr bwMode="auto">
          <a:xfrm>
            <a:off x="0" y="68263"/>
            <a:ext cx="2098675" cy="914400"/>
          </a:xfrm>
          <a:prstGeom prst="rect">
            <a:avLst/>
          </a:prstGeom>
          <a:noFill/>
          <a:ln w="12700">
            <a:noFill/>
            <a:miter lim="800000"/>
            <a:headEnd/>
            <a:tailEnd type="none" w="lg" len="med"/>
          </a:ln>
        </p:spPr>
        <p:txBody>
          <a:bodyPr wrap="none" lIns="90000" tIns="46800" rIns="90000" bIns="46800">
            <a:spAutoFit/>
          </a:bodyPr>
          <a:lstStyle/>
          <a:p>
            <a:r>
              <a:rPr lang="fr-FR" sz="1800" b="1">
                <a:latin typeface="Times New Roman" pitchFamily="18" charset="0"/>
              </a:rPr>
              <a:t>Exemple :</a:t>
            </a:r>
            <a:r>
              <a:rPr lang="fr-FR" sz="1800">
                <a:latin typeface="Times New Roman" pitchFamily="18" charset="0"/>
              </a:rPr>
              <a:t> calcul de </a:t>
            </a:r>
          </a:p>
          <a:p>
            <a:r>
              <a:rPr lang="fr-FR" sz="1800">
                <a:latin typeface="Times New Roman" pitchFamily="18" charset="0"/>
              </a:rPr>
              <a:t>l’arbre à partir de A</a:t>
            </a:r>
            <a:r>
              <a:rPr lang="fr-FR"/>
              <a:t> </a:t>
            </a:r>
          </a:p>
        </p:txBody>
      </p:sp>
      <p:grpSp>
        <p:nvGrpSpPr>
          <p:cNvPr id="28686" name="Group 34"/>
          <p:cNvGrpSpPr>
            <a:grpSpLocks/>
          </p:cNvGrpSpPr>
          <p:nvPr/>
        </p:nvGrpSpPr>
        <p:grpSpPr bwMode="auto">
          <a:xfrm>
            <a:off x="3194050" y="573088"/>
            <a:ext cx="676275" cy="401637"/>
            <a:chOff x="624" y="2064"/>
            <a:chExt cx="480" cy="370"/>
          </a:xfrm>
        </p:grpSpPr>
        <p:sp>
          <p:nvSpPr>
            <p:cNvPr id="28711" name="AutoShape 6"/>
            <p:cNvSpPr>
              <a:spLocks noChangeArrowheads="1"/>
            </p:cNvSpPr>
            <p:nvPr/>
          </p:nvSpPr>
          <p:spPr bwMode="auto">
            <a:xfrm>
              <a:off x="624" y="2064"/>
              <a:ext cx="480" cy="370"/>
            </a:xfrm>
            <a:prstGeom prst="can">
              <a:avLst>
                <a:gd name="adj" fmla="val 50000"/>
              </a:avLst>
            </a:prstGeom>
            <a:solidFill>
              <a:srgbClr val="DDDDDD"/>
            </a:solidFill>
            <a:ln w="12700">
              <a:solidFill>
                <a:schemeClr val="tx1"/>
              </a:solidFill>
              <a:round/>
              <a:headEnd/>
              <a:tailEnd type="none" w="lg" len="med"/>
            </a:ln>
          </p:spPr>
          <p:txBody>
            <a:bodyPr lIns="90000" tIns="46800" rIns="90000" bIns="46800" anchor="ctr"/>
            <a:lstStyle/>
            <a:p>
              <a:pPr algn="ctr"/>
              <a:endParaRPr lang="fr-FR" sz="1400"/>
            </a:p>
          </p:txBody>
        </p:sp>
        <p:sp>
          <p:nvSpPr>
            <p:cNvPr id="28712" name="Text Box 8"/>
            <p:cNvSpPr txBox="1">
              <a:spLocks noChangeArrowheads="1"/>
            </p:cNvSpPr>
            <p:nvPr/>
          </p:nvSpPr>
          <p:spPr bwMode="auto">
            <a:xfrm>
              <a:off x="768" y="2064"/>
              <a:ext cx="235" cy="310"/>
            </a:xfrm>
            <a:prstGeom prst="rect">
              <a:avLst/>
            </a:prstGeom>
            <a:noFill/>
            <a:ln w="12700">
              <a:noFill/>
              <a:miter lim="800000"/>
              <a:headEnd/>
              <a:tailEnd type="none" w="lg" len="med"/>
            </a:ln>
          </p:spPr>
          <p:txBody>
            <a:bodyPr wrap="none" lIns="90000" tIns="46800" rIns="90000" bIns="46800">
              <a:spAutoFit/>
            </a:bodyPr>
            <a:lstStyle/>
            <a:p>
              <a:r>
                <a:rPr lang="fr-FR" sz="1600"/>
                <a:t>A</a:t>
              </a:r>
            </a:p>
          </p:txBody>
        </p:sp>
      </p:grpSp>
      <p:grpSp>
        <p:nvGrpSpPr>
          <p:cNvPr id="28687" name="Group 10"/>
          <p:cNvGrpSpPr>
            <a:grpSpLocks/>
          </p:cNvGrpSpPr>
          <p:nvPr/>
        </p:nvGrpSpPr>
        <p:grpSpPr bwMode="auto">
          <a:xfrm>
            <a:off x="4343400" y="1041400"/>
            <a:ext cx="676275" cy="401638"/>
            <a:chOff x="1920" y="2208"/>
            <a:chExt cx="480" cy="370"/>
          </a:xfrm>
        </p:grpSpPr>
        <p:sp>
          <p:nvSpPr>
            <p:cNvPr id="28709" name="AutoShape 11"/>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28710" name="Text Box 12"/>
            <p:cNvSpPr txBox="1">
              <a:spLocks noChangeArrowheads="1"/>
            </p:cNvSpPr>
            <p:nvPr/>
          </p:nvSpPr>
          <p:spPr bwMode="auto">
            <a:xfrm>
              <a:off x="2064" y="2208"/>
              <a:ext cx="220" cy="310"/>
            </a:xfrm>
            <a:prstGeom prst="rect">
              <a:avLst/>
            </a:prstGeom>
            <a:noFill/>
            <a:ln w="12700">
              <a:noFill/>
              <a:miter lim="800000"/>
              <a:headEnd/>
              <a:tailEnd type="none" w="lg" len="med"/>
            </a:ln>
          </p:spPr>
          <p:txBody>
            <a:bodyPr wrap="none" lIns="90000" tIns="46800" rIns="90000" bIns="46800">
              <a:spAutoFit/>
            </a:bodyPr>
            <a:lstStyle/>
            <a:p>
              <a:r>
                <a:rPr lang="fr-FR" sz="1600"/>
                <a:t>B</a:t>
              </a:r>
            </a:p>
          </p:txBody>
        </p:sp>
      </p:grpSp>
      <p:grpSp>
        <p:nvGrpSpPr>
          <p:cNvPr id="28688" name="Group 13"/>
          <p:cNvGrpSpPr>
            <a:grpSpLocks/>
          </p:cNvGrpSpPr>
          <p:nvPr/>
        </p:nvGrpSpPr>
        <p:grpSpPr bwMode="auto">
          <a:xfrm>
            <a:off x="5424488" y="1874838"/>
            <a:ext cx="676275" cy="401637"/>
            <a:chOff x="1920" y="2208"/>
            <a:chExt cx="480" cy="370"/>
          </a:xfrm>
        </p:grpSpPr>
        <p:sp>
          <p:nvSpPr>
            <p:cNvPr id="28707" name="AutoShape 14"/>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28708" name="Text Box 15"/>
            <p:cNvSpPr txBox="1">
              <a:spLocks noChangeArrowheads="1"/>
            </p:cNvSpPr>
            <p:nvPr/>
          </p:nvSpPr>
          <p:spPr bwMode="auto">
            <a:xfrm>
              <a:off x="2064" y="2208"/>
              <a:ext cx="215" cy="310"/>
            </a:xfrm>
            <a:prstGeom prst="rect">
              <a:avLst/>
            </a:prstGeom>
            <a:noFill/>
            <a:ln w="12700">
              <a:noFill/>
              <a:miter lim="800000"/>
              <a:headEnd/>
              <a:tailEnd type="none" w="lg" len="med"/>
            </a:ln>
          </p:spPr>
          <p:txBody>
            <a:bodyPr wrap="none" lIns="90000" tIns="46800" rIns="90000" bIns="46800">
              <a:spAutoFit/>
            </a:bodyPr>
            <a:lstStyle/>
            <a:p>
              <a:r>
                <a:rPr lang="fr-FR" sz="1600"/>
                <a:t>C</a:t>
              </a:r>
            </a:p>
          </p:txBody>
        </p:sp>
      </p:grpSp>
      <p:grpSp>
        <p:nvGrpSpPr>
          <p:cNvPr id="28689" name="Group 16"/>
          <p:cNvGrpSpPr>
            <a:grpSpLocks/>
          </p:cNvGrpSpPr>
          <p:nvPr/>
        </p:nvGrpSpPr>
        <p:grpSpPr bwMode="auto">
          <a:xfrm>
            <a:off x="2720975" y="1770063"/>
            <a:ext cx="676275" cy="401637"/>
            <a:chOff x="1920" y="2208"/>
            <a:chExt cx="480" cy="370"/>
          </a:xfrm>
        </p:grpSpPr>
        <p:sp>
          <p:nvSpPr>
            <p:cNvPr id="28705" name="AutoShape 17"/>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28706" name="Text Box 18"/>
            <p:cNvSpPr txBox="1">
              <a:spLocks noChangeArrowheads="1"/>
            </p:cNvSpPr>
            <p:nvPr/>
          </p:nvSpPr>
          <p:spPr bwMode="auto">
            <a:xfrm>
              <a:off x="2064" y="2208"/>
              <a:ext cx="232" cy="310"/>
            </a:xfrm>
            <a:prstGeom prst="rect">
              <a:avLst/>
            </a:prstGeom>
            <a:noFill/>
            <a:ln w="12700">
              <a:noFill/>
              <a:miter lim="800000"/>
              <a:headEnd/>
              <a:tailEnd type="none" w="lg" len="med"/>
            </a:ln>
          </p:spPr>
          <p:txBody>
            <a:bodyPr wrap="none" lIns="90000" tIns="46800" rIns="90000" bIns="46800">
              <a:spAutoFit/>
            </a:bodyPr>
            <a:lstStyle/>
            <a:p>
              <a:r>
                <a:rPr lang="fr-FR" sz="1600"/>
                <a:t>D</a:t>
              </a:r>
            </a:p>
          </p:txBody>
        </p:sp>
      </p:grpSp>
      <p:grpSp>
        <p:nvGrpSpPr>
          <p:cNvPr id="28690" name="Group 19"/>
          <p:cNvGrpSpPr>
            <a:grpSpLocks/>
          </p:cNvGrpSpPr>
          <p:nvPr/>
        </p:nvGrpSpPr>
        <p:grpSpPr bwMode="auto">
          <a:xfrm>
            <a:off x="5492750" y="260350"/>
            <a:ext cx="676275" cy="401638"/>
            <a:chOff x="1920" y="2208"/>
            <a:chExt cx="480" cy="370"/>
          </a:xfrm>
        </p:grpSpPr>
        <p:sp>
          <p:nvSpPr>
            <p:cNvPr id="28703" name="AutoShape 20"/>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28704" name="Text Box 21"/>
            <p:cNvSpPr txBox="1">
              <a:spLocks noChangeArrowheads="1"/>
            </p:cNvSpPr>
            <p:nvPr/>
          </p:nvSpPr>
          <p:spPr bwMode="auto">
            <a:xfrm>
              <a:off x="2064" y="2208"/>
              <a:ext cx="219" cy="310"/>
            </a:xfrm>
            <a:prstGeom prst="rect">
              <a:avLst/>
            </a:prstGeom>
            <a:noFill/>
            <a:ln w="12700">
              <a:noFill/>
              <a:miter lim="800000"/>
              <a:headEnd/>
              <a:tailEnd type="none" w="lg" len="med"/>
            </a:ln>
          </p:spPr>
          <p:txBody>
            <a:bodyPr wrap="none" lIns="90000" tIns="46800" rIns="90000" bIns="46800">
              <a:spAutoFit/>
            </a:bodyPr>
            <a:lstStyle/>
            <a:p>
              <a:r>
                <a:rPr lang="fr-FR" sz="1600"/>
                <a:t>E</a:t>
              </a:r>
            </a:p>
          </p:txBody>
        </p:sp>
      </p:grpSp>
      <p:sp>
        <p:nvSpPr>
          <p:cNvPr id="28691" name="Line 24"/>
          <p:cNvSpPr>
            <a:spLocks noChangeShapeType="1"/>
          </p:cNvSpPr>
          <p:nvPr/>
        </p:nvSpPr>
        <p:spPr bwMode="auto">
          <a:xfrm>
            <a:off x="4005263" y="938213"/>
            <a:ext cx="269875" cy="155575"/>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692" name="Line 25"/>
          <p:cNvSpPr>
            <a:spLocks noChangeShapeType="1"/>
          </p:cNvSpPr>
          <p:nvPr/>
        </p:nvSpPr>
        <p:spPr bwMode="auto">
          <a:xfrm flipH="1">
            <a:off x="3194050" y="1093788"/>
            <a:ext cx="269875" cy="573087"/>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693" name="Line 26"/>
          <p:cNvSpPr>
            <a:spLocks noChangeShapeType="1"/>
          </p:cNvSpPr>
          <p:nvPr/>
        </p:nvSpPr>
        <p:spPr bwMode="auto">
          <a:xfrm>
            <a:off x="3532188" y="2032000"/>
            <a:ext cx="1757362" cy="5080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694" name="Line 27"/>
          <p:cNvSpPr>
            <a:spLocks noChangeShapeType="1"/>
          </p:cNvSpPr>
          <p:nvPr/>
        </p:nvSpPr>
        <p:spPr bwMode="auto">
          <a:xfrm>
            <a:off x="5019675" y="1458913"/>
            <a:ext cx="404813" cy="363537"/>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695" name="Text Box 28"/>
          <p:cNvSpPr txBox="1">
            <a:spLocks noChangeArrowheads="1"/>
          </p:cNvSpPr>
          <p:nvPr/>
        </p:nvSpPr>
        <p:spPr bwMode="auto">
          <a:xfrm>
            <a:off x="4681538" y="415925"/>
            <a:ext cx="639762" cy="304800"/>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4 (R1)</a:t>
            </a:r>
          </a:p>
        </p:txBody>
      </p:sp>
      <p:sp>
        <p:nvSpPr>
          <p:cNvPr id="28696" name="Text Box 29"/>
          <p:cNvSpPr txBox="1">
            <a:spLocks noChangeArrowheads="1"/>
          </p:cNvSpPr>
          <p:nvPr/>
        </p:nvSpPr>
        <p:spPr bwMode="auto">
          <a:xfrm>
            <a:off x="3328988" y="1301750"/>
            <a:ext cx="684212" cy="304800"/>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1 ( R2)</a:t>
            </a:r>
          </a:p>
        </p:txBody>
      </p:sp>
      <p:sp>
        <p:nvSpPr>
          <p:cNvPr id="28697" name="Text Box 30"/>
          <p:cNvSpPr txBox="1">
            <a:spLocks noChangeArrowheads="1"/>
          </p:cNvSpPr>
          <p:nvPr/>
        </p:nvSpPr>
        <p:spPr bwMode="auto">
          <a:xfrm>
            <a:off x="4073525" y="1822450"/>
            <a:ext cx="684213" cy="304800"/>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2 ( R5)</a:t>
            </a:r>
          </a:p>
        </p:txBody>
      </p:sp>
      <p:sp>
        <p:nvSpPr>
          <p:cNvPr id="28698" name="Text Box 31"/>
          <p:cNvSpPr txBox="1">
            <a:spLocks noChangeArrowheads="1"/>
          </p:cNvSpPr>
          <p:nvPr/>
        </p:nvSpPr>
        <p:spPr bwMode="auto">
          <a:xfrm>
            <a:off x="5221288" y="1406525"/>
            <a:ext cx="639762" cy="304800"/>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6 (R6)</a:t>
            </a:r>
          </a:p>
        </p:txBody>
      </p:sp>
      <p:sp>
        <p:nvSpPr>
          <p:cNvPr id="28699" name="Text Box 32"/>
          <p:cNvSpPr txBox="1">
            <a:spLocks noChangeArrowheads="1"/>
          </p:cNvSpPr>
          <p:nvPr/>
        </p:nvSpPr>
        <p:spPr bwMode="auto">
          <a:xfrm>
            <a:off x="4073525" y="779463"/>
            <a:ext cx="773113" cy="304800"/>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12 ( R3)</a:t>
            </a:r>
          </a:p>
        </p:txBody>
      </p:sp>
      <p:sp>
        <p:nvSpPr>
          <p:cNvPr id="28700" name="Text Box 33"/>
          <p:cNvSpPr txBox="1">
            <a:spLocks noChangeArrowheads="1"/>
          </p:cNvSpPr>
          <p:nvPr/>
        </p:nvSpPr>
        <p:spPr bwMode="auto">
          <a:xfrm>
            <a:off x="5895975" y="1198563"/>
            <a:ext cx="641350" cy="304800"/>
          </a:xfrm>
          <a:prstGeom prst="rect">
            <a:avLst/>
          </a:prstGeom>
          <a:noFill/>
          <a:ln w="12700">
            <a:noFill/>
            <a:miter lim="800000"/>
            <a:headEnd/>
            <a:tailEnd type="none" w="lg" len="med"/>
          </a:ln>
        </p:spPr>
        <p:txBody>
          <a:bodyPr wrap="none" lIns="90000" tIns="46800" rIns="90000" bIns="46800">
            <a:spAutoFit/>
          </a:bodyPr>
          <a:lstStyle/>
          <a:p>
            <a:r>
              <a:rPr lang="fr-FR" sz="1400">
                <a:latin typeface="Times New Roman" pitchFamily="18" charset="0"/>
              </a:rPr>
              <a:t>3 (R4)</a:t>
            </a:r>
          </a:p>
        </p:txBody>
      </p:sp>
      <p:sp>
        <p:nvSpPr>
          <p:cNvPr id="28701" name="Line 139"/>
          <p:cNvSpPr>
            <a:spLocks noChangeShapeType="1"/>
          </p:cNvSpPr>
          <p:nvPr/>
        </p:nvSpPr>
        <p:spPr bwMode="auto">
          <a:xfrm flipV="1">
            <a:off x="3873500" y="333375"/>
            <a:ext cx="1584325" cy="287338"/>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8702" name="Line 140"/>
          <p:cNvSpPr>
            <a:spLocks noChangeShapeType="1"/>
          </p:cNvSpPr>
          <p:nvPr/>
        </p:nvSpPr>
        <p:spPr bwMode="auto">
          <a:xfrm>
            <a:off x="5889625" y="692150"/>
            <a:ext cx="0" cy="1152525"/>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356725" cy="708025"/>
          </a:xfrm>
        </p:spPr>
        <p:txBody>
          <a:bodyPr/>
          <a:lstStyle/>
          <a:p>
            <a:pPr algn="l"/>
            <a:r>
              <a:rPr lang="fr-FR" sz="3600" smtClean="0"/>
              <a:t>Génération de la nouvelle base de données </a:t>
            </a:r>
          </a:p>
        </p:txBody>
      </p:sp>
      <p:grpSp>
        <p:nvGrpSpPr>
          <p:cNvPr id="29699" name="Group 5"/>
          <p:cNvGrpSpPr>
            <a:grpSpLocks/>
          </p:cNvGrpSpPr>
          <p:nvPr/>
        </p:nvGrpSpPr>
        <p:grpSpPr bwMode="auto">
          <a:xfrm>
            <a:off x="3733800" y="2362200"/>
            <a:ext cx="1331913" cy="2438400"/>
            <a:chOff x="5184" y="1872"/>
            <a:chExt cx="839" cy="1536"/>
          </a:xfrm>
        </p:grpSpPr>
        <p:sp>
          <p:nvSpPr>
            <p:cNvPr id="29760" name="Line 6"/>
            <p:cNvSpPr>
              <a:spLocks noChangeShapeType="1"/>
            </p:cNvSpPr>
            <p:nvPr/>
          </p:nvSpPr>
          <p:spPr bwMode="auto">
            <a:xfrm>
              <a:off x="5503" y="2064"/>
              <a:ext cx="48" cy="4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9761" name="Line 7"/>
            <p:cNvSpPr>
              <a:spLocks noChangeShapeType="1"/>
            </p:cNvSpPr>
            <p:nvPr/>
          </p:nvSpPr>
          <p:spPr bwMode="auto">
            <a:xfrm>
              <a:off x="5551" y="2016"/>
              <a:ext cx="384"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9762" name="Oval 8"/>
            <p:cNvSpPr>
              <a:spLocks noChangeArrowheads="1"/>
            </p:cNvSpPr>
            <p:nvPr/>
          </p:nvSpPr>
          <p:spPr bwMode="auto">
            <a:xfrm>
              <a:off x="5361" y="1872"/>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A</a:t>
              </a:r>
            </a:p>
          </p:txBody>
        </p:sp>
        <p:sp>
          <p:nvSpPr>
            <p:cNvPr id="29763" name="Text Box 9"/>
            <p:cNvSpPr txBox="1">
              <a:spLocks noChangeArrowheads="1"/>
            </p:cNvSpPr>
            <p:nvPr/>
          </p:nvSpPr>
          <p:spPr bwMode="auto">
            <a:xfrm>
              <a:off x="5558" y="2160"/>
              <a:ext cx="182" cy="192"/>
            </a:xfrm>
            <a:prstGeom prst="rect">
              <a:avLst/>
            </a:prstGeom>
            <a:noFill/>
            <a:ln w="12700">
              <a:noFill/>
              <a:miter lim="800000"/>
              <a:headEnd/>
              <a:tailEnd type="none" w="lg" len="med"/>
            </a:ln>
          </p:spPr>
          <p:txBody>
            <a:bodyPr wrap="none" lIns="90000" tIns="46800" rIns="90000" bIns="46800">
              <a:spAutoFit/>
            </a:bodyPr>
            <a:lstStyle/>
            <a:p>
              <a:r>
                <a:rPr lang="fr-FR" sz="1400"/>
                <a:t>4</a:t>
              </a:r>
            </a:p>
          </p:txBody>
        </p:sp>
        <p:sp>
          <p:nvSpPr>
            <p:cNvPr id="29764" name="Text Box 10"/>
            <p:cNvSpPr txBox="1">
              <a:spLocks noChangeArrowheads="1"/>
            </p:cNvSpPr>
            <p:nvPr/>
          </p:nvSpPr>
          <p:spPr bwMode="auto">
            <a:xfrm>
              <a:off x="5366" y="2160"/>
              <a:ext cx="164" cy="192"/>
            </a:xfrm>
            <a:prstGeom prst="rect">
              <a:avLst/>
            </a:prstGeom>
            <a:noFill/>
            <a:ln w="12700">
              <a:noFill/>
              <a:miter lim="800000"/>
              <a:headEnd/>
              <a:tailEnd type="none" w="lg" len="med"/>
            </a:ln>
          </p:spPr>
          <p:txBody>
            <a:bodyPr wrap="none" lIns="90000" tIns="46800" rIns="90000" bIns="46800">
              <a:spAutoFit/>
            </a:bodyPr>
            <a:lstStyle/>
            <a:p>
              <a:r>
                <a:rPr lang="fr-FR" sz="1400"/>
                <a:t>1</a:t>
              </a:r>
            </a:p>
          </p:txBody>
        </p:sp>
        <p:sp>
          <p:nvSpPr>
            <p:cNvPr id="29765" name="Line 11"/>
            <p:cNvSpPr>
              <a:spLocks noChangeShapeType="1"/>
            </p:cNvSpPr>
            <p:nvPr/>
          </p:nvSpPr>
          <p:spPr bwMode="auto">
            <a:xfrm>
              <a:off x="5516" y="2544"/>
              <a:ext cx="0"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9766" name="Oval 12"/>
            <p:cNvSpPr>
              <a:spLocks noChangeArrowheads="1"/>
            </p:cNvSpPr>
            <p:nvPr/>
          </p:nvSpPr>
          <p:spPr bwMode="auto">
            <a:xfrm>
              <a:off x="5407" y="2352"/>
              <a:ext cx="238"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D</a:t>
              </a:r>
            </a:p>
          </p:txBody>
        </p:sp>
        <p:sp>
          <p:nvSpPr>
            <p:cNvPr id="29767" name="Text Box 13"/>
            <p:cNvSpPr txBox="1">
              <a:spLocks noChangeArrowheads="1"/>
            </p:cNvSpPr>
            <p:nvPr/>
          </p:nvSpPr>
          <p:spPr bwMode="auto">
            <a:xfrm>
              <a:off x="5351" y="2592"/>
              <a:ext cx="183" cy="195"/>
            </a:xfrm>
            <a:prstGeom prst="rect">
              <a:avLst/>
            </a:prstGeom>
            <a:noFill/>
            <a:ln w="12700">
              <a:noFill/>
              <a:miter lim="800000"/>
              <a:headEnd/>
              <a:tailEnd type="none" w="lg" len="med"/>
            </a:ln>
          </p:spPr>
          <p:txBody>
            <a:bodyPr wrap="none" lIns="90000" tIns="46800" rIns="90000" bIns="46800">
              <a:spAutoFit/>
            </a:bodyPr>
            <a:lstStyle/>
            <a:p>
              <a:r>
                <a:rPr lang="fr-FR" sz="1400"/>
                <a:t>2</a:t>
              </a:r>
            </a:p>
          </p:txBody>
        </p:sp>
        <p:sp>
          <p:nvSpPr>
            <p:cNvPr id="29768" name="Line 14"/>
            <p:cNvSpPr>
              <a:spLocks noChangeShapeType="1"/>
            </p:cNvSpPr>
            <p:nvPr/>
          </p:nvSpPr>
          <p:spPr bwMode="auto">
            <a:xfrm flipH="1">
              <a:off x="5222" y="2880"/>
              <a:ext cx="288" cy="480"/>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9769" name="Oval 15"/>
            <p:cNvSpPr>
              <a:spLocks noChangeArrowheads="1"/>
            </p:cNvSpPr>
            <p:nvPr/>
          </p:nvSpPr>
          <p:spPr bwMode="auto">
            <a:xfrm>
              <a:off x="5409" y="2784"/>
              <a:ext cx="217"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C</a:t>
              </a:r>
            </a:p>
          </p:txBody>
        </p:sp>
        <p:sp>
          <p:nvSpPr>
            <p:cNvPr id="29770" name="Text Box 16"/>
            <p:cNvSpPr txBox="1">
              <a:spLocks noChangeArrowheads="1"/>
            </p:cNvSpPr>
            <p:nvPr/>
          </p:nvSpPr>
          <p:spPr bwMode="auto">
            <a:xfrm>
              <a:off x="5184" y="2976"/>
              <a:ext cx="183" cy="195"/>
            </a:xfrm>
            <a:prstGeom prst="rect">
              <a:avLst/>
            </a:prstGeom>
            <a:noFill/>
            <a:ln w="12700">
              <a:noFill/>
              <a:miter lim="800000"/>
              <a:headEnd/>
              <a:tailEnd type="none" w="lg" len="med"/>
            </a:ln>
          </p:spPr>
          <p:txBody>
            <a:bodyPr wrap="none" lIns="90000" tIns="46800" rIns="90000" bIns="46800">
              <a:spAutoFit/>
            </a:bodyPr>
            <a:lstStyle/>
            <a:p>
              <a:r>
                <a:rPr lang="fr-FR" sz="1400"/>
                <a:t>6</a:t>
              </a:r>
            </a:p>
          </p:txBody>
        </p:sp>
        <p:sp>
          <p:nvSpPr>
            <p:cNvPr id="29771" name="Oval 17"/>
            <p:cNvSpPr>
              <a:spLocks noChangeArrowheads="1"/>
            </p:cNvSpPr>
            <p:nvPr/>
          </p:nvSpPr>
          <p:spPr bwMode="auto">
            <a:xfrm>
              <a:off x="5801" y="2352"/>
              <a:ext cx="222"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E</a:t>
              </a:r>
            </a:p>
          </p:txBody>
        </p:sp>
        <p:sp>
          <p:nvSpPr>
            <p:cNvPr id="29772" name="Oval 18"/>
            <p:cNvSpPr>
              <a:spLocks noChangeArrowheads="1"/>
            </p:cNvSpPr>
            <p:nvPr/>
          </p:nvSpPr>
          <p:spPr bwMode="auto">
            <a:xfrm>
              <a:off x="5191" y="3152"/>
              <a:ext cx="223" cy="256"/>
            </a:xfrm>
            <a:prstGeom prst="ellipse">
              <a:avLst/>
            </a:prstGeom>
            <a:solidFill>
              <a:schemeClr val="bg1"/>
            </a:solidFill>
            <a:ln w="12700">
              <a:solidFill>
                <a:schemeClr val="tx1"/>
              </a:solidFill>
              <a:round/>
              <a:headEnd/>
              <a:tailEnd type="none" w="lg" len="med"/>
            </a:ln>
          </p:spPr>
          <p:txBody>
            <a:bodyPr wrap="none" lIns="90000" tIns="46800" rIns="90000" bIns="46800" anchor="ctr">
              <a:spAutoFit/>
            </a:bodyPr>
            <a:lstStyle/>
            <a:p>
              <a:pPr algn="ctr"/>
              <a:r>
                <a:rPr lang="fr-FR" sz="1400"/>
                <a:t>B</a:t>
              </a:r>
            </a:p>
          </p:txBody>
        </p:sp>
      </p:grpSp>
      <p:grpSp>
        <p:nvGrpSpPr>
          <p:cNvPr id="29700" name="Group 246"/>
          <p:cNvGrpSpPr>
            <a:grpSpLocks/>
          </p:cNvGrpSpPr>
          <p:nvPr/>
        </p:nvGrpSpPr>
        <p:grpSpPr bwMode="auto">
          <a:xfrm>
            <a:off x="0" y="2357438"/>
            <a:ext cx="2667000" cy="2187575"/>
            <a:chOff x="144" y="1824"/>
            <a:chExt cx="1680" cy="1378"/>
          </a:xfrm>
        </p:grpSpPr>
        <p:grpSp>
          <p:nvGrpSpPr>
            <p:cNvPr id="29733" name="Group 245"/>
            <p:cNvGrpSpPr>
              <a:grpSpLocks/>
            </p:cNvGrpSpPr>
            <p:nvPr/>
          </p:nvGrpSpPr>
          <p:grpSpPr bwMode="auto">
            <a:xfrm>
              <a:off x="366" y="2101"/>
              <a:ext cx="317" cy="273"/>
              <a:chOff x="366" y="2101"/>
              <a:chExt cx="317" cy="273"/>
            </a:xfrm>
          </p:grpSpPr>
          <p:sp>
            <p:nvSpPr>
              <p:cNvPr id="29758" name="AutoShape 21"/>
              <p:cNvSpPr>
                <a:spLocks noChangeArrowheads="1"/>
              </p:cNvSpPr>
              <p:nvPr/>
            </p:nvSpPr>
            <p:spPr bwMode="auto">
              <a:xfrm>
                <a:off x="366" y="2119"/>
                <a:ext cx="317" cy="255"/>
              </a:xfrm>
              <a:prstGeom prst="can">
                <a:avLst>
                  <a:gd name="adj" fmla="val 50000"/>
                </a:avLst>
              </a:prstGeom>
              <a:solidFill>
                <a:srgbClr val="DDDDDD"/>
              </a:solidFill>
              <a:ln w="12700">
                <a:solidFill>
                  <a:schemeClr val="tx1"/>
                </a:solidFill>
                <a:round/>
                <a:headEnd/>
                <a:tailEnd type="none" w="lg" len="med"/>
              </a:ln>
            </p:spPr>
            <p:txBody>
              <a:bodyPr lIns="90000" tIns="46800" rIns="90000" bIns="46800" anchor="ctr"/>
              <a:lstStyle/>
              <a:p>
                <a:pPr algn="ctr"/>
                <a:endParaRPr lang="fr-FR" sz="1200"/>
              </a:p>
            </p:txBody>
          </p:sp>
          <p:sp>
            <p:nvSpPr>
              <p:cNvPr id="29759" name="Text Box 22"/>
              <p:cNvSpPr txBox="1">
                <a:spLocks noChangeArrowheads="1"/>
              </p:cNvSpPr>
              <p:nvPr/>
            </p:nvSpPr>
            <p:spPr bwMode="auto">
              <a:xfrm>
                <a:off x="447" y="2101"/>
                <a:ext cx="184" cy="173"/>
              </a:xfrm>
              <a:prstGeom prst="rect">
                <a:avLst/>
              </a:prstGeom>
              <a:noFill/>
              <a:ln w="12700">
                <a:noFill/>
                <a:miter lim="800000"/>
                <a:headEnd/>
                <a:tailEnd type="none" w="lg" len="med"/>
              </a:ln>
            </p:spPr>
            <p:txBody>
              <a:bodyPr wrap="none" lIns="90000" tIns="46800" rIns="90000" bIns="46800">
                <a:spAutoFit/>
              </a:bodyPr>
              <a:lstStyle/>
              <a:p>
                <a:r>
                  <a:rPr lang="fr-FR" sz="1200"/>
                  <a:t>A</a:t>
                </a:r>
              </a:p>
            </p:txBody>
          </p:sp>
        </p:grpSp>
        <p:grpSp>
          <p:nvGrpSpPr>
            <p:cNvPr id="29734" name="Group 244"/>
            <p:cNvGrpSpPr>
              <a:grpSpLocks/>
            </p:cNvGrpSpPr>
            <p:nvPr/>
          </p:nvGrpSpPr>
          <p:grpSpPr bwMode="auto">
            <a:xfrm>
              <a:off x="905" y="2406"/>
              <a:ext cx="317" cy="266"/>
              <a:chOff x="905" y="2406"/>
              <a:chExt cx="317" cy="266"/>
            </a:xfrm>
          </p:grpSpPr>
          <p:sp>
            <p:nvSpPr>
              <p:cNvPr id="29756" name="AutoShape 24"/>
              <p:cNvSpPr>
                <a:spLocks noChangeArrowheads="1"/>
              </p:cNvSpPr>
              <p:nvPr/>
            </p:nvSpPr>
            <p:spPr bwMode="auto">
              <a:xfrm>
                <a:off x="905" y="2417"/>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29757" name="Text Box 25"/>
              <p:cNvSpPr txBox="1">
                <a:spLocks noChangeArrowheads="1"/>
              </p:cNvSpPr>
              <p:nvPr/>
            </p:nvSpPr>
            <p:spPr bwMode="auto">
              <a:xfrm>
                <a:off x="993" y="2406"/>
                <a:ext cx="175" cy="173"/>
              </a:xfrm>
              <a:prstGeom prst="rect">
                <a:avLst/>
              </a:prstGeom>
              <a:noFill/>
              <a:ln w="12700">
                <a:noFill/>
                <a:miter lim="800000"/>
                <a:headEnd/>
                <a:tailEnd type="none" w="lg" len="med"/>
              </a:ln>
            </p:spPr>
            <p:txBody>
              <a:bodyPr wrap="none" lIns="90000" tIns="46800" rIns="90000" bIns="46800">
                <a:spAutoFit/>
              </a:bodyPr>
              <a:lstStyle/>
              <a:p>
                <a:r>
                  <a:rPr lang="fr-FR" sz="1200"/>
                  <a:t>B</a:t>
                </a:r>
              </a:p>
            </p:txBody>
          </p:sp>
        </p:grpSp>
        <p:grpSp>
          <p:nvGrpSpPr>
            <p:cNvPr id="29735" name="Group 243"/>
            <p:cNvGrpSpPr>
              <a:grpSpLocks/>
            </p:cNvGrpSpPr>
            <p:nvPr/>
          </p:nvGrpSpPr>
          <p:grpSpPr bwMode="auto">
            <a:xfrm>
              <a:off x="1412" y="2936"/>
              <a:ext cx="317" cy="266"/>
              <a:chOff x="1412" y="2936"/>
              <a:chExt cx="317" cy="266"/>
            </a:xfrm>
          </p:grpSpPr>
          <p:sp>
            <p:nvSpPr>
              <p:cNvPr id="29754" name="AutoShape 27"/>
              <p:cNvSpPr>
                <a:spLocks noChangeArrowheads="1"/>
              </p:cNvSpPr>
              <p:nvPr/>
            </p:nvSpPr>
            <p:spPr bwMode="auto">
              <a:xfrm>
                <a:off x="1412" y="2947"/>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29755" name="Text Box 28"/>
              <p:cNvSpPr txBox="1">
                <a:spLocks noChangeArrowheads="1"/>
              </p:cNvSpPr>
              <p:nvPr/>
            </p:nvSpPr>
            <p:spPr bwMode="auto">
              <a:xfrm>
                <a:off x="1493" y="2936"/>
                <a:ext cx="172" cy="173"/>
              </a:xfrm>
              <a:prstGeom prst="rect">
                <a:avLst/>
              </a:prstGeom>
              <a:noFill/>
              <a:ln w="12700">
                <a:noFill/>
                <a:miter lim="800000"/>
                <a:headEnd/>
                <a:tailEnd type="none" w="lg" len="med"/>
              </a:ln>
            </p:spPr>
            <p:txBody>
              <a:bodyPr wrap="none" lIns="90000" tIns="46800" rIns="90000" bIns="46800">
                <a:spAutoFit/>
              </a:bodyPr>
              <a:lstStyle/>
              <a:p>
                <a:r>
                  <a:rPr lang="fr-FR" sz="1200"/>
                  <a:t>C</a:t>
                </a:r>
              </a:p>
            </p:txBody>
          </p:sp>
        </p:grpSp>
        <p:grpSp>
          <p:nvGrpSpPr>
            <p:cNvPr id="29736" name="Group 242"/>
            <p:cNvGrpSpPr>
              <a:grpSpLocks/>
            </p:cNvGrpSpPr>
            <p:nvPr/>
          </p:nvGrpSpPr>
          <p:grpSpPr bwMode="auto">
            <a:xfrm>
              <a:off x="144" y="2868"/>
              <a:ext cx="317" cy="268"/>
              <a:chOff x="144" y="2868"/>
              <a:chExt cx="317" cy="268"/>
            </a:xfrm>
          </p:grpSpPr>
          <p:sp>
            <p:nvSpPr>
              <p:cNvPr id="29752" name="AutoShape 30"/>
              <p:cNvSpPr>
                <a:spLocks noChangeArrowheads="1"/>
              </p:cNvSpPr>
              <p:nvPr/>
            </p:nvSpPr>
            <p:spPr bwMode="auto">
              <a:xfrm>
                <a:off x="144" y="2880"/>
                <a:ext cx="317" cy="256"/>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29753" name="Text Box 31"/>
              <p:cNvSpPr txBox="1">
                <a:spLocks noChangeArrowheads="1"/>
              </p:cNvSpPr>
              <p:nvPr/>
            </p:nvSpPr>
            <p:spPr bwMode="auto">
              <a:xfrm>
                <a:off x="232" y="2868"/>
                <a:ext cx="183" cy="174"/>
              </a:xfrm>
              <a:prstGeom prst="rect">
                <a:avLst/>
              </a:prstGeom>
              <a:noFill/>
              <a:ln w="12700">
                <a:noFill/>
                <a:miter lim="800000"/>
                <a:headEnd/>
                <a:tailEnd type="none" w="lg" len="med"/>
              </a:ln>
            </p:spPr>
            <p:txBody>
              <a:bodyPr wrap="none" lIns="90000" tIns="46800" rIns="90000" bIns="46800">
                <a:spAutoFit/>
              </a:bodyPr>
              <a:lstStyle/>
              <a:p>
                <a:r>
                  <a:rPr lang="fr-FR" sz="1200"/>
                  <a:t>D</a:t>
                </a:r>
              </a:p>
            </p:txBody>
          </p:sp>
        </p:grpSp>
        <p:grpSp>
          <p:nvGrpSpPr>
            <p:cNvPr id="29737" name="Group 241"/>
            <p:cNvGrpSpPr>
              <a:grpSpLocks/>
            </p:cNvGrpSpPr>
            <p:nvPr/>
          </p:nvGrpSpPr>
          <p:grpSpPr bwMode="auto">
            <a:xfrm>
              <a:off x="1444" y="1886"/>
              <a:ext cx="317" cy="274"/>
              <a:chOff x="1444" y="1886"/>
              <a:chExt cx="317" cy="274"/>
            </a:xfrm>
          </p:grpSpPr>
          <p:sp>
            <p:nvSpPr>
              <p:cNvPr id="29750" name="AutoShape 33"/>
              <p:cNvSpPr>
                <a:spLocks noChangeArrowheads="1"/>
              </p:cNvSpPr>
              <p:nvPr/>
            </p:nvSpPr>
            <p:spPr bwMode="auto">
              <a:xfrm>
                <a:off x="1444" y="1905"/>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29751" name="Text Box 34"/>
              <p:cNvSpPr txBox="1">
                <a:spLocks noChangeArrowheads="1"/>
              </p:cNvSpPr>
              <p:nvPr/>
            </p:nvSpPr>
            <p:spPr bwMode="auto">
              <a:xfrm>
                <a:off x="1532" y="1886"/>
                <a:ext cx="174" cy="173"/>
              </a:xfrm>
              <a:prstGeom prst="rect">
                <a:avLst/>
              </a:prstGeom>
              <a:noFill/>
              <a:ln w="12700">
                <a:noFill/>
                <a:miter lim="800000"/>
                <a:headEnd/>
                <a:tailEnd type="none" w="lg" len="med"/>
              </a:ln>
            </p:spPr>
            <p:txBody>
              <a:bodyPr wrap="none" lIns="90000" tIns="46800" rIns="90000" bIns="46800">
                <a:spAutoFit/>
              </a:bodyPr>
              <a:lstStyle/>
              <a:p>
                <a:r>
                  <a:rPr lang="fr-FR" sz="1200"/>
                  <a:t>E</a:t>
                </a:r>
              </a:p>
            </p:txBody>
          </p:sp>
        </p:grpSp>
        <p:sp>
          <p:nvSpPr>
            <p:cNvPr id="29738" name="Freeform 35"/>
            <p:cNvSpPr>
              <a:spLocks/>
            </p:cNvSpPr>
            <p:nvPr/>
          </p:nvSpPr>
          <p:spPr bwMode="auto">
            <a:xfrm>
              <a:off x="746" y="1997"/>
              <a:ext cx="603" cy="155"/>
            </a:xfrm>
            <a:custGeom>
              <a:avLst/>
              <a:gdLst>
                <a:gd name="T0" fmla="*/ 0 w 912"/>
                <a:gd name="T1" fmla="*/ 6 h 224"/>
                <a:gd name="T2" fmla="*/ 7 w 912"/>
                <a:gd name="T3" fmla="*/ 1 h 224"/>
                <a:gd name="T4" fmla="*/ 15 w 912"/>
                <a:gd name="T5" fmla="*/ 1 h 224"/>
                <a:gd name="T6" fmla="*/ 0 60000 65536"/>
                <a:gd name="T7" fmla="*/ 0 60000 65536"/>
                <a:gd name="T8" fmla="*/ 0 60000 65536"/>
                <a:gd name="T9" fmla="*/ 0 w 912"/>
                <a:gd name="T10" fmla="*/ 0 h 224"/>
                <a:gd name="T11" fmla="*/ 912 w 912"/>
                <a:gd name="T12" fmla="*/ 224 h 224"/>
              </a:gdLst>
              <a:ahLst/>
              <a:cxnLst>
                <a:cxn ang="T6">
                  <a:pos x="T0" y="T1"/>
                </a:cxn>
                <a:cxn ang="T7">
                  <a:pos x="T2" y="T3"/>
                </a:cxn>
                <a:cxn ang="T8">
                  <a:pos x="T4" y="T5"/>
                </a:cxn>
              </a:cxnLst>
              <a:rect l="T9" t="T10" r="T11" b="T12"/>
              <a:pathLst>
                <a:path w="912" h="224">
                  <a:moveTo>
                    <a:pt x="0" y="224"/>
                  </a:moveTo>
                  <a:cubicBezTo>
                    <a:pt x="140" y="144"/>
                    <a:pt x="280" y="64"/>
                    <a:pt x="432" y="32"/>
                  </a:cubicBezTo>
                  <a:cubicBezTo>
                    <a:pt x="584" y="0"/>
                    <a:pt x="748" y="16"/>
                    <a:pt x="912" y="32"/>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29739" name="Freeform 36"/>
            <p:cNvSpPr>
              <a:spLocks/>
            </p:cNvSpPr>
            <p:nvPr/>
          </p:nvSpPr>
          <p:spPr bwMode="auto">
            <a:xfrm>
              <a:off x="1676" y="2179"/>
              <a:ext cx="148" cy="735"/>
            </a:xfrm>
            <a:custGeom>
              <a:avLst/>
              <a:gdLst>
                <a:gd name="T0" fmla="*/ 1 w 224"/>
                <a:gd name="T1" fmla="*/ 1 h 1064"/>
                <a:gd name="T2" fmla="*/ 1 w 224"/>
                <a:gd name="T3" fmla="*/ 3 h 1064"/>
                <a:gd name="T4" fmla="*/ 4 w 224"/>
                <a:gd name="T5" fmla="*/ 17 h 1064"/>
                <a:gd name="T6" fmla="*/ 1 w 224"/>
                <a:gd name="T7" fmla="*/ 26 h 1064"/>
                <a:gd name="T8" fmla="*/ 0 60000 65536"/>
                <a:gd name="T9" fmla="*/ 0 60000 65536"/>
                <a:gd name="T10" fmla="*/ 0 60000 65536"/>
                <a:gd name="T11" fmla="*/ 0 60000 65536"/>
                <a:gd name="T12" fmla="*/ 0 w 224"/>
                <a:gd name="T13" fmla="*/ 0 h 1064"/>
                <a:gd name="T14" fmla="*/ 224 w 224"/>
                <a:gd name="T15" fmla="*/ 1064 h 1064"/>
              </a:gdLst>
              <a:ahLst/>
              <a:cxnLst>
                <a:cxn ang="T8">
                  <a:pos x="T0" y="T1"/>
                </a:cxn>
                <a:cxn ang="T9">
                  <a:pos x="T2" y="T3"/>
                </a:cxn>
                <a:cxn ang="T10">
                  <a:pos x="T4" y="T5"/>
                </a:cxn>
                <a:cxn ang="T11">
                  <a:pos x="T6" y="T7"/>
                </a:cxn>
              </a:cxnLst>
              <a:rect l="T12" t="T13" r="T14" b="T15"/>
              <a:pathLst>
                <a:path w="224" h="1064">
                  <a:moveTo>
                    <a:pt x="32" y="56"/>
                  </a:moveTo>
                  <a:cubicBezTo>
                    <a:pt x="16" y="28"/>
                    <a:pt x="0" y="0"/>
                    <a:pt x="32" y="104"/>
                  </a:cubicBezTo>
                  <a:cubicBezTo>
                    <a:pt x="64" y="208"/>
                    <a:pt x="224" y="520"/>
                    <a:pt x="224" y="680"/>
                  </a:cubicBezTo>
                  <a:cubicBezTo>
                    <a:pt x="224" y="840"/>
                    <a:pt x="128" y="952"/>
                    <a:pt x="32" y="1064"/>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29740" name="Line 37"/>
            <p:cNvSpPr>
              <a:spLocks noChangeShapeType="1"/>
            </p:cNvSpPr>
            <p:nvPr/>
          </p:nvSpPr>
          <p:spPr bwMode="auto">
            <a:xfrm>
              <a:off x="746" y="2351"/>
              <a:ext cx="127" cy="99"/>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9741" name="Line 38"/>
            <p:cNvSpPr>
              <a:spLocks noChangeShapeType="1"/>
            </p:cNvSpPr>
            <p:nvPr/>
          </p:nvSpPr>
          <p:spPr bwMode="auto">
            <a:xfrm flipH="1">
              <a:off x="366" y="2450"/>
              <a:ext cx="127" cy="364"/>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9742" name="Line 39"/>
            <p:cNvSpPr>
              <a:spLocks noChangeShapeType="1"/>
            </p:cNvSpPr>
            <p:nvPr/>
          </p:nvSpPr>
          <p:spPr bwMode="auto">
            <a:xfrm>
              <a:off x="524" y="3046"/>
              <a:ext cx="825" cy="33"/>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9743" name="Line 40"/>
            <p:cNvSpPr>
              <a:spLocks noChangeShapeType="1"/>
            </p:cNvSpPr>
            <p:nvPr/>
          </p:nvSpPr>
          <p:spPr bwMode="auto">
            <a:xfrm>
              <a:off x="1222" y="2682"/>
              <a:ext cx="190" cy="2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29744" name="Text Box 41"/>
            <p:cNvSpPr txBox="1">
              <a:spLocks noChangeArrowheads="1"/>
            </p:cNvSpPr>
            <p:nvPr/>
          </p:nvSpPr>
          <p:spPr bwMode="auto">
            <a:xfrm>
              <a:off x="816" y="1824"/>
              <a:ext cx="375" cy="173"/>
            </a:xfrm>
            <a:prstGeom prst="rect">
              <a:avLst/>
            </a:prstGeom>
            <a:noFill/>
            <a:ln w="12700">
              <a:noFill/>
              <a:miter lim="800000"/>
              <a:headEnd/>
              <a:tailEnd type="none" w="lg" len="med"/>
            </a:ln>
          </p:spPr>
          <p:txBody>
            <a:bodyPr wrap="none" lIns="90000" tIns="46800" rIns="90000" bIns="46800">
              <a:spAutoFit/>
            </a:bodyPr>
            <a:lstStyle/>
            <a:p>
              <a:r>
                <a:rPr lang="fr-FR" sz="1200"/>
                <a:t>4 (R1)</a:t>
              </a:r>
            </a:p>
          </p:txBody>
        </p:sp>
        <p:sp>
          <p:nvSpPr>
            <p:cNvPr id="29745" name="Text Box 42"/>
            <p:cNvSpPr txBox="1">
              <a:spLocks noChangeArrowheads="1"/>
            </p:cNvSpPr>
            <p:nvPr/>
          </p:nvSpPr>
          <p:spPr bwMode="auto">
            <a:xfrm>
              <a:off x="384" y="2592"/>
              <a:ext cx="375" cy="173"/>
            </a:xfrm>
            <a:prstGeom prst="rect">
              <a:avLst/>
            </a:prstGeom>
            <a:noFill/>
            <a:ln w="12700">
              <a:noFill/>
              <a:miter lim="800000"/>
              <a:headEnd/>
              <a:tailEnd type="none" w="lg" len="med"/>
            </a:ln>
          </p:spPr>
          <p:txBody>
            <a:bodyPr wrap="none" lIns="90000" tIns="46800" rIns="90000" bIns="46800">
              <a:spAutoFit/>
            </a:bodyPr>
            <a:lstStyle/>
            <a:p>
              <a:r>
                <a:rPr lang="fr-FR" sz="1200"/>
                <a:t>1 (R2)</a:t>
              </a:r>
            </a:p>
          </p:txBody>
        </p:sp>
        <p:sp>
          <p:nvSpPr>
            <p:cNvPr id="29746" name="Text Box 43"/>
            <p:cNvSpPr txBox="1">
              <a:spLocks noChangeArrowheads="1"/>
            </p:cNvSpPr>
            <p:nvPr/>
          </p:nvSpPr>
          <p:spPr bwMode="auto">
            <a:xfrm>
              <a:off x="778" y="2880"/>
              <a:ext cx="391" cy="173"/>
            </a:xfrm>
            <a:prstGeom prst="rect">
              <a:avLst/>
            </a:prstGeom>
            <a:noFill/>
            <a:ln w="12700">
              <a:noFill/>
              <a:miter lim="800000"/>
              <a:headEnd/>
              <a:tailEnd type="none" w="lg" len="med"/>
            </a:ln>
          </p:spPr>
          <p:txBody>
            <a:bodyPr wrap="none" lIns="90000" tIns="46800" rIns="90000" bIns="46800">
              <a:spAutoFit/>
            </a:bodyPr>
            <a:lstStyle/>
            <a:p>
              <a:r>
                <a:rPr lang="fr-FR" sz="1200"/>
                <a:t>2 (R5)</a:t>
              </a:r>
            </a:p>
          </p:txBody>
        </p:sp>
        <p:sp>
          <p:nvSpPr>
            <p:cNvPr id="29747" name="Text Box 44"/>
            <p:cNvSpPr txBox="1">
              <a:spLocks noChangeArrowheads="1"/>
            </p:cNvSpPr>
            <p:nvPr/>
          </p:nvSpPr>
          <p:spPr bwMode="auto">
            <a:xfrm>
              <a:off x="1296" y="2688"/>
              <a:ext cx="391" cy="173"/>
            </a:xfrm>
            <a:prstGeom prst="rect">
              <a:avLst/>
            </a:prstGeom>
            <a:noFill/>
            <a:ln w="12700">
              <a:noFill/>
              <a:miter lim="800000"/>
              <a:headEnd/>
              <a:tailEnd type="none" w="lg" len="med"/>
            </a:ln>
          </p:spPr>
          <p:txBody>
            <a:bodyPr wrap="none" lIns="90000" tIns="46800" rIns="90000" bIns="46800">
              <a:spAutoFit/>
            </a:bodyPr>
            <a:lstStyle/>
            <a:p>
              <a:r>
                <a:rPr lang="fr-FR" sz="1200"/>
                <a:t>6 (R6)</a:t>
              </a:r>
            </a:p>
          </p:txBody>
        </p:sp>
        <p:sp>
          <p:nvSpPr>
            <p:cNvPr id="29748" name="Text Box 45"/>
            <p:cNvSpPr txBox="1">
              <a:spLocks noChangeArrowheads="1"/>
            </p:cNvSpPr>
            <p:nvPr/>
          </p:nvSpPr>
          <p:spPr bwMode="auto">
            <a:xfrm>
              <a:off x="746" y="2256"/>
              <a:ext cx="434" cy="173"/>
            </a:xfrm>
            <a:prstGeom prst="rect">
              <a:avLst/>
            </a:prstGeom>
            <a:noFill/>
            <a:ln w="12700">
              <a:noFill/>
              <a:miter lim="800000"/>
              <a:headEnd/>
              <a:tailEnd type="none" w="lg" len="med"/>
            </a:ln>
          </p:spPr>
          <p:txBody>
            <a:bodyPr wrap="none" lIns="90000" tIns="46800" rIns="90000" bIns="46800">
              <a:spAutoFit/>
            </a:bodyPr>
            <a:lstStyle/>
            <a:p>
              <a:r>
                <a:rPr lang="fr-FR" sz="1200"/>
                <a:t>12 (R3)</a:t>
              </a:r>
            </a:p>
          </p:txBody>
        </p:sp>
        <p:sp>
          <p:nvSpPr>
            <p:cNvPr id="29749" name="Text Box 46"/>
            <p:cNvSpPr txBox="1">
              <a:spLocks noChangeArrowheads="1"/>
            </p:cNvSpPr>
            <p:nvPr/>
          </p:nvSpPr>
          <p:spPr bwMode="auto">
            <a:xfrm>
              <a:off x="1392" y="2352"/>
              <a:ext cx="391" cy="173"/>
            </a:xfrm>
            <a:prstGeom prst="rect">
              <a:avLst/>
            </a:prstGeom>
            <a:noFill/>
            <a:ln w="12700">
              <a:noFill/>
              <a:miter lim="800000"/>
              <a:headEnd/>
              <a:tailEnd type="none" w="lg" len="med"/>
            </a:ln>
          </p:spPr>
          <p:txBody>
            <a:bodyPr wrap="none" lIns="90000" tIns="46800" rIns="90000" bIns="46800">
              <a:spAutoFit/>
            </a:bodyPr>
            <a:lstStyle/>
            <a:p>
              <a:r>
                <a:rPr lang="fr-FR" sz="1200"/>
                <a:t>3 (R4)</a:t>
              </a:r>
            </a:p>
          </p:txBody>
        </p:sp>
      </p:grpSp>
      <p:sp>
        <p:nvSpPr>
          <p:cNvPr id="29701" name="Line 47"/>
          <p:cNvSpPr>
            <a:spLocks noChangeShapeType="1"/>
          </p:cNvSpPr>
          <p:nvPr/>
        </p:nvSpPr>
        <p:spPr bwMode="auto">
          <a:xfrm flipV="1">
            <a:off x="3124200" y="3200400"/>
            <a:ext cx="838200" cy="304800"/>
          </a:xfrm>
          <a:prstGeom prst="line">
            <a:avLst/>
          </a:prstGeom>
          <a:noFill/>
          <a:ln w="63500">
            <a:solidFill>
              <a:schemeClr val="tx1"/>
            </a:solidFill>
            <a:round/>
            <a:headEnd/>
            <a:tailEnd type="triangle" w="med" len="med"/>
          </a:ln>
        </p:spPr>
        <p:txBody>
          <a:bodyPr lIns="90000" tIns="46800" rIns="90000" bIns="46800">
            <a:spAutoFit/>
          </a:bodyPr>
          <a:lstStyle/>
          <a:p>
            <a:endParaRPr lang="fr-FR"/>
          </a:p>
        </p:txBody>
      </p:sp>
      <p:sp>
        <p:nvSpPr>
          <p:cNvPr id="29702" name="Line 48"/>
          <p:cNvSpPr>
            <a:spLocks noChangeShapeType="1"/>
          </p:cNvSpPr>
          <p:nvPr/>
        </p:nvSpPr>
        <p:spPr bwMode="auto">
          <a:xfrm>
            <a:off x="5181600" y="3124200"/>
            <a:ext cx="457200" cy="0"/>
          </a:xfrm>
          <a:prstGeom prst="line">
            <a:avLst/>
          </a:prstGeom>
          <a:noFill/>
          <a:ln w="63500">
            <a:solidFill>
              <a:schemeClr val="tx1"/>
            </a:solidFill>
            <a:round/>
            <a:headEnd/>
            <a:tailEnd type="triangle" w="med" len="med"/>
          </a:ln>
        </p:spPr>
        <p:txBody>
          <a:bodyPr lIns="90000" tIns="46800" rIns="90000" bIns="46800">
            <a:spAutoFit/>
          </a:bodyPr>
          <a:lstStyle/>
          <a:p>
            <a:endParaRPr lang="fr-FR"/>
          </a:p>
        </p:txBody>
      </p:sp>
      <p:graphicFrame>
        <p:nvGraphicFramePr>
          <p:cNvPr id="794862" name="Group 238"/>
          <p:cNvGraphicFramePr>
            <a:graphicFrameLocks noGrp="1"/>
          </p:cNvGraphicFramePr>
          <p:nvPr/>
        </p:nvGraphicFramePr>
        <p:xfrm>
          <a:off x="5738813" y="1928813"/>
          <a:ext cx="3573462" cy="3535362"/>
        </p:xfrm>
        <a:graphic>
          <a:graphicData uri="http://schemas.openxmlformats.org/drawingml/2006/table">
            <a:tbl>
              <a:tblPr/>
              <a:tblGrid>
                <a:gridCol w="1190541"/>
                <a:gridCol w="1192386"/>
                <a:gridCol w="1190539"/>
              </a:tblGrid>
              <a:tr h="7977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Destination</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Passer par</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Times New Roman" pitchFamily="18" charset="0"/>
                        </a:rPr>
                        <a:t>Coût</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54420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A</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54956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B</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Times New Roman" pitchFamily="18" charset="0"/>
                        </a:rPr>
                        <a:t>9</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54688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Times New Roman" pitchFamily="18" charset="0"/>
                        </a:rPr>
                        <a:t>C</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54688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Times New Roman" pitchFamily="18" charset="0"/>
                        </a:rPr>
                        <a:t>D</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54956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E</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E</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48"/>
          <p:cNvGraphicFramePr>
            <a:graphicFrameLocks noGrp="1"/>
          </p:cNvGraphicFramePr>
          <p:nvPr/>
        </p:nvGraphicFramePr>
        <p:xfrm>
          <a:off x="5738813" y="1571625"/>
          <a:ext cx="3073400" cy="4192588"/>
        </p:xfrm>
        <a:graphic>
          <a:graphicData uri="http://schemas.openxmlformats.org/drawingml/2006/table">
            <a:tbl>
              <a:tblPr/>
              <a:tblGrid>
                <a:gridCol w="1023938"/>
                <a:gridCol w="1025525"/>
                <a:gridCol w="1023937"/>
              </a:tblGrid>
              <a:tr h="284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Destination</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Passer par</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Coût</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R1</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 R2</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40000"/>
                        <a:lumOff val="60000"/>
                      </a:schemeClr>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R3</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R3</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9</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R6</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9</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R4</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 R5</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 R6</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bg2"/>
                          </a:solidFill>
                          <a:effectLst/>
                          <a:latin typeface="Times New Roman" pitchFamily="18" charset="0"/>
                        </a:rPr>
                        <a:t>R2</a:t>
                      </a:r>
                      <a:endParaRPr kumimoji="0" lang="fr-FR" sz="1400" b="0" i="0" u="none" strike="noStrike" cap="none" normalizeH="0" baseline="0" dirty="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60000"/>
                        <a:lumOff val="40000"/>
                      </a:schemeClr>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R5</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R1</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E</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R4</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E</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r>
            </a:tbl>
          </a:graphicData>
        </a:graphic>
      </p:graphicFrame>
      <p:graphicFrame>
        <p:nvGraphicFramePr>
          <p:cNvPr id="31902" name="Group 158"/>
          <p:cNvGraphicFramePr>
            <a:graphicFrameLocks noGrp="1"/>
          </p:cNvGraphicFramePr>
          <p:nvPr/>
        </p:nvGraphicFramePr>
        <p:xfrm>
          <a:off x="0" y="4581525"/>
          <a:ext cx="3073400" cy="1925638"/>
        </p:xfrm>
        <a:graphic>
          <a:graphicData uri="http://schemas.openxmlformats.org/drawingml/2006/table">
            <a:tbl>
              <a:tblPr/>
              <a:tblGrid>
                <a:gridCol w="1023938"/>
                <a:gridCol w="1025525"/>
                <a:gridCol w="1023937"/>
              </a:tblGrid>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Destination</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Passer par</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Coût</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R1, R2, R3</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bg2"/>
                          </a:solidFill>
                          <a:effectLst/>
                          <a:latin typeface="Times New Roman" pitchFamily="18" charset="0"/>
                        </a:rPr>
                        <a:t>R3, R6</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9</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R4,</a:t>
                      </a:r>
                      <a:r>
                        <a:rPr kumimoji="0" lang="fr-FR" sz="1400" b="0" i="0" u="none" strike="noStrike" cap="none" normalizeH="0" baseline="0" smtClean="0">
                          <a:ln>
                            <a:noFill/>
                          </a:ln>
                          <a:solidFill>
                            <a:schemeClr val="bg2"/>
                          </a:solidFill>
                          <a:effectLst/>
                          <a:latin typeface="Times New Roman" pitchFamily="18" charset="0"/>
                        </a:rPr>
                        <a:t> R5,</a:t>
                      </a:r>
                      <a:r>
                        <a:rPr kumimoji="0" lang="fr-FR" sz="1400" b="0" i="0" u="none" strike="noStrike" cap="none" normalizeH="0" baseline="0" smtClean="0">
                          <a:ln>
                            <a:noFill/>
                          </a:ln>
                          <a:solidFill>
                            <a:schemeClr val="tx1"/>
                          </a:solidFill>
                          <a:effectLst/>
                          <a:latin typeface="Times New Roman" pitchFamily="18" charset="0"/>
                        </a:rPr>
                        <a:t> R6</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bg2"/>
                          </a:solidFill>
                          <a:effectLst/>
                          <a:latin typeface="Times New Roman" pitchFamily="18" charset="0"/>
                        </a:rPr>
                        <a:t>R2,</a:t>
                      </a:r>
                      <a:r>
                        <a:rPr kumimoji="0" lang="fr-FR" sz="1400" b="0" i="0" u="none" strike="noStrike" cap="none" normalizeH="0" baseline="0" smtClean="0">
                          <a:ln>
                            <a:noFill/>
                          </a:ln>
                          <a:solidFill>
                            <a:schemeClr val="tx1"/>
                          </a:solidFill>
                          <a:effectLst/>
                          <a:latin typeface="Times New Roman" pitchFamily="18" charset="0"/>
                        </a:rPr>
                        <a:t> R5</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bg2"/>
                          </a:solidFill>
                          <a:effectLst/>
                          <a:latin typeface="Times New Roman" pitchFamily="18" charset="0"/>
                        </a:rPr>
                        <a:t>R1,</a:t>
                      </a:r>
                      <a:r>
                        <a:rPr kumimoji="0" lang="fr-FR" sz="1400" b="0" i="0" u="none" strike="noStrike" cap="none" normalizeH="0" baseline="0" smtClean="0">
                          <a:ln>
                            <a:noFill/>
                          </a:ln>
                          <a:solidFill>
                            <a:schemeClr val="tx1"/>
                          </a:solidFill>
                          <a:effectLst/>
                          <a:latin typeface="Times New Roman" pitchFamily="18" charset="0"/>
                        </a:rPr>
                        <a:t> </a:t>
                      </a:r>
                      <a:r>
                        <a:rPr kumimoji="0" lang="fr-FR" sz="1400" b="0" i="0" u="none" strike="noStrike" cap="none" normalizeH="0" baseline="0" smtClean="0">
                          <a:ln>
                            <a:noFill/>
                          </a:ln>
                          <a:solidFill>
                            <a:schemeClr val="bg2"/>
                          </a:solidFill>
                          <a:effectLst/>
                          <a:latin typeface="Times New Roman" pitchFamily="18" charset="0"/>
                        </a:rPr>
                        <a:t>R4</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E</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bg1"/>
                    </a:solidFill>
                  </a:tcPr>
                </a:tc>
              </a:tr>
            </a:tbl>
          </a:graphicData>
        </a:graphic>
      </p:graphicFrame>
      <p:sp>
        <p:nvSpPr>
          <p:cNvPr id="8" name="Rectangle 2"/>
          <p:cNvSpPr txBox="1">
            <a:spLocks noChangeArrowheads="1"/>
          </p:cNvSpPr>
          <p:nvPr/>
        </p:nvSpPr>
        <p:spPr bwMode="auto">
          <a:xfrm>
            <a:off x="0" y="0"/>
            <a:ext cx="9356725" cy="708025"/>
          </a:xfrm>
          <a:prstGeom prst="rect">
            <a:avLst/>
          </a:prstGeom>
          <a:noFill/>
          <a:ln w="9525">
            <a:noFill/>
            <a:miter lim="800000"/>
            <a:headEnd/>
            <a:tailEnd/>
          </a:ln>
        </p:spPr>
        <p:txBody>
          <a:bodyPr anchor="ctr"/>
          <a:lstStyle/>
          <a:p>
            <a:pPr eaLnBrk="0" hangingPunct="0">
              <a:spcBef>
                <a:spcPct val="0"/>
              </a:spcBef>
              <a:defRPr/>
            </a:pPr>
            <a:r>
              <a:rPr lang="fr-FR" sz="3600" kern="0" dirty="0">
                <a:solidFill>
                  <a:schemeClr val="tx2"/>
                </a:solidFill>
                <a:latin typeface="+mj-lt"/>
                <a:ea typeface="+mj-ea"/>
                <a:cs typeface="+mj-cs"/>
              </a:rPr>
              <a:t>Génération de la nouvelle table de routage</a:t>
            </a:r>
          </a:p>
        </p:txBody>
      </p:sp>
      <p:cxnSp>
        <p:nvCxnSpPr>
          <p:cNvPr id="30811" name="Connecteur droit avec flèche 9"/>
          <p:cNvCxnSpPr>
            <a:cxnSpLocks noChangeShapeType="1"/>
          </p:cNvCxnSpPr>
          <p:nvPr/>
        </p:nvCxnSpPr>
        <p:spPr bwMode="auto">
          <a:xfrm rot="5400000">
            <a:off x="888206" y="3964782"/>
            <a:ext cx="930275" cy="1588"/>
          </a:xfrm>
          <a:prstGeom prst="straightConnector1">
            <a:avLst/>
          </a:prstGeom>
          <a:noFill/>
          <a:ln w="12700" algn="ctr">
            <a:solidFill>
              <a:schemeClr val="tx1"/>
            </a:solidFill>
            <a:round/>
            <a:headEnd/>
            <a:tailEnd type="arrow" w="med" len="med"/>
          </a:ln>
        </p:spPr>
      </p:cxnSp>
      <p:cxnSp>
        <p:nvCxnSpPr>
          <p:cNvPr id="30812" name="Connecteur droit avec flèche 11"/>
          <p:cNvCxnSpPr>
            <a:cxnSpLocks noChangeShapeType="1"/>
          </p:cNvCxnSpPr>
          <p:nvPr/>
        </p:nvCxnSpPr>
        <p:spPr bwMode="auto">
          <a:xfrm>
            <a:off x="3238500" y="5072063"/>
            <a:ext cx="2214563" cy="1587"/>
          </a:xfrm>
          <a:prstGeom prst="straightConnector1">
            <a:avLst/>
          </a:prstGeom>
          <a:noFill/>
          <a:ln w="12700" algn="ctr">
            <a:solidFill>
              <a:schemeClr val="tx1"/>
            </a:solidFill>
            <a:round/>
            <a:headEnd/>
            <a:tailEnd type="arrow" w="med" len="med"/>
          </a:ln>
        </p:spPr>
      </p:cxnSp>
      <p:graphicFrame>
        <p:nvGraphicFramePr>
          <p:cNvPr id="31903" name="Group 159"/>
          <p:cNvGraphicFramePr>
            <a:graphicFrameLocks noGrp="1"/>
          </p:cNvGraphicFramePr>
          <p:nvPr/>
        </p:nvGraphicFramePr>
        <p:xfrm>
          <a:off x="0" y="836613"/>
          <a:ext cx="3573463" cy="2468562"/>
        </p:xfrm>
        <a:graphic>
          <a:graphicData uri="http://schemas.openxmlformats.org/drawingml/2006/table">
            <a:tbl>
              <a:tblPr/>
              <a:tblGrid>
                <a:gridCol w="1190625"/>
                <a:gridCol w="1192213"/>
                <a:gridCol w="1190625"/>
              </a:tblGrid>
              <a:tr h="552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Destination</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Passer par</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Coût</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3286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A</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B</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9</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C</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D</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E</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E</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smtClean="0">
                          <a:ln>
                            <a:noFill/>
                          </a:ln>
                          <a:solidFill>
                            <a:schemeClr val="tx1"/>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866" name="Group 98"/>
          <p:cNvGraphicFramePr>
            <a:graphicFrameLocks noGrp="1"/>
          </p:cNvGraphicFramePr>
          <p:nvPr/>
        </p:nvGraphicFramePr>
        <p:xfrm>
          <a:off x="6608763" y="2276475"/>
          <a:ext cx="3073400" cy="2243138"/>
        </p:xfrm>
        <a:graphic>
          <a:graphicData uri="http://schemas.openxmlformats.org/drawingml/2006/table">
            <a:tbl>
              <a:tblPr/>
              <a:tblGrid>
                <a:gridCol w="1023937"/>
                <a:gridCol w="1025525"/>
                <a:gridCol w="1023938"/>
              </a:tblGrid>
              <a:tr h="284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Destination</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Passer par</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Coût</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R1</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 R2</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R3</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R4</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 R6</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R5</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bl>
          </a:graphicData>
        </a:graphic>
      </p:graphicFrame>
      <p:sp>
        <p:nvSpPr>
          <p:cNvPr id="8" name="Rectangle 2"/>
          <p:cNvSpPr txBox="1">
            <a:spLocks noChangeArrowheads="1"/>
          </p:cNvSpPr>
          <p:nvPr/>
        </p:nvSpPr>
        <p:spPr bwMode="auto">
          <a:xfrm>
            <a:off x="0" y="0"/>
            <a:ext cx="9356725" cy="708025"/>
          </a:xfrm>
          <a:prstGeom prst="rect">
            <a:avLst/>
          </a:prstGeom>
          <a:noFill/>
          <a:ln w="9525">
            <a:noFill/>
            <a:miter lim="800000"/>
            <a:headEnd/>
            <a:tailEnd/>
          </a:ln>
        </p:spPr>
        <p:txBody>
          <a:bodyPr anchor="ctr"/>
          <a:lstStyle/>
          <a:p>
            <a:pPr eaLnBrk="0" hangingPunct="0">
              <a:spcBef>
                <a:spcPct val="0"/>
              </a:spcBef>
              <a:defRPr/>
            </a:pPr>
            <a:r>
              <a:rPr lang="fr-FR" sz="3600" kern="0">
                <a:solidFill>
                  <a:schemeClr val="tx2"/>
                </a:solidFill>
                <a:latin typeface="+mj-lt"/>
                <a:ea typeface="+mj-ea"/>
                <a:cs typeface="+mj-cs"/>
              </a:rPr>
              <a:t>Génération de la nouvelle base de données </a:t>
            </a:r>
            <a:endParaRPr lang="fr-FR" sz="3600" kern="0" dirty="0">
              <a:solidFill>
                <a:schemeClr val="tx2"/>
              </a:solidFill>
              <a:latin typeface="+mj-lt"/>
              <a:ea typeface="+mj-ea"/>
              <a:cs typeface="+mj-cs"/>
            </a:endParaRPr>
          </a:p>
        </p:txBody>
      </p:sp>
      <p:cxnSp>
        <p:nvCxnSpPr>
          <p:cNvPr id="31781" name="Connecteur droit avec flèche 9"/>
          <p:cNvCxnSpPr>
            <a:cxnSpLocks noChangeShapeType="1"/>
          </p:cNvCxnSpPr>
          <p:nvPr/>
        </p:nvCxnSpPr>
        <p:spPr bwMode="auto">
          <a:xfrm>
            <a:off x="3238500" y="3500438"/>
            <a:ext cx="3357563" cy="1587"/>
          </a:xfrm>
          <a:prstGeom prst="straightConnector1">
            <a:avLst/>
          </a:prstGeom>
          <a:noFill/>
          <a:ln w="12700" algn="ctr">
            <a:solidFill>
              <a:schemeClr val="tx1"/>
            </a:solidFill>
            <a:round/>
            <a:headEnd/>
            <a:tailEnd type="arrow" w="med" len="med"/>
          </a:ln>
        </p:spPr>
      </p:cxnSp>
      <p:sp>
        <p:nvSpPr>
          <p:cNvPr id="31782" name="ZoneTexte 10"/>
          <p:cNvSpPr txBox="1">
            <a:spLocks noChangeArrowheads="1"/>
          </p:cNvSpPr>
          <p:nvPr/>
        </p:nvSpPr>
        <p:spPr bwMode="auto">
          <a:xfrm>
            <a:off x="3452813" y="3714750"/>
            <a:ext cx="2643187" cy="1311275"/>
          </a:xfrm>
          <a:prstGeom prst="rect">
            <a:avLst/>
          </a:prstGeom>
          <a:noFill/>
          <a:ln w="9525">
            <a:noFill/>
            <a:miter lim="800000"/>
            <a:headEnd/>
            <a:tailEnd/>
          </a:ln>
        </p:spPr>
        <p:txBody>
          <a:bodyPr wrap="none">
            <a:spAutoFit/>
          </a:bodyPr>
          <a:lstStyle/>
          <a:p>
            <a:r>
              <a:rPr lang="fr-FR" sz="2000">
                <a:latin typeface="Times New Roman" pitchFamily="18" charset="0"/>
              </a:rPr>
              <a:t>S’il y a une redondance </a:t>
            </a:r>
          </a:p>
          <a:p>
            <a:r>
              <a:rPr lang="fr-FR" sz="2000">
                <a:latin typeface="Times New Roman" pitchFamily="18" charset="0"/>
              </a:rPr>
              <a:t>choisir la route</a:t>
            </a:r>
          </a:p>
          <a:p>
            <a:r>
              <a:rPr lang="fr-FR" sz="2000">
                <a:latin typeface="Times New Roman" pitchFamily="18" charset="0"/>
              </a:rPr>
              <a:t> ayant le plus petit coût </a:t>
            </a:r>
          </a:p>
        </p:txBody>
      </p:sp>
      <p:graphicFrame>
        <p:nvGraphicFramePr>
          <p:cNvPr id="14" name="Group 248"/>
          <p:cNvGraphicFramePr>
            <a:graphicFrameLocks noGrp="1"/>
          </p:cNvGraphicFramePr>
          <p:nvPr/>
        </p:nvGraphicFramePr>
        <p:xfrm>
          <a:off x="236538" y="1500188"/>
          <a:ext cx="3073400" cy="4192587"/>
        </p:xfrm>
        <a:graphic>
          <a:graphicData uri="http://schemas.openxmlformats.org/drawingml/2006/table">
            <a:tbl>
              <a:tblPr/>
              <a:tblGrid>
                <a:gridCol w="1023938"/>
                <a:gridCol w="1025525"/>
                <a:gridCol w="1023937"/>
              </a:tblGrid>
              <a:tr h="284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Destination</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Passer par</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Coût</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DDDDDD"/>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R1</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 R2</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40000"/>
                        <a:lumOff val="60000"/>
                      </a:schemeClr>
                    </a:solidFill>
                  </a:tcPr>
                </a:tc>
              </a:tr>
              <a:tr h="322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R3</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direct</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0</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R3</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9</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0000"/>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R6</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rgbClr val="FF0000"/>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9</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R4</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 R5</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 R6</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smtClean="0">
                          <a:ln>
                            <a:noFill/>
                          </a:ln>
                          <a:solidFill>
                            <a:schemeClr val="accent1">
                              <a:lumMod val="60000"/>
                              <a:lumOff val="40000"/>
                            </a:schemeClr>
                          </a:solidFill>
                          <a:effectLst/>
                          <a:latin typeface="Times New Roman" pitchFamily="18" charset="0"/>
                        </a:rPr>
                        <a:t>3</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bg2"/>
                          </a:solidFill>
                          <a:effectLst/>
                          <a:latin typeface="Times New Roman" pitchFamily="18" charset="0"/>
                        </a:rPr>
                        <a:t>R2</a:t>
                      </a:r>
                      <a:endParaRPr kumimoji="0" lang="fr-FR" sz="1400" b="0" i="0" u="none" strike="noStrike" cap="none" normalizeH="0" baseline="0" dirty="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2">
                        <a:lumMod val="60000"/>
                        <a:lumOff val="40000"/>
                      </a:schemeClr>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R5</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rPr>
                        <a:t>D</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Times New Roman" pitchFamily="18" charset="0"/>
                        </a:rPr>
                        <a:t>1</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R1</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E</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rgbClr val="FFC000"/>
                    </a:solidFill>
                  </a:tcPr>
                </a:tc>
              </a:tr>
              <a:tr h="325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R4</a:t>
                      </a:r>
                    </a:p>
                  </a:txBody>
                  <a:tcPr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E</a:t>
                      </a:r>
                    </a:p>
                  </a:txBody>
                  <a:tcPr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rgbClr val="FF0000"/>
                          </a:solidFill>
                          <a:effectLst/>
                          <a:latin typeface="Times New Roman" pitchFamily="18" charset="0"/>
                        </a:rPr>
                        <a:t>4</a:t>
                      </a:r>
                    </a:p>
                  </a:txBody>
                  <a:tcPr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solidFill>
                      <a:schemeClr val="tx2">
                        <a:lumMod val="75000"/>
                        <a:lumOff val="25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r>
              <a:rPr lang="fr-FR" smtClean="0"/>
              <a:t>Routage dynamique </a:t>
            </a:r>
          </a:p>
        </p:txBody>
      </p:sp>
      <p:sp>
        <p:nvSpPr>
          <p:cNvPr id="5123"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just">
              <a:lnSpc>
                <a:spcPct val="80000"/>
              </a:lnSpc>
            </a:pPr>
            <a:r>
              <a:rPr lang="fr-FR" sz="2400" b="1" smtClean="0"/>
              <a:t>Routage dynamique</a:t>
            </a:r>
            <a:r>
              <a:rPr lang="fr-FR" sz="2400" smtClean="0"/>
              <a:t> : protocole de communication inter-routeurs qui va permettre de </a:t>
            </a:r>
            <a:r>
              <a:rPr lang="fr-FR" sz="2400" smtClean="0">
                <a:solidFill>
                  <a:srgbClr val="FF0000"/>
                </a:solidFill>
              </a:rPr>
              <a:t>construire automatiquement</a:t>
            </a:r>
            <a:r>
              <a:rPr lang="fr-FR" sz="2400" smtClean="0"/>
              <a:t> les tables de routages.</a:t>
            </a:r>
          </a:p>
          <a:p>
            <a:pPr algn="just">
              <a:lnSpc>
                <a:spcPct val="80000"/>
              </a:lnSpc>
            </a:pPr>
            <a:endParaRPr lang="fr-FR" sz="2400" b="1" smtClean="0"/>
          </a:p>
          <a:p>
            <a:pPr algn="just">
              <a:lnSpc>
                <a:spcPct val="80000"/>
              </a:lnSpc>
            </a:pPr>
            <a:r>
              <a:rPr lang="fr-FR" sz="2400" b="1" smtClean="0"/>
              <a:t>Protocole de communication inter-routeurs</a:t>
            </a:r>
            <a:r>
              <a:rPr lang="fr-FR" sz="2400" smtClean="0"/>
              <a:t> : chaque routeur communique avec ses voisins directement accessibles pour échanger les informations.</a:t>
            </a:r>
          </a:p>
          <a:p>
            <a:pPr algn="just">
              <a:lnSpc>
                <a:spcPct val="80000"/>
              </a:lnSpc>
            </a:pPr>
            <a:endParaRPr lang="fr-FR" sz="2400" smtClean="0"/>
          </a:p>
          <a:p>
            <a:pPr algn="just">
              <a:lnSpc>
                <a:spcPct val="80000"/>
              </a:lnSpc>
            </a:pPr>
            <a:r>
              <a:rPr lang="fr-FR" sz="2400" smtClean="0">
                <a:solidFill>
                  <a:srgbClr val="FF0000"/>
                </a:solidFill>
              </a:rPr>
              <a:t>Le principe du routage ne change pas</a:t>
            </a:r>
            <a:r>
              <a:rPr lang="fr-FR" sz="2400" smtClean="0"/>
              <a:t>, c’est la façon de mettre à jour ( construire )  la table de routage qui change, puisqu’elle n’est plus </a:t>
            </a:r>
            <a:r>
              <a:rPr lang="fr-FR" sz="2400" smtClean="0">
                <a:solidFill>
                  <a:srgbClr val="FF0000"/>
                </a:solidFill>
              </a:rPr>
              <a:t>manuelle mais </a:t>
            </a:r>
            <a:r>
              <a:rPr lang="fr-FR" sz="2400" b="1" smtClean="0">
                <a:solidFill>
                  <a:srgbClr val="FF0000"/>
                </a:solidFill>
              </a:rPr>
              <a:t>dynamique</a:t>
            </a:r>
            <a:r>
              <a:rPr lang="fr-FR" sz="2400" b="1" smtClean="0"/>
              <a:t>.</a:t>
            </a:r>
          </a:p>
          <a:p>
            <a:endParaRPr lang="fr-FR" sz="24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re 1"/>
          <p:cNvSpPr>
            <a:spLocks noGrp="1"/>
          </p:cNvSpPr>
          <p:nvPr>
            <p:ph type="title" idx="4294967295"/>
          </p:nvPr>
        </p:nvSpPr>
        <p:spPr/>
        <p:txBody>
          <a:bodyPr/>
          <a:lstStyle/>
          <a:p>
            <a:r>
              <a:rPr lang="fr-FR" smtClean="0"/>
              <a:t>Exercice </a:t>
            </a:r>
          </a:p>
        </p:txBody>
      </p:sp>
      <p:grpSp>
        <p:nvGrpSpPr>
          <p:cNvPr id="32771" name="Group 246"/>
          <p:cNvGrpSpPr>
            <a:grpSpLocks/>
          </p:cNvGrpSpPr>
          <p:nvPr/>
        </p:nvGrpSpPr>
        <p:grpSpPr bwMode="auto">
          <a:xfrm>
            <a:off x="1309688" y="2786063"/>
            <a:ext cx="5043487" cy="2786062"/>
            <a:chOff x="144" y="1824"/>
            <a:chExt cx="1770" cy="1378"/>
          </a:xfrm>
        </p:grpSpPr>
        <p:grpSp>
          <p:nvGrpSpPr>
            <p:cNvPr id="32773" name="Group 245"/>
            <p:cNvGrpSpPr>
              <a:grpSpLocks/>
            </p:cNvGrpSpPr>
            <p:nvPr/>
          </p:nvGrpSpPr>
          <p:grpSpPr bwMode="auto">
            <a:xfrm>
              <a:off x="366" y="2101"/>
              <a:ext cx="317" cy="273"/>
              <a:chOff x="366" y="2101"/>
              <a:chExt cx="317" cy="273"/>
            </a:xfrm>
          </p:grpSpPr>
          <p:sp>
            <p:nvSpPr>
              <p:cNvPr id="32798" name="AutoShape 21"/>
              <p:cNvSpPr>
                <a:spLocks noChangeArrowheads="1"/>
              </p:cNvSpPr>
              <p:nvPr/>
            </p:nvSpPr>
            <p:spPr bwMode="auto">
              <a:xfrm>
                <a:off x="366" y="2119"/>
                <a:ext cx="317" cy="255"/>
              </a:xfrm>
              <a:prstGeom prst="can">
                <a:avLst>
                  <a:gd name="adj" fmla="val 50000"/>
                </a:avLst>
              </a:prstGeom>
              <a:solidFill>
                <a:srgbClr val="DDDDDD"/>
              </a:solidFill>
              <a:ln w="12700">
                <a:solidFill>
                  <a:schemeClr val="tx1"/>
                </a:solidFill>
                <a:round/>
                <a:headEnd/>
                <a:tailEnd type="none" w="lg" len="med"/>
              </a:ln>
            </p:spPr>
            <p:txBody>
              <a:bodyPr lIns="90000" tIns="46800" rIns="90000" bIns="46800" anchor="ctr"/>
              <a:lstStyle/>
              <a:p>
                <a:pPr algn="ctr"/>
                <a:endParaRPr lang="fr-FR" sz="1200"/>
              </a:p>
            </p:txBody>
          </p:sp>
          <p:sp>
            <p:nvSpPr>
              <p:cNvPr id="32799" name="Text Box 22"/>
              <p:cNvSpPr txBox="1">
                <a:spLocks noChangeArrowheads="1"/>
              </p:cNvSpPr>
              <p:nvPr/>
            </p:nvSpPr>
            <p:spPr bwMode="auto">
              <a:xfrm>
                <a:off x="447" y="2101"/>
                <a:ext cx="184" cy="173"/>
              </a:xfrm>
              <a:prstGeom prst="rect">
                <a:avLst/>
              </a:prstGeom>
              <a:noFill/>
              <a:ln w="12700">
                <a:noFill/>
                <a:miter lim="800000"/>
                <a:headEnd/>
                <a:tailEnd type="none" w="lg" len="med"/>
              </a:ln>
            </p:spPr>
            <p:txBody>
              <a:bodyPr wrap="none" lIns="90000" tIns="46800" rIns="90000" bIns="46800">
                <a:spAutoFit/>
              </a:bodyPr>
              <a:lstStyle/>
              <a:p>
                <a:r>
                  <a:rPr lang="fr-FR" sz="1200"/>
                  <a:t>A</a:t>
                </a:r>
              </a:p>
            </p:txBody>
          </p:sp>
        </p:grpSp>
        <p:grpSp>
          <p:nvGrpSpPr>
            <p:cNvPr id="32774" name="Group 244"/>
            <p:cNvGrpSpPr>
              <a:grpSpLocks/>
            </p:cNvGrpSpPr>
            <p:nvPr/>
          </p:nvGrpSpPr>
          <p:grpSpPr bwMode="auto">
            <a:xfrm>
              <a:off x="905" y="2406"/>
              <a:ext cx="317" cy="266"/>
              <a:chOff x="905" y="2406"/>
              <a:chExt cx="317" cy="266"/>
            </a:xfrm>
          </p:grpSpPr>
          <p:sp>
            <p:nvSpPr>
              <p:cNvPr id="32796" name="AutoShape 24"/>
              <p:cNvSpPr>
                <a:spLocks noChangeArrowheads="1"/>
              </p:cNvSpPr>
              <p:nvPr/>
            </p:nvSpPr>
            <p:spPr bwMode="auto">
              <a:xfrm>
                <a:off x="905" y="2417"/>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32797" name="Text Box 25"/>
              <p:cNvSpPr txBox="1">
                <a:spLocks noChangeArrowheads="1"/>
              </p:cNvSpPr>
              <p:nvPr/>
            </p:nvSpPr>
            <p:spPr bwMode="auto">
              <a:xfrm>
                <a:off x="993" y="2406"/>
                <a:ext cx="175" cy="173"/>
              </a:xfrm>
              <a:prstGeom prst="rect">
                <a:avLst/>
              </a:prstGeom>
              <a:noFill/>
              <a:ln w="12700">
                <a:noFill/>
                <a:miter lim="800000"/>
                <a:headEnd/>
                <a:tailEnd type="none" w="lg" len="med"/>
              </a:ln>
            </p:spPr>
            <p:txBody>
              <a:bodyPr wrap="none" lIns="90000" tIns="46800" rIns="90000" bIns="46800">
                <a:spAutoFit/>
              </a:bodyPr>
              <a:lstStyle/>
              <a:p>
                <a:r>
                  <a:rPr lang="fr-FR" sz="1200"/>
                  <a:t>B</a:t>
                </a:r>
              </a:p>
            </p:txBody>
          </p:sp>
        </p:grpSp>
        <p:grpSp>
          <p:nvGrpSpPr>
            <p:cNvPr id="32775" name="Group 243"/>
            <p:cNvGrpSpPr>
              <a:grpSpLocks/>
            </p:cNvGrpSpPr>
            <p:nvPr/>
          </p:nvGrpSpPr>
          <p:grpSpPr bwMode="auto">
            <a:xfrm>
              <a:off x="1412" y="2936"/>
              <a:ext cx="317" cy="266"/>
              <a:chOff x="1412" y="2936"/>
              <a:chExt cx="317" cy="266"/>
            </a:xfrm>
          </p:grpSpPr>
          <p:sp>
            <p:nvSpPr>
              <p:cNvPr id="32794" name="AutoShape 27"/>
              <p:cNvSpPr>
                <a:spLocks noChangeArrowheads="1"/>
              </p:cNvSpPr>
              <p:nvPr/>
            </p:nvSpPr>
            <p:spPr bwMode="auto">
              <a:xfrm>
                <a:off x="1412" y="2947"/>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32795" name="Text Box 28"/>
              <p:cNvSpPr txBox="1">
                <a:spLocks noChangeArrowheads="1"/>
              </p:cNvSpPr>
              <p:nvPr/>
            </p:nvSpPr>
            <p:spPr bwMode="auto">
              <a:xfrm>
                <a:off x="1493" y="2936"/>
                <a:ext cx="172" cy="173"/>
              </a:xfrm>
              <a:prstGeom prst="rect">
                <a:avLst/>
              </a:prstGeom>
              <a:noFill/>
              <a:ln w="12700">
                <a:noFill/>
                <a:miter lim="800000"/>
                <a:headEnd/>
                <a:tailEnd type="none" w="lg" len="med"/>
              </a:ln>
            </p:spPr>
            <p:txBody>
              <a:bodyPr wrap="none" lIns="90000" tIns="46800" rIns="90000" bIns="46800">
                <a:spAutoFit/>
              </a:bodyPr>
              <a:lstStyle/>
              <a:p>
                <a:r>
                  <a:rPr lang="fr-FR" sz="1200"/>
                  <a:t>C</a:t>
                </a:r>
              </a:p>
            </p:txBody>
          </p:sp>
        </p:grpSp>
        <p:grpSp>
          <p:nvGrpSpPr>
            <p:cNvPr id="32776" name="Group 242"/>
            <p:cNvGrpSpPr>
              <a:grpSpLocks/>
            </p:cNvGrpSpPr>
            <p:nvPr/>
          </p:nvGrpSpPr>
          <p:grpSpPr bwMode="auto">
            <a:xfrm>
              <a:off x="144" y="2868"/>
              <a:ext cx="317" cy="268"/>
              <a:chOff x="144" y="2868"/>
              <a:chExt cx="317" cy="268"/>
            </a:xfrm>
          </p:grpSpPr>
          <p:sp>
            <p:nvSpPr>
              <p:cNvPr id="32792" name="AutoShape 30"/>
              <p:cNvSpPr>
                <a:spLocks noChangeArrowheads="1"/>
              </p:cNvSpPr>
              <p:nvPr/>
            </p:nvSpPr>
            <p:spPr bwMode="auto">
              <a:xfrm>
                <a:off x="144" y="2880"/>
                <a:ext cx="317" cy="256"/>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32793" name="Text Box 31"/>
              <p:cNvSpPr txBox="1">
                <a:spLocks noChangeArrowheads="1"/>
              </p:cNvSpPr>
              <p:nvPr/>
            </p:nvSpPr>
            <p:spPr bwMode="auto">
              <a:xfrm>
                <a:off x="232" y="2868"/>
                <a:ext cx="183" cy="174"/>
              </a:xfrm>
              <a:prstGeom prst="rect">
                <a:avLst/>
              </a:prstGeom>
              <a:noFill/>
              <a:ln w="12700">
                <a:noFill/>
                <a:miter lim="800000"/>
                <a:headEnd/>
                <a:tailEnd type="none" w="lg" len="med"/>
              </a:ln>
            </p:spPr>
            <p:txBody>
              <a:bodyPr wrap="none" lIns="90000" tIns="46800" rIns="90000" bIns="46800">
                <a:spAutoFit/>
              </a:bodyPr>
              <a:lstStyle/>
              <a:p>
                <a:r>
                  <a:rPr lang="fr-FR" sz="1200"/>
                  <a:t>D</a:t>
                </a:r>
              </a:p>
            </p:txBody>
          </p:sp>
        </p:grpSp>
        <p:grpSp>
          <p:nvGrpSpPr>
            <p:cNvPr id="32777" name="Group 241"/>
            <p:cNvGrpSpPr>
              <a:grpSpLocks/>
            </p:cNvGrpSpPr>
            <p:nvPr/>
          </p:nvGrpSpPr>
          <p:grpSpPr bwMode="auto">
            <a:xfrm>
              <a:off x="1444" y="1886"/>
              <a:ext cx="317" cy="274"/>
              <a:chOff x="1444" y="1886"/>
              <a:chExt cx="317" cy="274"/>
            </a:xfrm>
          </p:grpSpPr>
          <p:sp>
            <p:nvSpPr>
              <p:cNvPr id="32790" name="AutoShape 33"/>
              <p:cNvSpPr>
                <a:spLocks noChangeArrowheads="1"/>
              </p:cNvSpPr>
              <p:nvPr/>
            </p:nvSpPr>
            <p:spPr bwMode="auto">
              <a:xfrm>
                <a:off x="1444" y="1905"/>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32791" name="Text Box 34"/>
              <p:cNvSpPr txBox="1">
                <a:spLocks noChangeArrowheads="1"/>
              </p:cNvSpPr>
              <p:nvPr/>
            </p:nvSpPr>
            <p:spPr bwMode="auto">
              <a:xfrm>
                <a:off x="1532" y="1886"/>
                <a:ext cx="174" cy="173"/>
              </a:xfrm>
              <a:prstGeom prst="rect">
                <a:avLst/>
              </a:prstGeom>
              <a:noFill/>
              <a:ln w="12700">
                <a:noFill/>
                <a:miter lim="800000"/>
                <a:headEnd/>
                <a:tailEnd type="none" w="lg" len="med"/>
              </a:ln>
            </p:spPr>
            <p:txBody>
              <a:bodyPr wrap="none" lIns="90000" tIns="46800" rIns="90000" bIns="46800">
                <a:spAutoFit/>
              </a:bodyPr>
              <a:lstStyle/>
              <a:p>
                <a:r>
                  <a:rPr lang="fr-FR" sz="1200"/>
                  <a:t>E</a:t>
                </a:r>
              </a:p>
            </p:txBody>
          </p:sp>
        </p:grpSp>
        <p:sp>
          <p:nvSpPr>
            <p:cNvPr id="32778" name="Freeform 35"/>
            <p:cNvSpPr>
              <a:spLocks/>
            </p:cNvSpPr>
            <p:nvPr/>
          </p:nvSpPr>
          <p:spPr bwMode="auto">
            <a:xfrm>
              <a:off x="746" y="1997"/>
              <a:ext cx="603" cy="155"/>
            </a:xfrm>
            <a:custGeom>
              <a:avLst/>
              <a:gdLst>
                <a:gd name="T0" fmla="*/ 0 w 912"/>
                <a:gd name="T1" fmla="*/ 6 h 224"/>
                <a:gd name="T2" fmla="*/ 7 w 912"/>
                <a:gd name="T3" fmla="*/ 1 h 224"/>
                <a:gd name="T4" fmla="*/ 15 w 912"/>
                <a:gd name="T5" fmla="*/ 1 h 224"/>
                <a:gd name="T6" fmla="*/ 0 60000 65536"/>
                <a:gd name="T7" fmla="*/ 0 60000 65536"/>
                <a:gd name="T8" fmla="*/ 0 60000 65536"/>
                <a:gd name="T9" fmla="*/ 0 w 912"/>
                <a:gd name="T10" fmla="*/ 0 h 224"/>
                <a:gd name="T11" fmla="*/ 912 w 912"/>
                <a:gd name="T12" fmla="*/ 224 h 224"/>
              </a:gdLst>
              <a:ahLst/>
              <a:cxnLst>
                <a:cxn ang="T6">
                  <a:pos x="T0" y="T1"/>
                </a:cxn>
                <a:cxn ang="T7">
                  <a:pos x="T2" y="T3"/>
                </a:cxn>
                <a:cxn ang="T8">
                  <a:pos x="T4" y="T5"/>
                </a:cxn>
              </a:cxnLst>
              <a:rect l="T9" t="T10" r="T11" b="T12"/>
              <a:pathLst>
                <a:path w="912" h="224">
                  <a:moveTo>
                    <a:pt x="0" y="224"/>
                  </a:moveTo>
                  <a:cubicBezTo>
                    <a:pt x="140" y="144"/>
                    <a:pt x="280" y="64"/>
                    <a:pt x="432" y="32"/>
                  </a:cubicBezTo>
                  <a:cubicBezTo>
                    <a:pt x="584" y="0"/>
                    <a:pt x="748" y="16"/>
                    <a:pt x="912" y="32"/>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32779" name="Freeform 36"/>
            <p:cNvSpPr>
              <a:spLocks/>
            </p:cNvSpPr>
            <p:nvPr/>
          </p:nvSpPr>
          <p:spPr bwMode="auto">
            <a:xfrm>
              <a:off x="1676" y="2179"/>
              <a:ext cx="148" cy="735"/>
            </a:xfrm>
            <a:custGeom>
              <a:avLst/>
              <a:gdLst>
                <a:gd name="T0" fmla="*/ 1 w 224"/>
                <a:gd name="T1" fmla="*/ 1 h 1064"/>
                <a:gd name="T2" fmla="*/ 1 w 224"/>
                <a:gd name="T3" fmla="*/ 3 h 1064"/>
                <a:gd name="T4" fmla="*/ 4 w 224"/>
                <a:gd name="T5" fmla="*/ 17 h 1064"/>
                <a:gd name="T6" fmla="*/ 1 w 224"/>
                <a:gd name="T7" fmla="*/ 26 h 1064"/>
                <a:gd name="T8" fmla="*/ 0 60000 65536"/>
                <a:gd name="T9" fmla="*/ 0 60000 65536"/>
                <a:gd name="T10" fmla="*/ 0 60000 65536"/>
                <a:gd name="T11" fmla="*/ 0 60000 65536"/>
                <a:gd name="T12" fmla="*/ 0 w 224"/>
                <a:gd name="T13" fmla="*/ 0 h 1064"/>
                <a:gd name="T14" fmla="*/ 224 w 224"/>
                <a:gd name="T15" fmla="*/ 1064 h 1064"/>
              </a:gdLst>
              <a:ahLst/>
              <a:cxnLst>
                <a:cxn ang="T8">
                  <a:pos x="T0" y="T1"/>
                </a:cxn>
                <a:cxn ang="T9">
                  <a:pos x="T2" y="T3"/>
                </a:cxn>
                <a:cxn ang="T10">
                  <a:pos x="T4" y="T5"/>
                </a:cxn>
                <a:cxn ang="T11">
                  <a:pos x="T6" y="T7"/>
                </a:cxn>
              </a:cxnLst>
              <a:rect l="T12" t="T13" r="T14" b="T15"/>
              <a:pathLst>
                <a:path w="224" h="1064">
                  <a:moveTo>
                    <a:pt x="32" y="56"/>
                  </a:moveTo>
                  <a:cubicBezTo>
                    <a:pt x="16" y="28"/>
                    <a:pt x="0" y="0"/>
                    <a:pt x="32" y="104"/>
                  </a:cubicBezTo>
                  <a:cubicBezTo>
                    <a:pt x="64" y="208"/>
                    <a:pt x="224" y="520"/>
                    <a:pt x="224" y="680"/>
                  </a:cubicBezTo>
                  <a:cubicBezTo>
                    <a:pt x="224" y="840"/>
                    <a:pt x="128" y="952"/>
                    <a:pt x="32" y="1064"/>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32780" name="Line 37"/>
            <p:cNvSpPr>
              <a:spLocks noChangeShapeType="1"/>
            </p:cNvSpPr>
            <p:nvPr/>
          </p:nvSpPr>
          <p:spPr bwMode="auto">
            <a:xfrm>
              <a:off x="746" y="2351"/>
              <a:ext cx="127" cy="99"/>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32781" name="Line 38"/>
            <p:cNvSpPr>
              <a:spLocks noChangeShapeType="1"/>
            </p:cNvSpPr>
            <p:nvPr/>
          </p:nvSpPr>
          <p:spPr bwMode="auto">
            <a:xfrm flipH="1">
              <a:off x="366" y="2450"/>
              <a:ext cx="127" cy="364"/>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32782" name="Line 39"/>
            <p:cNvSpPr>
              <a:spLocks noChangeShapeType="1"/>
            </p:cNvSpPr>
            <p:nvPr/>
          </p:nvSpPr>
          <p:spPr bwMode="auto">
            <a:xfrm>
              <a:off x="524" y="3046"/>
              <a:ext cx="825" cy="33"/>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32783" name="Line 40"/>
            <p:cNvSpPr>
              <a:spLocks noChangeShapeType="1"/>
            </p:cNvSpPr>
            <p:nvPr/>
          </p:nvSpPr>
          <p:spPr bwMode="auto">
            <a:xfrm>
              <a:off x="1222" y="2682"/>
              <a:ext cx="190" cy="2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32784" name="Text Box 41"/>
            <p:cNvSpPr txBox="1">
              <a:spLocks noChangeArrowheads="1"/>
            </p:cNvSpPr>
            <p:nvPr/>
          </p:nvSpPr>
          <p:spPr bwMode="auto">
            <a:xfrm>
              <a:off x="816" y="1824"/>
              <a:ext cx="375" cy="173"/>
            </a:xfrm>
            <a:prstGeom prst="rect">
              <a:avLst/>
            </a:prstGeom>
            <a:noFill/>
            <a:ln w="12700">
              <a:noFill/>
              <a:miter lim="800000"/>
              <a:headEnd/>
              <a:tailEnd type="none" w="lg" len="med"/>
            </a:ln>
          </p:spPr>
          <p:txBody>
            <a:bodyPr wrap="none" lIns="90000" tIns="46800" rIns="90000" bIns="46800">
              <a:spAutoFit/>
            </a:bodyPr>
            <a:lstStyle/>
            <a:p>
              <a:r>
                <a:rPr lang="fr-FR" sz="1200"/>
                <a:t>4 (R1)</a:t>
              </a:r>
            </a:p>
          </p:txBody>
        </p:sp>
        <p:sp>
          <p:nvSpPr>
            <p:cNvPr id="32785" name="Text Box 42"/>
            <p:cNvSpPr txBox="1">
              <a:spLocks noChangeArrowheads="1"/>
            </p:cNvSpPr>
            <p:nvPr/>
          </p:nvSpPr>
          <p:spPr bwMode="auto">
            <a:xfrm>
              <a:off x="384" y="2592"/>
              <a:ext cx="260" cy="138"/>
            </a:xfrm>
            <a:prstGeom prst="rect">
              <a:avLst/>
            </a:prstGeom>
            <a:noFill/>
            <a:ln w="12700">
              <a:noFill/>
              <a:miter lim="800000"/>
              <a:headEnd/>
              <a:tailEnd type="none" w="lg" len="med"/>
            </a:ln>
          </p:spPr>
          <p:txBody>
            <a:bodyPr wrap="none" lIns="90000" tIns="46800" rIns="90000" bIns="46800">
              <a:spAutoFit/>
            </a:bodyPr>
            <a:lstStyle/>
            <a:p>
              <a:r>
                <a:rPr lang="fr-FR" sz="1200"/>
                <a:t>   1 (R2)</a:t>
              </a:r>
            </a:p>
          </p:txBody>
        </p:sp>
        <p:sp>
          <p:nvSpPr>
            <p:cNvPr id="32786" name="Text Box 43"/>
            <p:cNvSpPr txBox="1">
              <a:spLocks noChangeArrowheads="1"/>
            </p:cNvSpPr>
            <p:nvPr/>
          </p:nvSpPr>
          <p:spPr bwMode="auto">
            <a:xfrm>
              <a:off x="778" y="2880"/>
              <a:ext cx="220" cy="138"/>
            </a:xfrm>
            <a:prstGeom prst="rect">
              <a:avLst/>
            </a:prstGeom>
            <a:noFill/>
            <a:ln w="12700">
              <a:noFill/>
              <a:miter lim="800000"/>
              <a:headEnd/>
              <a:tailEnd type="none" w="lg" len="med"/>
            </a:ln>
          </p:spPr>
          <p:txBody>
            <a:bodyPr wrap="none" lIns="90000" tIns="46800" rIns="90000" bIns="46800">
              <a:spAutoFit/>
            </a:bodyPr>
            <a:lstStyle/>
            <a:p>
              <a:r>
                <a:rPr lang="fr-FR" sz="1200"/>
                <a:t>3 (R5)</a:t>
              </a:r>
            </a:p>
          </p:txBody>
        </p:sp>
        <p:sp>
          <p:nvSpPr>
            <p:cNvPr id="32787" name="Text Box 44"/>
            <p:cNvSpPr txBox="1">
              <a:spLocks noChangeArrowheads="1"/>
            </p:cNvSpPr>
            <p:nvPr/>
          </p:nvSpPr>
          <p:spPr bwMode="auto">
            <a:xfrm>
              <a:off x="1296" y="2688"/>
              <a:ext cx="211" cy="138"/>
            </a:xfrm>
            <a:prstGeom prst="rect">
              <a:avLst/>
            </a:prstGeom>
            <a:noFill/>
            <a:ln w="12700">
              <a:noFill/>
              <a:miter lim="800000"/>
              <a:headEnd/>
              <a:tailEnd type="none" w="lg" len="med"/>
            </a:ln>
          </p:spPr>
          <p:txBody>
            <a:bodyPr wrap="none" lIns="90000" tIns="46800" rIns="90000" bIns="46800">
              <a:spAutoFit/>
            </a:bodyPr>
            <a:lstStyle/>
            <a:p>
              <a:r>
                <a:rPr lang="fr-FR" sz="1200"/>
                <a:t>1 (R6)</a:t>
              </a:r>
            </a:p>
          </p:txBody>
        </p:sp>
        <p:sp>
          <p:nvSpPr>
            <p:cNvPr id="32788" name="Text Box 45"/>
            <p:cNvSpPr txBox="1">
              <a:spLocks noChangeArrowheads="1"/>
            </p:cNvSpPr>
            <p:nvPr/>
          </p:nvSpPr>
          <p:spPr bwMode="auto">
            <a:xfrm>
              <a:off x="746" y="2256"/>
              <a:ext cx="220" cy="138"/>
            </a:xfrm>
            <a:prstGeom prst="rect">
              <a:avLst/>
            </a:prstGeom>
            <a:noFill/>
            <a:ln w="12700">
              <a:noFill/>
              <a:miter lim="800000"/>
              <a:headEnd/>
              <a:tailEnd type="none" w="lg" len="med"/>
            </a:ln>
          </p:spPr>
          <p:txBody>
            <a:bodyPr wrap="none" lIns="90000" tIns="46800" rIns="90000" bIns="46800">
              <a:spAutoFit/>
            </a:bodyPr>
            <a:lstStyle/>
            <a:p>
              <a:r>
                <a:rPr lang="fr-FR" sz="1200"/>
                <a:t>2 (R3)</a:t>
              </a:r>
            </a:p>
          </p:txBody>
        </p:sp>
        <p:sp>
          <p:nvSpPr>
            <p:cNvPr id="32789" name="Text Box 46"/>
            <p:cNvSpPr txBox="1">
              <a:spLocks noChangeArrowheads="1"/>
            </p:cNvSpPr>
            <p:nvPr/>
          </p:nvSpPr>
          <p:spPr bwMode="auto">
            <a:xfrm>
              <a:off x="1523" y="2460"/>
              <a:ext cx="391" cy="173"/>
            </a:xfrm>
            <a:prstGeom prst="rect">
              <a:avLst/>
            </a:prstGeom>
            <a:noFill/>
            <a:ln w="12700">
              <a:noFill/>
              <a:miter lim="800000"/>
              <a:headEnd/>
              <a:tailEnd type="none" w="lg" len="med"/>
            </a:ln>
          </p:spPr>
          <p:txBody>
            <a:bodyPr wrap="none" lIns="90000" tIns="46800" rIns="90000" bIns="46800">
              <a:spAutoFit/>
            </a:bodyPr>
            <a:lstStyle/>
            <a:p>
              <a:r>
                <a:rPr lang="fr-FR" sz="1200"/>
                <a:t>3 (R4)</a:t>
              </a:r>
            </a:p>
          </p:txBody>
        </p:sp>
      </p:grpSp>
      <p:sp>
        <p:nvSpPr>
          <p:cNvPr id="32772" name="ZoneTexte 31"/>
          <p:cNvSpPr txBox="1">
            <a:spLocks noChangeArrowheads="1"/>
          </p:cNvSpPr>
          <p:nvPr/>
        </p:nvSpPr>
        <p:spPr bwMode="auto">
          <a:xfrm>
            <a:off x="1065213" y="1700213"/>
            <a:ext cx="5137150" cy="457200"/>
          </a:xfrm>
          <a:prstGeom prst="rect">
            <a:avLst/>
          </a:prstGeom>
          <a:noFill/>
          <a:ln w="9525">
            <a:noFill/>
            <a:miter lim="800000"/>
            <a:headEnd/>
            <a:tailEnd/>
          </a:ln>
        </p:spPr>
        <p:txBody>
          <a:bodyPr wrap="none">
            <a:spAutoFit/>
          </a:bodyPr>
          <a:lstStyle/>
          <a:p>
            <a:r>
              <a:rPr lang="fr-FR">
                <a:latin typeface="Times New Roman" pitchFamily="18" charset="0"/>
                <a:cs typeface="Times New Roman" pitchFamily="18" charset="0"/>
              </a:rPr>
              <a:t>Donner la table de routage du routeur A</a:t>
            </a:r>
            <a:r>
              <a:rPr lang="fr-F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9563" y="571500"/>
            <a:ext cx="9356725" cy="708025"/>
          </a:xfrm>
        </p:spPr>
        <p:txBody>
          <a:bodyPr/>
          <a:lstStyle/>
          <a:p>
            <a:pPr eaLnBrk="1" hangingPunct="1"/>
            <a:r>
              <a:rPr lang="fr-FR" sz="3200" smtClean="0"/>
              <a:t>OSPF (suite)</a:t>
            </a:r>
            <a:br>
              <a:rPr lang="fr-FR" sz="3200" smtClean="0"/>
            </a:br>
            <a:r>
              <a:rPr lang="fr-FR" sz="3200" smtClean="0"/>
              <a:t>Inconvénients du routage à état de liaison</a:t>
            </a:r>
            <a:r>
              <a:rPr lang="fr-FR" sz="3600" smtClean="0"/>
              <a:t/>
            </a:r>
            <a:br>
              <a:rPr lang="fr-FR" sz="3600" smtClean="0"/>
            </a:br>
            <a:endParaRPr lang="fr-FR" sz="3600" smtClean="0">
              <a:latin typeface="Comic Sans MS" pitchFamily="66" charset="0"/>
            </a:endParaRPr>
          </a:p>
        </p:txBody>
      </p:sp>
      <p:sp>
        <p:nvSpPr>
          <p:cNvPr id="33795" name="Rectangle 6"/>
          <p:cNvSpPr>
            <a:spLocks noChangeArrowheads="1"/>
          </p:cNvSpPr>
          <p:nvPr/>
        </p:nvSpPr>
        <p:spPr bwMode="auto">
          <a:xfrm>
            <a:off x="523875" y="1428750"/>
            <a:ext cx="8991600" cy="4140200"/>
          </a:xfrm>
          <a:prstGeom prst="rect">
            <a:avLst/>
          </a:prstGeom>
          <a:noFill/>
          <a:ln w="12700">
            <a:noFill/>
            <a:miter lim="800000"/>
            <a:headEnd/>
            <a:tailEnd type="none" w="lg" len="med"/>
          </a:ln>
        </p:spPr>
        <p:txBody>
          <a:bodyPr lIns="90000" tIns="46800" rIns="90000" bIns="46800">
            <a:spAutoFit/>
          </a:bodyPr>
          <a:lstStyle/>
          <a:p>
            <a:pPr>
              <a:lnSpc>
                <a:spcPct val="130000"/>
              </a:lnSpc>
              <a:buFontTx/>
              <a:buChar char="•"/>
            </a:pPr>
            <a:r>
              <a:rPr lang="fr-FR" sz="2000" b="1" u="sng">
                <a:latin typeface="Times New Roman" pitchFamily="18" charset="0"/>
                <a:cs typeface="Times New Roman" pitchFamily="18" charset="0"/>
              </a:rPr>
              <a:t>Traitement et Mémoire</a:t>
            </a:r>
            <a:r>
              <a:rPr lang="fr-FR" sz="1600">
                <a:latin typeface="Times New Roman" pitchFamily="18" charset="0"/>
                <a:cs typeface="Times New Roman" pitchFamily="18" charset="0"/>
              </a:rPr>
              <a:t/>
            </a:r>
            <a:br>
              <a:rPr lang="fr-FR" sz="1600">
                <a:latin typeface="Times New Roman" pitchFamily="18" charset="0"/>
                <a:cs typeface="Times New Roman" pitchFamily="18" charset="0"/>
              </a:rPr>
            </a:br>
            <a:r>
              <a:rPr lang="fr-FR" sz="1600">
                <a:latin typeface="Times New Roman" pitchFamily="18" charset="0"/>
                <a:cs typeface="Times New Roman" pitchFamily="18" charset="0"/>
              </a:rPr>
              <a:t>Les routeurs doivent utiliser plus de mémoire et exécuter plus de traitements que pour les protocoles à vecteur de distance. </a:t>
            </a:r>
          </a:p>
          <a:p>
            <a:pPr>
              <a:lnSpc>
                <a:spcPct val="130000"/>
              </a:lnSpc>
            </a:pPr>
            <a:r>
              <a:rPr lang="fr-FR" sz="1600">
                <a:latin typeface="Times New Roman" pitchFamily="18" charset="0"/>
                <a:cs typeface="Times New Roman" pitchFamily="18" charset="0"/>
              </a:rPr>
              <a:t>Les routeurs mettent à jour leurs données par rapport à tous les autres routeurs </a:t>
            </a:r>
            <a:r>
              <a:rPr lang="fr-FR" sz="1600">
                <a:latin typeface="Times New Roman" pitchFamily="18" charset="0"/>
                <a:cs typeface="Times New Roman" pitchFamily="18" charset="0"/>
                <a:sym typeface="Wingdings" pitchFamily="2" charset="2"/>
              </a:rPr>
              <a:t> </a:t>
            </a:r>
            <a:r>
              <a:rPr lang="fr-FR" sz="1600">
                <a:latin typeface="Times New Roman" pitchFamily="18" charset="0"/>
                <a:cs typeface="Times New Roman" pitchFamily="18" charset="0"/>
              </a:rPr>
              <a:t>Leur mémoire doit donc être en mesure de contenir toute cette information. </a:t>
            </a:r>
          </a:p>
          <a:p>
            <a:pPr>
              <a:lnSpc>
                <a:spcPct val="130000"/>
              </a:lnSpc>
            </a:pPr>
            <a:r>
              <a:rPr lang="fr-FR" sz="2000" b="1" u="sng">
                <a:latin typeface="Times New Roman" pitchFamily="18" charset="0"/>
                <a:cs typeface="Times New Roman" pitchFamily="18" charset="0"/>
              </a:rPr>
              <a:t>Bande passante</a:t>
            </a:r>
            <a:r>
              <a:rPr lang="fr-FR" sz="1600">
                <a:latin typeface="Times New Roman" pitchFamily="18" charset="0"/>
                <a:cs typeface="Times New Roman" pitchFamily="18" charset="0"/>
              </a:rPr>
              <a:t/>
            </a:r>
            <a:br>
              <a:rPr lang="fr-FR" sz="1600">
                <a:latin typeface="Times New Roman" pitchFamily="18" charset="0"/>
                <a:cs typeface="Times New Roman" pitchFamily="18" charset="0"/>
              </a:rPr>
            </a:br>
            <a:r>
              <a:rPr lang="fr-FR" sz="1600">
                <a:latin typeface="Times New Roman" pitchFamily="18" charset="0"/>
                <a:cs typeface="Times New Roman" pitchFamily="18" charset="0"/>
              </a:rPr>
              <a:t>La largeur de bande consacrée à l'inondation initiale ( découverte du réseau ) de données peut être très importante. Tous les routeurs transmettent des données de mise à jour à tous les autres routeurs. Ce processus réduit temporairement la quantité de bande passante disponible pour les utilisateurs.</a:t>
            </a:r>
          </a:p>
          <a:p>
            <a:pPr>
              <a:lnSpc>
                <a:spcPct val="130000"/>
              </a:lnSpc>
            </a:pPr>
            <a:r>
              <a:rPr lang="fr-FR" sz="1600">
                <a:latin typeface="Times New Roman" pitchFamily="18" charset="0"/>
                <a:cs typeface="Times New Roman" pitchFamily="18" charset="0"/>
              </a:rPr>
              <a:t>Ensuite, les protocoles nécessitent peu de bande passante pour transmettre des mise à jour qui ne reflètent que des changements topologiques</a:t>
            </a:r>
            <a:r>
              <a:rPr lang="fr-FR" sz="1600">
                <a:latin typeface="Times New Roman" pitchFamily="18" charset="0"/>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re 1"/>
          <p:cNvSpPr>
            <a:spLocks noGrp="1"/>
          </p:cNvSpPr>
          <p:nvPr>
            <p:ph type="title"/>
          </p:nvPr>
        </p:nvSpPr>
        <p:spPr/>
        <p:txBody>
          <a:bodyPr/>
          <a:lstStyle/>
          <a:p>
            <a:r>
              <a:rPr lang="fr-FR" sz="2400" smtClean="0"/>
              <a:t>Amélioration de l’OSPF</a:t>
            </a:r>
            <a:r>
              <a:rPr lang="fr-FR" smtClean="0"/>
              <a:t> </a:t>
            </a:r>
          </a:p>
        </p:txBody>
      </p:sp>
      <p:sp>
        <p:nvSpPr>
          <p:cNvPr id="34819"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fr-FR" sz="2000" smtClean="0"/>
              <a:t>Pour améliorer les performance du protocole OSPF , le réseau est découpé en plusieurs zone ( area )</a:t>
            </a:r>
          </a:p>
          <a:p>
            <a:r>
              <a:rPr lang="fr-FR" sz="2000" smtClean="0"/>
              <a:t>Chaque area contient un ensemble de routeurs ( &lt; 50 )</a:t>
            </a:r>
          </a:p>
          <a:p>
            <a:endParaRPr lang="fr-FR" sz="2000" smtClean="0"/>
          </a:p>
          <a:p>
            <a:r>
              <a:rPr lang="fr-FR" sz="2000" smtClean="0"/>
              <a:t>Les routeur à l’intérieurs d’une zone  sont dits routeurs internes et il utilise utilise le protocole OSPF .</a:t>
            </a:r>
          </a:p>
          <a:p>
            <a:r>
              <a:rPr lang="fr-FR" sz="2000" smtClean="0"/>
              <a:t> Il existe des routeur qui permet de relier les différentes zone.</a:t>
            </a:r>
          </a:p>
          <a:p>
            <a:r>
              <a:rPr lang="fr-FR" sz="2000" smtClean="0"/>
              <a:t>ces routeur appartienne à une zone appelée BACKBONE  ( area 0 ), qui consiste en un ensemble de routeurs qui permet de relier les différentes area.</a:t>
            </a:r>
          </a:p>
          <a:p>
            <a:r>
              <a:rPr lang="fr-FR" sz="2000" smtClean="0"/>
              <a:t>Les routeur d’une zone qui communique avec la zone 0 sont dit routeur de brodeur ( ABR : </a:t>
            </a:r>
            <a:r>
              <a:rPr lang="fr-FR" sz="1800" smtClean="0">
                <a:ea typeface="Shruti" pitchFamily="2"/>
                <a:cs typeface="Shruti" pitchFamily="2"/>
              </a:rPr>
              <a:t>Area Border Routers).</a:t>
            </a:r>
            <a:r>
              <a:rPr lang="fr-FR" sz="2000" smtClean="0"/>
              <a:t>) </a:t>
            </a:r>
          </a:p>
          <a:p>
            <a:pPr>
              <a:buFontTx/>
              <a:buNone/>
            </a:pPr>
            <a:endParaRPr lang="fr-FR" sz="20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4"/>
          <p:cNvPicPr>
            <a:picLocks noChangeAspect="1" noChangeArrowheads="1"/>
          </p:cNvPicPr>
          <p:nvPr/>
        </p:nvPicPr>
        <p:blipFill>
          <a:blip r:embed="rId3"/>
          <a:srcRect/>
          <a:stretch>
            <a:fillRect/>
          </a:stretch>
        </p:blipFill>
        <p:spPr bwMode="auto">
          <a:xfrm>
            <a:off x="1309688" y="2382838"/>
            <a:ext cx="7251700" cy="4475162"/>
          </a:xfrm>
          <a:prstGeom prst="rect">
            <a:avLst/>
          </a:prstGeom>
          <a:noFill/>
          <a:ln w="9525">
            <a:noFill/>
            <a:miter lim="800000"/>
            <a:headEnd/>
            <a:tailEnd/>
          </a:ln>
        </p:spPr>
      </p:pic>
      <p:sp>
        <p:nvSpPr>
          <p:cNvPr id="35843" name="ZoneTexte 4"/>
          <p:cNvSpPr txBox="1">
            <a:spLocks noChangeArrowheads="1"/>
          </p:cNvSpPr>
          <p:nvPr/>
        </p:nvSpPr>
        <p:spPr bwMode="auto">
          <a:xfrm>
            <a:off x="452438" y="357188"/>
            <a:ext cx="8286750" cy="2316162"/>
          </a:xfrm>
          <a:prstGeom prst="rect">
            <a:avLst/>
          </a:prstGeom>
          <a:noFill/>
          <a:ln w="9525">
            <a:noFill/>
            <a:miter lim="800000"/>
            <a:headEnd/>
            <a:tailEnd/>
          </a:ln>
        </p:spPr>
        <p:txBody>
          <a:bodyPr>
            <a:spAutoFit/>
          </a:bodyPr>
          <a:lstStyle/>
          <a:p>
            <a:r>
              <a:rPr lang="fr-FR" sz="2000">
                <a:latin typeface="Times New Roman" pitchFamily="18" charset="0"/>
              </a:rPr>
              <a:t>Les routeur R1, R2, R3 et R4 appartient à l’area 1</a:t>
            </a:r>
          </a:p>
          <a:p>
            <a:r>
              <a:rPr lang="fr-FR" sz="2000">
                <a:latin typeface="Times New Roman" pitchFamily="18" charset="0"/>
              </a:rPr>
              <a:t>Les routeur R7, R8, R9 et R10 appartient à l’area 2</a:t>
            </a:r>
          </a:p>
          <a:p>
            <a:r>
              <a:rPr lang="fr-FR" sz="2000">
                <a:latin typeface="Times New Roman" pitchFamily="18" charset="0"/>
              </a:rPr>
              <a:t>Les routeur R13, R12, R11  et R4 appartient à l’area 3</a:t>
            </a:r>
          </a:p>
          <a:p>
            <a:r>
              <a:rPr lang="fr-FR" sz="2000">
                <a:latin typeface="Times New Roman" pitchFamily="18" charset="0"/>
              </a:rPr>
              <a:t>Les routeurs R4, R5, R6, R10, R11, et R12 constituent le backbone ( area 0 )</a:t>
            </a:r>
          </a:p>
          <a:p>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r>
              <a:rPr lang="fr-FR" smtClean="0"/>
              <a:t>OSPF avec un découpage en zone</a:t>
            </a:r>
          </a:p>
        </p:txBody>
      </p:sp>
      <p:sp>
        <p:nvSpPr>
          <p:cNvPr id="36867"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spcBef>
                <a:spcPct val="50000"/>
              </a:spcBef>
              <a:buClr>
                <a:srgbClr val="CC0000"/>
              </a:buClr>
              <a:buSzPct val="85000"/>
            </a:pPr>
            <a:r>
              <a:rPr lang="fr-FR" sz="1800" smtClean="0">
                <a:ea typeface="Shruti" pitchFamily="2"/>
                <a:cs typeface="Shruti" pitchFamily="2"/>
              </a:rPr>
              <a:t>Une </a:t>
            </a:r>
            <a:r>
              <a:rPr lang="fr-FR" sz="1800" smtClean="0">
                <a:solidFill>
                  <a:srgbClr val="CC0000"/>
                </a:solidFill>
                <a:ea typeface="Shruti" pitchFamily="2"/>
                <a:cs typeface="Shruti" pitchFamily="2"/>
              </a:rPr>
              <a:t>base de données topologiques</a:t>
            </a:r>
            <a:r>
              <a:rPr lang="fr-FR" sz="1800" smtClean="0">
                <a:ea typeface="Shruti" pitchFamily="2"/>
                <a:cs typeface="Shruti" pitchFamily="2"/>
              </a:rPr>
              <a:t> est une vue globale des réseaux en relation avec des routeurs.</a:t>
            </a:r>
          </a:p>
          <a:p>
            <a:pPr>
              <a:spcBef>
                <a:spcPct val="50000"/>
              </a:spcBef>
              <a:buClr>
                <a:srgbClr val="CC0000"/>
              </a:buClr>
              <a:buSzPct val="85000"/>
            </a:pPr>
            <a:r>
              <a:rPr lang="fr-FR" sz="1800" smtClean="0">
                <a:ea typeface="Shruti" pitchFamily="2"/>
                <a:cs typeface="Shruti" pitchFamily="2"/>
              </a:rPr>
              <a:t>La base de données topologiques contient la collection de </a:t>
            </a:r>
            <a:r>
              <a:rPr lang="fr-FR" sz="1800" smtClean="0">
                <a:solidFill>
                  <a:srgbClr val="CC0000"/>
                </a:solidFill>
                <a:ea typeface="Shruti" pitchFamily="2"/>
                <a:cs typeface="Shruti" pitchFamily="2"/>
              </a:rPr>
              <a:t>LSA</a:t>
            </a:r>
            <a:r>
              <a:rPr lang="fr-FR" sz="1800" smtClean="0">
                <a:ea typeface="Shruti" pitchFamily="2"/>
                <a:cs typeface="Shruti" pitchFamily="2"/>
              </a:rPr>
              <a:t>s reçue de tous les routeurs dans la même zone.</a:t>
            </a:r>
          </a:p>
          <a:p>
            <a:pPr>
              <a:spcBef>
                <a:spcPct val="50000"/>
              </a:spcBef>
              <a:buClr>
                <a:srgbClr val="CC0000"/>
              </a:buClr>
              <a:buSzPct val="85000"/>
            </a:pPr>
            <a:r>
              <a:rPr lang="fr-FR" sz="1800" smtClean="0">
                <a:ea typeface="Shruti" pitchFamily="2"/>
                <a:cs typeface="Shruti" pitchFamily="2"/>
              </a:rPr>
              <a:t>Dans une zone , les bases de données topologiques de tous les routeurs sont identiques.</a:t>
            </a:r>
          </a:p>
          <a:p>
            <a:pPr>
              <a:spcBef>
                <a:spcPct val="50000"/>
              </a:spcBef>
              <a:buClr>
                <a:srgbClr val="CC0000"/>
              </a:buClr>
              <a:buSzPct val="85000"/>
            </a:pPr>
            <a:r>
              <a:rPr lang="fr-FR" sz="1800" smtClean="0">
                <a:ea typeface="Shruti" pitchFamily="2"/>
                <a:cs typeface="Shruti" pitchFamily="2"/>
              </a:rPr>
              <a:t>La topologie d'une zone est invisible en dehors de la zone . En conservant des topologies des zone séparées  </a:t>
            </a:r>
            <a:r>
              <a:rPr lang="fr-FR" sz="1800" smtClean="0">
                <a:ea typeface="Shruti" pitchFamily="2"/>
                <a:cs typeface="Shruti" pitchFamily="2"/>
                <a:sym typeface="Wingdings" pitchFamily="2" charset="2"/>
              </a:rPr>
              <a:t> O</a:t>
            </a:r>
            <a:r>
              <a:rPr lang="fr-FR" sz="1800" smtClean="0">
                <a:ea typeface="Shruti" pitchFamily="2"/>
                <a:cs typeface="Shruti" pitchFamily="2"/>
              </a:rPr>
              <a:t>SPF génère moins de trafic de routage.</a:t>
            </a:r>
          </a:p>
          <a:p>
            <a:pPr>
              <a:spcBef>
                <a:spcPct val="50000"/>
              </a:spcBef>
              <a:buClr>
                <a:srgbClr val="CC0000"/>
              </a:buClr>
              <a:buSzPct val="85000"/>
            </a:pPr>
            <a:r>
              <a:rPr lang="fr-FR" sz="1800" smtClean="0">
                <a:ea typeface="Shruti" pitchFamily="2"/>
                <a:cs typeface="Shruti" pitchFamily="2"/>
              </a:rPr>
              <a:t>La division en zone crée deux types de routages </a:t>
            </a:r>
            <a:r>
              <a:rPr lang="fr-FR" sz="1800" smtClean="0">
                <a:ea typeface="Shruti" pitchFamily="2"/>
                <a:cs typeface="Shruti" pitchFamily="2"/>
                <a:sym typeface="Wingdings" pitchFamily="2" charset="2"/>
              </a:rPr>
              <a:t> </a:t>
            </a:r>
            <a:r>
              <a:rPr lang="fr-FR" sz="1800" smtClean="0">
                <a:ea typeface="Shruti" pitchFamily="2"/>
                <a:cs typeface="Shruti" pitchFamily="2"/>
              </a:rPr>
              <a:t>le routage intra-zone et le routage inter-zone.</a:t>
            </a:r>
          </a:p>
          <a:p>
            <a:pPr>
              <a:spcBef>
                <a:spcPct val="50000"/>
              </a:spcBef>
              <a:buClr>
                <a:srgbClr val="CC0000"/>
              </a:buClr>
              <a:buSzPct val="85000"/>
            </a:pPr>
            <a:r>
              <a:rPr lang="fr-FR" sz="1800" smtClean="0">
                <a:ea typeface="Shruti" pitchFamily="2"/>
                <a:cs typeface="Shruti" pitchFamily="2"/>
              </a:rPr>
              <a:t>Les routeur du </a:t>
            </a:r>
            <a:r>
              <a:rPr lang="fr-FR" sz="1800" smtClean="0">
                <a:solidFill>
                  <a:srgbClr val="CC0000"/>
                </a:solidFill>
                <a:ea typeface="Shruti" pitchFamily="2"/>
                <a:cs typeface="Shruti" pitchFamily="2"/>
              </a:rPr>
              <a:t>Backbone ( zone 0 )  utilise l’</a:t>
            </a:r>
            <a:r>
              <a:rPr lang="fr-FR" sz="1800" smtClean="0">
                <a:ea typeface="Shruti" pitchFamily="2"/>
                <a:cs typeface="Shruti" pitchFamily="2"/>
              </a:rPr>
              <a:t>OSPF est responsable de l'acheminement de l'information de routage entre les zone.  Elle se compose de tous les routeurs de frontière de secteur (Area Border Routers).</a:t>
            </a:r>
          </a:p>
          <a:p>
            <a:endParaRPr lang="fr-FR"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273050" y="747713"/>
            <a:ext cx="4248150" cy="6110287"/>
          </a:xfrm>
          <a:prstGeom prst="rect">
            <a:avLst/>
          </a:prstGeom>
          <a:solidFill>
            <a:schemeClr val="bg1"/>
          </a:solidFill>
          <a:ln w="9525">
            <a:noFill/>
            <a:miter lim="800000"/>
            <a:headEnd/>
            <a:tailEnd/>
          </a:ln>
        </p:spPr>
        <p:txBody>
          <a:bodyPr>
            <a:spAutoFit/>
          </a:bodyPr>
          <a:lstStyle/>
          <a:p>
            <a:pPr>
              <a:spcBef>
                <a:spcPct val="0"/>
              </a:spcBef>
            </a:pPr>
            <a:endParaRPr lang="fr-FR" sz="800" b="1">
              <a:solidFill>
                <a:srgbClr val="CC0000"/>
              </a:solidFill>
              <a:latin typeface="Verdana" pitchFamily="34" charset="0"/>
              <a:cs typeface="Times New Roman" pitchFamily="18" charset="0"/>
            </a:endParaRPr>
          </a:p>
          <a:p>
            <a:pPr>
              <a:spcBef>
                <a:spcPct val="0"/>
              </a:spcBef>
            </a:pPr>
            <a:r>
              <a:rPr lang="fr-FR" sz="1400" b="1">
                <a:solidFill>
                  <a:srgbClr val="CC0000"/>
                </a:solidFill>
                <a:latin typeface="Times New Roman" pitchFamily="18" charset="0"/>
                <a:cs typeface="Times New Roman" pitchFamily="18" charset="0"/>
              </a:rPr>
              <a:t>Router A</a:t>
            </a:r>
            <a:r>
              <a:rPr lang="fr-FR" sz="1400" b="1">
                <a:latin typeface="Times New Roman" pitchFamily="18" charset="0"/>
                <a:cs typeface="Times New Roman" pitchFamily="18" charset="0"/>
              </a:rPr>
              <a:t> - Internal Router</a:t>
            </a:r>
          </a:p>
          <a:p>
            <a:pPr>
              <a:spcBef>
                <a:spcPct val="0"/>
              </a:spcBef>
            </a:pPr>
            <a:endParaRPr lang="fr-FR" sz="1400" b="1">
              <a:latin typeface="Times New Roman" pitchFamily="18" charset="0"/>
              <a:cs typeface="Times New Roman" pitchFamily="18" charset="0"/>
            </a:endParaRPr>
          </a:p>
          <a:p>
            <a:pPr>
              <a:spcBef>
                <a:spcPct val="0"/>
              </a:spcBef>
            </a:pPr>
            <a:r>
              <a:rPr lang="fr-FR" sz="1400" b="1">
                <a:latin typeface="Times New Roman" pitchFamily="18" charset="0"/>
                <a:cs typeface="Times New Roman" pitchFamily="18" charset="0"/>
              </a:rPr>
              <a:t>interface ethernet 1</a:t>
            </a:r>
          </a:p>
          <a:p>
            <a:pPr>
              <a:spcBef>
                <a:spcPct val="0"/>
              </a:spcBef>
            </a:pPr>
            <a:r>
              <a:rPr lang="fr-FR" sz="1400" b="1">
                <a:latin typeface="Times New Roman" pitchFamily="18" charset="0"/>
                <a:cs typeface="Times New Roman" pitchFamily="18" charset="0"/>
              </a:rPr>
              <a:t>ip address 131.108.1.1  255.255.255.0</a:t>
            </a:r>
          </a:p>
          <a:p>
            <a:pPr>
              <a:spcBef>
                <a:spcPct val="0"/>
              </a:spcBef>
            </a:pPr>
            <a:endParaRPr lang="fr-FR" sz="1400" b="1">
              <a:latin typeface="Times New Roman" pitchFamily="18" charset="0"/>
              <a:cs typeface="Times New Roman" pitchFamily="18" charset="0"/>
            </a:endParaRPr>
          </a:p>
          <a:p>
            <a:pPr>
              <a:spcBef>
                <a:spcPct val="0"/>
              </a:spcBef>
            </a:pPr>
            <a:r>
              <a:rPr lang="fr-FR" sz="1400" b="1">
                <a:latin typeface="Times New Roman" pitchFamily="18" charset="0"/>
                <a:cs typeface="Times New Roman" pitchFamily="18" charset="0"/>
              </a:rPr>
              <a:t>router ospf 1</a:t>
            </a:r>
          </a:p>
          <a:p>
            <a:pPr>
              <a:spcBef>
                <a:spcPct val="0"/>
              </a:spcBef>
            </a:pPr>
            <a:r>
              <a:rPr lang="fr-FR" sz="1400" b="1">
                <a:latin typeface="Times New Roman" pitchFamily="18" charset="0"/>
                <a:cs typeface="Times New Roman" pitchFamily="18" charset="0"/>
              </a:rPr>
              <a:t>network 131.108.0.0 0.0.255.255 area 1</a:t>
            </a:r>
          </a:p>
          <a:p>
            <a:pPr>
              <a:spcBef>
                <a:spcPct val="0"/>
              </a:spcBef>
            </a:pPr>
            <a:endParaRPr lang="fr-FR" sz="1400" b="1">
              <a:latin typeface="Times New Roman" pitchFamily="18" charset="0"/>
              <a:cs typeface="Times New Roman" pitchFamily="18" charset="0"/>
            </a:endParaRPr>
          </a:p>
          <a:p>
            <a:pPr>
              <a:spcBef>
                <a:spcPct val="0"/>
              </a:spcBef>
            </a:pPr>
            <a:r>
              <a:rPr lang="fr-FR" sz="1400" b="1">
                <a:solidFill>
                  <a:srgbClr val="CC0000"/>
                </a:solidFill>
                <a:latin typeface="Times New Roman" pitchFamily="18" charset="0"/>
                <a:cs typeface="Times New Roman" pitchFamily="18" charset="0"/>
              </a:rPr>
              <a:t>Router B</a:t>
            </a:r>
            <a:r>
              <a:rPr lang="fr-FR" sz="1400" b="1">
                <a:latin typeface="Times New Roman" pitchFamily="18" charset="0"/>
                <a:cs typeface="Times New Roman" pitchFamily="18" charset="0"/>
              </a:rPr>
              <a:t> - Internal Router</a:t>
            </a:r>
          </a:p>
          <a:p>
            <a:pPr>
              <a:spcBef>
                <a:spcPct val="0"/>
              </a:spcBef>
            </a:pPr>
            <a:endParaRPr lang="fr-FR" sz="1400" b="1">
              <a:latin typeface="Times New Roman" pitchFamily="18" charset="0"/>
              <a:cs typeface="Times New Roman" pitchFamily="18" charset="0"/>
            </a:endParaRPr>
          </a:p>
          <a:p>
            <a:pPr>
              <a:spcBef>
                <a:spcPct val="0"/>
              </a:spcBef>
            </a:pPr>
            <a:r>
              <a:rPr lang="fr-FR" sz="1400" b="1">
                <a:latin typeface="Times New Roman" pitchFamily="18" charset="0"/>
                <a:cs typeface="Times New Roman" pitchFamily="18" charset="0"/>
              </a:rPr>
              <a:t>interface ethernet 2</a:t>
            </a:r>
          </a:p>
          <a:p>
            <a:pPr>
              <a:spcBef>
                <a:spcPct val="0"/>
              </a:spcBef>
            </a:pPr>
            <a:r>
              <a:rPr lang="fr-FR" sz="1400" b="1">
                <a:latin typeface="Times New Roman" pitchFamily="18" charset="0"/>
                <a:cs typeface="Times New Roman" pitchFamily="18" charset="0"/>
              </a:rPr>
              <a:t>ip address 131.108.1.2 255.255.255.0</a:t>
            </a:r>
          </a:p>
          <a:p>
            <a:pPr>
              <a:spcBef>
                <a:spcPct val="0"/>
              </a:spcBef>
            </a:pPr>
            <a:endParaRPr lang="fr-FR" sz="1400" b="1">
              <a:latin typeface="Times New Roman" pitchFamily="18" charset="0"/>
              <a:cs typeface="Times New Roman" pitchFamily="18" charset="0"/>
            </a:endParaRPr>
          </a:p>
          <a:p>
            <a:pPr>
              <a:spcBef>
                <a:spcPct val="0"/>
              </a:spcBef>
            </a:pPr>
            <a:r>
              <a:rPr lang="fr-FR" sz="1400" b="1">
                <a:latin typeface="Times New Roman" pitchFamily="18" charset="0"/>
                <a:cs typeface="Times New Roman" pitchFamily="18" charset="0"/>
              </a:rPr>
              <a:t>router ospf 202</a:t>
            </a:r>
          </a:p>
          <a:p>
            <a:pPr>
              <a:spcBef>
                <a:spcPct val="0"/>
              </a:spcBef>
            </a:pPr>
            <a:r>
              <a:rPr lang="fr-FR" sz="1400" b="1">
                <a:latin typeface="Times New Roman" pitchFamily="18" charset="0"/>
                <a:cs typeface="Times New Roman" pitchFamily="18" charset="0"/>
              </a:rPr>
              <a:t>network 131.108.0.0 0.0.255.255 area 1</a:t>
            </a:r>
          </a:p>
          <a:p>
            <a:pPr>
              <a:spcBef>
                <a:spcPct val="0"/>
              </a:spcBef>
            </a:pPr>
            <a:endParaRPr lang="fr-FR" sz="1400" b="1">
              <a:latin typeface="Times New Roman" pitchFamily="18" charset="0"/>
              <a:cs typeface="Times New Roman" pitchFamily="18" charset="0"/>
            </a:endParaRPr>
          </a:p>
          <a:p>
            <a:pPr>
              <a:spcBef>
                <a:spcPct val="0"/>
              </a:spcBef>
            </a:pPr>
            <a:r>
              <a:rPr lang="fr-FR" sz="1400" b="1">
                <a:solidFill>
                  <a:srgbClr val="CC0000"/>
                </a:solidFill>
                <a:latin typeface="Times New Roman" pitchFamily="18" charset="0"/>
                <a:cs typeface="Times New Roman" pitchFamily="18" charset="0"/>
              </a:rPr>
              <a:t>Router C</a:t>
            </a:r>
            <a:r>
              <a:rPr lang="fr-FR" sz="1400" b="1">
                <a:latin typeface="Times New Roman" pitchFamily="18" charset="0"/>
                <a:cs typeface="Times New Roman" pitchFamily="18" charset="0"/>
              </a:rPr>
              <a:t> - Area Border Router</a:t>
            </a:r>
          </a:p>
          <a:p>
            <a:pPr>
              <a:spcBef>
                <a:spcPct val="0"/>
              </a:spcBef>
            </a:pPr>
            <a:endParaRPr lang="fr-FR" sz="1400" b="1">
              <a:latin typeface="Times New Roman" pitchFamily="18" charset="0"/>
              <a:cs typeface="Times New Roman" pitchFamily="18" charset="0"/>
            </a:endParaRPr>
          </a:p>
          <a:p>
            <a:pPr>
              <a:spcBef>
                <a:spcPct val="0"/>
              </a:spcBef>
            </a:pPr>
            <a:r>
              <a:rPr lang="fr-FR" sz="1400" b="1">
                <a:latin typeface="Times New Roman" pitchFamily="18" charset="0"/>
                <a:cs typeface="Times New Roman" pitchFamily="18" charset="0"/>
              </a:rPr>
              <a:t>interface ethernet 3</a:t>
            </a:r>
          </a:p>
          <a:p>
            <a:pPr>
              <a:spcBef>
                <a:spcPct val="0"/>
              </a:spcBef>
            </a:pPr>
            <a:r>
              <a:rPr lang="fr-FR" sz="1400" b="1">
                <a:latin typeface="Times New Roman" pitchFamily="18" charset="0"/>
                <a:cs typeface="Times New Roman" pitchFamily="18" charset="0"/>
              </a:rPr>
              <a:t>ip address 131.108.1.3 255.255.255.0</a:t>
            </a:r>
          </a:p>
          <a:p>
            <a:pPr>
              <a:spcBef>
                <a:spcPct val="0"/>
              </a:spcBef>
            </a:pPr>
            <a:endParaRPr lang="fr-FR" sz="1400" b="1">
              <a:latin typeface="Times New Roman" pitchFamily="18" charset="0"/>
              <a:cs typeface="Times New Roman" pitchFamily="18" charset="0"/>
            </a:endParaRPr>
          </a:p>
          <a:p>
            <a:pPr>
              <a:spcBef>
                <a:spcPct val="0"/>
              </a:spcBef>
            </a:pPr>
            <a:r>
              <a:rPr lang="fr-FR" sz="1400" b="1">
                <a:latin typeface="Times New Roman" pitchFamily="18" charset="0"/>
                <a:cs typeface="Times New Roman" pitchFamily="18" charset="0"/>
              </a:rPr>
              <a:t>interface serial 0</a:t>
            </a:r>
          </a:p>
          <a:p>
            <a:pPr>
              <a:spcBef>
                <a:spcPct val="0"/>
              </a:spcBef>
            </a:pPr>
            <a:r>
              <a:rPr lang="fr-FR" sz="1400" b="1">
                <a:latin typeface="Times New Roman" pitchFamily="18" charset="0"/>
                <a:cs typeface="Times New Roman" pitchFamily="18" charset="0"/>
              </a:rPr>
              <a:t>ip address 131.108.2.3 255.255.255.0</a:t>
            </a:r>
          </a:p>
          <a:p>
            <a:pPr>
              <a:spcBef>
                <a:spcPct val="0"/>
              </a:spcBef>
            </a:pPr>
            <a:endParaRPr lang="fr-FR" sz="1400" b="1">
              <a:latin typeface="Times New Roman" pitchFamily="18" charset="0"/>
              <a:cs typeface="Times New Roman" pitchFamily="18" charset="0"/>
            </a:endParaRPr>
          </a:p>
          <a:p>
            <a:pPr>
              <a:spcBef>
                <a:spcPct val="0"/>
              </a:spcBef>
            </a:pPr>
            <a:r>
              <a:rPr lang="fr-FR" sz="1400" b="1">
                <a:latin typeface="Times New Roman" pitchFamily="18" charset="0"/>
                <a:cs typeface="Times New Roman" pitchFamily="18" charset="0"/>
              </a:rPr>
              <a:t>router ospf 999</a:t>
            </a:r>
          </a:p>
          <a:p>
            <a:pPr>
              <a:spcBef>
                <a:spcPct val="0"/>
              </a:spcBef>
            </a:pPr>
            <a:r>
              <a:rPr lang="fr-FR" sz="1400" b="1">
                <a:latin typeface="Times New Roman" pitchFamily="18" charset="0"/>
                <a:cs typeface="Times New Roman" pitchFamily="18" charset="0"/>
              </a:rPr>
              <a:t>network 131.108.1.0 0.0.0.255 area 1</a:t>
            </a:r>
          </a:p>
          <a:p>
            <a:pPr>
              <a:spcBef>
                <a:spcPct val="0"/>
              </a:spcBef>
            </a:pPr>
            <a:r>
              <a:rPr lang="fr-FR" sz="1400" b="1">
                <a:latin typeface="Times New Roman" pitchFamily="18" charset="0"/>
                <a:cs typeface="Times New Roman" pitchFamily="18" charset="0"/>
              </a:rPr>
              <a:t>network 131.108.2.0 0.0.0.255 area 0</a:t>
            </a:r>
          </a:p>
          <a:p>
            <a:pPr>
              <a:spcBef>
                <a:spcPct val="0"/>
              </a:spcBef>
            </a:pPr>
            <a:endParaRPr lang="fr-FR" sz="1000">
              <a:latin typeface="Verdana" pitchFamily="34" charset="0"/>
            </a:endParaRPr>
          </a:p>
        </p:txBody>
      </p:sp>
      <p:pic>
        <p:nvPicPr>
          <p:cNvPr id="37891" name="Picture 4"/>
          <p:cNvPicPr>
            <a:picLocks noChangeAspect="1" noChangeArrowheads="1"/>
          </p:cNvPicPr>
          <p:nvPr/>
        </p:nvPicPr>
        <p:blipFill>
          <a:blip r:embed="rId3"/>
          <a:srcRect/>
          <a:stretch>
            <a:fillRect/>
          </a:stretch>
        </p:blipFill>
        <p:spPr bwMode="auto">
          <a:xfrm>
            <a:off x="4808538" y="836613"/>
            <a:ext cx="4846637" cy="5281612"/>
          </a:xfrm>
          <a:prstGeom prst="rect">
            <a:avLst/>
          </a:prstGeom>
          <a:noFill/>
          <a:ln w="9525">
            <a:noFill/>
            <a:miter lim="800000"/>
            <a:headEnd/>
            <a:tailEnd/>
          </a:ln>
        </p:spPr>
      </p:pic>
      <p:sp>
        <p:nvSpPr>
          <p:cNvPr id="37892" name="Rectangle 6"/>
          <p:cNvSpPr>
            <a:spLocks noChangeArrowheads="1"/>
          </p:cNvSpPr>
          <p:nvPr/>
        </p:nvSpPr>
        <p:spPr bwMode="auto">
          <a:xfrm>
            <a:off x="488950" y="260350"/>
            <a:ext cx="6881813" cy="396875"/>
          </a:xfrm>
          <a:prstGeom prst="rect">
            <a:avLst/>
          </a:prstGeom>
          <a:noFill/>
          <a:ln w="9525">
            <a:noFill/>
            <a:miter lim="800000"/>
            <a:headEnd/>
            <a:tailEnd/>
          </a:ln>
        </p:spPr>
        <p:txBody>
          <a:bodyPr wrap="none">
            <a:spAutoFit/>
          </a:bodyPr>
          <a:lstStyle/>
          <a:p>
            <a:pPr>
              <a:spcBef>
                <a:spcPct val="0"/>
              </a:spcBef>
            </a:pPr>
            <a:r>
              <a:rPr lang="fr-FR" sz="2000" b="1">
                <a:latin typeface="Times New Roman" pitchFamily="18" charset="0"/>
                <a:cs typeface="Times New Roman" pitchFamily="18" charset="0"/>
              </a:rPr>
              <a:t>Exemple de configuration de l’OSPF avec des routeur CISCO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58775" y="358775"/>
            <a:ext cx="9356725" cy="631825"/>
          </a:xfrm>
        </p:spPr>
        <p:txBody>
          <a:bodyPr/>
          <a:lstStyle/>
          <a:p>
            <a:pPr eaLnBrk="1" hangingPunct="1">
              <a:defRPr/>
            </a:pPr>
            <a:r>
              <a:rPr lang="fr-FR" sz="3600" dirty="0" smtClean="0">
                <a:latin typeface="+mn-lt"/>
              </a:rPr>
              <a:t>Le routage dynamique</a:t>
            </a:r>
          </a:p>
        </p:txBody>
      </p:sp>
      <p:sp>
        <p:nvSpPr>
          <p:cNvPr id="6147" name="Rectangle 7"/>
          <p:cNvSpPr>
            <a:spLocks noChangeArrowheads="1"/>
          </p:cNvSpPr>
          <p:nvPr/>
        </p:nvSpPr>
        <p:spPr bwMode="auto">
          <a:xfrm>
            <a:off x="685800" y="1114425"/>
            <a:ext cx="8534400" cy="4168775"/>
          </a:xfrm>
          <a:prstGeom prst="rect">
            <a:avLst/>
          </a:prstGeom>
          <a:noFill/>
          <a:ln w="12700">
            <a:noFill/>
            <a:miter lim="800000"/>
            <a:headEnd/>
            <a:tailEnd type="none" w="lg" len="med"/>
          </a:ln>
        </p:spPr>
        <p:txBody>
          <a:bodyPr lIns="90000" tIns="46800" rIns="90000" bIns="46800">
            <a:spAutoFit/>
          </a:bodyPr>
          <a:lstStyle/>
          <a:p>
            <a:pPr>
              <a:buFont typeface="Arial" charset="0"/>
              <a:buChar char="•"/>
            </a:pPr>
            <a:r>
              <a:rPr lang="fr-FR" sz="1800">
                <a:latin typeface="Times New Roman" pitchFamily="18" charset="0"/>
              </a:rPr>
              <a:t>Le routeur </a:t>
            </a:r>
            <a:r>
              <a:rPr lang="fr-FR" sz="1800">
                <a:solidFill>
                  <a:srgbClr val="FF0000"/>
                </a:solidFill>
                <a:latin typeface="Times New Roman" pitchFamily="18" charset="0"/>
              </a:rPr>
              <a:t>assimile ( apprennent )</a:t>
            </a:r>
            <a:r>
              <a:rPr lang="fr-FR" sz="1800">
                <a:latin typeface="Times New Roman" pitchFamily="18" charset="0"/>
              </a:rPr>
              <a:t> dynamiquement de nouvelles informations de routage (grâce à des protocoles spécifiques) vers d'autres réseaux.</a:t>
            </a:r>
          </a:p>
          <a:p>
            <a:pPr>
              <a:buFont typeface="Arial" charset="0"/>
              <a:buChar char="•"/>
            </a:pPr>
            <a:r>
              <a:rPr lang="fr-FR" sz="1800">
                <a:latin typeface="Times New Roman" pitchFamily="18" charset="0"/>
                <a:cs typeface="Times New Roman" pitchFamily="18" charset="0"/>
              </a:rPr>
              <a:t>Lorsqu'un algorithme de routage met à jour une table de routage, </a:t>
            </a:r>
            <a:r>
              <a:rPr lang="fr-FR" sz="1800" b="1">
                <a:solidFill>
                  <a:srgbClr val="FF0000"/>
                </a:solidFill>
                <a:latin typeface="Times New Roman" pitchFamily="18" charset="0"/>
                <a:cs typeface="Times New Roman" pitchFamily="18" charset="0"/>
              </a:rPr>
              <a:t>son principal objectif est de déterminer la meilleure information à inclure dans la table afin de trouver le meilleur chemin</a:t>
            </a:r>
            <a:r>
              <a:rPr lang="fr-FR" sz="1800" b="1">
                <a:latin typeface="Times New Roman" pitchFamily="18" charset="0"/>
                <a:cs typeface="Times New Roman" pitchFamily="18" charset="0"/>
              </a:rPr>
              <a:t>. </a:t>
            </a:r>
          </a:p>
          <a:p>
            <a:pPr>
              <a:buFont typeface="Arial" charset="0"/>
              <a:buChar char="•"/>
            </a:pPr>
            <a:r>
              <a:rPr lang="fr-FR" sz="1800">
                <a:latin typeface="Times New Roman" pitchFamily="18" charset="0"/>
                <a:cs typeface="Times New Roman" pitchFamily="18" charset="0"/>
              </a:rPr>
              <a:t>  A chaque lien du réseau est associé une valeur appelée METRIQUE </a:t>
            </a:r>
          </a:p>
          <a:p>
            <a:pPr>
              <a:buFont typeface="Arial" charset="0"/>
              <a:buChar char="•"/>
            </a:pPr>
            <a:r>
              <a:rPr lang="fr-FR" sz="1800">
                <a:latin typeface="Times New Roman" pitchFamily="18" charset="0"/>
                <a:cs typeface="Times New Roman" pitchFamily="18" charset="0"/>
              </a:rPr>
              <a:t> Tant que la métrique  est petite </a:t>
            </a:r>
            <a:r>
              <a:rPr lang="fr-FR" sz="1800">
                <a:latin typeface="Times New Roman" pitchFamily="18" charset="0"/>
                <a:cs typeface="Times New Roman" pitchFamily="18" charset="0"/>
                <a:sym typeface="Wingdings" pitchFamily="2" charset="2"/>
              </a:rPr>
              <a:t> </a:t>
            </a:r>
            <a:r>
              <a:rPr lang="fr-FR" sz="1800">
                <a:latin typeface="Times New Roman" pitchFamily="18" charset="0"/>
                <a:cs typeface="Times New Roman" pitchFamily="18" charset="0"/>
              </a:rPr>
              <a:t> meilleur est le chemin. </a:t>
            </a:r>
          </a:p>
          <a:p>
            <a:pPr>
              <a:buFont typeface="Arial" charset="0"/>
              <a:buChar char="•"/>
            </a:pPr>
            <a:r>
              <a:rPr lang="fr-FR" sz="1800">
                <a:latin typeface="Times New Roman" pitchFamily="18" charset="0"/>
                <a:cs typeface="Times New Roman" pitchFamily="18" charset="0"/>
              </a:rPr>
              <a:t>La métrique est utilisé pour choisir </a:t>
            </a:r>
            <a:r>
              <a:rPr lang="fr-FR" sz="1800">
                <a:solidFill>
                  <a:srgbClr val="FF0000"/>
                </a:solidFill>
                <a:latin typeface="Times New Roman" pitchFamily="18" charset="0"/>
                <a:cs typeface="Times New Roman" pitchFamily="18" charset="0"/>
              </a:rPr>
              <a:t>le meilleur chemin</a:t>
            </a:r>
            <a:r>
              <a:rPr lang="fr-FR" sz="1800">
                <a:latin typeface="Times New Roman" pitchFamily="18" charset="0"/>
                <a:cs typeface="Times New Roman" pitchFamily="18" charset="0"/>
              </a:rPr>
              <a:t> .</a:t>
            </a:r>
          </a:p>
          <a:p>
            <a:r>
              <a:rPr lang="fr-FR" sz="1800">
                <a:latin typeface="Times New Roman" pitchFamily="18" charset="0"/>
                <a:cs typeface="Times New Roman" pitchFamily="18" charset="0"/>
              </a:rPr>
              <a:t> </a:t>
            </a:r>
          </a:p>
          <a:p>
            <a:pPr>
              <a:buFont typeface="Arial" charset="0"/>
              <a:buChar char="•"/>
            </a:pPr>
            <a:endParaRPr lang="fr-FR" sz="2000">
              <a:latin typeface="Times New Roman" pitchFamily="18" charset="0"/>
            </a:endParaRPr>
          </a:p>
          <a:p>
            <a:endParaRPr lang="fr-FR" sz="2000"/>
          </a:p>
        </p:txBody>
      </p:sp>
      <p:grpSp>
        <p:nvGrpSpPr>
          <p:cNvPr id="6148" name="Group 287"/>
          <p:cNvGrpSpPr>
            <a:grpSpLocks/>
          </p:cNvGrpSpPr>
          <p:nvPr/>
        </p:nvGrpSpPr>
        <p:grpSpPr bwMode="auto">
          <a:xfrm>
            <a:off x="2452688" y="4000500"/>
            <a:ext cx="5429250" cy="2571750"/>
            <a:chOff x="144" y="1728"/>
            <a:chExt cx="2544" cy="1858"/>
          </a:xfrm>
        </p:grpSpPr>
        <p:grpSp>
          <p:nvGrpSpPr>
            <p:cNvPr id="6149" name="Group 34"/>
            <p:cNvGrpSpPr>
              <a:grpSpLocks/>
            </p:cNvGrpSpPr>
            <p:nvPr/>
          </p:nvGrpSpPr>
          <p:grpSpPr bwMode="auto">
            <a:xfrm>
              <a:off x="480" y="2016"/>
              <a:ext cx="480" cy="370"/>
              <a:chOff x="624" y="2064"/>
              <a:chExt cx="480" cy="370"/>
            </a:xfrm>
          </p:grpSpPr>
          <p:sp>
            <p:nvSpPr>
              <p:cNvPr id="6174" name="AutoShape 6"/>
              <p:cNvSpPr>
                <a:spLocks noChangeArrowheads="1"/>
              </p:cNvSpPr>
              <p:nvPr/>
            </p:nvSpPr>
            <p:spPr bwMode="auto">
              <a:xfrm>
                <a:off x="624" y="2064"/>
                <a:ext cx="480" cy="370"/>
              </a:xfrm>
              <a:prstGeom prst="can">
                <a:avLst>
                  <a:gd name="adj" fmla="val 50000"/>
                </a:avLst>
              </a:prstGeom>
              <a:solidFill>
                <a:srgbClr val="DDDDDD"/>
              </a:solidFill>
              <a:ln w="12700">
                <a:solidFill>
                  <a:schemeClr val="tx1"/>
                </a:solidFill>
                <a:round/>
                <a:headEnd/>
                <a:tailEnd type="none" w="lg" len="med"/>
              </a:ln>
            </p:spPr>
            <p:txBody>
              <a:bodyPr lIns="90000" tIns="46800" rIns="90000" bIns="46800" anchor="ctr"/>
              <a:lstStyle/>
              <a:p>
                <a:pPr algn="ctr"/>
                <a:endParaRPr lang="fr-FR" sz="1400"/>
              </a:p>
            </p:txBody>
          </p:sp>
          <p:sp>
            <p:nvSpPr>
              <p:cNvPr id="6175" name="Text Box 8"/>
              <p:cNvSpPr txBox="1">
                <a:spLocks noChangeArrowheads="1"/>
              </p:cNvSpPr>
              <p:nvPr/>
            </p:nvSpPr>
            <p:spPr bwMode="auto">
              <a:xfrm>
                <a:off x="768" y="2064"/>
                <a:ext cx="208" cy="212"/>
              </a:xfrm>
              <a:prstGeom prst="rect">
                <a:avLst/>
              </a:prstGeom>
              <a:noFill/>
              <a:ln w="12700">
                <a:noFill/>
                <a:miter lim="800000"/>
                <a:headEnd/>
                <a:tailEnd type="none" w="lg" len="med"/>
              </a:ln>
            </p:spPr>
            <p:txBody>
              <a:bodyPr wrap="none" lIns="90000" tIns="46800" rIns="90000" bIns="46800">
                <a:spAutoFit/>
              </a:bodyPr>
              <a:lstStyle/>
              <a:p>
                <a:r>
                  <a:rPr lang="fr-FR" sz="1600"/>
                  <a:t>A</a:t>
                </a:r>
              </a:p>
            </p:txBody>
          </p:sp>
        </p:grpSp>
        <p:grpSp>
          <p:nvGrpSpPr>
            <p:cNvPr id="6150" name="Group 10"/>
            <p:cNvGrpSpPr>
              <a:grpSpLocks/>
            </p:cNvGrpSpPr>
            <p:nvPr/>
          </p:nvGrpSpPr>
          <p:grpSpPr bwMode="auto">
            <a:xfrm>
              <a:off x="1296" y="2448"/>
              <a:ext cx="480" cy="370"/>
              <a:chOff x="1920" y="2208"/>
              <a:chExt cx="480" cy="370"/>
            </a:xfrm>
          </p:grpSpPr>
          <p:sp>
            <p:nvSpPr>
              <p:cNvPr id="6172" name="AutoShape 11"/>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6173" name="Text Box 12"/>
              <p:cNvSpPr txBox="1">
                <a:spLocks noChangeArrowheads="1"/>
              </p:cNvSpPr>
              <p:nvPr/>
            </p:nvSpPr>
            <p:spPr bwMode="auto">
              <a:xfrm>
                <a:off x="2064" y="2208"/>
                <a:ext cx="195" cy="212"/>
              </a:xfrm>
              <a:prstGeom prst="rect">
                <a:avLst/>
              </a:prstGeom>
              <a:noFill/>
              <a:ln w="12700">
                <a:noFill/>
                <a:miter lim="800000"/>
                <a:headEnd/>
                <a:tailEnd type="none" w="lg" len="med"/>
              </a:ln>
            </p:spPr>
            <p:txBody>
              <a:bodyPr wrap="none" lIns="90000" tIns="46800" rIns="90000" bIns="46800">
                <a:spAutoFit/>
              </a:bodyPr>
              <a:lstStyle/>
              <a:p>
                <a:r>
                  <a:rPr lang="fr-FR" sz="1600"/>
                  <a:t>B</a:t>
                </a:r>
              </a:p>
            </p:txBody>
          </p:sp>
        </p:grpSp>
        <p:grpSp>
          <p:nvGrpSpPr>
            <p:cNvPr id="6151" name="Group 13"/>
            <p:cNvGrpSpPr>
              <a:grpSpLocks/>
            </p:cNvGrpSpPr>
            <p:nvPr/>
          </p:nvGrpSpPr>
          <p:grpSpPr bwMode="auto">
            <a:xfrm>
              <a:off x="2064" y="3216"/>
              <a:ext cx="480" cy="370"/>
              <a:chOff x="1920" y="2208"/>
              <a:chExt cx="480" cy="370"/>
            </a:xfrm>
          </p:grpSpPr>
          <p:sp>
            <p:nvSpPr>
              <p:cNvPr id="6170" name="AutoShape 14"/>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6171" name="Text Box 15"/>
              <p:cNvSpPr txBox="1">
                <a:spLocks noChangeArrowheads="1"/>
              </p:cNvSpPr>
              <p:nvPr/>
            </p:nvSpPr>
            <p:spPr bwMode="auto">
              <a:xfrm>
                <a:off x="2064" y="2208"/>
                <a:ext cx="191" cy="212"/>
              </a:xfrm>
              <a:prstGeom prst="rect">
                <a:avLst/>
              </a:prstGeom>
              <a:noFill/>
              <a:ln w="12700">
                <a:noFill/>
                <a:miter lim="800000"/>
                <a:headEnd/>
                <a:tailEnd type="none" w="lg" len="med"/>
              </a:ln>
            </p:spPr>
            <p:txBody>
              <a:bodyPr wrap="none" lIns="90000" tIns="46800" rIns="90000" bIns="46800">
                <a:spAutoFit/>
              </a:bodyPr>
              <a:lstStyle/>
              <a:p>
                <a:r>
                  <a:rPr lang="fr-FR" sz="1600"/>
                  <a:t>C</a:t>
                </a:r>
              </a:p>
            </p:txBody>
          </p:sp>
        </p:grpSp>
        <p:grpSp>
          <p:nvGrpSpPr>
            <p:cNvPr id="6152" name="Group 16"/>
            <p:cNvGrpSpPr>
              <a:grpSpLocks/>
            </p:cNvGrpSpPr>
            <p:nvPr/>
          </p:nvGrpSpPr>
          <p:grpSpPr bwMode="auto">
            <a:xfrm>
              <a:off x="144" y="3120"/>
              <a:ext cx="480" cy="370"/>
              <a:chOff x="1920" y="2208"/>
              <a:chExt cx="480" cy="370"/>
            </a:xfrm>
          </p:grpSpPr>
          <p:sp>
            <p:nvSpPr>
              <p:cNvPr id="6168" name="AutoShape 17"/>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6169" name="Text Box 18"/>
              <p:cNvSpPr txBox="1">
                <a:spLocks noChangeArrowheads="1"/>
              </p:cNvSpPr>
              <p:nvPr/>
            </p:nvSpPr>
            <p:spPr bwMode="auto">
              <a:xfrm>
                <a:off x="2064" y="2208"/>
                <a:ext cx="206" cy="212"/>
              </a:xfrm>
              <a:prstGeom prst="rect">
                <a:avLst/>
              </a:prstGeom>
              <a:noFill/>
              <a:ln w="12700">
                <a:noFill/>
                <a:miter lim="800000"/>
                <a:headEnd/>
                <a:tailEnd type="none" w="lg" len="med"/>
              </a:ln>
            </p:spPr>
            <p:txBody>
              <a:bodyPr wrap="none" lIns="90000" tIns="46800" rIns="90000" bIns="46800">
                <a:spAutoFit/>
              </a:bodyPr>
              <a:lstStyle/>
              <a:p>
                <a:r>
                  <a:rPr lang="fr-FR" sz="1600"/>
                  <a:t>D</a:t>
                </a:r>
              </a:p>
            </p:txBody>
          </p:sp>
        </p:grpSp>
        <p:grpSp>
          <p:nvGrpSpPr>
            <p:cNvPr id="6153" name="Group 19"/>
            <p:cNvGrpSpPr>
              <a:grpSpLocks/>
            </p:cNvGrpSpPr>
            <p:nvPr/>
          </p:nvGrpSpPr>
          <p:grpSpPr bwMode="auto">
            <a:xfrm>
              <a:off x="2112" y="1728"/>
              <a:ext cx="480" cy="370"/>
              <a:chOff x="1920" y="2208"/>
              <a:chExt cx="480" cy="370"/>
            </a:xfrm>
          </p:grpSpPr>
          <p:sp>
            <p:nvSpPr>
              <p:cNvPr id="6166" name="AutoShape 20"/>
              <p:cNvSpPr>
                <a:spLocks noChangeArrowheads="1"/>
              </p:cNvSpPr>
              <p:nvPr/>
            </p:nvSpPr>
            <p:spPr bwMode="auto">
              <a:xfrm>
                <a:off x="1920" y="2208"/>
                <a:ext cx="480" cy="370"/>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400"/>
              </a:p>
            </p:txBody>
          </p:sp>
          <p:sp>
            <p:nvSpPr>
              <p:cNvPr id="6167" name="Text Box 21"/>
              <p:cNvSpPr txBox="1">
                <a:spLocks noChangeArrowheads="1"/>
              </p:cNvSpPr>
              <p:nvPr/>
            </p:nvSpPr>
            <p:spPr bwMode="auto">
              <a:xfrm>
                <a:off x="2064" y="2208"/>
                <a:ext cx="194" cy="212"/>
              </a:xfrm>
              <a:prstGeom prst="rect">
                <a:avLst/>
              </a:prstGeom>
              <a:noFill/>
              <a:ln w="12700">
                <a:noFill/>
                <a:miter lim="800000"/>
                <a:headEnd/>
                <a:tailEnd type="none" w="lg" len="med"/>
              </a:ln>
            </p:spPr>
            <p:txBody>
              <a:bodyPr wrap="none" lIns="90000" tIns="46800" rIns="90000" bIns="46800">
                <a:spAutoFit/>
              </a:bodyPr>
              <a:lstStyle/>
              <a:p>
                <a:r>
                  <a:rPr lang="fr-FR" sz="1600"/>
                  <a:t>E</a:t>
                </a:r>
              </a:p>
            </p:txBody>
          </p:sp>
        </p:grpSp>
        <p:sp>
          <p:nvSpPr>
            <p:cNvPr id="6154" name="Freeform 22"/>
            <p:cNvSpPr>
              <a:spLocks/>
            </p:cNvSpPr>
            <p:nvPr/>
          </p:nvSpPr>
          <p:spPr bwMode="auto">
            <a:xfrm>
              <a:off x="1056" y="1840"/>
              <a:ext cx="912" cy="224"/>
            </a:xfrm>
            <a:custGeom>
              <a:avLst/>
              <a:gdLst>
                <a:gd name="T0" fmla="*/ 0 w 912"/>
                <a:gd name="T1" fmla="*/ 224 h 224"/>
                <a:gd name="T2" fmla="*/ 432 w 912"/>
                <a:gd name="T3" fmla="*/ 32 h 224"/>
                <a:gd name="T4" fmla="*/ 912 w 912"/>
                <a:gd name="T5" fmla="*/ 32 h 224"/>
                <a:gd name="T6" fmla="*/ 0 60000 65536"/>
                <a:gd name="T7" fmla="*/ 0 60000 65536"/>
                <a:gd name="T8" fmla="*/ 0 60000 65536"/>
                <a:gd name="T9" fmla="*/ 0 w 912"/>
                <a:gd name="T10" fmla="*/ 0 h 224"/>
                <a:gd name="T11" fmla="*/ 912 w 912"/>
                <a:gd name="T12" fmla="*/ 224 h 224"/>
              </a:gdLst>
              <a:ahLst/>
              <a:cxnLst>
                <a:cxn ang="T6">
                  <a:pos x="T0" y="T1"/>
                </a:cxn>
                <a:cxn ang="T7">
                  <a:pos x="T2" y="T3"/>
                </a:cxn>
                <a:cxn ang="T8">
                  <a:pos x="T4" y="T5"/>
                </a:cxn>
              </a:cxnLst>
              <a:rect l="T9" t="T10" r="T11" b="T12"/>
              <a:pathLst>
                <a:path w="912" h="224">
                  <a:moveTo>
                    <a:pt x="0" y="224"/>
                  </a:moveTo>
                  <a:cubicBezTo>
                    <a:pt x="140" y="144"/>
                    <a:pt x="280" y="64"/>
                    <a:pt x="432" y="32"/>
                  </a:cubicBezTo>
                  <a:cubicBezTo>
                    <a:pt x="584" y="0"/>
                    <a:pt x="748" y="16"/>
                    <a:pt x="912" y="32"/>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6155" name="Freeform 23"/>
            <p:cNvSpPr>
              <a:spLocks/>
            </p:cNvSpPr>
            <p:nvPr/>
          </p:nvSpPr>
          <p:spPr bwMode="auto">
            <a:xfrm>
              <a:off x="2464" y="2104"/>
              <a:ext cx="224" cy="1064"/>
            </a:xfrm>
            <a:custGeom>
              <a:avLst/>
              <a:gdLst>
                <a:gd name="T0" fmla="*/ 32 w 224"/>
                <a:gd name="T1" fmla="*/ 56 h 1064"/>
                <a:gd name="T2" fmla="*/ 32 w 224"/>
                <a:gd name="T3" fmla="*/ 104 h 1064"/>
                <a:gd name="T4" fmla="*/ 224 w 224"/>
                <a:gd name="T5" fmla="*/ 680 h 1064"/>
                <a:gd name="T6" fmla="*/ 32 w 224"/>
                <a:gd name="T7" fmla="*/ 1064 h 1064"/>
                <a:gd name="T8" fmla="*/ 0 60000 65536"/>
                <a:gd name="T9" fmla="*/ 0 60000 65536"/>
                <a:gd name="T10" fmla="*/ 0 60000 65536"/>
                <a:gd name="T11" fmla="*/ 0 60000 65536"/>
                <a:gd name="T12" fmla="*/ 0 w 224"/>
                <a:gd name="T13" fmla="*/ 0 h 1064"/>
                <a:gd name="T14" fmla="*/ 224 w 224"/>
                <a:gd name="T15" fmla="*/ 1064 h 1064"/>
              </a:gdLst>
              <a:ahLst/>
              <a:cxnLst>
                <a:cxn ang="T8">
                  <a:pos x="T0" y="T1"/>
                </a:cxn>
                <a:cxn ang="T9">
                  <a:pos x="T2" y="T3"/>
                </a:cxn>
                <a:cxn ang="T10">
                  <a:pos x="T4" y="T5"/>
                </a:cxn>
                <a:cxn ang="T11">
                  <a:pos x="T6" y="T7"/>
                </a:cxn>
              </a:cxnLst>
              <a:rect l="T12" t="T13" r="T14" b="T15"/>
              <a:pathLst>
                <a:path w="224" h="1064">
                  <a:moveTo>
                    <a:pt x="32" y="56"/>
                  </a:moveTo>
                  <a:cubicBezTo>
                    <a:pt x="16" y="28"/>
                    <a:pt x="0" y="0"/>
                    <a:pt x="32" y="104"/>
                  </a:cubicBezTo>
                  <a:cubicBezTo>
                    <a:pt x="64" y="208"/>
                    <a:pt x="224" y="520"/>
                    <a:pt x="224" y="680"/>
                  </a:cubicBezTo>
                  <a:cubicBezTo>
                    <a:pt x="224" y="840"/>
                    <a:pt x="128" y="952"/>
                    <a:pt x="32" y="1064"/>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6156" name="Line 24"/>
            <p:cNvSpPr>
              <a:spLocks noChangeShapeType="1"/>
            </p:cNvSpPr>
            <p:nvPr/>
          </p:nvSpPr>
          <p:spPr bwMode="auto">
            <a:xfrm>
              <a:off x="1056" y="2352"/>
              <a:ext cx="192" cy="144"/>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6157" name="Line 25"/>
            <p:cNvSpPr>
              <a:spLocks noChangeShapeType="1"/>
            </p:cNvSpPr>
            <p:nvPr/>
          </p:nvSpPr>
          <p:spPr bwMode="auto">
            <a:xfrm flipH="1">
              <a:off x="480" y="2496"/>
              <a:ext cx="192" cy="528"/>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6158" name="Line 26"/>
            <p:cNvSpPr>
              <a:spLocks noChangeShapeType="1"/>
            </p:cNvSpPr>
            <p:nvPr/>
          </p:nvSpPr>
          <p:spPr bwMode="auto">
            <a:xfrm>
              <a:off x="720" y="3360"/>
              <a:ext cx="1248" cy="48"/>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6159" name="Line 27"/>
            <p:cNvSpPr>
              <a:spLocks noChangeShapeType="1"/>
            </p:cNvSpPr>
            <p:nvPr/>
          </p:nvSpPr>
          <p:spPr bwMode="auto">
            <a:xfrm>
              <a:off x="1776" y="2832"/>
              <a:ext cx="288" cy="336"/>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6160" name="Text Box 28"/>
            <p:cNvSpPr txBox="1">
              <a:spLocks noChangeArrowheads="1"/>
            </p:cNvSpPr>
            <p:nvPr/>
          </p:nvSpPr>
          <p:spPr bwMode="auto">
            <a:xfrm>
              <a:off x="1536" y="1872"/>
              <a:ext cx="192" cy="212"/>
            </a:xfrm>
            <a:prstGeom prst="rect">
              <a:avLst/>
            </a:prstGeom>
            <a:noFill/>
            <a:ln w="12700">
              <a:noFill/>
              <a:miter lim="800000"/>
              <a:headEnd/>
              <a:tailEnd type="none" w="lg" len="med"/>
            </a:ln>
          </p:spPr>
          <p:txBody>
            <a:bodyPr wrap="none" lIns="90000" tIns="46800" rIns="90000" bIns="46800">
              <a:spAutoFit/>
            </a:bodyPr>
            <a:lstStyle/>
            <a:p>
              <a:r>
                <a:rPr lang="fr-FR" sz="1600"/>
                <a:t>4</a:t>
              </a:r>
            </a:p>
          </p:txBody>
        </p:sp>
        <p:sp>
          <p:nvSpPr>
            <p:cNvPr id="6161" name="Text Box 29"/>
            <p:cNvSpPr txBox="1">
              <a:spLocks noChangeArrowheads="1"/>
            </p:cNvSpPr>
            <p:nvPr/>
          </p:nvSpPr>
          <p:spPr bwMode="auto">
            <a:xfrm>
              <a:off x="576" y="2688"/>
              <a:ext cx="172" cy="212"/>
            </a:xfrm>
            <a:prstGeom prst="rect">
              <a:avLst/>
            </a:prstGeom>
            <a:noFill/>
            <a:ln w="12700">
              <a:noFill/>
              <a:miter lim="800000"/>
              <a:headEnd/>
              <a:tailEnd type="none" w="lg" len="med"/>
            </a:ln>
          </p:spPr>
          <p:txBody>
            <a:bodyPr wrap="none" lIns="90000" tIns="46800" rIns="90000" bIns="46800">
              <a:spAutoFit/>
            </a:bodyPr>
            <a:lstStyle/>
            <a:p>
              <a:r>
                <a:rPr lang="fr-FR" sz="1600"/>
                <a:t>1</a:t>
              </a:r>
            </a:p>
          </p:txBody>
        </p:sp>
        <p:sp>
          <p:nvSpPr>
            <p:cNvPr id="6162" name="Text Box 30"/>
            <p:cNvSpPr txBox="1">
              <a:spLocks noChangeArrowheads="1"/>
            </p:cNvSpPr>
            <p:nvPr/>
          </p:nvSpPr>
          <p:spPr bwMode="auto">
            <a:xfrm>
              <a:off x="1104" y="3168"/>
              <a:ext cx="192" cy="212"/>
            </a:xfrm>
            <a:prstGeom prst="rect">
              <a:avLst/>
            </a:prstGeom>
            <a:noFill/>
            <a:ln w="12700">
              <a:noFill/>
              <a:miter lim="800000"/>
              <a:headEnd/>
              <a:tailEnd type="none" w="lg" len="med"/>
            </a:ln>
          </p:spPr>
          <p:txBody>
            <a:bodyPr wrap="none" lIns="90000" tIns="46800" rIns="90000" bIns="46800">
              <a:spAutoFit/>
            </a:bodyPr>
            <a:lstStyle/>
            <a:p>
              <a:r>
                <a:rPr lang="fr-FR" sz="1600"/>
                <a:t>2</a:t>
              </a:r>
            </a:p>
          </p:txBody>
        </p:sp>
        <p:sp>
          <p:nvSpPr>
            <p:cNvPr id="6163" name="Text Box 31"/>
            <p:cNvSpPr txBox="1">
              <a:spLocks noChangeArrowheads="1"/>
            </p:cNvSpPr>
            <p:nvPr/>
          </p:nvSpPr>
          <p:spPr bwMode="auto">
            <a:xfrm>
              <a:off x="1920" y="2784"/>
              <a:ext cx="192" cy="212"/>
            </a:xfrm>
            <a:prstGeom prst="rect">
              <a:avLst/>
            </a:prstGeom>
            <a:noFill/>
            <a:ln w="12700">
              <a:noFill/>
              <a:miter lim="800000"/>
              <a:headEnd/>
              <a:tailEnd type="none" w="lg" len="med"/>
            </a:ln>
          </p:spPr>
          <p:txBody>
            <a:bodyPr wrap="none" lIns="90000" tIns="46800" rIns="90000" bIns="46800">
              <a:spAutoFit/>
            </a:bodyPr>
            <a:lstStyle/>
            <a:p>
              <a:r>
                <a:rPr lang="fr-FR" sz="1600"/>
                <a:t>6</a:t>
              </a:r>
            </a:p>
          </p:txBody>
        </p:sp>
        <p:sp>
          <p:nvSpPr>
            <p:cNvPr id="6164" name="Text Box 32"/>
            <p:cNvSpPr txBox="1">
              <a:spLocks noChangeArrowheads="1"/>
            </p:cNvSpPr>
            <p:nvPr/>
          </p:nvSpPr>
          <p:spPr bwMode="auto">
            <a:xfrm>
              <a:off x="1104" y="2208"/>
              <a:ext cx="250" cy="212"/>
            </a:xfrm>
            <a:prstGeom prst="rect">
              <a:avLst/>
            </a:prstGeom>
            <a:noFill/>
            <a:ln w="12700">
              <a:noFill/>
              <a:miter lim="800000"/>
              <a:headEnd/>
              <a:tailEnd type="none" w="lg" len="med"/>
            </a:ln>
          </p:spPr>
          <p:txBody>
            <a:bodyPr wrap="none" lIns="90000" tIns="46800" rIns="90000" bIns="46800">
              <a:spAutoFit/>
            </a:bodyPr>
            <a:lstStyle/>
            <a:p>
              <a:r>
                <a:rPr lang="fr-FR" sz="1600"/>
                <a:t>12</a:t>
              </a:r>
            </a:p>
          </p:txBody>
        </p:sp>
        <p:sp>
          <p:nvSpPr>
            <p:cNvPr id="6165" name="Text Box 33"/>
            <p:cNvSpPr txBox="1">
              <a:spLocks noChangeArrowheads="1"/>
            </p:cNvSpPr>
            <p:nvPr/>
          </p:nvSpPr>
          <p:spPr bwMode="auto">
            <a:xfrm>
              <a:off x="2400" y="2592"/>
              <a:ext cx="192" cy="212"/>
            </a:xfrm>
            <a:prstGeom prst="rect">
              <a:avLst/>
            </a:prstGeom>
            <a:noFill/>
            <a:ln w="12700">
              <a:noFill/>
              <a:miter lim="800000"/>
              <a:headEnd/>
              <a:tailEnd type="none" w="lg" len="med"/>
            </a:ln>
          </p:spPr>
          <p:txBody>
            <a:bodyPr wrap="none" lIns="90000" tIns="46800" rIns="90000" bIns="46800">
              <a:spAutoFit/>
            </a:bodyPr>
            <a:lstStyle/>
            <a:p>
              <a:r>
                <a:rPr lang="fr-FR" sz="1600"/>
                <a:t>3</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9563" y="71438"/>
            <a:ext cx="9356725" cy="708025"/>
          </a:xfrm>
        </p:spPr>
        <p:txBody>
          <a:bodyPr/>
          <a:lstStyle/>
          <a:p>
            <a:pPr eaLnBrk="1" hangingPunct="1"/>
            <a:r>
              <a:rPr lang="fr-FR" sz="3600" smtClean="0"/>
              <a:t>LA Métrique</a:t>
            </a:r>
          </a:p>
        </p:txBody>
      </p:sp>
      <p:sp>
        <p:nvSpPr>
          <p:cNvPr id="7171" name="Text Box 6"/>
          <p:cNvSpPr txBox="1">
            <a:spLocks noChangeArrowheads="1"/>
          </p:cNvSpPr>
          <p:nvPr/>
        </p:nvSpPr>
        <p:spPr bwMode="auto">
          <a:xfrm>
            <a:off x="381000" y="785813"/>
            <a:ext cx="9220200" cy="5478462"/>
          </a:xfrm>
          <a:prstGeom prst="rect">
            <a:avLst/>
          </a:prstGeom>
          <a:noFill/>
          <a:ln w="12700">
            <a:noFill/>
            <a:miter lim="800000"/>
            <a:headEnd/>
            <a:tailEnd type="none" w="lg" len="med"/>
          </a:ln>
        </p:spPr>
        <p:txBody>
          <a:bodyPr lIns="90000" tIns="46800" rIns="90000" bIns="46800">
            <a:spAutoFit/>
          </a:bodyPr>
          <a:lstStyle/>
          <a:p>
            <a:pPr>
              <a:buFont typeface="Arial" charset="0"/>
              <a:buChar char="•"/>
            </a:pPr>
            <a:r>
              <a:rPr lang="fr-FR" sz="1800">
                <a:latin typeface="Times New Roman" pitchFamily="18" charset="0"/>
                <a:cs typeface="Times New Roman" pitchFamily="18" charset="0"/>
              </a:rPr>
              <a:t>La métrique d'un lien peut être soit  en fonction d'une seule caractéristique ou en fonction  de plusieurs caractéristiques. </a:t>
            </a:r>
          </a:p>
          <a:p>
            <a:pPr>
              <a:buFont typeface="Arial" charset="0"/>
              <a:buChar char="•"/>
            </a:pPr>
            <a:r>
              <a:rPr lang="fr-FR" sz="1800">
                <a:latin typeface="Times New Roman" pitchFamily="18" charset="0"/>
                <a:cs typeface="Times New Roman" pitchFamily="18" charset="0"/>
              </a:rPr>
              <a:t>Quelques métriques utilisées : </a:t>
            </a:r>
          </a:p>
          <a:p>
            <a:pPr>
              <a:lnSpc>
                <a:spcPct val="140000"/>
              </a:lnSpc>
              <a:buFont typeface="Arial" charset="0"/>
              <a:buChar char="•"/>
            </a:pPr>
            <a:r>
              <a:rPr lang="fr-FR" sz="1800">
                <a:latin typeface="Times New Roman" pitchFamily="18" charset="0"/>
                <a:cs typeface="Times New Roman" pitchFamily="18" charset="0"/>
              </a:rPr>
              <a:t> </a:t>
            </a:r>
            <a:r>
              <a:rPr lang="fr-FR" sz="1800" b="1">
                <a:latin typeface="Times New Roman" pitchFamily="18" charset="0"/>
                <a:cs typeface="Times New Roman" pitchFamily="18" charset="0"/>
              </a:rPr>
              <a:t>Bande passante ( Débit  ) :  </a:t>
            </a:r>
            <a:r>
              <a:rPr lang="fr-FR" sz="1800">
                <a:latin typeface="Times New Roman" pitchFamily="18" charset="0"/>
                <a:cs typeface="Times New Roman" pitchFamily="18" charset="0"/>
              </a:rPr>
              <a:t>par exemple, une liaison Ethernet sera à 10 ou 100 Mbits/s.</a:t>
            </a:r>
          </a:p>
          <a:p>
            <a:pPr>
              <a:lnSpc>
                <a:spcPct val="140000"/>
              </a:lnSpc>
              <a:buFontTx/>
              <a:buChar char="•"/>
            </a:pPr>
            <a:r>
              <a:rPr lang="fr-FR" sz="1800" b="1">
                <a:latin typeface="Times New Roman" pitchFamily="18" charset="0"/>
                <a:cs typeface="Times New Roman" pitchFamily="18" charset="0"/>
              </a:rPr>
              <a:t> Le Délai</a:t>
            </a:r>
            <a:r>
              <a:rPr lang="fr-FR" sz="1800">
                <a:latin typeface="Times New Roman" pitchFamily="18" charset="0"/>
                <a:cs typeface="Times New Roman" pitchFamily="18" charset="0"/>
              </a:rPr>
              <a:t>  : temps requis pour acheminer un paquet sur le lien .</a:t>
            </a:r>
          </a:p>
          <a:p>
            <a:pPr>
              <a:lnSpc>
                <a:spcPct val="140000"/>
              </a:lnSpc>
              <a:buFontTx/>
              <a:buChar char="•"/>
            </a:pPr>
            <a:r>
              <a:rPr lang="fr-FR" sz="1800">
                <a:latin typeface="Times New Roman" pitchFamily="18" charset="0"/>
                <a:cs typeface="Times New Roman" pitchFamily="18" charset="0"/>
              </a:rPr>
              <a:t>  </a:t>
            </a:r>
            <a:r>
              <a:rPr lang="fr-FR" sz="1800" b="1">
                <a:latin typeface="Times New Roman" pitchFamily="18" charset="0"/>
                <a:cs typeface="Times New Roman" pitchFamily="18" charset="0"/>
              </a:rPr>
              <a:t>La Charge</a:t>
            </a:r>
            <a:r>
              <a:rPr lang="fr-FR" sz="1800">
                <a:latin typeface="Times New Roman" pitchFamily="18" charset="0"/>
                <a:cs typeface="Times New Roman" pitchFamily="18" charset="0"/>
              </a:rPr>
              <a:t>  : la quantité d'activité sur une ressource réseau telle qu'un routeur ou une liaison.</a:t>
            </a:r>
          </a:p>
          <a:p>
            <a:pPr>
              <a:lnSpc>
                <a:spcPct val="140000"/>
              </a:lnSpc>
              <a:buFontTx/>
              <a:buChar char="•"/>
            </a:pPr>
            <a:r>
              <a:rPr lang="fr-FR" sz="1800" b="1">
                <a:latin typeface="Times New Roman" pitchFamily="18" charset="0"/>
                <a:cs typeface="Times New Roman" pitchFamily="18" charset="0"/>
              </a:rPr>
              <a:t> La Fiabilité</a:t>
            </a:r>
            <a:r>
              <a:rPr lang="fr-FR" sz="1800">
                <a:latin typeface="Times New Roman" pitchFamily="18" charset="0"/>
                <a:cs typeface="Times New Roman" pitchFamily="18" charset="0"/>
              </a:rPr>
              <a:t> : Taux d'erreurs de chaque liaison du réseau.</a:t>
            </a:r>
          </a:p>
          <a:p>
            <a:pPr>
              <a:lnSpc>
                <a:spcPct val="140000"/>
              </a:lnSpc>
              <a:buFontTx/>
              <a:buChar char="•"/>
            </a:pPr>
            <a:r>
              <a:rPr lang="fr-FR" sz="1800" b="1">
                <a:latin typeface="Times New Roman" pitchFamily="18" charset="0"/>
                <a:cs typeface="Times New Roman" pitchFamily="18" charset="0"/>
              </a:rPr>
              <a:t> Le Nombre de sauts</a:t>
            </a:r>
            <a:r>
              <a:rPr lang="fr-FR" sz="1800">
                <a:latin typeface="Times New Roman" pitchFamily="18" charset="0"/>
                <a:cs typeface="Times New Roman" pitchFamily="18" charset="0"/>
              </a:rPr>
              <a:t>  : nombre de routeurs par lesquels un paquet doit passer avant d'arriver à destination.</a:t>
            </a:r>
          </a:p>
          <a:p>
            <a:pPr>
              <a:lnSpc>
                <a:spcPct val="140000"/>
              </a:lnSpc>
              <a:buFontTx/>
              <a:buChar char="•"/>
            </a:pPr>
            <a:r>
              <a:rPr lang="fr-FR" sz="1800" b="1">
                <a:latin typeface="Times New Roman" pitchFamily="18" charset="0"/>
                <a:cs typeface="Times New Roman" pitchFamily="18" charset="0"/>
              </a:rPr>
              <a:t> Le Coût</a:t>
            </a:r>
            <a:r>
              <a:rPr lang="fr-FR" sz="1800">
                <a:latin typeface="Times New Roman" pitchFamily="18" charset="0"/>
                <a:cs typeface="Times New Roman" pitchFamily="18" charset="0"/>
              </a:rPr>
              <a:t> : valeur arbitraire, habituellement basée sur la bande passante, la dépense d’argent ou d'autres mesures, attribuée par un administrateur de réseau.</a:t>
            </a:r>
          </a:p>
          <a:p>
            <a:pPr>
              <a:lnSpc>
                <a:spcPct val="140000"/>
              </a:lnSpc>
              <a:buFontTx/>
              <a:buChar char="•"/>
            </a:pPr>
            <a:r>
              <a:rPr lang="fr-FR" sz="1800">
                <a:latin typeface="Times New Roman" pitchFamily="18" charset="0"/>
                <a:cs typeface="Times New Roman" pitchFamily="18" charset="0"/>
              </a:rPr>
              <a:t> </a:t>
            </a:r>
            <a:r>
              <a:rPr lang="fr-FR" sz="1800" b="1">
                <a:latin typeface="Times New Roman" pitchFamily="18" charset="0"/>
                <a:cs typeface="Times New Roman" pitchFamily="18" charset="0"/>
              </a:rPr>
              <a:t>Toute combinaison</a:t>
            </a:r>
            <a:r>
              <a:rPr lang="fr-FR" sz="1800">
                <a:latin typeface="Times New Roman" pitchFamily="18" charset="0"/>
                <a:cs typeface="Times New Roman" pitchFamily="18" charset="0"/>
              </a:rPr>
              <a:t> de ces valeurs.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81000" y="285750"/>
            <a:ext cx="9356725" cy="641350"/>
          </a:xfrm>
        </p:spPr>
        <p:txBody>
          <a:bodyPr/>
          <a:lstStyle/>
          <a:p>
            <a:r>
              <a:rPr lang="fr-FR" smtClean="0"/>
              <a:t>Le temps de convergence </a:t>
            </a:r>
          </a:p>
        </p:txBody>
      </p:sp>
      <p:sp>
        <p:nvSpPr>
          <p:cNvPr id="8195" name="Espace réservé du contenu 2"/>
          <p:cNvSpPr>
            <a:spLocks noGrp="1"/>
          </p:cNvSpPr>
          <p:nvPr>
            <p:ph idx="1"/>
          </p:nvPr>
        </p:nvSpPr>
        <p:spPr bwMode="auto">
          <a:xfrm>
            <a:off x="452438" y="1214438"/>
            <a:ext cx="9001125" cy="487838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fr-FR" sz="2000" smtClean="0">
                <a:cs typeface="Times New Roman" pitchFamily="18" charset="0"/>
              </a:rPr>
              <a:t>À chaque fois que la topologie du réseau change  (  le changement peut être à cause d’un ajout d’un réseau ou  une  panne  )  les informations détenues par des routeurs </a:t>
            </a:r>
            <a:r>
              <a:rPr lang="fr-FR" sz="2000" smtClean="0">
                <a:solidFill>
                  <a:srgbClr val="FF0000"/>
                </a:solidFill>
                <a:cs typeface="Times New Roman" pitchFamily="18" charset="0"/>
              </a:rPr>
              <a:t>doit aussi changer</a:t>
            </a:r>
            <a:r>
              <a:rPr lang="fr-FR" sz="2000" smtClean="0">
                <a:cs typeface="Times New Roman" pitchFamily="18" charset="0"/>
              </a:rPr>
              <a:t>.</a:t>
            </a:r>
          </a:p>
          <a:p>
            <a:pPr eaLnBrk="1" hangingPunct="1"/>
            <a:r>
              <a:rPr lang="fr-FR" sz="2000" smtClean="0"/>
              <a:t>Après un changement de la topologie, les routeurs doivent </a:t>
            </a:r>
            <a:r>
              <a:rPr lang="fr-FR" sz="2000" smtClean="0">
                <a:solidFill>
                  <a:srgbClr val="FF0000"/>
                </a:solidFill>
              </a:rPr>
              <a:t>recalculer les routes, ce qui perturbe le routage</a:t>
            </a:r>
            <a:r>
              <a:rPr lang="fr-FR" sz="2000" smtClean="0"/>
              <a:t>.</a:t>
            </a:r>
          </a:p>
          <a:p>
            <a:pPr eaLnBrk="1" hangingPunct="1"/>
            <a:r>
              <a:rPr lang="fr-FR" sz="2000" smtClean="0">
                <a:cs typeface="Times New Roman" pitchFamily="18" charset="0"/>
              </a:rPr>
              <a:t>Ces informations doivent  refléter une  vision globale  cohérente de la nouvelle topologie. </a:t>
            </a:r>
          </a:p>
          <a:p>
            <a:pPr eaLnBrk="1" hangingPunct="1"/>
            <a:r>
              <a:rPr lang="fr-FR" sz="2000" smtClean="0">
                <a:cs typeface="Times New Roman" pitchFamily="18" charset="0"/>
              </a:rPr>
              <a:t>Cette vision se nomme </a:t>
            </a:r>
            <a:r>
              <a:rPr lang="fr-FR" sz="2000" b="1" i="1" smtClean="0">
                <a:solidFill>
                  <a:srgbClr val="FF0000"/>
                </a:solidFill>
                <a:cs typeface="Times New Roman" pitchFamily="18" charset="0"/>
              </a:rPr>
              <a:t>convergence</a:t>
            </a:r>
            <a:r>
              <a:rPr lang="fr-FR" sz="2000" smtClean="0">
                <a:cs typeface="Times New Roman" pitchFamily="18" charset="0"/>
              </a:rPr>
              <a:t>. </a:t>
            </a:r>
          </a:p>
          <a:p>
            <a:r>
              <a:rPr lang="fr-FR" sz="2000" smtClean="0"/>
              <a:t>Il y a convergence lorsque </a:t>
            </a:r>
            <a:r>
              <a:rPr lang="fr-FR" sz="2000" smtClean="0">
                <a:solidFill>
                  <a:srgbClr val="FF0000"/>
                </a:solidFill>
              </a:rPr>
              <a:t>tous les routeurs</a:t>
            </a:r>
            <a:r>
              <a:rPr lang="fr-FR" sz="2000" smtClean="0"/>
              <a:t> ont une vue uniforme de la topologie réseau </a:t>
            </a:r>
            <a:r>
              <a:rPr lang="fr-FR" sz="2000" smtClean="0">
                <a:sym typeface="Wingdings" pitchFamily="2" charset="2"/>
              </a:rPr>
              <a:t> les routeurs sont synchronisés</a:t>
            </a:r>
            <a:r>
              <a:rPr lang="fr-FR" sz="2000" smtClean="0"/>
              <a:t>.</a:t>
            </a:r>
          </a:p>
          <a:p>
            <a:r>
              <a:rPr lang="fr-FR" sz="2000" smtClean="0"/>
              <a:t>Le processus et le temps de convergence des routeurs </a:t>
            </a:r>
            <a:r>
              <a:rPr lang="fr-FR" sz="2000" smtClean="0">
                <a:solidFill>
                  <a:srgbClr val="FF0000"/>
                </a:solidFill>
              </a:rPr>
              <a:t>varient selon les protocoles de routage</a:t>
            </a:r>
            <a:r>
              <a:rPr lang="fr-FR" sz="2000" smtClean="0"/>
              <a:t> </a:t>
            </a:r>
            <a:r>
              <a:rPr lang="fr-FR" sz="2000" smtClean="0">
                <a:sym typeface="Wingdings" pitchFamily="2" charset="2"/>
              </a:rPr>
              <a:t> plus le temps de convergence est petit  plus l’algorithme de routage est performant</a:t>
            </a:r>
            <a:endParaRPr lang="fr-F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p:txBody>
          <a:bodyPr/>
          <a:lstStyle/>
          <a:p>
            <a:r>
              <a:rPr lang="fr-FR" sz="3200" b="1" smtClean="0"/>
              <a:t>Classification des algorithmes de  routage dynamique </a:t>
            </a:r>
          </a:p>
        </p:txBody>
      </p:sp>
      <p:sp>
        <p:nvSpPr>
          <p:cNvPr id="9219"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fr-FR" sz="2400" smtClean="0">
                <a:cs typeface="Times New Roman" pitchFamily="18" charset="0"/>
              </a:rPr>
              <a:t>Les algorithmes de routage peuvent être : </a:t>
            </a:r>
          </a:p>
          <a:p>
            <a:pPr lvl="1" eaLnBrk="1" hangingPunct="1"/>
            <a:r>
              <a:rPr lang="fr-FR" sz="2000" b="1" smtClean="0">
                <a:cs typeface="Times New Roman" pitchFamily="18" charset="0"/>
              </a:rPr>
              <a:t>À vecteur de distance</a:t>
            </a:r>
            <a:r>
              <a:rPr lang="fr-FR" sz="2000" smtClean="0">
                <a:cs typeface="Times New Roman" pitchFamily="18" charset="0"/>
              </a:rPr>
              <a:t> : ces algorithmes se basent sur le nombre de sauts  ( distance )  ou la longueur du chemin qui sera emprunté par le paquet pour  trouver le meilleur chemin </a:t>
            </a:r>
            <a:r>
              <a:rPr lang="fr-FR" sz="2000" smtClean="0">
                <a:cs typeface="Times New Roman" pitchFamily="18" charset="0"/>
                <a:sym typeface="Wingdings" pitchFamily="2" charset="2"/>
              </a:rPr>
              <a:t> les routeurs ont une vision local du la topologie du réseau</a:t>
            </a:r>
            <a:r>
              <a:rPr lang="fr-FR" sz="2000" smtClean="0">
                <a:cs typeface="Times New Roman" pitchFamily="18" charset="0"/>
              </a:rPr>
              <a:t> </a:t>
            </a:r>
            <a:r>
              <a:rPr lang="fr-FR" sz="2000" smtClean="0"/>
              <a:t>.</a:t>
            </a:r>
            <a:endParaRPr lang="fr-FR" sz="2400" smtClean="0">
              <a:cs typeface="Times New Roman" pitchFamily="18" charset="0"/>
            </a:endParaRPr>
          </a:p>
          <a:p>
            <a:pPr lvl="1" eaLnBrk="1" hangingPunct="1"/>
            <a:r>
              <a:rPr lang="fr-FR" sz="2000" b="1" smtClean="0">
                <a:cs typeface="Times New Roman" pitchFamily="18" charset="0"/>
              </a:rPr>
              <a:t>À état de liens </a:t>
            </a:r>
            <a:r>
              <a:rPr lang="fr-FR" sz="2000" smtClean="0">
                <a:cs typeface="Times New Roman" pitchFamily="18" charset="0"/>
              </a:rPr>
              <a:t>: ces algorithmes se basent sur l’état des liens ( active ou non ) pou créer</a:t>
            </a:r>
            <a:r>
              <a:rPr lang="fr-FR" sz="2000" smtClean="0"/>
              <a:t> la topologie </a:t>
            </a:r>
            <a:r>
              <a:rPr lang="fr-FR" sz="2000" smtClean="0">
                <a:cs typeface="Times New Roman" pitchFamily="18" charset="0"/>
              </a:rPr>
              <a:t>exacte </a:t>
            </a:r>
            <a:r>
              <a:rPr lang="fr-FR" sz="2000" smtClean="0"/>
              <a:t>de tout le réseau </a:t>
            </a:r>
            <a:r>
              <a:rPr lang="fr-FR" sz="2000" smtClean="0">
                <a:sym typeface="Wingdings" pitchFamily="2" charset="2"/>
              </a:rPr>
              <a:t> avoir une vision globale avant de calculer le plus court chemin</a:t>
            </a:r>
            <a:endParaRPr lang="fr-FR" sz="2000" smtClean="0"/>
          </a:p>
          <a:p>
            <a:pPr eaLnBrk="1" hangingPunct="1"/>
            <a:endParaRPr lang="fr-FR" sz="2400" smtClean="0"/>
          </a:p>
          <a:p>
            <a:pPr lvl="1" eaLnBrk="1" hangingPunct="1"/>
            <a:r>
              <a:rPr lang="fr-FR" sz="2000" b="1" smtClean="0"/>
              <a:t>Hybride </a:t>
            </a:r>
            <a:r>
              <a:rPr lang="fr-FR" sz="2000" smtClean="0">
                <a:cs typeface="Times New Roman" pitchFamily="18" charset="0"/>
              </a:rPr>
              <a:t>: </a:t>
            </a:r>
            <a:r>
              <a:rPr lang="fr-FR" sz="2000" smtClean="0"/>
              <a:t>Cette méthode combine les aspects </a:t>
            </a:r>
            <a:r>
              <a:rPr lang="fr-FR" sz="2000" smtClean="0">
                <a:cs typeface="Times New Roman" pitchFamily="18" charset="0"/>
              </a:rPr>
              <a:t>des algorithmes d'état de liens et de vecteur de distance.</a:t>
            </a:r>
            <a:endParaRPr lang="fr-FR" sz="2000" smtClean="0"/>
          </a:p>
          <a:p>
            <a:endParaRPr lang="fr-FR"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58775" y="358775"/>
            <a:ext cx="9356725" cy="631825"/>
          </a:xfrm>
        </p:spPr>
        <p:txBody>
          <a:bodyPr/>
          <a:lstStyle/>
          <a:p>
            <a:r>
              <a:rPr lang="fr-FR" sz="3600" smtClean="0"/>
              <a:t>RIP : Routing Information Protocol.</a:t>
            </a:r>
          </a:p>
        </p:txBody>
      </p:sp>
      <p:sp>
        <p:nvSpPr>
          <p:cNvPr id="10243" name="ZoneTexte 6"/>
          <p:cNvSpPr txBox="1">
            <a:spLocks noChangeArrowheads="1"/>
          </p:cNvSpPr>
          <p:nvPr/>
        </p:nvSpPr>
        <p:spPr bwMode="auto">
          <a:xfrm>
            <a:off x="523875" y="1363663"/>
            <a:ext cx="8715375" cy="4314825"/>
          </a:xfrm>
          <a:prstGeom prst="rect">
            <a:avLst/>
          </a:prstGeom>
          <a:noFill/>
          <a:ln w="9525">
            <a:noFill/>
            <a:miter lim="800000"/>
            <a:headEnd/>
            <a:tailEnd/>
          </a:ln>
        </p:spPr>
        <p:txBody>
          <a:bodyPr>
            <a:spAutoFit/>
          </a:bodyPr>
          <a:lstStyle/>
          <a:p>
            <a:pPr>
              <a:buFont typeface="Wingdings" pitchFamily="2" charset="2"/>
              <a:buChar char="§"/>
            </a:pPr>
            <a:r>
              <a:rPr lang="fr-FR" sz="2000">
                <a:latin typeface="Times New Roman" pitchFamily="18" charset="0"/>
              </a:rPr>
              <a:t> Le protocole RIP est un protocole à vecteur de distance.</a:t>
            </a:r>
          </a:p>
          <a:p>
            <a:pPr>
              <a:buFont typeface="Wingdings" pitchFamily="2" charset="2"/>
              <a:buChar char="§"/>
            </a:pPr>
            <a:r>
              <a:rPr lang="fr-FR" sz="2000">
                <a:latin typeface="Times New Roman" pitchFamily="18" charset="0"/>
              </a:rPr>
              <a:t> Il </a:t>
            </a:r>
            <a:r>
              <a:rPr lang="fr-FR" sz="2000">
                <a:solidFill>
                  <a:srgbClr val="FF0000"/>
                </a:solidFill>
                <a:latin typeface="Times New Roman" pitchFamily="18" charset="0"/>
              </a:rPr>
              <a:t>diffuse périodiquement </a:t>
            </a:r>
            <a:r>
              <a:rPr lang="fr-FR" sz="2000">
                <a:latin typeface="Times New Roman" pitchFamily="18" charset="0"/>
              </a:rPr>
              <a:t>le contenu de </a:t>
            </a:r>
            <a:r>
              <a:rPr lang="fr-FR" sz="2000">
                <a:solidFill>
                  <a:srgbClr val="FF0000"/>
                </a:solidFill>
                <a:latin typeface="Times New Roman" pitchFamily="18" charset="0"/>
              </a:rPr>
              <a:t>sa table de routage</a:t>
            </a:r>
            <a:r>
              <a:rPr lang="fr-FR" sz="2000">
                <a:latin typeface="Times New Roman" pitchFamily="18" charset="0"/>
              </a:rPr>
              <a:t> à ses voisin immédiats ( les routeurs directement connectés ).</a:t>
            </a:r>
          </a:p>
          <a:p>
            <a:pPr>
              <a:buFont typeface="Wingdings" pitchFamily="2" charset="2"/>
              <a:buChar char="§"/>
            </a:pPr>
            <a:r>
              <a:rPr lang="fr-FR" sz="2000">
                <a:latin typeface="Times New Roman" pitchFamily="18" charset="0"/>
              </a:rPr>
              <a:t> Chaque entrée de la table est composée de la destination, </a:t>
            </a:r>
            <a:r>
              <a:rPr lang="fr-FR" sz="2000">
                <a:solidFill>
                  <a:srgbClr val="FF0000"/>
                </a:solidFill>
                <a:latin typeface="Times New Roman" pitchFamily="18" charset="0"/>
              </a:rPr>
              <a:t>de la distance </a:t>
            </a:r>
            <a:r>
              <a:rPr lang="fr-FR" sz="2000">
                <a:latin typeface="Times New Roman" pitchFamily="18" charset="0"/>
              </a:rPr>
              <a:t>et du routeur de prochain saut . </a:t>
            </a:r>
          </a:p>
          <a:p>
            <a:pPr>
              <a:buFont typeface="Wingdings" pitchFamily="2" charset="2"/>
              <a:buChar char="§"/>
            </a:pPr>
            <a:r>
              <a:rPr lang="fr-FR" sz="2000">
                <a:latin typeface="Times New Roman" pitchFamily="18" charset="0"/>
              </a:rPr>
              <a:t> La distance est la mesure du coût associé à la route </a:t>
            </a:r>
            <a:r>
              <a:rPr lang="fr-FR" sz="2000">
                <a:latin typeface="Times New Roman" pitchFamily="18" charset="0"/>
                <a:sym typeface="Wingdings" pitchFamily="2" charset="2"/>
              </a:rPr>
              <a:t> </a:t>
            </a:r>
            <a:r>
              <a:rPr lang="fr-FR" sz="2000">
                <a:solidFill>
                  <a:srgbClr val="FF0000"/>
                </a:solidFill>
                <a:latin typeface="Times New Roman" pitchFamily="18" charset="0"/>
                <a:sym typeface="Wingdings" pitchFamily="2" charset="2"/>
              </a:rPr>
              <a:t>le RIP utilise le nombre de saut comme métrique </a:t>
            </a:r>
            <a:r>
              <a:rPr lang="fr-FR" sz="2000">
                <a:solidFill>
                  <a:srgbClr val="FF0000"/>
                </a:solidFill>
                <a:latin typeface="Times New Roman" pitchFamily="18" charset="0"/>
              </a:rPr>
              <a:t>. </a:t>
            </a:r>
          </a:p>
          <a:p>
            <a:pPr>
              <a:buFont typeface="Wingdings" pitchFamily="2" charset="2"/>
              <a:buChar char="§"/>
            </a:pPr>
            <a:r>
              <a:rPr lang="fr-FR" sz="2000">
                <a:latin typeface="Times New Roman" pitchFamily="18" charset="0"/>
              </a:rPr>
              <a:t> Le franchissement d'un routeur compte pour un pas ( un saut ).</a:t>
            </a:r>
          </a:p>
          <a:p>
            <a:pPr>
              <a:buFont typeface="Wingdings" pitchFamily="2" charset="2"/>
              <a:buChar char="§"/>
            </a:pPr>
            <a:r>
              <a:rPr lang="fr-FR" sz="2000">
                <a:latin typeface="Times New Roman" pitchFamily="18" charset="0"/>
              </a:rPr>
              <a:t> RIP affecte la valeur 0 pour un réseau connecté, de 1 pour un réseau atteint pas le biais d'un routeur et ainsi de suite.</a:t>
            </a:r>
          </a:p>
          <a:p>
            <a:pPr>
              <a:buFontTx/>
              <a:buChar char="-"/>
            </a:pPr>
            <a:endParaRPr lang="fr-FR" sz="180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r>
              <a:rPr lang="fr-FR" sz="3200" b="1" smtClean="0"/>
              <a:t>Métrique utilisé par le RIP</a:t>
            </a:r>
            <a:r>
              <a:rPr lang="fr-FR" smtClean="0"/>
              <a:t> </a:t>
            </a:r>
          </a:p>
        </p:txBody>
      </p:sp>
      <p:grpSp>
        <p:nvGrpSpPr>
          <p:cNvPr id="11267" name="Group 246"/>
          <p:cNvGrpSpPr>
            <a:grpSpLocks/>
          </p:cNvGrpSpPr>
          <p:nvPr/>
        </p:nvGrpSpPr>
        <p:grpSpPr bwMode="auto">
          <a:xfrm>
            <a:off x="2381250" y="3214688"/>
            <a:ext cx="5143500" cy="3000375"/>
            <a:chOff x="144" y="1824"/>
            <a:chExt cx="1680" cy="1378"/>
          </a:xfrm>
        </p:grpSpPr>
        <p:grpSp>
          <p:nvGrpSpPr>
            <p:cNvPr id="11269" name="Group 245"/>
            <p:cNvGrpSpPr>
              <a:grpSpLocks/>
            </p:cNvGrpSpPr>
            <p:nvPr/>
          </p:nvGrpSpPr>
          <p:grpSpPr bwMode="auto">
            <a:xfrm>
              <a:off x="366" y="2101"/>
              <a:ext cx="317" cy="273"/>
              <a:chOff x="366" y="2101"/>
              <a:chExt cx="317" cy="273"/>
            </a:xfrm>
          </p:grpSpPr>
          <p:sp>
            <p:nvSpPr>
              <p:cNvPr id="11294" name="AutoShape 21"/>
              <p:cNvSpPr>
                <a:spLocks noChangeArrowheads="1"/>
              </p:cNvSpPr>
              <p:nvPr/>
            </p:nvSpPr>
            <p:spPr bwMode="auto">
              <a:xfrm>
                <a:off x="366" y="2119"/>
                <a:ext cx="317" cy="255"/>
              </a:xfrm>
              <a:prstGeom prst="can">
                <a:avLst>
                  <a:gd name="adj" fmla="val 50000"/>
                </a:avLst>
              </a:prstGeom>
              <a:solidFill>
                <a:srgbClr val="DDDDDD"/>
              </a:solidFill>
              <a:ln w="12700">
                <a:solidFill>
                  <a:schemeClr val="tx1"/>
                </a:solidFill>
                <a:round/>
                <a:headEnd/>
                <a:tailEnd type="none" w="lg" len="med"/>
              </a:ln>
            </p:spPr>
            <p:txBody>
              <a:bodyPr lIns="90000" tIns="46800" rIns="90000" bIns="46800" anchor="ctr"/>
              <a:lstStyle/>
              <a:p>
                <a:pPr algn="ctr"/>
                <a:endParaRPr lang="fr-FR" sz="1200"/>
              </a:p>
            </p:txBody>
          </p:sp>
          <p:sp>
            <p:nvSpPr>
              <p:cNvPr id="11295" name="Text Box 22"/>
              <p:cNvSpPr txBox="1">
                <a:spLocks noChangeArrowheads="1"/>
              </p:cNvSpPr>
              <p:nvPr/>
            </p:nvSpPr>
            <p:spPr bwMode="auto">
              <a:xfrm>
                <a:off x="447" y="2101"/>
                <a:ext cx="184" cy="173"/>
              </a:xfrm>
              <a:prstGeom prst="rect">
                <a:avLst/>
              </a:prstGeom>
              <a:noFill/>
              <a:ln w="12700">
                <a:noFill/>
                <a:miter lim="800000"/>
                <a:headEnd/>
                <a:tailEnd type="none" w="lg" len="med"/>
              </a:ln>
            </p:spPr>
            <p:txBody>
              <a:bodyPr wrap="none" lIns="90000" tIns="46800" rIns="90000" bIns="46800">
                <a:spAutoFit/>
              </a:bodyPr>
              <a:lstStyle/>
              <a:p>
                <a:r>
                  <a:rPr lang="fr-FR" sz="1200"/>
                  <a:t>A</a:t>
                </a:r>
              </a:p>
            </p:txBody>
          </p:sp>
        </p:grpSp>
        <p:grpSp>
          <p:nvGrpSpPr>
            <p:cNvPr id="11270" name="Group 244"/>
            <p:cNvGrpSpPr>
              <a:grpSpLocks/>
            </p:cNvGrpSpPr>
            <p:nvPr/>
          </p:nvGrpSpPr>
          <p:grpSpPr bwMode="auto">
            <a:xfrm>
              <a:off x="905" y="2406"/>
              <a:ext cx="317" cy="266"/>
              <a:chOff x="905" y="2406"/>
              <a:chExt cx="317" cy="266"/>
            </a:xfrm>
          </p:grpSpPr>
          <p:sp>
            <p:nvSpPr>
              <p:cNvPr id="11292" name="AutoShape 24"/>
              <p:cNvSpPr>
                <a:spLocks noChangeArrowheads="1"/>
              </p:cNvSpPr>
              <p:nvPr/>
            </p:nvSpPr>
            <p:spPr bwMode="auto">
              <a:xfrm>
                <a:off x="905" y="2417"/>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11293" name="Text Box 25"/>
              <p:cNvSpPr txBox="1">
                <a:spLocks noChangeArrowheads="1"/>
              </p:cNvSpPr>
              <p:nvPr/>
            </p:nvSpPr>
            <p:spPr bwMode="auto">
              <a:xfrm>
                <a:off x="993" y="2406"/>
                <a:ext cx="175" cy="173"/>
              </a:xfrm>
              <a:prstGeom prst="rect">
                <a:avLst/>
              </a:prstGeom>
              <a:noFill/>
              <a:ln w="12700">
                <a:noFill/>
                <a:miter lim="800000"/>
                <a:headEnd/>
                <a:tailEnd type="none" w="lg" len="med"/>
              </a:ln>
            </p:spPr>
            <p:txBody>
              <a:bodyPr wrap="none" lIns="90000" tIns="46800" rIns="90000" bIns="46800">
                <a:spAutoFit/>
              </a:bodyPr>
              <a:lstStyle/>
              <a:p>
                <a:r>
                  <a:rPr lang="fr-FR" sz="1200"/>
                  <a:t>B</a:t>
                </a:r>
              </a:p>
            </p:txBody>
          </p:sp>
        </p:grpSp>
        <p:grpSp>
          <p:nvGrpSpPr>
            <p:cNvPr id="11271" name="Group 243"/>
            <p:cNvGrpSpPr>
              <a:grpSpLocks/>
            </p:cNvGrpSpPr>
            <p:nvPr/>
          </p:nvGrpSpPr>
          <p:grpSpPr bwMode="auto">
            <a:xfrm>
              <a:off x="1412" y="2936"/>
              <a:ext cx="317" cy="266"/>
              <a:chOff x="1412" y="2936"/>
              <a:chExt cx="317" cy="266"/>
            </a:xfrm>
          </p:grpSpPr>
          <p:sp>
            <p:nvSpPr>
              <p:cNvPr id="11290" name="AutoShape 27"/>
              <p:cNvSpPr>
                <a:spLocks noChangeArrowheads="1"/>
              </p:cNvSpPr>
              <p:nvPr/>
            </p:nvSpPr>
            <p:spPr bwMode="auto">
              <a:xfrm>
                <a:off x="1412" y="2947"/>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11291" name="Text Box 28"/>
              <p:cNvSpPr txBox="1">
                <a:spLocks noChangeArrowheads="1"/>
              </p:cNvSpPr>
              <p:nvPr/>
            </p:nvSpPr>
            <p:spPr bwMode="auto">
              <a:xfrm>
                <a:off x="1493" y="2936"/>
                <a:ext cx="172" cy="173"/>
              </a:xfrm>
              <a:prstGeom prst="rect">
                <a:avLst/>
              </a:prstGeom>
              <a:noFill/>
              <a:ln w="12700">
                <a:noFill/>
                <a:miter lim="800000"/>
                <a:headEnd/>
                <a:tailEnd type="none" w="lg" len="med"/>
              </a:ln>
            </p:spPr>
            <p:txBody>
              <a:bodyPr wrap="none" lIns="90000" tIns="46800" rIns="90000" bIns="46800">
                <a:spAutoFit/>
              </a:bodyPr>
              <a:lstStyle/>
              <a:p>
                <a:r>
                  <a:rPr lang="fr-FR" sz="1200"/>
                  <a:t>C</a:t>
                </a:r>
              </a:p>
            </p:txBody>
          </p:sp>
        </p:grpSp>
        <p:grpSp>
          <p:nvGrpSpPr>
            <p:cNvPr id="11272" name="Group 242"/>
            <p:cNvGrpSpPr>
              <a:grpSpLocks/>
            </p:cNvGrpSpPr>
            <p:nvPr/>
          </p:nvGrpSpPr>
          <p:grpSpPr bwMode="auto">
            <a:xfrm>
              <a:off x="144" y="2868"/>
              <a:ext cx="317" cy="268"/>
              <a:chOff x="144" y="2868"/>
              <a:chExt cx="317" cy="268"/>
            </a:xfrm>
          </p:grpSpPr>
          <p:sp>
            <p:nvSpPr>
              <p:cNvPr id="11288" name="AutoShape 30"/>
              <p:cNvSpPr>
                <a:spLocks noChangeArrowheads="1"/>
              </p:cNvSpPr>
              <p:nvPr/>
            </p:nvSpPr>
            <p:spPr bwMode="auto">
              <a:xfrm>
                <a:off x="144" y="2880"/>
                <a:ext cx="317" cy="256"/>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11289" name="Text Box 31"/>
              <p:cNvSpPr txBox="1">
                <a:spLocks noChangeArrowheads="1"/>
              </p:cNvSpPr>
              <p:nvPr/>
            </p:nvSpPr>
            <p:spPr bwMode="auto">
              <a:xfrm>
                <a:off x="232" y="2868"/>
                <a:ext cx="183" cy="174"/>
              </a:xfrm>
              <a:prstGeom prst="rect">
                <a:avLst/>
              </a:prstGeom>
              <a:noFill/>
              <a:ln w="12700">
                <a:noFill/>
                <a:miter lim="800000"/>
                <a:headEnd/>
                <a:tailEnd type="none" w="lg" len="med"/>
              </a:ln>
            </p:spPr>
            <p:txBody>
              <a:bodyPr wrap="none" lIns="90000" tIns="46800" rIns="90000" bIns="46800">
                <a:spAutoFit/>
              </a:bodyPr>
              <a:lstStyle/>
              <a:p>
                <a:r>
                  <a:rPr lang="fr-FR" sz="1200"/>
                  <a:t>D</a:t>
                </a:r>
              </a:p>
            </p:txBody>
          </p:sp>
        </p:grpSp>
        <p:grpSp>
          <p:nvGrpSpPr>
            <p:cNvPr id="11273" name="Group 241"/>
            <p:cNvGrpSpPr>
              <a:grpSpLocks/>
            </p:cNvGrpSpPr>
            <p:nvPr/>
          </p:nvGrpSpPr>
          <p:grpSpPr bwMode="auto">
            <a:xfrm>
              <a:off x="1444" y="1886"/>
              <a:ext cx="317" cy="274"/>
              <a:chOff x="1444" y="1886"/>
              <a:chExt cx="317" cy="274"/>
            </a:xfrm>
          </p:grpSpPr>
          <p:sp>
            <p:nvSpPr>
              <p:cNvPr id="11286" name="AutoShape 33"/>
              <p:cNvSpPr>
                <a:spLocks noChangeArrowheads="1"/>
              </p:cNvSpPr>
              <p:nvPr/>
            </p:nvSpPr>
            <p:spPr bwMode="auto">
              <a:xfrm>
                <a:off x="1444" y="1905"/>
                <a:ext cx="317" cy="255"/>
              </a:xfrm>
              <a:prstGeom prst="can">
                <a:avLst>
                  <a:gd name="adj" fmla="val 50000"/>
                </a:avLst>
              </a:prstGeom>
              <a:noFill/>
              <a:ln w="12700">
                <a:solidFill>
                  <a:schemeClr val="tx1"/>
                </a:solidFill>
                <a:round/>
                <a:headEnd/>
                <a:tailEnd type="none" w="lg" len="med"/>
              </a:ln>
            </p:spPr>
            <p:txBody>
              <a:bodyPr lIns="90000" tIns="46800" rIns="90000" bIns="46800" anchor="ctr"/>
              <a:lstStyle/>
              <a:p>
                <a:pPr algn="ctr"/>
                <a:endParaRPr lang="fr-FR" sz="1200"/>
              </a:p>
            </p:txBody>
          </p:sp>
          <p:sp>
            <p:nvSpPr>
              <p:cNvPr id="11287" name="Text Box 34"/>
              <p:cNvSpPr txBox="1">
                <a:spLocks noChangeArrowheads="1"/>
              </p:cNvSpPr>
              <p:nvPr/>
            </p:nvSpPr>
            <p:spPr bwMode="auto">
              <a:xfrm>
                <a:off x="1532" y="1886"/>
                <a:ext cx="174" cy="173"/>
              </a:xfrm>
              <a:prstGeom prst="rect">
                <a:avLst/>
              </a:prstGeom>
              <a:noFill/>
              <a:ln w="12700">
                <a:noFill/>
                <a:miter lim="800000"/>
                <a:headEnd/>
                <a:tailEnd type="none" w="lg" len="med"/>
              </a:ln>
            </p:spPr>
            <p:txBody>
              <a:bodyPr wrap="none" lIns="90000" tIns="46800" rIns="90000" bIns="46800">
                <a:spAutoFit/>
              </a:bodyPr>
              <a:lstStyle/>
              <a:p>
                <a:r>
                  <a:rPr lang="fr-FR" sz="1200"/>
                  <a:t>E</a:t>
                </a:r>
              </a:p>
            </p:txBody>
          </p:sp>
        </p:grpSp>
        <p:sp>
          <p:nvSpPr>
            <p:cNvPr id="11274" name="Freeform 35"/>
            <p:cNvSpPr>
              <a:spLocks/>
            </p:cNvSpPr>
            <p:nvPr/>
          </p:nvSpPr>
          <p:spPr bwMode="auto">
            <a:xfrm>
              <a:off x="746" y="1997"/>
              <a:ext cx="603" cy="155"/>
            </a:xfrm>
            <a:custGeom>
              <a:avLst/>
              <a:gdLst>
                <a:gd name="T0" fmla="*/ 0 w 912"/>
                <a:gd name="T1" fmla="*/ 6 h 224"/>
                <a:gd name="T2" fmla="*/ 7 w 912"/>
                <a:gd name="T3" fmla="*/ 1 h 224"/>
                <a:gd name="T4" fmla="*/ 15 w 912"/>
                <a:gd name="T5" fmla="*/ 1 h 224"/>
                <a:gd name="T6" fmla="*/ 0 60000 65536"/>
                <a:gd name="T7" fmla="*/ 0 60000 65536"/>
                <a:gd name="T8" fmla="*/ 0 60000 65536"/>
                <a:gd name="T9" fmla="*/ 0 w 912"/>
                <a:gd name="T10" fmla="*/ 0 h 224"/>
                <a:gd name="T11" fmla="*/ 912 w 912"/>
                <a:gd name="T12" fmla="*/ 224 h 224"/>
              </a:gdLst>
              <a:ahLst/>
              <a:cxnLst>
                <a:cxn ang="T6">
                  <a:pos x="T0" y="T1"/>
                </a:cxn>
                <a:cxn ang="T7">
                  <a:pos x="T2" y="T3"/>
                </a:cxn>
                <a:cxn ang="T8">
                  <a:pos x="T4" y="T5"/>
                </a:cxn>
              </a:cxnLst>
              <a:rect l="T9" t="T10" r="T11" b="T12"/>
              <a:pathLst>
                <a:path w="912" h="224">
                  <a:moveTo>
                    <a:pt x="0" y="224"/>
                  </a:moveTo>
                  <a:cubicBezTo>
                    <a:pt x="140" y="144"/>
                    <a:pt x="280" y="64"/>
                    <a:pt x="432" y="32"/>
                  </a:cubicBezTo>
                  <a:cubicBezTo>
                    <a:pt x="584" y="0"/>
                    <a:pt x="748" y="16"/>
                    <a:pt x="912" y="32"/>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11275" name="Freeform 36"/>
            <p:cNvSpPr>
              <a:spLocks/>
            </p:cNvSpPr>
            <p:nvPr/>
          </p:nvSpPr>
          <p:spPr bwMode="auto">
            <a:xfrm>
              <a:off x="1676" y="2179"/>
              <a:ext cx="148" cy="735"/>
            </a:xfrm>
            <a:custGeom>
              <a:avLst/>
              <a:gdLst>
                <a:gd name="T0" fmla="*/ 1 w 224"/>
                <a:gd name="T1" fmla="*/ 1 h 1064"/>
                <a:gd name="T2" fmla="*/ 1 w 224"/>
                <a:gd name="T3" fmla="*/ 3 h 1064"/>
                <a:gd name="T4" fmla="*/ 4 w 224"/>
                <a:gd name="T5" fmla="*/ 17 h 1064"/>
                <a:gd name="T6" fmla="*/ 1 w 224"/>
                <a:gd name="T7" fmla="*/ 26 h 1064"/>
                <a:gd name="T8" fmla="*/ 0 60000 65536"/>
                <a:gd name="T9" fmla="*/ 0 60000 65536"/>
                <a:gd name="T10" fmla="*/ 0 60000 65536"/>
                <a:gd name="T11" fmla="*/ 0 60000 65536"/>
                <a:gd name="T12" fmla="*/ 0 w 224"/>
                <a:gd name="T13" fmla="*/ 0 h 1064"/>
                <a:gd name="T14" fmla="*/ 224 w 224"/>
                <a:gd name="T15" fmla="*/ 1064 h 1064"/>
              </a:gdLst>
              <a:ahLst/>
              <a:cxnLst>
                <a:cxn ang="T8">
                  <a:pos x="T0" y="T1"/>
                </a:cxn>
                <a:cxn ang="T9">
                  <a:pos x="T2" y="T3"/>
                </a:cxn>
                <a:cxn ang="T10">
                  <a:pos x="T4" y="T5"/>
                </a:cxn>
                <a:cxn ang="T11">
                  <a:pos x="T6" y="T7"/>
                </a:cxn>
              </a:cxnLst>
              <a:rect l="T12" t="T13" r="T14" b="T15"/>
              <a:pathLst>
                <a:path w="224" h="1064">
                  <a:moveTo>
                    <a:pt x="32" y="56"/>
                  </a:moveTo>
                  <a:cubicBezTo>
                    <a:pt x="16" y="28"/>
                    <a:pt x="0" y="0"/>
                    <a:pt x="32" y="104"/>
                  </a:cubicBezTo>
                  <a:cubicBezTo>
                    <a:pt x="64" y="208"/>
                    <a:pt x="224" y="520"/>
                    <a:pt x="224" y="680"/>
                  </a:cubicBezTo>
                  <a:cubicBezTo>
                    <a:pt x="224" y="840"/>
                    <a:pt x="128" y="952"/>
                    <a:pt x="32" y="1064"/>
                  </a:cubicBezTo>
                </a:path>
              </a:pathLst>
            </a:custGeom>
            <a:noFill/>
            <a:ln w="12700">
              <a:solidFill>
                <a:schemeClr val="tx1"/>
              </a:solidFill>
              <a:round/>
              <a:headEnd/>
              <a:tailEnd type="none" w="lg" len="med"/>
            </a:ln>
          </p:spPr>
          <p:txBody>
            <a:bodyPr wrap="none" lIns="90000" tIns="46800" rIns="90000" bIns="46800">
              <a:spAutoFit/>
            </a:bodyPr>
            <a:lstStyle/>
            <a:p>
              <a:endParaRPr lang="fr-FR"/>
            </a:p>
          </p:txBody>
        </p:sp>
        <p:sp>
          <p:nvSpPr>
            <p:cNvPr id="11276" name="Line 37"/>
            <p:cNvSpPr>
              <a:spLocks noChangeShapeType="1"/>
            </p:cNvSpPr>
            <p:nvPr/>
          </p:nvSpPr>
          <p:spPr bwMode="auto">
            <a:xfrm>
              <a:off x="746" y="2351"/>
              <a:ext cx="127" cy="99"/>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11277" name="Line 38"/>
            <p:cNvSpPr>
              <a:spLocks noChangeShapeType="1"/>
            </p:cNvSpPr>
            <p:nvPr/>
          </p:nvSpPr>
          <p:spPr bwMode="auto">
            <a:xfrm flipH="1">
              <a:off x="366" y="2450"/>
              <a:ext cx="127" cy="364"/>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11278" name="Line 39"/>
            <p:cNvSpPr>
              <a:spLocks noChangeShapeType="1"/>
            </p:cNvSpPr>
            <p:nvPr/>
          </p:nvSpPr>
          <p:spPr bwMode="auto">
            <a:xfrm>
              <a:off x="524" y="3046"/>
              <a:ext cx="825" cy="33"/>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11279" name="Line 40"/>
            <p:cNvSpPr>
              <a:spLocks noChangeShapeType="1"/>
            </p:cNvSpPr>
            <p:nvPr/>
          </p:nvSpPr>
          <p:spPr bwMode="auto">
            <a:xfrm>
              <a:off x="1222" y="2682"/>
              <a:ext cx="190" cy="232"/>
            </a:xfrm>
            <a:prstGeom prst="line">
              <a:avLst/>
            </a:prstGeom>
            <a:noFill/>
            <a:ln w="12700">
              <a:solidFill>
                <a:schemeClr val="tx1"/>
              </a:solidFill>
              <a:round/>
              <a:headEnd/>
              <a:tailEnd type="none" w="lg" len="med"/>
            </a:ln>
          </p:spPr>
          <p:txBody>
            <a:bodyPr wrap="none" lIns="90000" tIns="46800" rIns="90000" bIns="46800">
              <a:spAutoFit/>
            </a:bodyPr>
            <a:lstStyle/>
            <a:p>
              <a:endParaRPr lang="fr-FR"/>
            </a:p>
          </p:txBody>
        </p:sp>
        <p:sp>
          <p:nvSpPr>
            <p:cNvPr id="11280" name="Text Box 41"/>
            <p:cNvSpPr txBox="1">
              <a:spLocks noChangeArrowheads="1"/>
            </p:cNvSpPr>
            <p:nvPr/>
          </p:nvSpPr>
          <p:spPr bwMode="auto">
            <a:xfrm>
              <a:off x="816" y="1824"/>
              <a:ext cx="125" cy="146"/>
            </a:xfrm>
            <a:prstGeom prst="rect">
              <a:avLst/>
            </a:prstGeom>
            <a:noFill/>
            <a:ln w="12700">
              <a:noFill/>
              <a:miter lim="800000"/>
              <a:headEnd/>
              <a:tailEnd type="none" w="lg" len="med"/>
            </a:ln>
          </p:spPr>
          <p:txBody>
            <a:bodyPr wrap="none" lIns="90000" tIns="46800" rIns="90000" bIns="46800">
              <a:spAutoFit/>
            </a:bodyPr>
            <a:lstStyle/>
            <a:p>
              <a:r>
                <a:rPr lang="fr-FR" sz="1200"/>
                <a:t>R1</a:t>
              </a:r>
            </a:p>
          </p:txBody>
        </p:sp>
        <p:sp>
          <p:nvSpPr>
            <p:cNvPr id="11281" name="Text Box 42"/>
            <p:cNvSpPr txBox="1">
              <a:spLocks noChangeArrowheads="1"/>
            </p:cNvSpPr>
            <p:nvPr/>
          </p:nvSpPr>
          <p:spPr bwMode="auto">
            <a:xfrm>
              <a:off x="384" y="2592"/>
              <a:ext cx="185" cy="146"/>
            </a:xfrm>
            <a:prstGeom prst="rect">
              <a:avLst/>
            </a:prstGeom>
            <a:noFill/>
            <a:ln w="12700">
              <a:noFill/>
              <a:miter lim="800000"/>
              <a:headEnd/>
              <a:tailEnd type="none" w="lg" len="med"/>
            </a:ln>
          </p:spPr>
          <p:txBody>
            <a:bodyPr wrap="none" lIns="90000" tIns="46800" rIns="90000" bIns="46800">
              <a:spAutoFit/>
            </a:bodyPr>
            <a:lstStyle/>
            <a:p>
              <a:r>
                <a:rPr lang="fr-FR" sz="1200"/>
                <a:t>   R2</a:t>
              </a:r>
            </a:p>
          </p:txBody>
        </p:sp>
        <p:sp>
          <p:nvSpPr>
            <p:cNvPr id="11282" name="Text Box 43"/>
            <p:cNvSpPr txBox="1">
              <a:spLocks noChangeArrowheads="1"/>
            </p:cNvSpPr>
            <p:nvPr/>
          </p:nvSpPr>
          <p:spPr bwMode="auto">
            <a:xfrm>
              <a:off x="778" y="2880"/>
              <a:ext cx="135" cy="146"/>
            </a:xfrm>
            <a:prstGeom prst="rect">
              <a:avLst/>
            </a:prstGeom>
            <a:noFill/>
            <a:ln w="12700">
              <a:noFill/>
              <a:miter lim="800000"/>
              <a:headEnd/>
              <a:tailEnd type="none" w="lg" len="med"/>
            </a:ln>
          </p:spPr>
          <p:txBody>
            <a:bodyPr wrap="none" lIns="90000" tIns="46800" rIns="90000" bIns="46800">
              <a:spAutoFit/>
            </a:bodyPr>
            <a:lstStyle/>
            <a:p>
              <a:r>
                <a:rPr lang="fr-FR" sz="1200"/>
                <a:t>R5</a:t>
              </a:r>
            </a:p>
          </p:txBody>
        </p:sp>
        <p:sp>
          <p:nvSpPr>
            <p:cNvPr id="11283" name="Text Box 44"/>
            <p:cNvSpPr txBox="1">
              <a:spLocks noChangeArrowheads="1"/>
            </p:cNvSpPr>
            <p:nvPr/>
          </p:nvSpPr>
          <p:spPr bwMode="auto">
            <a:xfrm>
              <a:off x="1296" y="2688"/>
              <a:ext cx="135" cy="146"/>
            </a:xfrm>
            <a:prstGeom prst="rect">
              <a:avLst/>
            </a:prstGeom>
            <a:noFill/>
            <a:ln w="12700">
              <a:noFill/>
              <a:miter lim="800000"/>
              <a:headEnd/>
              <a:tailEnd type="none" w="lg" len="med"/>
            </a:ln>
          </p:spPr>
          <p:txBody>
            <a:bodyPr wrap="none" lIns="90000" tIns="46800" rIns="90000" bIns="46800">
              <a:spAutoFit/>
            </a:bodyPr>
            <a:lstStyle/>
            <a:p>
              <a:r>
                <a:rPr lang="fr-FR" sz="1200"/>
                <a:t>R6</a:t>
              </a:r>
            </a:p>
          </p:txBody>
        </p:sp>
        <p:sp>
          <p:nvSpPr>
            <p:cNvPr id="11284" name="Text Box 45"/>
            <p:cNvSpPr txBox="1">
              <a:spLocks noChangeArrowheads="1"/>
            </p:cNvSpPr>
            <p:nvPr/>
          </p:nvSpPr>
          <p:spPr bwMode="auto">
            <a:xfrm>
              <a:off x="746" y="2256"/>
              <a:ext cx="135" cy="146"/>
            </a:xfrm>
            <a:prstGeom prst="rect">
              <a:avLst/>
            </a:prstGeom>
            <a:noFill/>
            <a:ln w="12700">
              <a:noFill/>
              <a:miter lim="800000"/>
              <a:headEnd/>
              <a:tailEnd type="none" w="lg" len="med"/>
            </a:ln>
          </p:spPr>
          <p:txBody>
            <a:bodyPr wrap="none" lIns="90000" tIns="46800" rIns="90000" bIns="46800">
              <a:spAutoFit/>
            </a:bodyPr>
            <a:lstStyle/>
            <a:p>
              <a:r>
                <a:rPr lang="fr-FR" sz="1200"/>
                <a:t>R3</a:t>
              </a:r>
            </a:p>
          </p:txBody>
        </p:sp>
        <p:sp>
          <p:nvSpPr>
            <p:cNvPr id="11285" name="Text Box 46"/>
            <p:cNvSpPr txBox="1">
              <a:spLocks noChangeArrowheads="1"/>
            </p:cNvSpPr>
            <p:nvPr/>
          </p:nvSpPr>
          <p:spPr bwMode="auto">
            <a:xfrm>
              <a:off x="1392" y="2352"/>
              <a:ext cx="135" cy="146"/>
            </a:xfrm>
            <a:prstGeom prst="rect">
              <a:avLst/>
            </a:prstGeom>
            <a:noFill/>
            <a:ln w="12700">
              <a:noFill/>
              <a:miter lim="800000"/>
              <a:headEnd/>
              <a:tailEnd type="none" w="lg" len="med"/>
            </a:ln>
          </p:spPr>
          <p:txBody>
            <a:bodyPr wrap="none" lIns="90000" tIns="46800" rIns="90000" bIns="46800">
              <a:spAutoFit/>
            </a:bodyPr>
            <a:lstStyle/>
            <a:p>
              <a:r>
                <a:rPr lang="fr-FR" sz="1200"/>
                <a:t>R4</a:t>
              </a:r>
            </a:p>
          </p:txBody>
        </p:sp>
      </p:grpSp>
      <p:sp>
        <p:nvSpPr>
          <p:cNvPr id="11268" name="ZoneTexte 31"/>
          <p:cNvSpPr txBox="1">
            <a:spLocks noChangeArrowheads="1"/>
          </p:cNvSpPr>
          <p:nvPr/>
        </p:nvSpPr>
        <p:spPr bwMode="auto">
          <a:xfrm>
            <a:off x="452438" y="1571625"/>
            <a:ext cx="9001125" cy="2406650"/>
          </a:xfrm>
          <a:prstGeom prst="rect">
            <a:avLst/>
          </a:prstGeom>
          <a:noFill/>
          <a:ln w="9525">
            <a:noFill/>
            <a:miter lim="800000"/>
            <a:headEnd/>
            <a:tailEnd/>
          </a:ln>
        </p:spPr>
        <p:txBody>
          <a:bodyPr>
            <a:spAutoFit/>
          </a:bodyPr>
          <a:lstStyle/>
          <a:p>
            <a:r>
              <a:rPr lang="fr-FR" sz="2000">
                <a:latin typeface="Times New Roman" pitchFamily="18" charset="0"/>
              </a:rPr>
              <a:t>La distance de A à E : est égale à zéro si on utilise le lien R1</a:t>
            </a:r>
          </a:p>
          <a:p>
            <a:r>
              <a:rPr lang="fr-FR" sz="2000">
                <a:latin typeface="Times New Roman" pitchFamily="18" charset="0"/>
              </a:rPr>
              <a:t>La distance de A à E :  est égale à 2 si on utilise les liens R 2 ,R5 et R4 </a:t>
            </a:r>
            <a:r>
              <a:rPr lang="fr-FR" sz="2000">
                <a:latin typeface="Times New Roman" pitchFamily="18" charset="0"/>
                <a:sym typeface="Wingdings" pitchFamily="2" charset="2"/>
              </a:rPr>
              <a:t> </a:t>
            </a:r>
            <a:endParaRPr lang="fr-FR" sz="2000">
              <a:latin typeface="Times New Roman" pitchFamily="18" charset="0"/>
            </a:endParaRPr>
          </a:p>
          <a:p>
            <a:r>
              <a:rPr lang="fr-FR" sz="2000">
                <a:latin typeface="Times New Roman" pitchFamily="18" charset="0"/>
              </a:rPr>
              <a:t>passer par les routeur D et C </a:t>
            </a:r>
          </a:p>
          <a:p>
            <a:r>
              <a:rPr lang="fr-FR"/>
              <a:t> </a:t>
            </a:r>
          </a:p>
          <a:p>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lg" len="med"/>
        </a:ln>
        <a:effec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lg" len="med"/>
        </a:ln>
        <a:effec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10369</TotalTime>
  <Words>2977</Words>
  <Application>Microsoft PowerPoint</Application>
  <PresentationFormat>Format A4 (210 x 297 mm)</PresentationFormat>
  <Paragraphs>655</Paragraphs>
  <Slides>35</Slides>
  <Notes>35</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35</vt:i4>
      </vt:variant>
    </vt:vector>
  </HeadingPairs>
  <TitlesOfParts>
    <vt:vector size="42" baseType="lpstr">
      <vt:lpstr>Comic Sans MS</vt:lpstr>
      <vt:lpstr>Arial</vt:lpstr>
      <vt:lpstr>Times New Roman</vt:lpstr>
      <vt:lpstr>Wingdings</vt:lpstr>
      <vt:lpstr>Shruti</vt:lpstr>
      <vt:lpstr>Verdana</vt:lpstr>
      <vt:lpstr>Modèle par défaut</vt:lpstr>
      <vt:lpstr>Le Routage dynamique </vt:lpstr>
      <vt:lpstr>Introduction </vt:lpstr>
      <vt:lpstr>Routage dynamique </vt:lpstr>
      <vt:lpstr>Le routage dynamique</vt:lpstr>
      <vt:lpstr>LA Métrique</vt:lpstr>
      <vt:lpstr>Le temps de convergence </vt:lpstr>
      <vt:lpstr>Classification des algorithmes de  routage dynamique </vt:lpstr>
      <vt:lpstr>RIP : Routing Information Protocol.</vt:lpstr>
      <vt:lpstr>Métrique utilisé par le RIP </vt:lpstr>
      <vt:lpstr>Principe  RIP  Initialisation </vt:lpstr>
      <vt:lpstr>Exemple </vt:lpstr>
      <vt:lpstr>Principe  RIP Ajout d’une route </vt:lpstr>
      <vt:lpstr>Exemple : ajout d’une route </vt:lpstr>
      <vt:lpstr>Principe  RIP  Suppression d’une route </vt:lpstr>
      <vt:lpstr>Problèmes liés à RIP </vt:lpstr>
      <vt:lpstr>Résolution du problème de convergence lente.</vt:lpstr>
      <vt:lpstr>Diapositive 17</vt:lpstr>
      <vt:lpstr>I G R P (vecteur de distance)</vt:lpstr>
      <vt:lpstr>Exemple </vt:lpstr>
      <vt:lpstr>Diapositive 20</vt:lpstr>
      <vt:lpstr>Routage avec état de lien </vt:lpstr>
      <vt:lpstr>Diapositive 22</vt:lpstr>
      <vt:lpstr>OSPF  Découverte du réseau </vt:lpstr>
      <vt:lpstr>Diapositive 24</vt:lpstr>
      <vt:lpstr>Calcul du plus court  chemin </vt:lpstr>
      <vt:lpstr>Diapositive 26</vt:lpstr>
      <vt:lpstr>Génération de la nouvelle base de données </vt:lpstr>
      <vt:lpstr>Diapositive 28</vt:lpstr>
      <vt:lpstr>Diapositive 29</vt:lpstr>
      <vt:lpstr>Exercice </vt:lpstr>
      <vt:lpstr>OSPF (suite) Inconvénients du routage à état de liaison </vt:lpstr>
      <vt:lpstr>Amélioration de l’OSPF </vt:lpstr>
      <vt:lpstr>Diapositive 33</vt:lpstr>
      <vt:lpstr>OSPF avec un découpage en zone</vt:lpstr>
      <vt:lpstr>Diapositive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Miroud</dc:creator>
  <cp:lastModifiedBy>oguab</cp:lastModifiedBy>
  <cp:revision>5416</cp:revision>
  <dcterms:created xsi:type="dcterms:W3CDTF">1601-01-01T00:00:00Z</dcterms:created>
  <dcterms:modified xsi:type="dcterms:W3CDTF">2011-02-05T15:07:56Z</dcterms:modified>
</cp:coreProperties>
</file>