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2" r:id="rId6"/>
    <p:sldId id="263" r:id="rId7"/>
    <p:sldId id="264" r:id="rId8"/>
    <p:sldId id="265"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94" autoAdjust="0"/>
    <p:restoredTop sz="94660"/>
  </p:normalViewPr>
  <p:slideViewPr>
    <p:cSldViewPr snapToGrid="0" snapToObjects="1">
      <p:cViewPr>
        <p:scale>
          <a:sx n="66" d="100"/>
          <a:sy n="66" d="100"/>
        </p:scale>
        <p:origin x="-1308"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pPr/>
              <a:t>3/14/2026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pPr/>
              <a:t>3/14/2026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pPr/>
              <a:t>3/14/2026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pPr/>
              <a:t>3/14/2026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pPr/>
              <a:t>3/14/2026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pPr/>
              <a:t>3/14/2026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pPr/>
              <a:t>‹N°›</a:t>
            </a:fld>
            <a:endParaRPr lang="en-US"/>
          </a:p>
        </p:txBody>
      </p:sp>
    </p:spTree>
    <p:extLst>
      <p:ext uri="{BB962C8B-B14F-4D97-AF65-F5344CB8AC3E}">
        <p14:creationId xmlns:p14="http://schemas.microsoft.com/office/powerpoint/2010/main" xmlns=""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t>Indice Oligochètes de Bioindication des Sédiments (IOBS)</a:t>
            </a:r>
          </a:p>
        </p:txBody>
      </p:sp>
      <p:pic>
        <p:nvPicPr>
          <p:cNvPr id="5122" name="Picture 2"/>
          <p:cNvPicPr>
            <a:picLocks noGrp="1" noChangeAspect="1" noChangeArrowheads="1"/>
          </p:cNvPicPr>
          <p:nvPr>
            <p:ph idx="1"/>
          </p:nvPr>
        </p:nvPicPr>
        <p:blipFill>
          <a:blip r:embed="rId2"/>
          <a:srcRect/>
          <a:stretch>
            <a:fillRect/>
          </a:stretch>
        </p:blipFill>
        <p:spPr bwMode="auto">
          <a:xfrm>
            <a:off x="317634" y="1780674"/>
            <a:ext cx="8547233" cy="29144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4282"/>
            <a:ext cx="8686800" cy="3764603"/>
          </a:xfrm>
        </p:spPr>
        <p:txBody>
          <a:bodyPr>
            <a:normAutofit/>
          </a:bodyPr>
          <a:lstStyle/>
          <a:p>
            <a:pPr>
              <a:buNone/>
            </a:pPr>
            <a:r>
              <a:rPr lang="fr-FR" sz="2800" b="1" dirty="0" smtClean="0">
                <a:solidFill>
                  <a:srgbClr val="FF0000"/>
                </a:solidFill>
              </a:rPr>
              <a:t>1.Introduction</a:t>
            </a:r>
            <a:endParaRPr lang="fr-FR" sz="2800" b="1" dirty="0" smtClean="0">
              <a:solidFill>
                <a:srgbClr val="FF0000"/>
              </a:solidFill>
            </a:endParaRPr>
          </a:p>
          <a:p>
            <a:pPr>
              <a:buFont typeface="Wingdings" pitchFamily="2" charset="2"/>
              <a:buChar char="Ø"/>
            </a:pPr>
            <a:r>
              <a:rPr sz="2800" smtClean="0"/>
              <a:t>Les </a:t>
            </a:r>
            <a:r>
              <a:rPr sz="2800"/>
              <a:t>bioindicateurs sont des organismes permettant d’évaluer la qualité des milieux aquatiques.</a:t>
            </a:r>
          </a:p>
          <a:p>
            <a:pPr>
              <a:buFont typeface="Wingdings" pitchFamily="2" charset="2"/>
              <a:buChar char="Ø"/>
            </a:pPr>
            <a:r>
              <a:rPr sz="2800"/>
              <a:t>Les macroinvertébrés benthiques sont largement utilisés pour la biosurveillance.</a:t>
            </a:r>
          </a:p>
          <a:p>
            <a:pPr>
              <a:buFont typeface="Wingdings" pitchFamily="2" charset="2"/>
              <a:buChar char="Ø"/>
            </a:pPr>
            <a:r>
              <a:rPr sz="2800"/>
              <a:t>Les oligochètes sont particulièrement adaptés pour l’évaluation de la qualité des sédiments.</a:t>
            </a:r>
          </a:p>
        </p:txBody>
      </p:sp>
      <p:sp>
        <p:nvSpPr>
          <p:cNvPr id="4" name="Rectangle 3"/>
          <p:cNvSpPr/>
          <p:nvPr/>
        </p:nvSpPr>
        <p:spPr>
          <a:xfrm>
            <a:off x="144379" y="3697434"/>
            <a:ext cx="8542421" cy="2677656"/>
          </a:xfrm>
          <a:prstGeom prst="rect">
            <a:avLst/>
          </a:prstGeom>
        </p:spPr>
        <p:txBody>
          <a:bodyPr wrap="square">
            <a:spAutoFit/>
          </a:bodyPr>
          <a:lstStyle/>
          <a:p>
            <a:pPr>
              <a:buNone/>
            </a:pPr>
            <a:r>
              <a:rPr lang="fr-FR" sz="2800" b="1" dirty="0" smtClean="0">
                <a:solidFill>
                  <a:srgbClr val="FF0000"/>
                </a:solidFill>
              </a:rPr>
              <a:t>2.Définition </a:t>
            </a:r>
            <a:r>
              <a:rPr lang="fr-FR" sz="2800" b="1" dirty="0" smtClean="0">
                <a:solidFill>
                  <a:srgbClr val="FF0000"/>
                </a:solidFill>
              </a:rPr>
              <a:t>de l’IOBS</a:t>
            </a:r>
          </a:p>
          <a:p>
            <a:r>
              <a:rPr lang="fr-FR" sz="2800" dirty="0" smtClean="0"/>
              <a:t>L’Indice Oligochètes de </a:t>
            </a:r>
            <a:r>
              <a:rPr lang="fr-FR" sz="2800" dirty="0" err="1" smtClean="0"/>
              <a:t>Bioindication</a:t>
            </a:r>
            <a:r>
              <a:rPr lang="fr-FR" sz="2800" dirty="0" smtClean="0"/>
              <a:t> des Sédiments (IOBS) est un indice biologique</a:t>
            </a:r>
          </a:p>
          <a:p>
            <a:r>
              <a:rPr lang="fr-FR" sz="2800" dirty="0" smtClean="0"/>
              <a:t>utilisé pour évaluer la qualité écologique des sédiments des cours d’eau.</a:t>
            </a:r>
          </a:p>
          <a:p>
            <a:r>
              <a:rPr lang="fr-FR" sz="2800" dirty="0" smtClean="0"/>
              <a:t>Il repose sur la structure des communautés d’oligochètes</a:t>
            </a:r>
            <a:endParaRPr lang="fr-F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9450"/>
            <a:ext cx="9144000" cy="3433771"/>
          </a:xfrm>
        </p:spPr>
        <p:txBody>
          <a:bodyPr/>
          <a:lstStyle/>
          <a:p>
            <a:pPr>
              <a:buNone/>
            </a:pPr>
            <a:r>
              <a:rPr lang="fr-FR" b="1" dirty="0" smtClean="0">
                <a:solidFill>
                  <a:srgbClr val="FF0000"/>
                </a:solidFill>
              </a:rPr>
              <a:t>Les oligochètes</a:t>
            </a:r>
          </a:p>
          <a:p>
            <a:r>
              <a:rPr sz="2800" smtClean="0"/>
              <a:t>Les </a:t>
            </a:r>
            <a:r>
              <a:rPr sz="2800"/>
              <a:t>oligochètes sont des vers annélides aquatiques.</a:t>
            </a:r>
          </a:p>
          <a:p>
            <a:r>
              <a:rPr sz="2800"/>
              <a:t>Ils vivent principalement dans les sédiments des milieux aquatiques.</a:t>
            </a:r>
          </a:p>
          <a:p>
            <a:r>
              <a:rPr sz="2800"/>
              <a:t>Certaines espèces sont tolérantes à la pollution alors que d'autres sont sensibles</a:t>
            </a:r>
            <a:r>
              <a:t>.</a:t>
            </a:r>
          </a:p>
        </p:txBody>
      </p:sp>
      <p:pic>
        <p:nvPicPr>
          <p:cNvPr id="1026" name="Picture 2"/>
          <p:cNvPicPr>
            <a:picLocks noChangeAspect="1" noChangeArrowheads="1"/>
          </p:cNvPicPr>
          <p:nvPr/>
        </p:nvPicPr>
        <p:blipFill>
          <a:blip r:embed="rId2"/>
          <a:srcRect/>
          <a:stretch>
            <a:fillRect/>
          </a:stretch>
        </p:blipFill>
        <p:spPr bwMode="auto">
          <a:xfrm>
            <a:off x="298383" y="3185962"/>
            <a:ext cx="8595360" cy="299761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28" y="108326"/>
            <a:ext cx="9018872" cy="2827380"/>
          </a:xfrm>
        </p:spPr>
        <p:txBody>
          <a:bodyPr/>
          <a:lstStyle/>
          <a:p>
            <a:pPr>
              <a:buNone/>
            </a:pPr>
            <a:r>
              <a:rPr lang="fr-FR" sz="2800" b="1" dirty="0" smtClean="0">
                <a:solidFill>
                  <a:srgbClr val="FF0000"/>
                </a:solidFill>
              </a:rPr>
              <a:t>Principe de l’indice</a:t>
            </a:r>
          </a:p>
          <a:p>
            <a:pPr>
              <a:buNone/>
            </a:pPr>
            <a:r>
              <a:rPr sz="2800" smtClean="0"/>
              <a:t>L’IOBS </a:t>
            </a:r>
            <a:r>
              <a:rPr sz="2800"/>
              <a:t>est basé sur:</a:t>
            </a:r>
          </a:p>
          <a:p>
            <a:pPr>
              <a:buFont typeface="Wingdings" pitchFamily="2" charset="2"/>
              <a:buChar char="Ø"/>
            </a:pPr>
            <a:r>
              <a:rPr sz="2800"/>
              <a:t>- la diversité des taxons d’oligochètes</a:t>
            </a:r>
          </a:p>
          <a:p>
            <a:pPr>
              <a:buFont typeface="Wingdings" pitchFamily="2" charset="2"/>
              <a:buChar char="Ø"/>
            </a:pPr>
            <a:r>
              <a:rPr sz="2800"/>
              <a:t>- la dominance des espèces tolérantes</a:t>
            </a:r>
          </a:p>
          <a:p>
            <a:pPr>
              <a:buFont typeface="Wingdings" pitchFamily="2" charset="2"/>
              <a:buChar char="Ø"/>
            </a:pPr>
            <a:r>
              <a:rPr sz="2800"/>
              <a:t>- la structure de la communauté benthique</a:t>
            </a:r>
            <a:r>
              <a:t>.</a:t>
            </a:r>
          </a:p>
        </p:txBody>
      </p:sp>
      <p:sp>
        <p:nvSpPr>
          <p:cNvPr id="4" name="Rectangle 3"/>
          <p:cNvSpPr/>
          <p:nvPr/>
        </p:nvSpPr>
        <p:spPr>
          <a:xfrm>
            <a:off x="191809" y="2907459"/>
            <a:ext cx="6024983" cy="523220"/>
          </a:xfrm>
          <a:prstGeom prst="rect">
            <a:avLst/>
          </a:prstGeom>
        </p:spPr>
        <p:txBody>
          <a:bodyPr wrap="none">
            <a:spAutoFit/>
          </a:bodyPr>
          <a:lstStyle/>
          <a:p>
            <a:r>
              <a:rPr lang="fr-FR" sz="2800" b="1" dirty="0" smtClean="0">
                <a:solidFill>
                  <a:srgbClr val="FF0000"/>
                </a:solidFill>
              </a:rPr>
              <a:t>Domaine d’application de l’indice IOBS </a:t>
            </a:r>
            <a:endParaRPr lang="fr-FR" sz="2800" b="1" dirty="0">
              <a:solidFill>
                <a:srgbClr val="FF0000"/>
              </a:solidFill>
            </a:endParaRPr>
          </a:p>
        </p:txBody>
      </p:sp>
      <p:sp>
        <p:nvSpPr>
          <p:cNvPr id="5" name="Rectangle 4"/>
          <p:cNvSpPr/>
          <p:nvPr/>
        </p:nvSpPr>
        <p:spPr>
          <a:xfrm>
            <a:off x="1" y="3412714"/>
            <a:ext cx="9144000" cy="3539430"/>
          </a:xfrm>
          <a:prstGeom prst="rect">
            <a:avLst/>
          </a:prstGeom>
        </p:spPr>
        <p:txBody>
          <a:bodyPr wrap="square">
            <a:spAutoFit/>
          </a:bodyPr>
          <a:lstStyle/>
          <a:p>
            <a:pPr algn="just"/>
            <a:r>
              <a:rPr lang="fr-FR" sz="2800" dirty="0" smtClean="0"/>
              <a:t>Indice Oligochètes de </a:t>
            </a:r>
            <a:r>
              <a:rPr lang="fr-FR" sz="2800" dirty="0" err="1" smtClean="0"/>
              <a:t>Bioindication</a:t>
            </a:r>
            <a:r>
              <a:rPr lang="fr-FR" sz="2800" dirty="0" smtClean="0"/>
              <a:t> des Sédiments :( IOBS) - AFNOR NFT 90-390, avril 2002) permet d’évaluer la qualité biologique des sédiments fins et sableux présents dans les cours d’eau naturels ou artificialisés. Il renseigne sur l’influence des micropolluants organiques et minéraux sur les milieux aquatiques. Il peut donc être appliqué dans des milieux où d’autres méthodes sont inopérantes (IBGN par exemple)</a:t>
            </a:r>
            <a:endParaRPr lang="fr-F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78" y="50575"/>
            <a:ext cx="8999621" cy="3010259"/>
          </a:xfrm>
        </p:spPr>
        <p:txBody>
          <a:bodyPr>
            <a:normAutofit lnSpcReduction="10000"/>
          </a:bodyPr>
          <a:lstStyle/>
          <a:p>
            <a:pPr>
              <a:buNone/>
            </a:pPr>
            <a:r>
              <a:rPr lang="fr-FR" b="1" dirty="0" smtClean="0">
                <a:solidFill>
                  <a:srgbClr val="FF0000"/>
                </a:solidFill>
              </a:rPr>
              <a:t>Échantillonnage:</a:t>
            </a:r>
            <a:r>
              <a:rPr sz="2800" smtClean="0"/>
              <a:t>Les </a:t>
            </a:r>
            <a:r>
              <a:rPr sz="2800"/>
              <a:t>sédiments sont prélevés à l’aide de:</a:t>
            </a:r>
          </a:p>
          <a:p>
            <a:r>
              <a:rPr sz="2800"/>
              <a:t>- benne Ekman</a:t>
            </a:r>
          </a:p>
          <a:p>
            <a:r>
              <a:rPr sz="2800"/>
              <a:t>- carottier</a:t>
            </a:r>
          </a:p>
          <a:p>
            <a:r>
              <a:rPr sz="2800"/>
              <a:t>- filet Surber</a:t>
            </a:r>
          </a:p>
          <a:p>
            <a:r>
              <a:rPr sz="2800"/>
              <a:t>Les échantillons sont ensuite fixés et analysés au laboratoire.</a:t>
            </a:r>
          </a:p>
        </p:txBody>
      </p:sp>
      <p:pic>
        <p:nvPicPr>
          <p:cNvPr id="2050" name="Picture 2"/>
          <p:cNvPicPr>
            <a:picLocks noChangeAspect="1" noChangeArrowheads="1"/>
          </p:cNvPicPr>
          <p:nvPr/>
        </p:nvPicPr>
        <p:blipFill>
          <a:blip r:embed="rId2"/>
          <a:srcRect/>
          <a:stretch>
            <a:fillRect/>
          </a:stretch>
        </p:blipFill>
        <p:spPr bwMode="auto">
          <a:xfrm>
            <a:off x="693018" y="3060834"/>
            <a:ext cx="2338940" cy="36190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031958" y="3060833"/>
            <a:ext cx="2531444" cy="36190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700495" y="3060834"/>
            <a:ext cx="2882900" cy="361909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03" y="21700"/>
            <a:ext cx="9028497" cy="4001659"/>
          </a:xfrm>
        </p:spPr>
        <p:txBody>
          <a:bodyPr>
            <a:normAutofit fontScale="32500" lnSpcReduction="20000"/>
          </a:bodyPr>
          <a:lstStyle/>
          <a:p>
            <a:pPr>
              <a:buNone/>
            </a:pPr>
            <a:r>
              <a:rPr lang="fr-FR" sz="9800" b="1" dirty="0" smtClean="0">
                <a:solidFill>
                  <a:srgbClr val="FF0000"/>
                </a:solidFill>
              </a:rPr>
              <a:t>Analyse au </a:t>
            </a:r>
            <a:r>
              <a:rPr lang="fr-FR" sz="9800" b="1" dirty="0" smtClean="0">
                <a:solidFill>
                  <a:srgbClr val="FF0000"/>
                </a:solidFill>
              </a:rPr>
              <a:t>laboratoire </a:t>
            </a:r>
            <a:endParaRPr lang="fr-FR" sz="9800" b="1" dirty="0" smtClean="0">
              <a:solidFill>
                <a:srgbClr val="FF0000"/>
              </a:solidFill>
            </a:endParaRPr>
          </a:p>
          <a:p>
            <a:pPr>
              <a:buNone/>
            </a:pPr>
            <a:r>
              <a:rPr lang="fr-FR" sz="2800" b="1" dirty="0" smtClean="0">
                <a:solidFill>
                  <a:srgbClr val="FF0000"/>
                </a:solidFill>
              </a:rPr>
              <a:t>:</a:t>
            </a:r>
            <a:r>
              <a:rPr sz="5900" smtClean="0"/>
              <a:t>Les </a:t>
            </a:r>
            <a:r>
              <a:rPr sz="5900"/>
              <a:t>étapes </a:t>
            </a:r>
            <a:r>
              <a:rPr sz="5900"/>
              <a:t>principales</a:t>
            </a:r>
            <a:r>
              <a:rPr sz="5900" smtClean="0"/>
              <a:t>:</a:t>
            </a:r>
            <a:endParaRPr lang="fr-FR" sz="5900" dirty="0" smtClean="0"/>
          </a:p>
          <a:p>
            <a:pPr>
              <a:buNone/>
            </a:pPr>
            <a:r>
              <a:rPr lang="fr-FR" sz="5900" dirty="0" smtClean="0"/>
              <a:t>Un échantillon sera formé de trois prélèvements minimums, pour une surface d’au moins 100 cm². Une station mesure entre 100 et 150 pas et l’intervalle entre les points de prélèvement doit être de 30 pas</a:t>
            </a:r>
          </a:p>
          <a:p>
            <a:pPr>
              <a:buNone/>
            </a:pPr>
            <a:endParaRPr sz="5900"/>
          </a:p>
          <a:p>
            <a:pPr>
              <a:buFont typeface="Wingdings" pitchFamily="2" charset="2"/>
              <a:buChar char="Ø"/>
            </a:pPr>
            <a:r>
              <a:rPr sz="5900" smtClean="0"/>
              <a:t> </a:t>
            </a:r>
            <a:r>
              <a:rPr sz="5900"/>
              <a:t>Tamisage des sédiments</a:t>
            </a:r>
          </a:p>
          <a:p>
            <a:pPr>
              <a:buFont typeface="Wingdings" pitchFamily="2" charset="2"/>
              <a:buChar char="Ø"/>
            </a:pPr>
            <a:r>
              <a:rPr sz="5900" smtClean="0"/>
              <a:t>Extraction </a:t>
            </a:r>
            <a:r>
              <a:rPr sz="5900"/>
              <a:t>des oligochètes</a:t>
            </a:r>
          </a:p>
          <a:p>
            <a:pPr>
              <a:buFont typeface="Wingdings" pitchFamily="2" charset="2"/>
              <a:buChar char="Ø"/>
            </a:pPr>
            <a:r>
              <a:rPr sz="5900" smtClean="0"/>
              <a:t>Identification </a:t>
            </a:r>
            <a:r>
              <a:rPr sz="5900"/>
              <a:t>au microscope</a:t>
            </a:r>
          </a:p>
          <a:p>
            <a:pPr>
              <a:buFont typeface="Wingdings" pitchFamily="2" charset="2"/>
              <a:buChar char="Ø"/>
            </a:pPr>
            <a:r>
              <a:rPr sz="5900" smtClean="0"/>
              <a:t>Comptage </a:t>
            </a:r>
            <a:r>
              <a:rPr sz="5900"/>
              <a:t>des individus.</a:t>
            </a:r>
          </a:p>
        </p:txBody>
      </p:sp>
      <p:pic>
        <p:nvPicPr>
          <p:cNvPr id="3074" name="Picture 2"/>
          <p:cNvPicPr>
            <a:picLocks noChangeAspect="1" noChangeArrowheads="1"/>
          </p:cNvPicPr>
          <p:nvPr/>
        </p:nvPicPr>
        <p:blipFill>
          <a:blip r:embed="rId2"/>
          <a:srcRect/>
          <a:stretch>
            <a:fillRect/>
          </a:stretch>
        </p:blipFill>
        <p:spPr bwMode="auto">
          <a:xfrm>
            <a:off x="115502" y="4196615"/>
            <a:ext cx="8893743" cy="236781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201"/>
            <a:ext cx="8686800" cy="2240238"/>
          </a:xfrm>
        </p:spPr>
        <p:txBody>
          <a:bodyPr/>
          <a:lstStyle/>
          <a:p>
            <a:pPr>
              <a:buNone/>
            </a:pPr>
            <a:r>
              <a:rPr lang="fr-FR" b="1" dirty="0" smtClean="0">
                <a:solidFill>
                  <a:srgbClr val="FF0000"/>
                </a:solidFill>
              </a:rPr>
              <a:t>Calcul de </a:t>
            </a:r>
            <a:r>
              <a:rPr lang="fr-FR" b="1" dirty="0" smtClean="0">
                <a:solidFill>
                  <a:srgbClr val="FF0000"/>
                </a:solidFill>
              </a:rPr>
              <a:t>l’indice :</a:t>
            </a:r>
            <a:r>
              <a:rPr smtClean="0"/>
              <a:t>Formule </a:t>
            </a:r>
            <a:r>
              <a:t>générale:</a:t>
            </a:r>
          </a:p>
          <a:p>
            <a:pPr>
              <a:buFont typeface="Wingdings" pitchFamily="2" charset="2"/>
              <a:buChar char="Ø"/>
            </a:pPr>
            <a:r>
              <a:rPr sz="2800"/>
              <a:t>IOBS = (10 × S) </a:t>
            </a:r>
            <a:r>
              <a:rPr sz="2800"/>
              <a:t>/ </a:t>
            </a:r>
            <a:r>
              <a:rPr sz="2800" smtClean="0"/>
              <a:t>T</a:t>
            </a:r>
            <a:endParaRPr sz="2800"/>
          </a:p>
          <a:p>
            <a:pPr>
              <a:buFont typeface="Wingdings" pitchFamily="2" charset="2"/>
              <a:buChar char="Ø"/>
            </a:pPr>
            <a:r>
              <a:rPr sz="2800"/>
              <a:t>S = nombre de taxons d’oligochètes</a:t>
            </a:r>
          </a:p>
          <a:p>
            <a:pPr>
              <a:buFont typeface="Wingdings" pitchFamily="2" charset="2"/>
              <a:buChar char="Ø"/>
            </a:pPr>
            <a:r>
              <a:rPr sz="2800"/>
              <a:t>T = pourcentage du taxon dominant (Tubificidae).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1326"/>
            <a:ext cx="9144001" cy="2923630"/>
          </a:xfrm>
        </p:spPr>
        <p:txBody>
          <a:bodyPr/>
          <a:lstStyle/>
          <a:p>
            <a:pPr>
              <a:buNone/>
            </a:pPr>
            <a:r>
              <a:rPr lang="fr-FR" b="1" dirty="0" smtClean="0">
                <a:solidFill>
                  <a:srgbClr val="FF0000"/>
                </a:solidFill>
              </a:rPr>
              <a:t>Interprétation</a:t>
            </a:r>
          </a:p>
          <a:p>
            <a:r>
              <a:rPr smtClean="0"/>
              <a:t>Plus </a:t>
            </a:r>
            <a:r>
              <a:t>l’indice est élevé, meilleure est la qualité écologique des sédiments.</a:t>
            </a:r>
          </a:p>
          <a:p>
            <a:r>
              <a:t>Une dominance élevée de Tubificidae indique une pollution organique importante.</a:t>
            </a:r>
          </a:p>
        </p:txBody>
      </p:sp>
      <p:pic>
        <p:nvPicPr>
          <p:cNvPr id="4098" name="Picture 2"/>
          <p:cNvPicPr>
            <a:picLocks noChangeAspect="1" noChangeArrowheads="1"/>
          </p:cNvPicPr>
          <p:nvPr/>
        </p:nvPicPr>
        <p:blipFill>
          <a:blip r:embed="rId2"/>
          <a:srcRect/>
          <a:stretch>
            <a:fillRect/>
          </a:stretch>
        </p:blipFill>
        <p:spPr bwMode="auto">
          <a:xfrm>
            <a:off x="240632" y="2954956"/>
            <a:ext cx="8537608" cy="218388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503" y="-74550"/>
            <a:ext cx="9028497" cy="2528995"/>
          </a:xfrm>
        </p:spPr>
        <p:txBody>
          <a:bodyPr/>
          <a:lstStyle/>
          <a:p>
            <a:pPr>
              <a:buNone/>
            </a:pPr>
            <a:r>
              <a:rPr lang="fr-FR" b="1" dirty="0" smtClean="0">
                <a:solidFill>
                  <a:srgbClr val="FF0000"/>
                </a:solidFill>
              </a:rPr>
              <a:t>Avantages </a:t>
            </a:r>
            <a:r>
              <a:rPr lang="fr-FR" b="1" dirty="0" smtClean="0">
                <a:solidFill>
                  <a:srgbClr val="FF0000"/>
                </a:solidFill>
              </a:rPr>
              <a:t>de l’IOBS</a:t>
            </a:r>
            <a:endParaRPr lang="fr-FR" b="1" dirty="0" smtClean="0">
              <a:solidFill>
                <a:srgbClr val="FF0000"/>
              </a:solidFill>
            </a:endParaRPr>
          </a:p>
          <a:p>
            <a:r>
              <a:rPr sz="2800" smtClean="0"/>
              <a:t>Méthode </a:t>
            </a:r>
            <a:r>
              <a:rPr sz="2800"/>
              <a:t>sensible à la pollution des sédiments</a:t>
            </a:r>
          </a:p>
          <a:p>
            <a:r>
              <a:rPr sz="2800"/>
              <a:t>- Bon indicateur écologique</a:t>
            </a:r>
          </a:p>
          <a:p>
            <a:r>
              <a:rPr sz="2800"/>
              <a:t>- Complémentaire aux autres indices biologiques</a:t>
            </a:r>
            <a:r>
              <a:t>.</a:t>
            </a:r>
          </a:p>
        </p:txBody>
      </p:sp>
      <p:sp>
        <p:nvSpPr>
          <p:cNvPr id="4" name="Rectangle 3"/>
          <p:cNvSpPr/>
          <p:nvPr/>
        </p:nvSpPr>
        <p:spPr>
          <a:xfrm>
            <a:off x="211756" y="2155086"/>
            <a:ext cx="8624236" cy="1877437"/>
          </a:xfrm>
          <a:prstGeom prst="rect">
            <a:avLst/>
          </a:prstGeom>
        </p:spPr>
        <p:txBody>
          <a:bodyPr wrap="square">
            <a:spAutoFit/>
          </a:bodyPr>
          <a:lstStyle/>
          <a:p>
            <a:pPr>
              <a:buNone/>
            </a:pPr>
            <a:r>
              <a:rPr lang="fr-FR" sz="3200" b="1" dirty="0" smtClean="0">
                <a:solidFill>
                  <a:srgbClr val="FF0000"/>
                </a:solidFill>
              </a:rPr>
              <a:t>Limites de l’indice</a:t>
            </a:r>
          </a:p>
          <a:p>
            <a:pPr>
              <a:buFont typeface="Wingdings" pitchFamily="2" charset="2"/>
              <a:buChar char="Ø"/>
            </a:pPr>
            <a:r>
              <a:rPr lang="fr-FR" dirty="0" smtClean="0"/>
              <a:t> </a:t>
            </a:r>
            <a:r>
              <a:rPr lang="fr-FR" sz="2800" dirty="0" smtClean="0"/>
              <a:t>Identification taxonomique parfois difficile</a:t>
            </a:r>
          </a:p>
          <a:p>
            <a:pPr>
              <a:buFont typeface="Wingdings" pitchFamily="2" charset="2"/>
              <a:buChar char="Ø"/>
            </a:pPr>
            <a:r>
              <a:rPr lang="fr-FR" sz="2800" dirty="0" smtClean="0"/>
              <a:t>- Influence du type de substrat</a:t>
            </a:r>
          </a:p>
          <a:p>
            <a:pPr>
              <a:buFont typeface="Wingdings" pitchFamily="2" charset="2"/>
              <a:buChar char="Ø"/>
            </a:pPr>
            <a:r>
              <a:rPr lang="fr-FR" sz="2800" dirty="0" smtClean="0"/>
              <a:t>- Moins adapté aux milieux très turbulents</a:t>
            </a:r>
            <a:endParaRPr lang="fr-FR" sz="2800" dirty="0"/>
          </a:p>
        </p:txBody>
      </p:sp>
      <p:sp>
        <p:nvSpPr>
          <p:cNvPr id="5" name="Rectangle 4"/>
          <p:cNvSpPr/>
          <p:nvPr/>
        </p:nvSpPr>
        <p:spPr>
          <a:xfrm>
            <a:off x="211756" y="4191836"/>
            <a:ext cx="8778240" cy="224676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fr-FR" sz="2800" dirty="0" smtClean="0"/>
              <a:t>Conclusion</a:t>
            </a:r>
          </a:p>
          <a:p>
            <a:pPr>
              <a:buFont typeface="Wingdings" pitchFamily="2" charset="2"/>
              <a:buChar char="Ø"/>
            </a:pPr>
            <a:r>
              <a:rPr lang="fr-FR" sz="2800" dirty="0" smtClean="0"/>
              <a:t>L’IOBS </a:t>
            </a:r>
            <a:r>
              <a:rPr lang="fr-FR" sz="2800" dirty="0" smtClean="0"/>
              <a:t>constitue un outil important pour l’évaluation écologique des cours d’eau.</a:t>
            </a:r>
          </a:p>
          <a:p>
            <a:pPr>
              <a:buFont typeface="Wingdings" pitchFamily="2" charset="2"/>
              <a:buChar char="Ø"/>
            </a:pPr>
            <a:r>
              <a:rPr lang="fr-FR" sz="2800" dirty="0" smtClean="0"/>
              <a:t>Il permet de suivre l’impact des activités humaines sur les sédiments aquatiques.</a:t>
            </a:r>
            <a:endParaRPr lang="fr-FR"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TotalTime>
  <Words>426</Words>
  <Application>Microsoft Macintosh PowerPoint</Application>
  <PresentationFormat>Affichage à l'écran (4:3)</PresentationFormat>
  <Paragraphs>51</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Indice Oligochètes de Bioindication des Sédiments (IOBS)</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Indice Oligochètes de Bioindication des Sédiments (IOBS)</dc:title>
  <dc:creator>User</dc:creator>
  <dc:description>generated using python-pptx</dc:description>
  <cp:lastModifiedBy>User</cp:lastModifiedBy>
  <cp:revision>2</cp:revision>
  <dcterms:created xsi:type="dcterms:W3CDTF">2013-01-27T09:14:16Z</dcterms:created>
  <dcterms:modified xsi:type="dcterms:W3CDTF">2026-03-14T09:31:01Z</dcterms:modified>
</cp:coreProperties>
</file>