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t>Indice Biologique Diatomées (IBD)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1" y="1600200"/>
            <a:ext cx="8647889" cy="2251953"/>
          </a:xfrm>
        </p:spPr>
        <p:txBody>
          <a:bodyPr/>
          <a:lstStyle/>
          <a:p>
            <a:r>
              <a:rPr lang="fr-FR" dirty="0" smtClean="0"/>
              <a:t>L’Indice Biologique Diatomées (IBD - AFNOR NF T 90-354, avril 2016) permet d’évaluer la qualité biologique d’un cours d’eau à partir de l’analyse des diatomées, qui sont des algues unicellulaires.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52154"/>
            <a:ext cx="8229600" cy="25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3" y="53448"/>
            <a:ext cx="8531157" cy="3069131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1. Les Diatomées : Rappels biologiques</a:t>
            </a:r>
          </a:p>
          <a:p>
            <a:pPr>
              <a:buFont typeface="Wingdings" pitchFamily="2" charset="2"/>
              <a:buChar char="Ø"/>
            </a:pPr>
            <a:r>
              <a:rPr smtClean="0"/>
              <a:t>Microalgues </a:t>
            </a:r>
            <a:r>
              <a:t>unicellulaires (Bacillariophycées)</a:t>
            </a:r>
          </a:p>
          <a:p>
            <a:pPr lvl="1">
              <a:buFont typeface="Wingdings" pitchFamily="2" charset="2"/>
              <a:buChar char="Ø"/>
            </a:pPr>
            <a:r>
              <a:t>Frustule siliceux (épithèque + hypothèque)</a:t>
            </a:r>
          </a:p>
          <a:p>
            <a:pPr lvl="1">
              <a:buFont typeface="Wingdings" pitchFamily="2" charset="2"/>
              <a:buChar char="Ø"/>
            </a:pPr>
            <a:r>
              <a:t>Reproduction asexuée et sexuée</a:t>
            </a:r>
          </a:p>
          <a:p>
            <a:pPr lvl="1">
              <a:buFont typeface="Wingdings" pitchFamily="2" charset="2"/>
              <a:buChar char="Ø"/>
            </a:pPr>
            <a:r>
              <a:t>Grande diversité écologique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115" y="3122578"/>
            <a:ext cx="7597302" cy="269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7" y="-68113"/>
            <a:ext cx="8832715" cy="3200400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2. Intérêt écologique des diatomées</a:t>
            </a:r>
          </a:p>
          <a:p>
            <a:pPr>
              <a:buFont typeface="Wingdings" pitchFamily="2" charset="2"/>
              <a:buChar char="Ø"/>
            </a:pPr>
            <a:r>
              <a:rPr smtClean="0"/>
              <a:t>Sensibilité </a:t>
            </a:r>
            <a:r>
              <a:t>aux nutriments (N, P)</a:t>
            </a:r>
          </a:p>
          <a:p>
            <a:pPr lvl="1">
              <a:buFont typeface="Wingdings" pitchFamily="2" charset="2"/>
              <a:buChar char="Ø"/>
            </a:pPr>
            <a:r>
              <a:t>Réponse aux variations de pH et conductivité</a:t>
            </a:r>
          </a:p>
          <a:p>
            <a:pPr lvl="1">
              <a:buFont typeface="Wingdings" pitchFamily="2" charset="2"/>
              <a:buChar char="Ø"/>
            </a:pPr>
            <a:r>
              <a:t>Indication de pollution organique et minérale</a:t>
            </a:r>
          </a:p>
          <a:p>
            <a:pPr lvl="1">
              <a:buFont typeface="Wingdings" pitchFamily="2" charset="2"/>
              <a:buChar char="Ø"/>
            </a:pPr>
            <a:r>
              <a:t>Réactivité rapide aux perturbations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375" y="2768160"/>
            <a:ext cx="8550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3. Principe de l’IBD :Indice multi-spécifique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Basé sur abondance relative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Sensibilité spécifique (S)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Valeur indicative (V)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Score compris entre 1 et 20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632"/>
            <a:ext cx="9017540" cy="2903759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4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Formule mathématique de l’IBD</a:t>
            </a:r>
          </a:p>
          <a:p>
            <a:pPr>
              <a:buNone/>
            </a:pPr>
            <a:r>
              <a:rPr smtClean="0"/>
              <a:t>IBD </a:t>
            </a:r>
            <a:r>
              <a:t>= Σ (Ai × Si × Vi) / Σ (Ai × Vi)</a:t>
            </a:r>
          </a:p>
          <a:p>
            <a:pPr lvl="1"/>
            <a:r>
              <a:t>Ai = abondance relative</a:t>
            </a:r>
          </a:p>
          <a:p>
            <a:pPr lvl="1"/>
            <a:r>
              <a:t>Si = sensibilité à la pollution</a:t>
            </a:r>
          </a:p>
          <a:p>
            <a:pPr lvl="1"/>
            <a:r>
              <a:t>Vi = valeur indicative écologique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737" y="3254161"/>
            <a:ext cx="8599250" cy="1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448"/>
            <a:ext cx="9017540" cy="3409599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5. Échantillonnage de terrain</a:t>
            </a:r>
          </a:p>
          <a:p>
            <a:r>
              <a:rPr smtClean="0"/>
              <a:t>Choix </a:t>
            </a:r>
            <a:r>
              <a:t>station représentative</a:t>
            </a:r>
          </a:p>
          <a:p>
            <a:pPr lvl="1"/>
            <a:r>
              <a:t>Substrat dur (galets)</a:t>
            </a:r>
          </a:p>
          <a:p>
            <a:pPr lvl="1"/>
            <a:r>
              <a:t>Brossage standardisé</a:t>
            </a:r>
          </a:p>
          <a:p>
            <a:pPr lvl="1"/>
            <a:r>
              <a:t>Surface connue</a:t>
            </a:r>
          </a:p>
          <a:p>
            <a:pPr lvl="1"/>
            <a:r>
              <a:t>Conservation à l’éthanol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3463048"/>
            <a:ext cx="8959850" cy="315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992"/>
            <a:ext cx="9144000" cy="3078859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6. </a:t>
            </a:r>
            <a:r>
              <a:rPr lang="fr-FR" b="1" dirty="0" smtClean="0">
                <a:solidFill>
                  <a:srgbClr val="FF0000"/>
                </a:solidFill>
              </a:rPr>
              <a:t>Traitement en laboratoire</a:t>
            </a:r>
          </a:p>
          <a:p>
            <a:pPr>
              <a:buFont typeface="Wingdings" pitchFamily="2" charset="2"/>
              <a:buChar char="Ø"/>
            </a:pPr>
            <a:r>
              <a:rPr smtClean="0"/>
              <a:t>Oxydation </a:t>
            </a:r>
            <a:r>
              <a:t>matière organique </a:t>
            </a:r>
            <a:r>
              <a:rPr/>
              <a:t>(</a:t>
            </a:r>
            <a:r>
              <a:rPr smtClean="0"/>
              <a:t>H2O2)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Montage </a:t>
            </a:r>
            <a:r>
              <a:rPr/>
              <a:t>au </a:t>
            </a:r>
            <a:r>
              <a:rPr smtClean="0"/>
              <a:t>Naphrax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Observation </a:t>
            </a:r>
            <a:r>
              <a:t>microscope </a:t>
            </a:r>
            <a:r>
              <a:rPr/>
              <a:t>×</a:t>
            </a:r>
            <a:r>
              <a:rPr smtClean="0"/>
              <a:t>1000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Comptage </a:t>
            </a:r>
            <a:r>
              <a:t>minimum 400 valves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736" y="3112851"/>
            <a:ext cx="8754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7</a:t>
            </a:r>
            <a:r>
              <a:rPr lang="fr-FR" sz="3200" b="1" dirty="0" smtClean="0">
                <a:solidFill>
                  <a:srgbClr val="FF0000"/>
                </a:solidFill>
              </a:rPr>
              <a:t>. </a:t>
            </a:r>
            <a:r>
              <a:rPr lang="fr-FR" sz="3200" b="1" dirty="0" smtClean="0">
                <a:solidFill>
                  <a:srgbClr val="FF0000"/>
                </a:solidFill>
              </a:rPr>
              <a:t>Facteurs influençant l’IBD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Eutrophisation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Rejets domestiques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Pollution industrielle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Métaux lourds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66936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8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Avantages scientifiques</a:t>
            </a:r>
          </a:p>
          <a:p>
            <a:pPr>
              <a:buFont typeface="Wingdings" pitchFamily="2" charset="2"/>
              <a:buChar char="Ø"/>
            </a:pPr>
            <a:r>
              <a:rPr smtClean="0"/>
              <a:t>Indicateur </a:t>
            </a:r>
            <a:r>
              <a:t>sensible</a:t>
            </a:r>
          </a:p>
          <a:p>
            <a:pPr lvl="1">
              <a:buFont typeface="Wingdings" pitchFamily="2" charset="2"/>
              <a:buChar char="Ø"/>
            </a:pPr>
            <a:r>
              <a:t>Intègre pollution chronique</a:t>
            </a:r>
          </a:p>
          <a:p>
            <a:pPr lvl="1">
              <a:buFont typeface="Wingdings" pitchFamily="2" charset="2"/>
              <a:buChar char="Ø"/>
            </a:pPr>
            <a:r>
              <a:t>Standardisation européenne</a:t>
            </a:r>
          </a:p>
          <a:p>
            <a:pPr lvl="1">
              <a:buFont typeface="Wingdings" pitchFamily="2" charset="2"/>
              <a:buChar char="Ø"/>
            </a:pPr>
            <a:r>
              <a:t>Comparabilité inter-sites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009" y="2914080"/>
            <a:ext cx="8492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9</a:t>
            </a:r>
            <a:r>
              <a:rPr lang="fr-FR" sz="3200" b="1" dirty="0" smtClean="0">
                <a:solidFill>
                  <a:srgbClr val="FF0000"/>
                </a:solidFill>
              </a:rPr>
              <a:t>. </a:t>
            </a:r>
            <a:r>
              <a:rPr lang="fr-FR" sz="3200" b="1" dirty="0" smtClean="0">
                <a:solidFill>
                  <a:srgbClr val="FF0000"/>
                </a:solidFill>
              </a:rPr>
              <a:t>Limites </a:t>
            </a:r>
            <a:r>
              <a:rPr lang="fr-FR" sz="3200" b="1" dirty="0" smtClean="0">
                <a:solidFill>
                  <a:srgbClr val="FF0000"/>
                </a:solidFill>
              </a:rPr>
              <a:t>méthodologiques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Expertise </a:t>
            </a:r>
            <a:r>
              <a:rPr lang="fr-FR" sz="2800" dirty="0" smtClean="0"/>
              <a:t>taxonomique </a:t>
            </a:r>
            <a:r>
              <a:rPr lang="fr-FR" sz="2800" dirty="0" smtClean="0"/>
              <a:t>nécessaire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Temps </a:t>
            </a:r>
            <a:r>
              <a:rPr lang="fr-FR" sz="2800" dirty="0" smtClean="0"/>
              <a:t>d’analyse </a:t>
            </a:r>
            <a:r>
              <a:rPr lang="fr-FR" sz="2800" dirty="0" smtClean="0"/>
              <a:t>élevé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Variabilité saisonnière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Dépendance </a:t>
            </a:r>
            <a:r>
              <a:rPr lang="fr-FR" sz="2800" dirty="0" smtClean="0"/>
              <a:t>à la qualité de l’identification</a:t>
            </a:r>
            <a:endParaRPr lang="fr-F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3" y="24265"/>
            <a:ext cx="8949447" cy="3166408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10. </a:t>
            </a:r>
            <a:r>
              <a:rPr lang="fr-FR" b="1" dirty="0" smtClean="0">
                <a:solidFill>
                  <a:srgbClr val="FF0000"/>
                </a:solidFill>
              </a:rPr>
              <a:t>Comparaison avec autres indices</a:t>
            </a:r>
          </a:p>
          <a:p>
            <a:pPr>
              <a:buFont typeface="Wingdings" pitchFamily="2" charset="2"/>
              <a:buChar char="Ø"/>
            </a:pPr>
            <a:r>
              <a:rPr smtClean="0"/>
              <a:t>IBGN </a:t>
            </a:r>
            <a:r>
              <a:rPr/>
              <a:t>(</a:t>
            </a:r>
            <a:r>
              <a:rPr smtClean="0"/>
              <a:t>macroinvertébrés)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IPR </a:t>
            </a:r>
            <a:r>
              <a:rPr/>
              <a:t>(</a:t>
            </a:r>
            <a:r>
              <a:rPr smtClean="0"/>
              <a:t>poissons)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Indices macrophytes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Complémentarité </a:t>
            </a:r>
            <a:r>
              <a:t>des approches biologiques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553" y="3190673"/>
            <a:ext cx="8667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11.Application en gestion environnementale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Surveillance des bassins </a:t>
            </a:r>
            <a:r>
              <a:rPr lang="fr-FR" sz="2800" dirty="0" smtClean="0"/>
              <a:t>versants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Diagnostic écologique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Suivi </a:t>
            </a:r>
            <a:r>
              <a:rPr lang="fr-FR" sz="2800" dirty="0" smtClean="0"/>
              <a:t>restauration </a:t>
            </a:r>
            <a:r>
              <a:rPr lang="fr-FR" sz="2800" dirty="0" smtClean="0"/>
              <a:t>écologique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Aide </a:t>
            </a:r>
            <a:r>
              <a:rPr lang="fr-FR" sz="2800" dirty="0" smtClean="0"/>
              <a:t>à la décision</a:t>
            </a:r>
            <a:endParaRPr lang="fr-F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7" y="310450"/>
            <a:ext cx="8845617" cy="25675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                              Conclusion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smtClean="0"/>
              <a:t>IBD </a:t>
            </a:r>
            <a:r>
              <a:t>= outil robuste </a:t>
            </a:r>
            <a:r>
              <a:rPr/>
              <a:t>et </a:t>
            </a:r>
            <a:r>
              <a:rPr smtClean="0"/>
              <a:t>sensible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Indispensable </a:t>
            </a:r>
            <a:r>
              <a:t>en écologie </a:t>
            </a:r>
            <a:r>
              <a:rPr/>
              <a:t>aquatique </a:t>
            </a:r>
            <a:r>
              <a:rPr smtClean="0"/>
              <a:t>moderne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smtClean="0"/>
              <a:t>Intégration </a:t>
            </a:r>
            <a:r>
              <a:t>dans politiques de gestion durable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306</Words>
  <Application>Microsoft Macintosh PowerPoint</Application>
  <PresentationFormat>Affichage à l'écran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Indice Biologique Diatomées (IBD)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Indice Biologique Diatomées (IBD)</dc:title>
  <dc:creator>User</dc:creator>
  <dc:description>generated using python-pptx</dc:description>
  <cp:lastModifiedBy>User</cp:lastModifiedBy>
  <cp:revision>3</cp:revision>
  <dcterms:created xsi:type="dcterms:W3CDTF">2013-01-27T09:14:16Z</dcterms:created>
  <dcterms:modified xsi:type="dcterms:W3CDTF">2026-03-14T10:45:30Z</dcterms:modified>
</cp:coreProperties>
</file>