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2" r:id="rId4"/>
    <p:sldId id="295" r:id="rId5"/>
    <p:sldId id="296" r:id="rId6"/>
    <p:sldId id="284" r:id="rId7"/>
    <p:sldId id="297" r:id="rId8"/>
    <p:sldId id="285" r:id="rId9"/>
    <p:sldId id="298" r:id="rId10"/>
    <p:sldId id="299" r:id="rId11"/>
    <p:sldId id="300" r:id="rId12"/>
    <p:sldId id="301" r:id="rId13"/>
    <p:sldId id="302" r:id="rId14"/>
    <p:sldId id="30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58189DCA-6875-480D-A964-DCE2858D49E2}">
          <p14:sldIdLst>
            <p14:sldId id="256"/>
            <p14:sldId id="257"/>
            <p14:sldId id="272"/>
            <p14:sldId id="295"/>
            <p14:sldId id="296"/>
            <p14:sldId id="284"/>
            <p14:sldId id="297"/>
            <p14:sldId id="285"/>
            <p14:sldId id="298"/>
            <p14:sldId id="299"/>
            <p14:sldId id="300"/>
            <p14:sldId id="301"/>
            <p14:sldId id="302"/>
            <p14:sldId id="30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2" d="100"/>
          <a:sy n="62" d="100"/>
        </p:scale>
        <p:origin x="97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11/26/2023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0B45-D67E-9C26-8C47-0BFA209651DE}"/>
              </a:ext>
            </a:extLst>
          </p:cNvPr>
          <p:cNvSpPr>
            <a:spLocks noGrp="1"/>
          </p:cNvSpPr>
          <p:nvPr>
            <p:ph type="ctrTitle"/>
          </p:nvPr>
        </p:nvSpPr>
        <p:spPr>
          <a:xfrm>
            <a:off x="1783301" y="331964"/>
            <a:ext cx="8915399" cy="5619135"/>
          </a:xfrm>
        </p:spPr>
        <p:txBody>
          <a:bodyPr>
            <a:normAutofit fontScale="90000"/>
          </a:bodyPr>
          <a:lstStyle/>
          <a:p>
            <a:pPr algn="ctr">
              <a:lnSpc>
                <a:spcPct val="107000"/>
              </a:lnSpc>
              <a:spcAft>
                <a:spcPts val="800"/>
              </a:spcAft>
            </a:pPr>
            <a:br>
              <a:rPr lang="en-US" sz="4000" b="1" kern="100" dirty="0">
                <a:effectLst/>
                <a:ea typeface="Calibri" panose="020F0502020204030204" pitchFamily="34" charset="0"/>
                <a:cs typeface="Arial" panose="020B0604020202020204" pitchFamily="34" charset="0"/>
              </a:rPr>
            </a:br>
            <a:br>
              <a:rPr lang="en-US" sz="4000" b="1" kern="100" dirty="0">
                <a:effectLst/>
                <a:ea typeface="Calibri" panose="020F0502020204030204" pitchFamily="34" charset="0"/>
                <a:cs typeface="Arial" panose="020B0604020202020204" pitchFamily="34" charset="0"/>
              </a:rPr>
            </a:br>
            <a:br>
              <a:rPr lang="en-US" sz="4000" b="1" kern="100" dirty="0">
                <a:effectLst/>
                <a:ea typeface="Calibri" panose="020F0502020204030204" pitchFamily="34" charset="0"/>
                <a:cs typeface="Arial" panose="020B0604020202020204" pitchFamily="34" charset="0"/>
              </a:rPr>
            </a:br>
            <a:r>
              <a:rPr lang="en-US" sz="4000" b="1" kern="100" dirty="0">
                <a:effectLst/>
                <a:ea typeface="Calibri" panose="020F0502020204030204" pitchFamily="34" charset="0"/>
                <a:cs typeface="Arial" panose="020B0604020202020204" pitchFamily="34" charset="0"/>
              </a:rPr>
              <a:t>Lecture VIII</a:t>
            </a:r>
            <a:br>
              <a:rPr lang="en-US" sz="4000" b="1" kern="100" dirty="0">
                <a:effectLst/>
                <a:ea typeface="Calibri" panose="020F0502020204030204" pitchFamily="34" charset="0"/>
                <a:cs typeface="Arial" panose="020B0604020202020204" pitchFamily="34" charset="0"/>
              </a:rPr>
            </a:br>
            <a:br>
              <a:rPr lang="en-US" sz="4000" b="1" kern="100" dirty="0">
                <a:effectLst/>
                <a:ea typeface="Calibri" panose="020F0502020204030204" pitchFamily="34" charset="0"/>
                <a:cs typeface="Arial" panose="020B0604020202020204" pitchFamily="34" charset="0"/>
              </a:rPr>
            </a:br>
            <a:r>
              <a:rPr lang="fr-FR" sz="4000" b="1" kern="100" dirty="0">
                <a:ea typeface="Calibri" panose="020F0502020204030204" pitchFamily="34" charset="0"/>
                <a:cs typeface="Arial" panose="020B0604020202020204" pitchFamily="34" charset="0"/>
              </a:rPr>
              <a:t>Checks and Balances in the British </a:t>
            </a:r>
            <a:r>
              <a:rPr lang="fr-FR" sz="4000" b="1" kern="100" dirty="0" err="1">
                <a:ea typeface="Calibri" panose="020F0502020204030204" pitchFamily="34" charset="0"/>
                <a:cs typeface="Arial" panose="020B0604020202020204" pitchFamily="34" charset="0"/>
              </a:rPr>
              <a:t>Political</a:t>
            </a:r>
            <a:r>
              <a:rPr lang="fr-FR" sz="4000" b="1" kern="100" dirty="0">
                <a:ea typeface="Calibri" panose="020F0502020204030204" pitchFamily="34" charset="0"/>
                <a:cs typeface="Arial" panose="020B0604020202020204" pitchFamily="34" charset="0"/>
              </a:rPr>
              <a:t> System</a:t>
            </a:r>
            <a:br>
              <a:rPr lang="fr-FR" sz="4000" kern="100" dirty="0">
                <a:effectLst/>
                <a:ea typeface="Calibri" panose="020F0502020204030204" pitchFamily="34" charset="0"/>
                <a:cs typeface="Arial" panose="020B0604020202020204" pitchFamily="34" charset="0"/>
              </a:rPr>
            </a:br>
            <a:br>
              <a:rPr lang="fr-FR" sz="4000" kern="100" dirty="0">
                <a:effectLst/>
                <a:ea typeface="Calibri" panose="020F0502020204030204" pitchFamily="34" charset="0"/>
                <a:cs typeface="Arial" panose="020B0604020202020204" pitchFamily="34" charset="0"/>
              </a:rPr>
            </a:br>
            <a:br>
              <a:rPr lang="fr-FR" sz="4000" kern="100" dirty="0">
                <a:effectLst/>
                <a:ea typeface="Calibri" panose="020F0502020204030204" pitchFamily="34" charset="0"/>
                <a:cs typeface="Arial" panose="020B0604020202020204" pitchFamily="34" charset="0"/>
              </a:rPr>
            </a:br>
            <a:endParaRPr lang="fr-FR" sz="4000" dirty="0"/>
          </a:p>
        </p:txBody>
      </p:sp>
    </p:spTree>
    <p:extLst>
      <p:ext uri="{BB962C8B-B14F-4D97-AF65-F5344CB8AC3E}">
        <p14:creationId xmlns:p14="http://schemas.microsoft.com/office/powerpoint/2010/main" val="693368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l">
              <a:buNone/>
            </a:pPr>
            <a:r>
              <a:rPr lang="en-US" sz="3600" b="1" kern="100" dirty="0">
                <a:solidFill>
                  <a:srgbClr val="1D2228"/>
                </a:solidFill>
                <a:latin typeface="+mj-lt"/>
                <a:ea typeface="Times New Roman" panose="02020603050405020304" pitchFamily="18" charset="0"/>
                <a:cs typeface="Arial" panose="020B0604020202020204" pitchFamily="34" charset="0"/>
              </a:rPr>
              <a:t>b</a:t>
            </a:r>
            <a:r>
              <a:rPr lang="en-US" sz="3600" b="1" kern="100" dirty="0">
                <a:solidFill>
                  <a:srgbClr val="1D2228"/>
                </a:solidFill>
                <a:effectLst/>
                <a:latin typeface="+mj-lt"/>
                <a:ea typeface="Times New Roman" panose="02020603050405020304" pitchFamily="18" charset="0"/>
                <a:cs typeface="Arial" panose="020B0604020202020204" pitchFamily="34" charset="0"/>
              </a:rPr>
              <a:t>. </a:t>
            </a:r>
            <a:r>
              <a:rPr lang="en-US" sz="3600" b="1" i="0" u="none" strike="noStrike" baseline="0" dirty="0">
                <a:solidFill>
                  <a:srgbClr val="1D2128"/>
                </a:solidFill>
                <a:latin typeface="+mj-lt"/>
              </a:rPr>
              <a:t>Parliamentary Scrutiny: </a:t>
            </a:r>
          </a:p>
          <a:p>
            <a:pPr algn="l"/>
            <a:endParaRPr lang="fr-FR" sz="1800" b="0" i="0" u="none" strike="noStrike" baseline="0" dirty="0">
              <a:solidFill>
                <a:srgbClr val="000000"/>
              </a:solidFill>
              <a:latin typeface="Times New Roman" panose="02020603050405020304" pitchFamily="18" charset="0"/>
            </a:endParaRPr>
          </a:p>
          <a:p>
            <a:pPr>
              <a:lnSpc>
                <a:spcPct val="200000"/>
              </a:lnSpc>
            </a:pPr>
            <a:r>
              <a:rPr lang="en-US" sz="2800" b="0" i="0" u="none" strike="noStrike" baseline="0" dirty="0">
                <a:solidFill>
                  <a:srgbClr val="1D2128"/>
                </a:solidFill>
              </a:rPr>
              <a:t>Parliament consisting of the House of Commons and the House of Lords plays a crucial role in scrutinizing and reviewing government actions. Members of Parliament (MPs) have the power to question ministers, debate legislation, and hold the government accountable through parliamentary committees. </a:t>
            </a:r>
            <a:endParaRPr lang="en-US" sz="2800" b="1" kern="100" dirty="0">
              <a:solidFill>
                <a:srgbClr val="1D2228"/>
              </a:solidFill>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53613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l">
              <a:buNone/>
            </a:pPr>
            <a:r>
              <a:rPr lang="en-US" sz="3600" b="1" kern="100" dirty="0">
                <a:solidFill>
                  <a:srgbClr val="1D2228"/>
                </a:solidFill>
                <a:latin typeface="+mj-lt"/>
                <a:ea typeface="Times New Roman" panose="02020603050405020304" pitchFamily="18" charset="0"/>
                <a:cs typeface="Arial" panose="020B0604020202020204" pitchFamily="34" charset="0"/>
              </a:rPr>
              <a:t>c</a:t>
            </a:r>
            <a:r>
              <a:rPr lang="en-US" sz="3600" b="1" kern="100" dirty="0">
                <a:solidFill>
                  <a:srgbClr val="1D2228"/>
                </a:solidFill>
                <a:effectLst/>
                <a:latin typeface="+mj-lt"/>
                <a:ea typeface="Times New Roman" panose="02020603050405020304" pitchFamily="18" charset="0"/>
                <a:cs typeface="Arial" panose="020B0604020202020204" pitchFamily="34" charset="0"/>
              </a:rPr>
              <a:t>. Judicial Review</a:t>
            </a:r>
            <a:r>
              <a:rPr lang="en-US" sz="3600" b="1" i="0" u="none" strike="noStrike" baseline="0" dirty="0">
                <a:solidFill>
                  <a:srgbClr val="1D2128"/>
                </a:solidFill>
                <a:latin typeface="+mj-lt"/>
              </a:rPr>
              <a:t>: </a:t>
            </a:r>
          </a:p>
          <a:p>
            <a:pPr algn="l">
              <a:lnSpc>
                <a:spcPct val="200000"/>
              </a:lnSpc>
            </a:pPr>
            <a:r>
              <a:rPr lang="en-US" sz="2800" b="0" i="0" u="none" strike="noStrike" baseline="0" dirty="0">
                <a:solidFill>
                  <a:srgbClr val="1D2128"/>
                </a:solidFill>
              </a:rPr>
              <a:t>The judiciary acts as a check on the executive and the legislature through the power of judicial review. This means that the courts can assess the legality and constitutionality of government actions and legislation. If a court finds a law or government decision to be unlawful it can declare it void. </a:t>
            </a:r>
            <a:endParaRPr lang="fr-FR" sz="2800" b="0" i="0" u="none" strike="noStrike" baseline="0" dirty="0">
              <a:solidFill>
                <a:srgbClr val="000000"/>
              </a:solidFill>
            </a:endParaRPr>
          </a:p>
          <a:p>
            <a:pPr>
              <a:lnSpc>
                <a:spcPct val="200000"/>
              </a:lnSpc>
            </a:pPr>
            <a:endParaRPr lang="en-US" sz="2800" b="1" kern="100" dirty="0">
              <a:solidFill>
                <a:srgbClr val="1D2228"/>
              </a:solidFill>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429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l">
              <a:buNone/>
            </a:pPr>
            <a:r>
              <a:rPr lang="en-US" sz="3600" b="1" kern="100" dirty="0">
                <a:solidFill>
                  <a:srgbClr val="1D2228"/>
                </a:solidFill>
                <a:latin typeface="+mj-lt"/>
                <a:ea typeface="Times New Roman" panose="02020603050405020304" pitchFamily="18" charset="0"/>
                <a:cs typeface="Arial" panose="020B0604020202020204" pitchFamily="34" charset="0"/>
              </a:rPr>
              <a:t>d</a:t>
            </a:r>
            <a:r>
              <a:rPr lang="en-US" sz="3600" b="1" kern="100" dirty="0">
                <a:solidFill>
                  <a:srgbClr val="1D2228"/>
                </a:solidFill>
                <a:effectLst/>
                <a:latin typeface="+mj-lt"/>
                <a:ea typeface="Times New Roman" panose="02020603050405020304" pitchFamily="18" charset="0"/>
                <a:cs typeface="Arial" panose="020B0604020202020204" pitchFamily="34" charset="0"/>
              </a:rPr>
              <a:t>. Devolved Administrations</a:t>
            </a:r>
            <a:r>
              <a:rPr lang="en-US" sz="3600" b="1" i="0" u="none" strike="noStrike" baseline="0" dirty="0">
                <a:solidFill>
                  <a:srgbClr val="1D2128"/>
                </a:solidFill>
                <a:latin typeface="+mj-lt"/>
              </a:rPr>
              <a:t>: </a:t>
            </a:r>
          </a:p>
          <a:p>
            <a:pPr>
              <a:lnSpc>
                <a:spcPct val="200000"/>
              </a:lnSpc>
            </a:pPr>
            <a:r>
              <a:rPr lang="en-US" sz="2800" b="0" i="0" dirty="0">
                <a:solidFill>
                  <a:srgbClr val="0F0F0F"/>
                </a:solidFill>
                <a:effectLst/>
              </a:rPr>
              <a:t>The decentralization of power through devolved governments in Scotland, Wales, and Northern Ireland creates a system of checks by distributing some legislative authority away from Westminster.</a:t>
            </a:r>
            <a:endParaRPr lang="en-US" sz="2800" b="1" kern="100" dirty="0">
              <a:solidFill>
                <a:srgbClr val="1D2228"/>
              </a:solidFill>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50639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l">
              <a:buNone/>
            </a:pPr>
            <a:r>
              <a:rPr lang="en-US" sz="3600" b="1" kern="100" dirty="0">
                <a:solidFill>
                  <a:srgbClr val="1D2228"/>
                </a:solidFill>
                <a:latin typeface="+mj-lt"/>
                <a:ea typeface="Times New Roman" panose="02020603050405020304" pitchFamily="18" charset="0"/>
                <a:cs typeface="Arial" panose="020B0604020202020204" pitchFamily="34" charset="0"/>
              </a:rPr>
              <a:t>e</a:t>
            </a:r>
            <a:r>
              <a:rPr lang="en-US" sz="3600" b="1" kern="100" dirty="0">
                <a:solidFill>
                  <a:srgbClr val="1D2228"/>
                </a:solidFill>
                <a:effectLst/>
                <a:latin typeface="+mj-lt"/>
                <a:ea typeface="Times New Roman" panose="02020603050405020304" pitchFamily="18" charset="0"/>
                <a:cs typeface="Arial" panose="020B0604020202020204" pitchFamily="34" charset="0"/>
              </a:rPr>
              <a:t>. Independent Institutions</a:t>
            </a:r>
            <a:r>
              <a:rPr lang="en-US" sz="3600" b="1" i="0" u="none" strike="noStrike" baseline="0" dirty="0">
                <a:solidFill>
                  <a:srgbClr val="1D2128"/>
                </a:solidFill>
                <a:latin typeface="+mj-lt"/>
              </a:rPr>
              <a:t>:</a:t>
            </a:r>
          </a:p>
          <a:p>
            <a:pPr marL="0" indent="0" algn="l">
              <a:lnSpc>
                <a:spcPct val="150000"/>
              </a:lnSpc>
              <a:buNone/>
            </a:pPr>
            <a:r>
              <a:rPr lang="en-US" sz="2800" b="0" i="0" u="none" strike="noStrike" baseline="0" dirty="0">
                <a:solidFill>
                  <a:srgbClr val="1D2128"/>
                </a:solidFill>
              </a:rPr>
              <a:t>There are several independent institutions in the UK that act as </a:t>
            </a:r>
            <a:r>
              <a:rPr lang="en-US" sz="2800" b="1" i="0" u="none" strike="noStrike" baseline="0" dirty="0">
                <a:solidFill>
                  <a:srgbClr val="1D2128"/>
                </a:solidFill>
              </a:rPr>
              <a:t>checks</a:t>
            </a:r>
            <a:r>
              <a:rPr lang="en-US" sz="2800" b="0" i="0" u="none" strike="noStrike" baseline="0" dirty="0">
                <a:solidFill>
                  <a:srgbClr val="1D2128"/>
                </a:solidFill>
              </a:rPr>
              <a:t> on government policies. These include institutions such as the </a:t>
            </a:r>
            <a:r>
              <a:rPr lang="en-US" sz="2800" b="1" i="0" u="none" strike="noStrike" baseline="0" dirty="0">
                <a:solidFill>
                  <a:srgbClr val="1D2128"/>
                </a:solidFill>
              </a:rPr>
              <a:t>Electoral Commission, </a:t>
            </a:r>
            <a:r>
              <a:rPr lang="en-US" sz="2800" b="0" i="0" u="none" strike="noStrike" baseline="0" dirty="0">
                <a:solidFill>
                  <a:srgbClr val="1D2128"/>
                </a:solidFill>
              </a:rPr>
              <a:t>the </a:t>
            </a:r>
            <a:r>
              <a:rPr lang="en-US" sz="2800" b="1" i="0" u="none" strike="noStrike" baseline="0" dirty="0">
                <a:solidFill>
                  <a:srgbClr val="1D2128"/>
                </a:solidFill>
              </a:rPr>
              <a:t>National Audit Office</a:t>
            </a:r>
            <a:r>
              <a:rPr lang="en-US" sz="2800" b="0" i="0" u="none" strike="noStrike" baseline="0" dirty="0">
                <a:solidFill>
                  <a:srgbClr val="1D2128"/>
                </a:solidFill>
              </a:rPr>
              <a:t> and the </a:t>
            </a:r>
            <a:r>
              <a:rPr lang="en-US" sz="2800" b="1" i="0" u="none" strike="noStrike" baseline="0" dirty="0">
                <a:solidFill>
                  <a:srgbClr val="1D2128"/>
                </a:solidFill>
              </a:rPr>
              <a:t>Office for Budget Responsibility </a:t>
            </a:r>
            <a:r>
              <a:rPr lang="en-US" sz="2800" b="0" i="0" u="none" strike="noStrike" baseline="0" dirty="0">
                <a:solidFill>
                  <a:srgbClr val="1D2128"/>
                </a:solidFill>
              </a:rPr>
              <a:t>which oversee elections’ public spending and economic forecasts respectively. </a:t>
            </a:r>
          </a:p>
          <a:p>
            <a:pPr marL="0" indent="0" algn="l">
              <a:lnSpc>
                <a:spcPct val="150000"/>
              </a:lnSpc>
              <a:buNone/>
            </a:pPr>
            <a:r>
              <a:rPr lang="en-US" sz="2800" b="0" i="0" dirty="0">
                <a:effectLst/>
              </a:rPr>
              <a:t>These institutions play a crucial role in ensuring that public resources are used appropriately and in the best interests of the citizens.</a:t>
            </a:r>
            <a:endParaRPr lang="en-US" sz="2800" b="1" i="0" u="none" strike="noStrike" baseline="0" dirty="0">
              <a:solidFill>
                <a:srgbClr val="1D2128"/>
              </a:solidFill>
            </a:endParaRPr>
          </a:p>
        </p:txBody>
      </p:sp>
    </p:spTree>
    <p:extLst>
      <p:ext uri="{BB962C8B-B14F-4D97-AF65-F5344CB8AC3E}">
        <p14:creationId xmlns:p14="http://schemas.microsoft.com/office/powerpoint/2010/main" val="1470730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3600" b="1" kern="100" dirty="0">
              <a:solidFill>
                <a:srgbClr val="1D2228"/>
              </a:solidFill>
              <a:effectLst/>
              <a:latin typeface="+mj-lt"/>
              <a:ea typeface="Calibri" panose="020F0502020204030204" pitchFamily="34" charset="0"/>
              <a:cs typeface="Arial" panose="020B0604020202020204" pitchFamily="34" charset="0"/>
            </a:endParaRPr>
          </a:p>
          <a:p>
            <a:r>
              <a:rPr lang="en-US" sz="3600" b="1" kern="100" dirty="0">
                <a:solidFill>
                  <a:srgbClr val="1D2228"/>
                </a:solidFill>
                <a:effectLst/>
                <a:latin typeface="+mj-lt"/>
                <a:ea typeface="Calibri" panose="020F0502020204030204" pitchFamily="34" charset="0"/>
                <a:cs typeface="Arial" panose="020B0604020202020204" pitchFamily="34" charset="0"/>
              </a:rPr>
              <a:t>Conclusion</a:t>
            </a:r>
          </a:p>
          <a:p>
            <a:pPr marL="0" indent="0">
              <a:lnSpc>
                <a:spcPct val="200000"/>
              </a:lnSpc>
              <a:buNone/>
            </a:pPr>
            <a:r>
              <a:rPr lang="en-US" sz="2800" b="0" i="0" dirty="0">
                <a:solidFill>
                  <a:srgbClr val="0F0F0F"/>
                </a:solidFill>
                <a:effectLst/>
              </a:rPr>
              <a:t>The incorporation of these checks and balances in the British system </a:t>
            </a:r>
            <a:r>
              <a:rPr lang="en-US" sz="2800" b="0" i="0">
                <a:solidFill>
                  <a:srgbClr val="0F0F0F"/>
                </a:solidFill>
                <a:effectLst/>
              </a:rPr>
              <a:t>ensures accountability</a:t>
            </a:r>
            <a:r>
              <a:rPr lang="en-US" sz="2800" b="0" i="0" dirty="0">
                <a:solidFill>
                  <a:srgbClr val="0F0F0F"/>
                </a:solidFill>
                <a:effectLst/>
              </a:rPr>
              <a:t>, preventing the concentration of power, and ensuring that decisions are subject to scrutiny and debate. These elements contribute to a more robust and stable democratic system.</a:t>
            </a:r>
            <a:endParaRPr lang="en-US" sz="2800" b="1" kern="100" dirty="0">
              <a:solidFill>
                <a:srgbClr val="1D2228"/>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23992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4000" b="1" kern="100" dirty="0">
                <a:solidFill>
                  <a:srgbClr val="1D2228"/>
                </a:solidFill>
                <a:latin typeface="+mj-lt"/>
                <a:ea typeface="Calibri" panose="020F0502020204030204" pitchFamily="34" charset="0"/>
                <a:cs typeface="Arial" panose="020B0604020202020204" pitchFamily="34" charset="0"/>
              </a:rPr>
              <a:t>Introduction</a:t>
            </a:r>
          </a:p>
          <a:p>
            <a:pPr algn="l"/>
            <a:endParaRPr lang="fr-FR" sz="1800" b="0" i="0" u="none" strike="noStrike" baseline="0" dirty="0">
              <a:solidFill>
                <a:srgbClr val="000000"/>
              </a:solidFill>
              <a:latin typeface="Times New Roman" panose="02020603050405020304" pitchFamily="18" charset="0"/>
            </a:endParaRPr>
          </a:p>
          <a:p>
            <a:pPr>
              <a:lnSpc>
                <a:spcPct val="200000"/>
              </a:lnSpc>
            </a:pPr>
            <a:r>
              <a:rPr lang="en-US" sz="2800" b="0" i="0" u="none" strike="noStrike" baseline="0" dirty="0">
                <a:solidFill>
                  <a:srgbClr val="000000"/>
                </a:solidFill>
              </a:rPr>
              <a:t> </a:t>
            </a:r>
            <a:r>
              <a:rPr lang="en-US" sz="2800" b="0" i="0" u="none" strike="noStrike" baseline="0" dirty="0">
                <a:solidFill>
                  <a:srgbClr val="1D2128"/>
                </a:solidFill>
              </a:rPr>
              <a:t>In the British political system checks and balances refer to the various mechanisms designed to ensure that no branch of government becomes too powerful or can dominate the others. These mechanisms help maintain a system of accountability and prevent the abuse of power. </a:t>
            </a:r>
            <a:endParaRPr lang="en-US" sz="2800" b="1" kern="100" dirty="0">
              <a:solidFill>
                <a:srgbClr val="1D2228"/>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94714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buNone/>
            </a:pPr>
            <a:r>
              <a:rPr lang="en-US" sz="3600" b="1" kern="100" dirty="0">
                <a:solidFill>
                  <a:srgbClr val="1D2228"/>
                </a:solidFill>
                <a:latin typeface="+mj-lt"/>
                <a:ea typeface="Calibri" panose="020F0502020204030204" pitchFamily="34" charset="0"/>
                <a:cs typeface="Arial" panose="020B0604020202020204" pitchFamily="34" charset="0"/>
              </a:rPr>
              <a:t>1.</a:t>
            </a:r>
            <a:r>
              <a:rPr lang="fr-FR" sz="3600" b="1" kern="0" dirty="0">
                <a:solidFill>
                  <a:srgbClr val="1D2228"/>
                </a:solidFill>
                <a:effectLst/>
                <a:latin typeface="+mj-lt"/>
                <a:ea typeface="Times New Roman" panose="02020603050405020304" pitchFamily="18" charset="0"/>
                <a:cs typeface="Arial" panose="020B0604020202020204" pitchFamily="34" charset="0"/>
              </a:rPr>
              <a:t>Origins</a:t>
            </a:r>
            <a:endParaRPr lang="en-US" sz="3600" kern="0" dirty="0">
              <a:solidFill>
                <a:schemeClr val="tx1"/>
              </a:solidFill>
              <a:effectLst/>
              <a:latin typeface="+mj-lt"/>
              <a:ea typeface="Times New Roman" panose="02020603050405020304" pitchFamily="18" charset="0"/>
            </a:endParaRPr>
          </a:p>
          <a:p>
            <a:pPr marL="0" indent="0">
              <a:lnSpc>
                <a:spcPct val="200000"/>
              </a:lnSpc>
              <a:buNone/>
            </a:pPr>
            <a:r>
              <a:rPr lang="en-US" sz="2800" b="0" i="0" dirty="0">
                <a:effectLst/>
              </a:rPr>
              <a:t>The idea of checks and balances in politics has its origins in </a:t>
            </a:r>
            <a:r>
              <a:rPr lang="en-US" sz="2800" b="1" i="0" dirty="0">
                <a:effectLst/>
              </a:rPr>
              <a:t>ancient Greece</a:t>
            </a:r>
            <a:r>
              <a:rPr lang="en-US" sz="2800" b="0" i="0" dirty="0">
                <a:effectLst/>
              </a:rPr>
              <a:t>, where the philosopher </a:t>
            </a:r>
            <a:r>
              <a:rPr lang="en-US" sz="2800" b="1" i="0" dirty="0">
                <a:effectLst/>
              </a:rPr>
              <a:t>Polybius</a:t>
            </a:r>
            <a:r>
              <a:rPr lang="en-US" sz="2800" b="0" i="0" dirty="0">
                <a:effectLst/>
              </a:rPr>
              <a:t> proposed the concept of a </a:t>
            </a:r>
            <a:r>
              <a:rPr lang="en-US" sz="2800" b="1" i="0" dirty="0">
                <a:effectLst/>
              </a:rPr>
              <a:t>mixed constitution</a:t>
            </a:r>
            <a:r>
              <a:rPr lang="en-US" sz="2800" b="0" i="0" dirty="0">
                <a:effectLst/>
              </a:rPr>
              <a:t>. This system combined elements of </a:t>
            </a:r>
            <a:r>
              <a:rPr lang="en-US" sz="2800" b="1" i="0" dirty="0">
                <a:effectLst/>
              </a:rPr>
              <a:t>monarchy, aristocracy, and democracy</a:t>
            </a:r>
            <a:r>
              <a:rPr lang="en-US" sz="2800" dirty="0"/>
              <a:t>. </a:t>
            </a:r>
            <a:r>
              <a:rPr lang="en-US" sz="2800" b="0" i="0" dirty="0">
                <a:effectLst/>
              </a:rPr>
              <a:t> He argued that a balanced system, incorporating elements of each, would be the most effective form of government</a:t>
            </a:r>
            <a:endParaRPr lang="en-US" sz="2800" b="1" kern="100" dirty="0">
              <a:solidFill>
                <a:srgbClr val="1D2228"/>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51492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buNone/>
            </a:pPr>
            <a:r>
              <a:rPr lang="en-US" sz="3600" b="1" kern="100" dirty="0">
                <a:solidFill>
                  <a:srgbClr val="1D2228"/>
                </a:solidFill>
                <a:latin typeface="+mj-lt"/>
                <a:ea typeface="Calibri" panose="020F0502020204030204" pitchFamily="34" charset="0"/>
                <a:cs typeface="Arial" panose="020B0604020202020204" pitchFamily="34" charset="0"/>
              </a:rPr>
              <a:t>1.</a:t>
            </a:r>
            <a:r>
              <a:rPr lang="fr-FR" sz="3600" b="1" kern="0" dirty="0">
                <a:solidFill>
                  <a:srgbClr val="1D2228"/>
                </a:solidFill>
                <a:effectLst/>
                <a:latin typeface="+mj-lt"/>
                <a:ea typeface="Times New Roman" panose="02020603050405020304" pitchFamily="18" charset="0"/>
                <a:cs typeface="Arial" panose="020B0604020202020204" pitchFamily="34" charset="0"/>
              </a:rPr>
              <a:t>Origins</a:t>
            </a:r>
          </a:p>
          <a:p>
            <a:pPr marL="0" indent="0">
              <a:lnSpc>
                <a:spcPct val="150000"/>
              </a:lnSpc>
              <a:buNone/>
            </a:pPr>
            <a:r>
              <a:rPr lang="en-US" sz="2800" dirty="0"/>
              <a:t>T</a:t>
            </a:r>
            <a:r>
              <a:rPr lang="en-US" sz="2800" b="0" i="0" dirty="0">
                <a:effectLst/>
              </a:rPr>
              <a:t>he modern concept of checks and balances is largely associated with </a:t>
            </a:r>
            <a:r>
              <a:rPr lang="en-US" sz="2800" b="1" i="0" dirty="0">
                <a:effectLst/>
              </a:rPr>
              <a:t>Montesquieu</a:t>
            </a:r>
            <a:r>
              <a:rPr lang="en-US" sz="2800" b="0" i="0" dirty="0">
                <a:effectLst/>
              </a:rPr>
              <a:t>, who wrote extensively on the topic in his influential work "</a:t>
            </a:r>
            <a:r>
              <a:rPr lang="en-US" sz="2800" b="1" i="0" dirty="0">
                <a:effectLst/>
              </a:rPr>
              <a:t>The Spirit of the Laws</a:t>
            </a:r>
            <a:r>
              <a:rPr lang="en-US" sz="2800" b="0" i="0" dirty="0">
                <a:effectLst/>
              </a:rPr>
              <a:t>." He argued that the separation of powers alone was not enough to prevent tyranny and that a system of checks and balances was necessary to ensure that no branch of government becomes too powerful.</a:t>
            </a:r>
            <a:endParaRPr lang="en-US" sz="2800" kern="0" dirty="0">
              <a:solidFill>
                <a:schemeClr val="tx1"/>
              </a:solidFill>
              <a:effectLst/>
              <a:ea typeface="Times New Roman" panose="02020603050405020304" pitchFamily="18" charset="0"/>
            </a:endParaRPr>
          </a:p>
        </p:txBody>
      </p:sp>
    </p:spTree>
    <p:extLst>
      <p:ext uri="{BB962C8B-B14F-4D97-AF65-F5344CB8AC3E}">
        <p14:creationId xmlns:p14="http://schemas.microsoft.com/office/powerpoint/2010/main" val="3126157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3600" b="1" kern="100" dirty="0">
                <a:solidFill>
                  <a:srgbClr val="1D2228"/>
                </a:solidFill>
                <a:latin typeface="+mj-lt"/>
                <a:cs typeface="Arial" panose="020B0604020202020204" pitchFamily="34" charset="0"/>
              </a:rPr>
              <a:t>2. Checks and Balances (the British Context)</a:t>
            </a:r>
            <a:endParaRPr lang="fr-FR" sz="3600" b="1" kern="0" dirty="0">
              <a:solidFill>
                <a:srgbClr val="1D2228"/>
              </a:solidFill>
              <a:latin typeface="+mj-lt"/>
              <a:cs typeface="Arial" panose="020B0604020202020204" pitchFamily="34" charset="0"/>
            </a:endParaRPr>
          </a:p>
          <a:p>
            <a:pPr marL="0" indent="0">
              <a:lnSpc>
                <a:spcPct val="150000"/>
              </a:lnSpc>
              <a:buNone/>
            </a:pPr>
            <a:endParaRPr lang="en-US" sz="2800" b="0" i="0" dirty="0">
              <a:solidFill>
                <a:srgbClr val="0F0F0F"/>
              </a:solidFill>
              <a:effectLst/>
            </a:endParaRPr>
          </a:p>
          <a:p>
            <a:pPr marL="0" indent="0">
              <a:lnSpc>
                <a:spcPct val="150000"/>
              </a:lnSpc>
              <a:buNone/>
            </a:pPr>
            <a:r>
              <a:rPr lang="en-US" sz="2800" b="0" i="0" dirty="0">
                <a:solidFill>
                  <a:srgbClr val="0F0F0F"/>
                </a:solidFill>
                <a:effectLst/>
              </a:rPr>
              <a:t>The origins of checks and balances in the British political system can be traced back to historical events that limited the absolute power of the monarchy. Key events include:</a:t>
            </a:r>
            <a:endParaRPr lang="en-US" sz="2800" kern="0" dirty="0">
              <a:solidFill>
                <a:schemeClr val="tx1"/>
              </a:solidFill>
              <a:effectLst/>
              <a:ea typeface="Times New Roman" panose="02020603050405020304" pitchFamily="18" charset="0"/>
            </a:endParaRPr>
          </a:p>
        </p:txBody>
      </p:sp>
    </p:spTree>
    <p:extLst>
      <p:ext uri="{BB962C8B-B14F-4D97-AF65-F5344CB8AC3E}">
        <p14:creationId xmlns:p14="http://schemas.microsoft.com/office/powerpoint/2010/main" val="3270066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3600" b="1" kern="0" dirty="0">
                <a:solidFill>
                  <a:schemeClr val="tx1"/>
                </a:solidFill>
                <a:effectLst/>
                <a:latin typeface="+mj-lt"/>
                <a:ea typeface="Times New Roman" panose="02020603050405020304" pitchFamily="18" charset="0"/>
              </a:rPr>
              <a:t>a) The Magna Carta </a:t>
            </a:r>
            <a:r>
              <a:rPr lang="en-US" sz="3600" b="1" dirty="0">
                <a:solidFill>
                  <a:schemeClr val="tx1"/>
                </a:solidFill>
                <a:latin typeface="+mj-lt"/>
              </a:rPr>
              <a:t>(1215)</a:t>
            </a:r>
            <a:r>
              <a:rPr lang="en-US" sz="3600" b="1" kern="0" dirty="0">
                <a:solidFill>
                  <a:schemeClr val="tx1"/>
                </a:solidFill>
                <a:effectLst/>
                <a:latin typeface="+mj-lt"/>
                <a:ea typeface="Times New Roman" panose="02020603050405020304" pitchFamily="18" charset="0"/>
              </a:rPr>
              <a:t>:</a:t>
            </a:r>
            <a:r>
              <a:rPr lang="en-US" sz="3600" kern="0" dirty="0">
                <a:solidFill>
                  <a:schemeClr val="tx1"/>
                </a:solidFill>
                <a:effectLst/>
                <a:latin typeface="+mj-lt"/>
                <a:ea typeface="Times New Roman" panose="02020603050405020304" pitchFamily="18" charset="0"/>
              </a:rPr>
              <a:t> </a:t>
            </a:r>
          </a:p>
          <a:p>
            <a:pPr marL="0" indent="0">
              <a:lnSpc>
                <a:spcPct val="160000"/>
              </a:lnSpc>
              <a:buNone/>
            </a:pPr>
            <a:r>
              <a:rPr lang="en-US" sz="2800" b="0" i="0" dirty="0">
                <a:effectLst/>
              </a:rPr>
              <a:t>It established the principle that the king was subject to the law, laying the groundwork for limitations on royal authority. Its influence extended far beyond its original context, providing the basis for later developments in </a:t>
            </a:r>
            <a:r>
              <a:rPr lang="en-US" sz="2800" b="1" i="0" dirty="0">
                <a:effectLst/>
              </a:rPr>
              <a:t>constitutional law</a:t>
            </a:r>
            <a:r>
              <a:rPr lang="en-US" sz="2800" b="0" i="0" dirty="0">
                <a:effectLst/>
              </a:rPr>
              <a:t>, </a:t>
            </a:r>
            <a:r>
              <a:rPr lang="en-US" sz="2800" b="1" i="0" dirty="0">
                <a:effectLst/>
              </a:rPr>
              <a:t>principles of justice</a:t>
            </a:r>
            <a:r>
              <a:rPr lang="en-US" sz="2800" b="0" i="0" dirty="0">
                <a:effectLst/>
              </a:rPr>
              <a:t>, </a:t>
            </a:r>
            <a:r>
              <a:rPr lang="en-US" sz="2800" b="1" i="0" dirty="0">
                <a:effectLst/>
              </a:rPr>
              <a:t>individual rights</a:t>
            </a:r>
            <a:r>
              <a:rPr lang="en-US" sz="2800" b="0" i="0" dirty="0">
                <a:effectLst/>
              </a:rPr>
              <a:t>, and </a:t>
            </a:r>
            <a:r>
              <a:rPr lang="en-US" sz="2800" b="1" i="0" dirty="0">
                <a:effectLst/>
              </a:rPr>
              <a:t>the rule of law</a:t>
            </a:r>
            <a:r>
              <a:rPr lang="en-US" sz="2800" b="0" i="0" dirty="0">
                <a:effectLst/>
              </a:rPr>
              <a:t>.</a:t>
            </a:r>
            <a:endParaRPr lang="en-US" sz="2800" kern="0" dirty="0">
              <a:solidFill>
                <a:schemeClr val="tx1"/>
              </a:solidFill>
              <a:effectLst/>
              <a:ea typeface="Times New Roman" panose="02020603050405020304" pitchFamily="18" charset="0"/>
            </a:endParaRPr>
          </a:p>
        </p:txBody>
      </p:sp>
    </p:spTree>
    <p:extLst>
      <p:ext uri="{BB962C8B-B14F-4D97-AF65-F5344CB8AC3E}">
        <p14:creationId xmlns:p14="http://schemas.microsoft.com/office/powerpoint/2010/main" val="2391666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3600" b="1" kern="0" dirty="0">
                <a:solidFill>
                  <a:schemeClr val="tx1"/>
                </a:solidFill>
                <a:latin typeface="+mj-lt"/>
                <a:ea typeface="Times New Roman" panose="02020603050405020304" pitchFamily="18" charset="0"/>
              </a:rPr>
              <a:t>b</a:t>
            </a:r>
            <a:r>
              <a:rPr lang="en-US" sz="3600" b="1" kern="0" dirty="0">
                <a:solidFill>
                  <a:schemeClr val="tx1"/>
                </a:solidFill>
                <a:effectLst/>
                <a:latin typeface="+mj-lt"/>
                <a:ea typeface="Times New Roman" panose="02020603050405020304" pitchFamily="18" charset="0"/>
              </a:rPr>
              <a:t>)The Glorious Revolution </a:t>
            </a:r>
            <a:r>
              <a:rPr lang="en-US" sz="3600" b="1" dirty="0">
                <a:solidFill>
                  <a:schemeClr val="tx1"/>
                </a:solidFill>
                <a:latin typeface="+mj-lt"/>
              </a:rPr>
              <a:t>(1688)</a:t>
            </a:r>
            <a:r>
              <a:rPr lang="en-US" sz="3600" b="1" kern="0" dirty="0">
                <a:solidFill>
                  <a:schemeClr val="tx1"/>
                </a:solidFill>
                <a:effectLst/>
                <a:latin typeface="+mj-lt"/>
                <a:ea typeface="Times New Roman" panose="02020603050405020304" pitchFamily="18" charset="0"/>
              </a:rPr>
              <a:t>:</a:t>
            </a:r>
            <a:r>
              <a:rPr lang="en-US" sz="3600" kern="0" dirty="0">
                <a:solidFill>
                  <a:schemeClr val="tx1"/>
                </a:solidFill>
                <a:effectLst/>
                <a:latin typeface="+mj-lt"/>
                <a:ea typeface="Times New Roman" panose="02020603050405020304" pitchFamily="18" charset="0"/>
              </a:rPr>
              <a:t> </a:t>
            </a:r>
          </a:p>
          <a:p>
            <a:pPr marL="0" indent="0">
              <a:lnSpc>
                <a:spcPct val="150000"/>
              </a:lnSpc>
              <a:buNone/>
            </a:pPr>
            <a:r>
              <a:rPr lang="en-US" sz="2800" b="0" i="0" dirty="0">
                <a:effectLst/>
              </a:rPr>
              <a:t>It marked the overthrow of King James II and the adoption of the English </a:t>
            </a:r>
            <a:r>
              <a:rPr lang="en-US" sz="2800" b="1" i="0" dirty="0">
                <a:effectLst/>
              </a:rPr>
              <a:t>Bill of Rights</a:t>
            </a:r>
            <a:r>
              <a:rPr lang="en-US" sz="2800" b="0" i="0" dirty="0">
                <a:effectLst/>
              </a:rPr>
              <a:t>, which limited the powers of the monarchy and affirmed the </a:t>
            </a:r>
            <a:r>
              <a:rPr lang="en-US" sz="2800" b="1" i="0" dirty="0">
                <a:effectLst/>
              </a:rPr>
              <a:t>supremacy of Parliament</a:t>
            </a:r>
            <a:r>
              <a:rPr lang="en-US" sz="2800" b="0" i="0" dirty="0">
                <a:effectLst/>
              </a:rPr>
              <a:t>. This event laid the foundation for </a:t>
            </a:r>
            <a:r>
              <a:rPr lang="en-US" sz="2800" b="1" i="0" dirty="0">
                <a:effectLst/>
              </a:rPr>
              <a:t>constitutional monarchy </a:t>
            </a:r>
            <a:r>
              <a:rPr lang="en-US" sz="2800" b="0" i="0" dirty="0">
                <a:effectLst/>
              </a:rPr>
              <a:t>and </a:t>
            </a:r>
            <a:r>
              <a:rPr lang="en-US" sz="2800" b="1" i="0" dirty="0">
                <a:effectLst/>
              </a:rPr>
              <a:t>parliamentary sovereignty </a:t>
            </a:r>
            <a:r>
              <a:rPr lang="en-US" sz="2800" b="0" i="0" dirty="0">
                <a:effectLst/>
              </a:rPr>
              <a:t>in Britain. It had a profound impact on the development of modern democracy, as it established the principles of </a:t>
            </a:r>
            <a:r>
              <a:rPr lang="en-US" sz="2800" b="1" i="0" dirty="0">
                <a:effectLst/>
              </a:rPr>
              <a:t>limited government</a:t>
            </a:r>
            <a:r>
              <a:rPr lang="en-US" sz="2800" b="0" i="0" dirty="0">
                <a:effectLst/>
              </a:rPr>
              <a:t>, </a:t>
            </a:r>
            <a:r>
              <a:rPr lang="en-US" sz="2800" b="1" i="0" dirty="0">
                <a:effectLst/>
              </a:rPr>
              <a:t>individual rights</a:t>
            </a:r>
            <a:r>
              <a:rPr lang="en-US" sz="2800" b="0" i="0" dirty="0">
                <a:effectLst/>
              </a:rPr>
              <a:t>, and </a:t>
            </a:r>
            <a:r>
              <a:rPr lang="en-US" sz="2800" b="1" i="0" dirty="0">
                <a:effectLst/>
              </a:rPr>
              <a:t>the rule of law</a:t>
            </a:r>
            <a:r>
              <a:rPr lang="en-US" sz="2800" b="0" i="0" dirty="0">
                <a:effectLst/>
              </a:rPr>
              <a:t>.</a:t>
            </a:r>
            <a:endParaRPr lang="en-US" sz="2800" kern="0" dirty="0">
              <a:solidFill>
                <a:schemeClr val="tx1"/>
              </a:solidFill>
              <a:effectLst/>
              <a:ea typeface="Times New Roman" panose="02020603050405020304" pitchFamily="18" charset="0"/>
            </a:endParaRPr>
          </a:p>
        </p:txBody>
      </p:sp>
    </p:spTree>
    <p:extLst>
      <p:ext uri="{BB962C8B-B14F-4D97-AF65-F5344CB8AC3E}">
        <p14:creationId xmlns:p14="http://schemas.microsoft.com/office/powerpoint/2010/main" val="907308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buNone/>
            </a:pPr>
            <a:r>
              <a:rPr lang="en-US" sz="3600" b="1" kern="100" dirty="0">
                <a:solidFill>
                  <a:srgbClr val="1D2228"/>
                </a:solidFill>
                <a:effectLst/>
                <a:latin typeface="+mj-lt"/>
                <a:ea typeface="Times New Roman" panose="02020603050405020304" pitchFamily="18" charset="0"/>
                <a:cs typeface="Arial" panose="020B0604020202020204" pitchFamily="34" charset="0"/>
              </a:rPr>
              <a:t>3. Nature</a:t>
            </a:r>
          </a:p>
          <a:p>
            <a:pPr marL="0" indent="0">
              <a:buNone/>
            </a:pPr>
            <a:endParaRPr lang="en-US" sz="3600" b="1" kern="100" dirty="0">
              <a:solidFill>
                <a:srgbClr val="1D2228"/>
              </a:solidFill>
              <a:latin typeface="+mj-lt"/>
              <a:ea typeface="Times New Roman" panose="02020603050405020304" pitchFamily="18" charset="0"/>
              <a:cs typeface="Arial" panose="020B0604020202020204" pitchFamily="34" charset="0"/>
            </a:endParaRPr>
          </a:p>
          <a:p>
            <a:pPr marL="0" indent="0">
              <a:lnSpc>
                <a:spcPct val="200000"/>
              </a:lnSpc>
              <a:buNone/>
            </a:pPr>
            <a:r>
              <a:rPr lang="en-US" sz="3200" b="0" i="0" dirty="0">
                <a:solidFill>
                  <a:srgbClr val="0F0F0F"/>
                </a:solidFill>
                <a:effectLst/>
              </a:rPr>
              <a:t>In the British political system, checks and balances are not delineated as explicitly as in some other systems, such as the US. However, several key features contribute to the distribution of power:</a:t>
            </a:r>
            <a:endParaRPr lang="en-US" sz="3200" kern="0" dirty="0">
              <a:solidFill>
                <a:srgbClr val="1D2228"/>
              </a:solidFill>
              <a:effectLst/>
              <a:ea typeface="Times New Roman" panose="02020603050405020304" pitchFamily="18" charset="0"/>
            </a:endParaRPr>
          </a:p>
        </p:txBody>
      </p:sp>
    </p:spTree>
    <p:extLst>
      <p:ext uri="{BB962C8B-B14F-4D97-AF65-F5344CB8AC3E}">
        <p14:creationId xmlns:p14="http://schemas.microsoft.com/office/powerpoint/2010/main" val="1902222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l">
              <a:buNone/>
            </a:pPr>
            <a:r>
              <a:rPr lang="en-US" sz="3600" b="1" kern="100" dirty="0">
                <a:solidFill>
                  <a:srgbClr val="1D2228"/>
                </a:solidFill>
                <a:effectLst/>
                <a:latin typeface="+mj-lt"/>
                <a:ea typeface="Times New Roman" panose="02020603050405020304" pitchFamily="18" charset="0"/>
                <a:cs typeface="Arial" panose="020B0604020202020204" pitchFamily="34" charset="0"/>
              </a:rPr>
              <a:t>a. </a:t>
            </a:r>
            <a:r>
              <a:rPr lang="en-US" sz="3600" b="1" i="0" u="none" strike="noStrike" baseline="0" dirty="0">
                <a:solidFill>
                  <a:srgbClr val="1D2128"/>
                </a:solidFill>
                <a:latin typeface="+mj-lt"/>
              </a:rPr>
              <a:t>The Separation of Powers: </a:t>
            </a:r>
          </a:p>
          <a:p>
            <a:pPr algn="l">
              <a:lnSpc>
                <a:spcPct val="200000"/>
              </a:lnSpc>
            </a:pPr>
            <a:r>
              <a:rPr lang="en-US" sz="2800" b="0" i="0" u="none" strike="noStrike" baseline="0" dirty="0">
                <a:solidFill>
                  <a:srgbClr val="1D2128"/>
                </a:solidFill>
              </a:rPr>
              <a:t>The British political system operates on the principle of the separation of powers which divides governmental authority among three main branches: the legislature (Parliament) the executive (government) and the judiciary (courts). This division of power ensures that no single branch can concentrate excessive authority. </a:t>
            </a:r>
            <a:endParaRPr lang="en-US" sz="2800" b="1" kern="100" dirty="0">
              <a:solidFill>
                <a:srgbClr val="1D2228"/>
              </a:solidFill>
              <a:effectLst/>
              <a:ea typeface="Times New Roman" panose="02020603050405020304" pitchFamily="18" charset="0"/>
              <a:cs typeface="Arial" panose="020B0604020202020204" pitchFamily="34" charset="0"/>
            </a:endParaRPr>
          </a:p>
          <a:p>
            <a:pPr marL="0" indent="0">
              <a:buNone/>
            </a:pPr>
            <a:endParaRPr lang="en-US" sz="3600" b="1" kern="100" dirty="0">
              <a:solidFill>
                <a:srgbClr val="1D2228"/>
              </a:solidFill>
              <a:latin typeface="+mj-l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98439915"/>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579</TotalTime>
  <Words>745</Words>
  <Application>Microsoft Office PowerPoint</Application>
  <PresentationFormat>Grand écran</PresentationFormat>
  <Paragraphs>45</Paragraphs>
  <Slides>14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14</vt:i4>
      </vt:variant>
    </vt:vector>
  </HeadingPairs>
  <TitlesOfParts>
    <vt:vector size="19" baseType="lpstr">
      <vt:lpstr>Arial</vt:lpstr>
      <vt:lpstr>Century Gothic</vt:lpstr>
      <vt:lpstr>Times New Roman</vt:lpstr>
      <vt:lpstr>Wingdings 3</vt:lpstr>
      <vt:lpstr>Brin</vt:lpstr>
      <vt:lpstr>   Lecture VIII  Checks and Balances in the British Political System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I  The British Political System: An Overview </dc:title>
  <dc:creator>billel filali</dc:creator>
  <cp:lastModifiedBy>billel filali</cp:lastModifiedBy>
  <cp:revision>44</cp:revision>
  <dcterms:created xsi:type="dcterms:W3CDTF">2023-10-06T13:08:38Z</dcterms:created>
  <dcterms:modified xsi:type="dcterms:W3CDTF">2023-11-26T10:05:11Z</dcterms:modified>
</cp:coreProperties>
</file>