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notesMasterIdLst>
    <p:notesMasterId r:id="rId39"/>
  </p:notesMasterIdLst>
  <p:sldIdLst>
    <p:sldId id="424" r:id="rId2"/>
    <p:sldId id="294" r:id="rId3"/>
    <p:sldId id="307" r:id="rId4"/>
    <p:sldId id="283" r:id="rId5"/>
    <p:sldId id="435" r:id="rId6"/>
    <p:sldId id="348" r:id="rId7"/>
    <p:sldId id="281" r:id="rId8"/>
    <p:sldId id="356" r:id="rId9"/>
    <p:sldId id="296" r:id="rId10"/>
    <p:sldId id="420" r:id="rId11"/>
    <p:sldId id="426" r:id="rId12"/>
    <p:sldId id="414" r:id="rId13"/>
    <p:sldId id="416" r:id="rId14"/>
    <p:sldId id="417" r:id="rId15"/>
    <p:sldId id="433" r:id="rId16"/>
    <p:sldId id="434" r:id="rId17"/>
    <p:sldId id="419" r:id="rId18"/>
    <p:sldId id="411" r:id="rId19"/>
    <p:sldId id="361" r:id="rId20"/>
    <p:sldId id="363" r:id="rId21"/>
    <p:sldId id="365" r:id="rId22"/>
    <p:sldId id="369" r:id="rId23"/>
    <p:sldId id="370" r:id="rId24"/>
    <p:sldId id="372" r:id="rId25"/>
    <p:sldId id="373" r:id="rId26"/>
    <p:sldId id="374" r:id="rId27"/>
    <p:sldId id="375" r:id="rId28"/>
    <p:sldId id="377" r:id="rId29"/>
    <p:sldId id="378" r:id="rId30"/>
    <p:sldId id="432" r:id="rId31"/>
    <p:sldId id="431" r:id="rId32"/>
    <p:sldId id="382" r:id="rId33"/>
    <p:sldId id="385" r:id="rId34"/>
    <p:sldId id="386" r:id="rId35"/>
    <p:sldId id="387" r:id="rId36"/>
    <p:sldId id="390" r:id="rId37"/>
    <p:sldId id="391" r:id="rId3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0" autoAdjust="0"/>
    <p:restoredTop sz="87250" autoAdjust="0"/>
  </p:normalViewPr>
  <p:slideViewPr>
    <p:cSldViewPr>
      <p:cViewPr varScale="1">
        <p:scale>
          <a:sx n="64" d="100"/>
          <a:sy n="64" d="100"/>
        </p:scale>
        <p:origin x="196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61575C56-A57A-4AB2-ABD2-4ABA103F2EAC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6731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C5544E-1756-4864-AB34-9C195D046F2F}" type="slidenum">
              <a:rPr lang="en-US" smtClean="0">
                <a:latin typeface="Arial" charset="0"/>
              </a:rPr>
              <a:pPr/>
              <a:t>2</a:t>
            </a:fld>
            <a:endParaRPr lang="en-US" smtClean="0">
              <a:latin typeface="Arial" charset="0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96091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76DAA4C-7EF3-4904-B0B8-407840F46CA3}" type="slidenum">
              <a:rPr lang="fr-FR"/>
              <a:pPr eaLnBrk="1" hangingPunct="1"/>
              <a:t>8</a:t>
            </a:fld>
            <a:endParaRPr lang="fr-FR"/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fr-FR" smtClean="0"/>
              <a:t>This function is interesting for it has as many optima as we want, just by changing its definition area, and for we can easily compute exactly these optima.</a:t>
            </a:r>
          </a:p>
          <a:p>
            <a:pPr eaLnBrk="1" hangingPunct="1">
              <a:spcBef>
                <a:spcPct val="0"/>
              </a:spcBef>
            </a:pPr>
            <a:endParaRPr lang="fr-FR" smtClean="0"/>
          </a:p>
          <a:p>
            <a:pPr eaLnBrk="1" hangingPunct="1">
              <a:spcBef>
                <a:spcPct val="0"/>
              </a:spcBef>
            </a:pPr>
            <a:r>
              <a:rPr lang="fr-FR" smtClean="0"/>
              <a:t>I hope you do recognize the French Mont-Blanc and the Côte d'Azur ...</a:t>
            </a:r>
          </a:p>
        </p:txBody>
      </p:sp>
    </p:spTree>
    <p:extLst>
      <p:ext uri="{BB962C8B-B14F-4D97-AF65-F5344CB8AC3E}">
        <p14:creationId xmlns:p14="http://schemas.microsoft.com/office/powerpoint/2010/main" val="29271265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A41F84-1A24-48E5-BAD2-EAA6137C2A39}" type="slidenum">
              <a:rPr lang="zh-CN" altLang="en-US"/>
              <a:pPr/>
              <a:t>10</a:t>
            </a:fld>
            <a:endParaRPr lang="en-US" altLang="zh-CN"/>
          </a:p>
        </p:txBody>
      </p:sp>
      <p:sp>
        <p:nvSpPr>
          <p:cNvPr id="460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793933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98226B-D030-4C85-9707-C916E3DF7834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Was first introduced in Marco Dorigo’s Ph.D. thesis.</a:t>
            </a:r>
          </a:p>
          <a:p>
            <a:r>
              <a:rPr lang="en-US" altLang="en-US"/>
              <a:t>As we have seen, the TSP provides an excellent test environment…</a:t>
            </a:r>
          </a:p>
          <a:p>
            <a:endParaRPr lang="en-US" altLang="en-US"/>
          </a:p>
          <a:p>
            <a:r>
              <a:rPr lang="en-US" altLang="en-US"/>
              <a:t>In problems like the quadratic assignment problem and the sequential ordering problem these ACO algorithms outperform all known algorithms on vast classes of benchmark problems.</a:t>
            </a:r>
          </a:p>
        </p:txBody>
      </p:sp>
    </p:spTree>
    <p:extLst>
      <p:ext uri="{BB962C8B-B14F-4D97-AF65-F5344CB8AC3E}">
        <p14:creationId xmlns:p14="http://schemas.microsoft.com/office/powerpoint/2010/main" val="34241916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169988" y="5086350"/>
            <a:ext cx="5222875" cy="41068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58657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 Box 1"/>
          <p:cNvSpPr txBox="1">
            <a:spLocks noChangeArrowheads="1"/>
          </p:cNvSpPr>
          <p:nvPr/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169988" y="5086350"/>
            <a:ext cx="5222875" cy="41068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01274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k-SK" altLang="en-US" smtClean="0">
              <a:latin typeface="Arial" panose="020B0604020202020204" pitchFamily="34" charset="0"/>
            </a:endParaRPr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D3E6F1C-354F-470E-B740-AB57018B86FA}" type="slidenum">
              <a:rPr lang="en-US" altLang="en-US"/>
              <a:pPr eaLnBrk="1" hangingPunct="1"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92672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A41F84-1A24-48E5-BAD2-EAA6137C2A39}" type="slidenum">
              <a:rPr lang="zh-CN" altLang="en-US"/>
              <a:pPr/>
              <a:t>18</a:t>
            </a:fld>
            <a:endParaRPr lang="en-US" altLang="zh-CN"/>
          </a:p>
        </p:txBody>
      </p:sp>
      <p:sp>
        <p:nvSpPr>
          <p:cNvPr id="460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3512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0" y="552"/>
                </a:cxn>
                <a:cxn ang="0">
                  <a:pos x="1968" y="264"/>
                </a:cxn>
                <a:cxn ang="0">
                  <a:pos x="2028" y="270"/>
                </a:cxn>
                <a:cxn ang="0">
                  <a:pos x="2661" y="528"/>
                </a:cxn>
                <a:cxn ang="0">
                  <a:pos x="2688" y="648"/>
                </a:cxn>
                <a:cxn ang="0">
                  <a:pos x="2304" y="1080"/>
                </a:cxn>
                <a:cxn ang="0">
                  <a:pos x="1584" y="1224"/>
                </a:cxn>
                <a:cxn ang="0">
                  <a:pos x="1296" y="936"/>
                </a:cxn>
                <a:cxn ang="0">
                  <a:pos x="864" y="1032"/>
                </a:cxn>
                <a:cxn ang="0">
                  <a:pos x="0" y="552"/>
                </a:cxn>
                <a:cxn ang="0">
                  <a:pos x="0" y="0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/>
              <a:ahLst/>
              <a:cxnLst>
                <a:cxn ang="0">
                  <a:pos x="2208" y="15"/>
                </a:cxn>
                <a:cxn ang="0">
                  <a:pos x="2088" y="57"/>
                </a:cxn>
                <a:cxn ang="0">
                  <a:pos x="1951" y="99"/>
                </a:cxn>
                <a:cxn ang="0">
                  <a:pos x="1704" y="135"/>
                </a:cxn>
                <a:cxn ang="0">
                  <a:pos x="1314" y="177"/>
                </a:cxn>
                <a:cxn ang="0">
                  <a:pos x="1176" y="189"/>
                </a:cxn>
                <a:cxn ang="0">
                  <a:pos x="1122" y="195"/>
                </a:cxn>
                <a:cxn ang="0">
                  <a:pos x="1075" y="231"/>
                </a:cxn>
                <a:cxn ang="0">
                  <a:pos x="924" y="321"/>
                </a:cxn>
                <a:cxn ang="0">
                  <a:pos x="840" y="369"/>
                </a:cxn>
                <a:cxn ang="0">
                  <a:pos x="630" y="458"/>
                </a:cxn>
                <a:cxn ang="0">
                  <a:pos x="529" y="500"/>
                </a:cxn>
                <a:cxn ang="0">
                  <a:pos x="487" y="542"/>
                </a:cxn>
                <a:cxn ang="0">
                  <a:pos x="457" y="590"/>
                </a:cxn>
                <a:cxn ang="0">
                  <a:pos x="402" y="638"/>
                </a:cxn>
                <a:cxn ang="0">
                  <a:pos x="330" y="758"/>
                </a:cxn>
                <a:cxn ang="0">
                  <a:pos x="312" y="788"/>
                </a:cxn>
                <a:cxn ang="0">
                  <a:pos x="252" y="824"/>
                </a:cxn>
                <a:cxn ang="0">
                  <a:pos x="84" y="926"/>
                </a:cxn>
                <a:cxn ang="0">
                  <a:pos x="0" y="992"/>
                </a:cxn>
                <a:cxn ang="0">
                  <a:pos x="12" y="1040"/>
                </a:cxn>
                <a:cxn ang="0">
                  <a:pos x="132" y="1034"/>
                </a:cxn>
                <a:cxn ang="0">
                  <a:pos x="336" y="980"/>
                </a:cxn>
                <a:cxn ang="0">
                  <a:pos x="529" y="896"/>
                </a:cxn>
                <a:cxn ang="0">
                  <a:pos x="576" y="872"/>
                </a:cxn>
                <a:cxn ang="0">
                  <a:pos x="714" y="848"/>
                </a:cxn>
                <a:cxn ang="0">
                  <a:pos x="966" y="794"/>
                </a:cxn>
                <a:cxn ang="0">
                  <a:pos x="1212" y="782"/>
                </a:cxn>
                <a:cxn ang="0">
                  <a:pos x="1416" y="872"/>
                </a:cxn>
                <a:cxn ang="0">
                  <a:pos x="1464" y="932"/>
                </a:cxn>
                <a:cxn ang="0">
                  <a:pos x="1440" y="992"/>
                </a:cxn>
                <a:cxn ang="0">
                  <a:pos x="1302" y="1040"/>
                </a:cxn>
                <a:cxn ang="0">
                  <a:pos x="1158" y="1100"/>
                </a:cxn>
                <a:cxn ang="0">
                  <a:pos x="1093" y="1148"/>
                </a:cxn>
                <a:cxn ang="0">
                  <a:pos x="1075" y="1208"/>
                </a:cxn>
                <a:cxn ang="0">
                  <a:pos x="1093" y="1232"/>
                </a:cxn>
                <a:cxn ang="0">
                  <a:pos x="1152" y="1226"/>
                </a:cxn>
                <a:cxn ang="0">
                  <a:pos x="1332" y="1208"/>
                </a:cxn>
                <a:cxn ang="0">
                  <a:pos x="1434" y="1184"/>
                </a:cxn>
                <a:cxn ang="0">
                  <a:pos x="1464" y="1172"/>
                </a:cxn>
                <a:cxn ang="0">
                  <a:pos x="1578" y="1130"/>
                </a:cxn>
                <a:cxn ang="0">
                  <a:pos x="1758" y="1064"/>
                </a:cxn>
                <a:cxn ang="0">
                  <a:pos x="1872" y="962"/>
                </a:cxn>
                <a:cxn ang="0">
                  <a:pos x="1986" y="800"/>
                </a:cxn>
                <a:cxn ang="0">
                  <a:pos x="2166" y="650"/>
                </a:cxn>
                <a:cxn ang="0">
                  <a:pos x="2257" y="590"/>
                </a:cxn>
                <a:cxn ang="0">
                  <a:pos x="2400" y="57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/>
              <a:ahLst/>
              <a:cxnLst>
                <a:cxn ang="0">
                  <a:pos x="965" y="165"/>
                </a:cxn>
                <a:cxn ang="0">
                  <a:pos x="696" y="200"/>
                </a:cxn>
                <a:cxn ang="0">
                  <a:pos x="693" y="237"/>
                </a:cxn>
                <a:cxn ang="0">
                  <a:pos x="924" y="258"/>
                </a:cxn>
                <a:cxn ang="0">
                  <a:pos x="993" y="267"/>
                </a:cxn>
                <a:cxn ang="0">
                  <a:pos x="681" y="291"/>
                </a:cxn>
                <a:cxn ang="0">
                  <a:pos x="633" y="309"/>
                </a:cxn>
                <a:cxn ang="0">
                  <a:pos x="645" y="336"/>
                </a:cxn>
                <a:cxn ang="0">
                  <a:pos x="672" y="351"/>
                </a:cxn>
                <a:cxn ang="0">
                  <a:pos x="984" y="333"/>
                </a:cxn>
                <a:cxn ang="0">
                  <a:pos x="1080" y="357"/>
                </a:cxn>
                <a:cxn ang="0">
                  <a:pos x="624" y="492"/>
                </a:cxn>
                <a:cxn ang="0">
                  <a:pos x="616" y="536"/>
                </a:cxn>
                <a:cxn ang="0">
                  <a:pos x="8" y="724"/>
                </a:cxn>
                <a:cxn ang="0">
                  <a:pos x="0" y="756"/>
                </a:cxn>
                <a:cxn ang="0">
                  <a:pos x="27" y="762"/>
                </a:cxn>
                <a:cxn ang="0">
                  <a:pos x="664" y="564"/>
                </a:cxn>
                <a:cxn ang="0">
                  <a:pos x="856" y="600"/>
                </a:cxn>
                <a:cxn ang="0">
                  <a:pos x="1158" y="507"/>
                </a:cxn>
                <a:cxn ang="0">
                  <a:pos x="1434" y="465"/>
                </a:cxn>
                <a:cxn ang="0">
                  <a:pos x="1572" y="368"/>
                </a:cxn>
                <a:cxn ang="0">
                  <a:pos x="1712" y="340"/>
                </a:cxn>
                <a:cxn ang="0">
                  <a:pos x="1856" y="328"/>
                </a:cxn>
                <a:cxn ang="0">
                  <a:pos x="1968" y="330"/>
                </a:cxn>
                <a:cxn ang="0">
                  <a:pos x="1968" y="0"/>
                </a:cxn>
                <a:cxn ang="0">
                  <a:pos x="1934" y="3"/>
                </a:cxn>
                <a:cxn ang="0">
                  <a:pos x="1832" y="5"/>
                </a:cxn>
                <a:cxn ang="0">
                  <a:pos x="1682" y="35"/>
                </a:cxn>
                <a:cxn ang="0">
                  <a:pos x="1643" y="72"/>
                </a:cxn>
                <a:cxn ang="0">
                  <a:pos x="1392" y="11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85" y="18"/>
                </a:cxn>
                <a:cxn ang="0">
                  <a:pos x="185" y="36"/>
                </a:cxn>
                <a:cxn ang="0">
                  <a:pos x="179" y="54"/>
                </a:cxn>
                <a:cxn ang="0">
                  <a:pos x="161" y="72"/>
                </a:cxn>
                <a:cxn ang="0">
                  <a:pos x="137" y="96"/>
                </a:cxn>
                <a:cxn ang="0">
                  <a:pos x="101" y="108"/>
                </a:cxn>
                <a:cxn ang="0">
                  <a:pos x="47" y="120"/>
                </a:cxn>
                <a:cxn ang="0">
                  <a:pos x="29" y="120"/>
                </a:cxn>
                <a:cxn ang="0">
                  <a:pos x="17" y="114"/>
                </a:cxn>
                <a:cxn ang="0">
                  <a:pos x="0" y="96"/>
                </a:cxn>
                <a:cxn ang="0">
                  <a:pos x="0" y="78"/>
                </a:cxn>
                <a:cxn ang="0">
                  <a:pos x="0" y="72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79" y="24"/>
                </a:cxn>
                <a:cxn ang="0">
                  <a:pos x="167" y="42"/>
                </a:cxn>
                <a:cxn ang="0">
                  <a:pos x="149" y="66"/>
                </a:cxn>
                <a:cxn ang="0">
                  <a:pos x="131" y="90"/>
                </a:cxn>
                <a:cxn ang="0">
                  <a:pos x="102" y="108"/>
                </a:cxn>
                <a:cxn ang="0">
                  <a:pos x="66" y="120"/>
                </a:cxn>
                <a:cxn ang="0">
                  <a:pos x="18" y="120"/>
                </a:cxn>
                <a:cxn ang="0">
                  <a:pos x="0" y="60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0" y="269"/>
                </a:cxn>
                <a:cxn ang="0">
                  <a:pos x="6" y="251"/>
                </a:cxn>
                <a:cxn ang="0">
                  <a:pos x="6" y="239"/>
                </a:cxn>
                <a:cxn ang="0">
                  <a:pos x="12" y="227"/>
                </a:cxn>
                <a:cxn ang="0">
                  <a:pos x="18" y="221"/>
                </a:cxn>
                <a:cxn ang="0">
                  <a:pos x="36" y="215"/>
                </a:cxn>
                <a:cxn ang="0">
                  <a:pos x="77" y="203"/>
                </a:cxn>
                <a:cxn ang="0">
                  <a:pos x="137" y="179"/>
                </a:cxn>
                <a:cxn ang="0">
                  <a:pos x="209" y="143"/>
                </a:cxn>
                <a:cxn ang="0">
                  <a:pos x="251" y="120"/>
                </a:cxn>
                <a:cxn ang="0">
                  <a:pos x="299" y="96"/>
                </a:cxn>
                <a:cxn ang="0">
                  <a:pos x="394" y="48"/>
                </a:cxn>
                <a:cxn ang="0">
                  <a:pos x="442" y="30"/>
                </a:cxn>
                <a:cxn ang="0">
                  <a:pos x="478" y="12"/>
                </a:cxn>
                <a:cxn ang="0">
                  <a:pos x="502" y="6"/>
                </a:cxn>
                <a:cxn ang="0">
                  <a:pos x="520" y="0"/>
                </a:cxn>
                <a:cxn ang="0">
                  <a:pos x="526" y="0"/>
                </a:cxn>
                <a:cxn ang="0">
                  <a:pos x="520" y="6"/>
                </a:cxn>
                <a:cxn ang="0">
                  <a:pos x="508" y="12"/>
                </a:cxn>
                <a:cxn ang="0">
                  <a:pos x="484" y="24"/>
                </a:cxn>
                <a:cxn ang="0">
                  <a:pos x="460" y="42"/>
                </a:cxn>
                <a:cxn ang="0">
                  <a:pos x="436" y="54"/>
                </a:cxn>
                <a:cxn ang="0">
                  <a:pos x="394" y="78"/>
                </a:cxn>
                <a:cxn ang="0">
                  <a:pos x="340" y="108"/>
                </a:cxn>
                <a:cxn ang="0">
                  <a:pos x="275" y="143"/>
                </a:cxn>
                <a:cxn ang="0">
                  <a:pos x="131" y="221"/>
                </a:cxn>
                <a:cxn ang="0">
                  <a:pos x="65" y="251"/>
                </a:cxn>
                <a:cxn ang="0">
                  <a:pos x="0" y="275"/>
                </a:cxn>
                <a:cxn ang="0">
                  <a:pos x="0" y="275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/>
              <a:ahLst/>
              <a:cxnLst>
                <a:cxn ang="0">
                  <a:pos x="48" y="216"/>
                </a:cxn>
                <a:cxn ang="0">
                  <a:pos x="30" y="252"/>
                </a:cxn>
                <a:cxn ang="0">
                  <a:pos x="12" y="282"/>
                </a:cxn>
                <a:cxn ang="0">
                  <a:pos x="6" y="300"/>
                </a:cxn>
                <a:cxn ang="0">
                  <a:pos x="0" y="306"/>
                </a:cxn>
                <a:cxn ang="0">
                  <a:pos x="48" y="276"/>
                </a:cxn>
                <a:cxn ang="0">
                  <a:pos x="84" y="252"/>
                </a:cxn>
                <a:cxn ang="0">
                  <a:pos x="108" y="234"/>
                </a:cxn>
                <a:cxn ang="0">
                  <a:pos x="120" y="228"/>
                </a:cxn>
                <a:cxn ang="0">
                  <a:pos x="126" y="228"/>
                </a:cxn>
                <a:cxn ang="0">
                  <a:pos x="144" y="222"/>
                </a:cxn>
                <a:cxn ang="0">
                  <a:pos x="168" y="216"/>
                </a:cxn>
                <a:cxn ang="0">
                  <a:pos x="198" y="204"/>
                </a:cxn>
                <a:cxn ang="0">
                  <a:pos x="275" y="180"/>
                </a:cxn>
                <a:cxn ang="0">
                  <a:pos x="371" y="156"/>
                </a:cxn>
                <a:cxn ang="0">
                  <a:pos x="461" y="126"/>
                </a:cxn>
                <a:cxn ang="0">
                  <a:pos x="544" y="102"/>
                </a:cxn>
                <a:cxn ang="0">
                  <a:pos x="574" y="90"/>
                </a:cxn>
                <a:cxn ang="0">
                  <a:pos x="604" y="84"/>
                </a:cxn>
                <a:cxn ang="0">
                  <a:pos x="622" y="78"/>
                </a:cxn>
                <a:cxn ang="0">
                  <a:pos x="628" y="72"/>
                </a:cxn>
                <a:cxn ang="0">
                  <a:pos x="634" y="66"/>
                </a:cxn>
                <a:cxn ang="0">
                  <a:pos x="652" y="60"/>
                </a:cxn>
                <a:cxn ang="0">
                  <a:pos x="694" y="30"/>
                </a:cxn>
                <a:cxn ang="0">
                  <a:pos x="712" y="18"/>
                </a:cxn>
                <a:cxn ang="0">
                  <a:pos x="718" y="6"/>
                </a:cxn>
                <a:cxn ang="0">
                  <a:pos x="712" y="0"/>
                </a:cxn>
                <a:cxn ang="0">
                  <a:pos x="688" y="0"/>
                </a:cxn>
                <a:cxn ang="0">
                  <a:pos x="628" y="0"/>
                </a:cxn>
                <a:cxn ang="0">
                  <a:pos x="580" y="0"/>
                </a:cxn>
                <a:cxn ang="0">
                  <a:pos x="544" y="0"/>
                </a:cxn>
                <a:cxn ang="0">
                  <a:pos x="514" y="18"/>
                </a:cxn>
                <a:cxn ang="0">
                  <a:pos x="485" y="42"/>
                </a:cxn>
                <a:cxn ang="0">
                  <a:pos x="467" y="54"/>
                </a:cxn>
                <a:cxn ang="0">
                  <a:pos x="449" y="60"/>
                </a:cxn>
                <a:cxn ang="0">
                  <a:pos x="425" y="60"/>
                </a:cxn>
                <a:cxn ang="0">
                  <a:pos x="389" y="66"/>
                </a:cxn>
                <a:cxn ang="0">
                  <a:pos x="347" y="84"/>
                </a:cxn>
                <a:cxn ang="0">
                  <a:pos x="311" y="108"/>
                </a:cxn>
                <a:cxn ang="0">
                  <a:pos x="287" y="126"/>
                </a:cxn>
                <a:cxn ang="0">
                  <a:pos x="275" y="132"/>
                </a:cxn>
                <a:cxn ang="0">
                  <a:pos x="257" y="138"/>
                </a:cxn>
                <a:cxn ang="0">
                  <a:pos x="221" y="138"/>
                </a:cxn>
                <a:cxn ang="0">
                  <a:pos x="186" y="138"/>
                </a:cxn>
                <a:cxn ang="0">
                  <a:pos x="180" y="138"/>
                </a:cxn>
                <a:cxn ang="0">
                  <a:pos x="174" y="138"/>
                </a:cxn>
                <a:cxn ang="0">
                  <a:pos x="114" y="162"/>
                </a:cxn>
                <a:cxn ang="0">
                  <a:pos x="48" y="216"/>
                </a:cxn>
                <a:cxn ang="0">
                  <a:pos x="48" y="216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/>
              <a:ahLst/>
              <a:cxnLst>
                <a:cxn ang="0">
                  <a:pos x="2231" y="54"/>
                </a:cxn>
                <a:cxn ang="0">
                  <a:pos x="2189" y="54"/>
                </a:cxn>
                <a:cxn ang="0">
                  <a:pos x="2147" y="66"/>
                </a:cxn>
                <a:cxn ang="0">
                  <a:pos x="2021" y="101"/>
                </a:cxn>
                <a:cxn ang="0">
                  <a:pos x="1956" y="119"/>
                </a:cxn>
                <a:cxn ang="0">
                  <a:pos x="1860" y="167"/>
                </a:cxn>
                <a:cxn ang="0">
                  <a:pos x="1836" y="245"/>
                </a:cxn>
                <a:cxn ang="0">
                  <a:pos x="1842" y="305"/>
                </a:cxn>
                <a:cxn ang="0">
                  <a:pos x="1758" y="317"/>
                </a:cxn>
                <a:cxn ang="0">
                  <a:pos x="1597" y="263"/>
                </a:cxn>
                <a:cxn ang="0">
                  <a:pos x="1507" y="257"/>
                </a:cxn>
                <a:cxn ang="0">
                  <a:pos x="1399" y="311"/>
                </a:cxn>
                <a:cxn ang="0">
                  <a:pos x="1334" y="353"/>
                </a:cxn>
                <a:cxn ang="0">
                  <a:pos x="1310" y="359"/>
                </a:cxn>
                <a:cxn ang="0">
                  <a:pos x="1214" y="371"/>
                </a:cxn>
                <a:cxn ang="0">
                  <a:pos x="1160" y="365"/>
                </a:cxn>
                <a:cxn ang="0">
                  <a:pos x="1053" y="371"/>
                </a:cxn>
                <a:cxn ang="0">
                  <a:pos x="957" y="383"/>
                </a:cxn>
                <a:cxn ang="0">
                  <a:pos x="921" y="401"/>
                </a:cxn>
                <a:cxn ang="0">
                  <a:pos x="819" y="419"/>
                </a:cxn>
                <a:cxn ang="0">
                  <a:pos x="778" y="419"/>
                </a:cxn>
                <a:cxn ang="0">
                  <a:pos x="664" y="437"/>
                </a:cxn>
                <a:cxn ang="0">
                  <a:pos x="598" y="473"/>
                </a:cxn>
                <a:cxn ang="0">
                  <a:pos x="503" y="467"/>
                </a:cxn>
                <a:cxn ang="0">
                  <a:pos x="431" y="491"/>
                </a:cxn>
                <a:cxn ang="0">
                  <a:pos x="413" y="539"/>
                </a:cxn>
                <a:cxn ang="0">
                  <a:pos x="347" y="569"/>
                </a:cxn>
                <a:cxn ang="0">
                  <a:pos x="222" y="599"/>
                </a:cxn>
                <a:cxn ang="0">
                  <a:pos x="138" y="647"/>
                </a:cxn>
                <a:cxn ang="0">
                  <a:pos x="108" y="659"/>
                </a:cxn>
                <a:cxn ang="0">
                  <a:pos x="0" y="671"/>
                </a:cxn>
                <a:cxn ang="0">
                  <a:pos x="84" y="695"/>
                </a:cxn>
                <a:cxn ang="0">
                  <a:pos x="263" y="653"/>
                </a:cxn>
                <a:cxn ang="0">
                  <a:pos x="473" y="569"/>
                </a:cxn>
                <a:cxn ang="0">
                  <a:pos x="568" y="521"/>
                </a:cxn>
                <a:cxn ang="0">
                  <a:pos x="646" y="515"/>
                </a:cxn>
                <a:cxn ang="0">
                  <a:pos x="873" y="461"/>
                </a:cxn>
                <a:cxn ang="0">
                  <a:pos x="1148" y="425"/>
                </a:cxn>
                <a:cxn ang="0">
                  <a:pos x="1292" y="461"/>
                </a:cxn>
                <a:cxn ang="0">
                  <a:pos x="1417" y="533"/>
                </a:cxn>
                <a:cxn ang="0">
                  <a:pos x="1435" y="617"/>
                </a:cxn>
                <a:cxn ang="0">
                  <a:pos x="1376" y="653"/>
                </a:cxn>
                <a:cxn ang="0">
                  <a:pos x="1226" y="701"/>
                </a:cxn>
                <a:cxn ang="0">
                  <a:pos x="1112" y="755"/>
                </a:cxn>
                <a:cxn ang="0">
                  <a:pos x="1065" y="809"/>
                </a:cxn>
                <a:cxn ang="0">
                  <a:pos x="1077" y="869"/>
                </a:cxn>
                <a:cxn ang="0">
                  <a:pos x="1106" y="881"/>
                </a:cxn>
                <a:cxn ang="0">
                  <a:pos x="1208" y="869"/>
                </a:cxn>
                <a:cxn ang="0">
                  <a:pos x="1388" y="857"/>
                </a:cxn>
                <a:cxn ang="0">
                  <a:pos x="1441" y="851"/>
                </a:cxn>
                <a:cxn ang="0">
                  <a:pos x="1483" y="833"/>
                </a:cxn>
                <a:cxn ang="0">
                  <a:pos x="1675" y="743"/>
                </a:cxn>
                <a:cxn ang="0">
                  <a:pos x="1806" y="689"/>
                </a:cxn>
                <a:cxn ang="0">
                  <a:pos x="1884" y="581"/>
                </a:cxn>
                <a:cxn ang="0">
                  <a:pos x="2039" y="389"/>
                </a:cxn>
                <a:cxn ang="0">
                  <a:pos x="2207" y="269"/>
                </a:cxn>
                <a:cxn ang="0">
                  <a:pos x="2249" y="239"/>
                </a:cxn>
                <a:cxn ang="0">
                  <a:pos x="2392" y="0"/>
                </a:cxn>
                <a:cxn ang="0">
                  <a:pos x="2302" y="36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/>
              <a:ahLst/>
              <a:cxnLst>
                <a:cxn ang="0">
                  <a:pos x="30" y="245"/>
                </a:cxn>
                <a:cxn ang="0">
                  <a:pos x="18" y="251"/>
                </a:cxn>
                <a:cxn ang="0">
                  <a:pos x="6" y="257"/>
                </a:cxn>
                <a:cxn ang="0">
                  <a:pos x="0" y="257"/>
                </a:cxn>
                <a:cxn ang="0">
                  <a:pos x="305" y="113"/>
                </a:cxn>
                <a:cxn ang="0">
                  <a:pos x="520" y="0"/>
                </a:cxn>
                <a:cxn ang="0">
                  <a:pos x="526" y="6"/>
                </a:cxn>
                <a:cxn ang="0">
                  <a:pos x="544" y="18"/>
                </a:cxn>
                <a:cxn ang="0">
                  <a:pos x="550" y="24"/>
                </a:cxn>
                <a:cxn ang="0">
                  <a:pos x="550" y="36"/>
                </a:cxn>
                <a:cxn ang="0">
                  <a:pos x="544" y="42"/>
                </a:cxn>
                <a:cxn ang="0">
                  <a:pos x="526" y="54"/>
                </a:cxn>
                <a:cxn ang="0">
                  <a:pos x="514" y="60"/>
                </a:cxn>
                <a:cxn ang="0">
                  <a:pos x="502" y="66"/>
                </a:cxn>
                <a:cxn ang="0">
                  <a:pos x="448" y="84"/>
                </a:cxn>
                <a:cxn ang="0">
                  <a:pos x="382" y="113"/>
                </a:cxn>
                <a:cxn ang="0">
                  <a:pos x="305" y="143"/>
                </a:cxn>
                <a:cxn ang="0">
                  <a:pos x="227" y="173"/>
                </a:cxn>
                <a:cxn ang="0">
                  <a:pos x="149" y="203"/>
                </a:cxn>
                <a:cxn ang="0">
                  <a:pos x="83" y="227"/>
                </a:cxn>
                <a:cxn ang="0">
                  <a:pos x="30" y="245"/>
                </a:cxn>
                <a:cxn ang="0">
                  <a:pos x="30" y="245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/>
              <a:ahLst/>
              <a:cxnLst>
                <a:cxn ang="0">
                  <a:pos x="659" y="6"/>
                </a:cxn>
                <a:cxn ang="0">
                  <a:pos x="588" y="42"/>
                </a:cxn>
                <a:cxn ang="0">
                  <a:pos x="515" y="84"/>
                </a:cxn>
                <a:cxn ang="0">
                  <a:pos x="509" y="90"/>
                </a:cxn>
                <a:cxn ang="0">
                  <a:pos x="485" y="102"/>
                </a:cxn>
                <a:cxn ang="0">
                  <a:pos x="455" y="120"/>
                </a:cxn>
                <a:cxn ang="0">
                  <a:pos x="425" y="138"/>
                </a:cxn>
                <a:cxn ang="0">
                  <a:pos x="371" y="168"/>
                </a:cxn>
                <a:cxn ang="0">
                  <a:pos x="306" y="198"/>
                </a:cxn>
                <a:cxn ang="0">
                  <a:pos x="186" y="251"/>
                </a:cxn>
                <a:cxn ang="0">
                  <a:pos x="131" y="269"/>
                </a:cxn>
                <a:cxn ang="0">
                  <a:pos x="89" y="287"/>
                </a:cxn>
                <a:cxn ang="0">
                  <a:pos x="53" y="305"/>
                </a:cxn>
                <a:cxn ang="0">
                  <a:pos x="36" y="311"/>
                </a:cxn>
                <a:cxn ang="0">
                  <a:pos x="12" y="329"/>
                </a:cxn>
                <a:cxn ang="0">
                  <a:pos x="0" y="353"/>
                </a:cxn>
                <a:cxn ang="0">
                  <a:pos x="0" y="371"/>
                </a:cxn>
                <a:cxn ang="0">
                  <a:pos x="0" y="383"/>
                </a:cxn>
                <a:cxn ang="0">
                  <a:pos x="0" y="383"/>
                </a:cxn>
                <a:cxn ang="0">
                  <a:pos x="12" y="371"/>
                </a:cxn>
                <a:cxn ang="0">
                  <a:pos x="30" y="353"/>
                </a:cxn>
                <a:cxn ang="0">
                  <a:pos x="53" y="335"/>
                </a:cxn>
                <a:cxn ang="0">
                  <a:pos x="77" y="317"/>
                </a:cxn>
                <a:cxn ang="0">
                  <a:pos x="101" y="311"/>
                </a:cxn>
                <a:cxn ang="0">
                  <a:pos x="131" y="299"/>
                </a:cxn>
                <a:cxn ang="0">
                  <a:pos x="204" y="269"/>
                </a:cxn>
                <a:cxn ang="0">
                  <a:pos x="240" y="251"/>
                </a:cxn>
                <a:cxn ang="0">
                  <a:pos x="270" y="239"/>
                </a:cxn>
                <a:cxn ang="0">
                  <a:pos x="294" y="228"/>
                </a:cxn>
                <a:cxn ang="0">
                  <a:pos x="312" y="222"/>
                </a:cxn>
                <a:cxn ang="0">
                  <a:pos x="330" y="210"/>
                </a:cxn>
                <a:cxn ang="0">
                  <a:pos x="365" y="186"/>
                </a:cxn>
                <a:cxn ang="0">
                  <a:pos x="419" y="156"/>
                </a:cxn>
                <a:cxn ang="0">
                  <a:pos x="473" y="120"/>
                </a:cxn>
                <a:cxn ang="0">
                  <a:pos x="527" y="90"/>
                </a:cxn>
                <a:cxn ang="0">
                  <a:pos x="576" y="60"/>
                </a:cxn>
                <a:cxn ang="0">
                  <a:pos x="612" y="42"/>
                </a:cxn>
                <a:cxn ang="0">
                  <a:pos x="629" y="36"/>
                </a:cxn>
                <a:cxn ang="0">
                  <a:pos x="647" y="30"/>
                </a:cxn>
                <a:cxn ang="0">
                  <a:pos x="677" y="18"/>
                </a:cxn>
                <a:cxn ang="0">
                  <a:pos x="701" y="6"/>
                </a:cxn>
                <a:cxn ang="0">
                  <a:pos x="713" y="0"/>
                </a:cxn>
                <a:cxn ang="0">
                  <a:pos x="713" y="0"/>
                </a:cxn>
                <a:cxn ang="0">
                  <a:pos x="659" y="6"/>
                </a:cxn>
                <a:cxn ang="0">
                  <a:pos x="716" y="63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/>
              <a:ahLst/>
              <a:cxnLst>
                <a:cxn ang="0">
                  <a:pos x="6" y="225"/>
                </a:cxn>
                <a:cxn ang="0">
                  <a:pos x="0" y="195"/>
                </a:cxn>
                <a:cxn ang="0">
                  <a:pos x="315" y="0"/>
                </a:cxn>
                <a:cxn ang="0">
                  <a:pos x="303" y="27"/>
                </a:cxn>
                <a:cxn ang="0">
                  <a:pos x="318" y="42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/>
              <a:ahLst/>
              <a:cxnLst>
                <a:cxn ang="0">
                  <a:pos x="1050" y="657"/>
                </a:cxn>
                <a:cxn ang="0">
                  <a:pos x="1581" y="690"/>
                </a:cxn>
                <a:cxn ang="0">
                  <a:pos x="1671" y="723"/>
                </a:cxn>
                <a:cxn ang="0">
                  <a:pos x="1176" y="621"/>
                </a:cxn>
                <a:cxn ang="0">
                  <a:pos x="1854" y="567"/>
                </a:cxn>
                <a:cxn ang="0">
                  <a:pos x="1869" y="612"/>
                </a:cxn>
                <a:cxn ang="0">
                  <a:pos x="2103" y="861"/>
                </a:cxn>
                <a:cxn ang="0">
                  <a:pos x="1883" y="520"/>
                </a:cxn>
                <a:cxn ang="0">
                  <a:pos x="1842" y="490"/>
                </a:cxn>
                <a:cxn ang="0">
                  <a:pos x="1770" y="466"/>
                </a:cxn>
                <a:cxn ang="0">
                  <a:pos x="1740" y="448"/>
                </a:cxn>
                <a:cxn ang="0">
                  <a:pos x="1758" y="436"/>
                </a:cxn>
                <a:cxn ang="0">
                  <a:pos x="1830" y="430"/>
                </a:cxn>
                <a:cxn ang="0">
                  <a:pos x="1877" y="424"/>
                </a:cxn>
                <a:cxn ang="0">
                  <a:pos x="1955" y="394"/>
                </a:cxn>
                <a:cxn ang="0">
                  <a:pos x="2052" y="396"/>
                </a:cxn>
                <a:cxn ang="0">
                  <a:pos x="2253" y="732"/>
                </a:cxn>
                <a:cxn ang="0">
                  <a:pos x="2415" y="933"/>
                </a:cxn>
                <a:cxn ang="0">
                  <a:pos x="2397" y="828"/>
                </a:cxn>
                <a:cxn ang="0">
                  <a:pos x="2088" y="400"/>
                </a:cxn>
                <a:cxn ang="0">
                  <a:pos x="2046" y="346"/>
                </a:cxn>
                <a:cxn ang="0">
                  <a:pos x="1997" y="304"/>
                </a:cxn>
                <a:cxn ang="0">
                  <a:pos x="1967" y="286"/>
                </a:cxn>
                <a:cxn ang="0">
                  <a:pos x="1973" y="286"/>
                </a:cxn>
                <a:cxn ang="0">
                  <a:pos x="2009" y="286"/>
                </a:cxn>
                <a:cxn ang="0">
                  <a:pos x="2082" y="322"/>
                </a:cxn>
                <a:cxn ang="0">
                  <a:pos x="2199" y="384"/>
                </a:cxn>
                <a:cxn ang="0">
                  <a:pos x="2394" y="448"/>
                </a:cxn>
                <a:cxn ang="0">
                  <a:pos x="2595" y="516"/>
                </a:cxn>
                <a:cxn ang="0">
                  <a:pos x="2388" y="424"/>
                </a:cxn>
                <a:cxn ang="0">
                  <a:pos x="2219" y="340"/>
                </a:cxn>
                <a:cxn ang="0">
                  <a:pos x="2052" y="280"/>
                </a:cxn>
                <a:cxn ang="0">
                  <a:pos x="1955" y="262"/>
                </a:cxn>
                <a:cxn ang="0">
                  <a:pos x="1877" y="274"/>
                </a:cxn>
                <a:cxn ang="0">
                  <a:pos x="1752" y="274"/>
                </a:cxn>
                <a:cxn ang="0">
                  <a:pos x="1661" y="292"/>
                </a:cxn>
                <a:cxn ang="0">
                  <a:pos x="1607" y="316"/>
                </a:cxn>
                <a:cxn ang="0">
                  <a:pos x="1589" y="322"/>
                </a:cxn>
                <a:cxn ang="0">
                  <a:pos x="1409" y="358"/>
                </a:cxn>
                <a:cxn ang="0">
                  <a:pos x="1152" y="442"/>
                </a:cxn>
                <a:cxn ang="0">
                  <a:pos x="966" y="460"/>
                </a:cxn>
                <a:cxn ang="0">
                  <a:pos x="870" y="442"/>
                </a:cxn>
                <a:cxn ang="0">
                  <a:pos x="828" y="430"/>
                </a:cxn>
                <a:cxn ang="0">
                  <a:pos x="743" y="388"/>
                </a:cxn>
                <a:cxn ang="0">
                  <a:pos x="636" y="334"/>
                </a:cxn>
                <a:cxn ang="0">
                  <a:pos x="467" y="256"/>
                </a:cxn>
                <a:cxn ang="0">
                  <a:pos x="0" y="0"/>
                </a:cxn>
                <a:cxn ang="0">
                  <a:pos x="585" y="390"/>
                </a:cxn>
                <a:cxn ang="0">
                  <a:pos x="849" y="543"/>
                </a:cxn>
                <a:cxn ang="0">
                  <a:pos x="897" y="621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/>
              <a:ahLst/>
              <a:cxnLst>
                <a:cxn ang="0">
                  <a:pos x="2370" y="72"/>
                </a:cxn>
                <a:cxn ang="0">
                  <a:pos x="2597" y="198"/>
                </a:cxn>
                <a:cxn ang="0">
                  <a:pos x="2639" y="276"/>
                </a:cxn>
                <a:cxn ang="0">
                  <a:pos x="2453" y="264"/>
                </a:cxn>
                <a:cxn ang="0">
                  <a:pos x="2297" y="204"/>
                </a:cxn>
                <a:cxn ang="0">
                  <a:pos x="2112" y="66"/>
                </a:cxn>
                <a:cxn ang="0">
                  <a:pos x="2088" y="72"/>
                </a:cxn>
                <a:cxn ang="0">
                  <a:pos x="2106" y="114"/>
                </a:cxn>
                <a:cxn ang="0">
                  <a:pos x="2412" y="552"/>
                </a:cxn>
                <a:cxn ang="0">
                  <a:pos x="2279" y="564"/>
                </a:cxn>
                <a:cxn ang="0">
                  <a:pos x="2189" y="492"/>
                </a:cxn>
                <a:cxn ang="0">
                  <a:pos x="2058" y="330"/>
                </a:cxn>
                <a:cxn ang="0">
                  <a:pos x="1991" y="234"/>
                </a:cxn>
                <a:cxn ang="0">
                  <a:pos x="1949" y="174"/>
                </a:cxn>
                <a:cxn ang="0">
                  <a:pos x="1824" y="132"/>
                </a:cxn>
                <a:cxn ang="0">
                  <a:pos x="1794" y="144"/>
                </a:cxn>
                <a:cxn ang="0">
                  <a:pos x="1895" y="222"/>
                </a:cxn>
                <a:cxn ang="0">
                  <a:pos x="1943" y="366"/>
                </a:cxn>
                <a:cxn ang="0">
                  <a:pos x="2064" y="630"/>
                </a:cxn>
                <a:cxn ang="0">
                  <a:pos x="2052" y="695"/>
                </a:cxn>
                <a:cxn ang="0">
                  <a:pos x="1955" y="683"/>
                </a:cxn>
                <a:cxn ang="0">
                  <a:pos x="1913" y="636"/>
                </a:cxn>
                <a:cxn ang="0">
                  <a:pos x="1703" y="312"/>
                </a:cxn>
                <a:cxn ang="0">
                  <a:pos x="1637" y="276"/>
                </a:cxn>
                <a:cxn ang="0">
                  <a:pos x="1643" y="318"/>
                </a:cxn>
                <a:cxn ang="0">
                  <a:pos x="1673" y="408"/>
                </a:cxn>
                <a:cxn ang="0">
                  <a:pos x="1716" y="779"/>
                </a:cxn>
                <a:cxn ang="0">
                  <a:pos x="1691" y="737"/>
                </a:cxn>
                <a:cxn ang="0">
                  <a:pos x="1613" y="582"/>
                </a:cxn>
                <a:cxn ang="0">
                  <a:pos x="1494" y="480"/>
                </a:cxn>
                <a:cxn ang="0">
                  <a:pos x="1248" y="528"/>
                </a:cxn>
                <a:cxn ang="0">
                  <a:pos x="996" y="630"/>
                </a:cxn>
                <a:cxn ang="0">
                  <a:pos x="714" y="534"/>
                </a:cxn>
                <a:cxn ang="0">
                  <a:pos x="198" y="288"/>
                </a:cxn>
                <a:cxn ang="0">
                  <a:pos x="0" y="460"/>
                </a:cxn>
                <a:cxn ang="0">
                  <a:pos x="288" y="570"/>
                </a:cxn>
                <a:cxn ang="0">
                  <a:pos x="461" y="654"/>
                </a:cxn>
                <a:cxn ang="0">
                  <a:pos x="725" y="755"/>
                </a:cxn>
                <a:cxn ang="0">
                  <a:pos x="966" y="791"/>
                </a:cxn>
                <a:cxn ang="0">
                  <a:pos x="1176" y="779"/>
                </a:cxn>
                <a:cxn ang="0">
                  <a:pos x="1278" y="791"/>
                </a:cxn>
                <a:cxn ang="0">
                  <a:pos x="1404" y="845"/>
                </a:cxn>
                <a:cxn ang="0">
                  <a:pos x="1416" y="887"/>
                </a:cxn>
                <a:cxn ang="0">
                  <a:pos x="1361" y="923"/>
                </a:cxn>
                <a:cxn ang="0">
                  <a:pos x="1385" y="1007"/>
                </a:cxn>
                <a:cxn ang="0">
                  <a:pos x="1494" y="1085"/>
                </a:cxn>
                <a:cxn ang="0">
                  <a:pos x="1697" y="1043"/>
                </a:cxn>
                <a:cxn ang="0">
                  <a:pos x="1812" y="989"/>
                </a:cxn>
                <a:cxn ang="0">
                  <a:pos x="1973" y="917"/>
                </a:cxn>
                <a:cxn ang="0">
                  <a:pos x="2201" y="899"/>
                </a:cxn>
                <a:cxn ang="0">
                  <a:pos x="2364" y="863"/>
                </a:cxn>
                <a:cxn ang="0">
                  <a:pos x="2400" y="743"/>
                </a:cxn>
                <a:cxn ang="0">
                  <a:pos x="2471" y="701"/>
                </a:cxn>
                <a:cxn ang="0">
                  <a:pos x="2621" y="504"/>
                </a:cxn>
                <a:cxn ang="0">
                  <a:pos x="2693" y="374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6514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6515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" name="Rectangle 2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Rectangle 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01F26A-6145-4CD5-BB6A-6BF95743559A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D4D5CE-B413-44F7-8629-3CA21AAC990A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3D9793-F463-4F7B-BF69-CFD4D6DE56A5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243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CECE0E-BE0A-46B5-A0E9-9D09E0D31608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243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243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6B6367-C910-48CC-A1B4-F0C810790AAA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336BAD-FAED-4611-B0A0-AEFBAFB8F4A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A7945F-EE53-45B7-A653-BE62490192A7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C80C27-A820-4A30-B0FD-A51D5152E347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AFD2A3-7325-4DCB-8569-438B68289EEC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19AB15-BEE2-4540-93AA-0A619DEFD8CE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805046-F23D-4D0F-B679-C9F50AAB44A3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96CDF-86A9-4265-968D-B7786C2B6F01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165A5-16FD-48E4-B7F6-0D8DF2985E4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k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105475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476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0" y="552"/>
                </a:cxn>
                <a:cxn ang="0">
                  <a:pos x="1968" y="264"/>
                </a:cxn>
                <a:cxn ang="0">
                  <a:pos x="2028" y="270"/>
                </a:cxn>
                <a:cxn ang="0">
                  <a:pos x="2661" y="528"/>
                </a:cxn>
                <a:cxn ang="0">
                  <a:pos x="2688" y="648"/>
                </a:cxn>
                <a:cxn ang="0">
                  <a:pos x="2304" y="1080"/>
                </a:cxn>
                <a:cxn ang="0">
                  <a:pos x="1584" y="1224"/>
                </a:cxn>
                <a:cxn ang="0">
                  <a:pos x="1296" y="936"/>
                </a:cxn>
                <a:cxn ang="0">
                  <a:pos x="864" y="1032"/>
                </a:cxn>
                <a:cxn ang="0">
                  <a:pos x="0" y="552"/>
                </a:cxn>
                <a:cxn ang="0">
                  <a:pos x="0" y="0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477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/>
              <a:ahLst/>
              <a:cxnLst>
                <a:cxn ang="0">
                  <a:pos x="2208" y="15"/>
                </a:cxn>
                <a:cxn ang="0">
                  <a:pos x="2088" y="57"/>
                </a:cxn>
                <a:cxn ang="0">
                  <a:pos x="1951" y="99"/>
                </a:cxn>
                <a:cxn ang="0">
                  <a:pos x="1704" y="135"/>
                </a:cxn>
                <a:cxn ang="0">
                  <a:pos x="1314" y="177"/>
                </a:cxn>
                <a:cxn ang="0">
                  <a:pos x="1176" y="189"/>
                </a:cxn>
                <a:cxn ang="0">
                  <a:pos x="1122" y="195"/>
                </a:cxn>
                <a:cxn ang="0">
                  <a:pos x="1075" y="231"/>
                </a:cxn>
                <a:cxn ang="0">
                  <a:pos x="924" y="321"/>
                </a:cxn>
                <a:cxn ang="0">
                  <a:pos x="840" y="369"/>
                </a:cxn>
                <a:cxn ang="0">
                  <a:pos x="630" y="458"/>
                </a:cxn>
                <a:cxn ang="0">
                  <a:pos x="529" y="500"/>
                </a:cxn>
                <a:cxn ang="0">
                  <a:pos x="487" y="542"/>
                </a:cxn>
                <a:cxn ang="0">
                  <a:pos x="457" y="590"/>
                </a:cxn>
                <a:cxn ang="0">
                  <a:pos x="402" y="638"/>
                </a:cxn>
                <a:cxn ang="0">
                  <a:pos x="330" y="758"/>
                </a:cxn>
                <a:cxn ang="0">
                  <a:pos x="312" y="788"/>
                </a:cxn>
                <a:cxn ang="0">
                  <a:pos x="252" y="824"/>
                </a:cxn>
                <a:cxn ang="0">
                  <a:pos x="84" y="926"/>
                </a:cxn>
                <a:cxn ang="0">
                  <a:pos x="0" y="992"/>
                </a:cxn>
                <a:cxn ang="0">
                  <a:pos x="12" y="1040"/>
                </a:cxn>
                <a:cxn ang="0">
                  <a:pos x="132" y="1034"/>
                </a:cxn>
                <a:cxn ang="0">
                  <a:pos x="336" y="980"/>
                </a:cxn>
                <a:cxn ang="0">
                  <a:pos x="529" y="896"/>
                </a:cxn>
                <a:cxn ang="0">
                  <a:pos x="576" y="872"/>
                </a:cxn>
                <a:cxn ang="0">
                  <a:pos x="714" y="848"/>
                </a:cxn>
                <a:cxn ang="0">
                  <a:pos x="966" y="794"/>
                </a:cxn>
                <a:cxn ang="0">
                  <a:pos x="1212" y="782"/>
                </a:cxn>
                <a:cxn ang="0">
                  <a:pos x="1416" y="872"/>
                </a:cxn>
                <a:cxn ang="0">
                  <a:pos x="1464" y="932"/>
                </a:cxn>
                <a:cxn ang="0">
                  <a:pos x="1440" y="992"/>
                </a:cxn>
                <a:cxn ang="0">
                  <a:pos x="1302" y="1040"/>
                </a:cxn>
                <a:cxn ang="0">
                  <a:pos x="1158" y="1100"/>
                </a:cxn>
                <a:cxn ang="0">
                  <a:pos x="1093" y="1148"/>
                </a:cxn>
                <a:cxn ang="0">
                  <a:pos x="1075" y="1208"/>
                </a:cxn>
                <a:cxn ang="0">
                  <a:pos x="1093" y="1232"/>
                </a:cxn>
                <a:cxn ang="0">
                  <a:pos x="1152" y="1226"/>
                </a:cxn>
                <a:cxn ang="0">
                  <a:pos x="1332" y="1208"/>
                </a:cxn>
                <a:cxn ang="0">
                  <a:pos x="1434" y="1184"/>
                </a:cxn>
                <a:cxn ang="0">
                  <a:pos x="1464" y="1172"/>
                </a:cxn>
                <a:cxn ang="0">
                  <a:pos x="1578" y="1130"/>
                </a:cxn>
                <a:cxn ang="0">
                  <a:pos x="1758" y="1064"/>
                </a:cxn>
                <a:cxn ang="0">
                  <a:pos x="1872" y="962"/>
                </a:cxn>
                <a:cxn ang="0">
                  <a:pos x="1986" y="800"/>
                </a:cxn>
                <a:cxn ang="0">
                  <a:pos x="2166" y="650"/>
                </a:cxn>
                <a:cxn ang="0">
                  <a:pos x="2257" y="590"/>
                </a:cxn>
                <a:cxn ang="0">
                  <a:pos x="2400" y="57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478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/>
              <a:ahLst/>
              <a:cxnLst>
                <a:cxn ang="0">
                  <a:pos x="965" y="165"/>
                </a:cxn>
                <a:cxn ang="0">
                  <a:pos x="696" y="200"/>
                </a:cxn>
                <a:cxn ang="0">
                  <a:pos x="693" y="237"/>
                </a:cxn>
                <a:cxn ang="0">
                  <a:pos x="924" y="258"/>
                </a:cxn>
                <a:cxn ang="0">
                  <a:pos x="993" y="267"/>
                </a:cxn>
                <a:cxn ang="0">
                  <a:pos x="681" y="291"/>
                </a:cxn>
                <a:cxn ang="0">
                  <a:pos x="633" y="309"/>
                </a:cxn>
                <a:cxn ang="0">
                  <a:pos x="645" y="336"/>
                </a:cxn>
                <a:cxn ang="0">
                  <a:pos x="672" y="351"/>
                </a:cxn>
                <a:cxn ang="0">
                  <a:pos x="984" y="333"/>
                </a:cxn>
                <a:cxn ang="0">
                  <a:pos x="1080" y="357"/>
                </a:cxn>
                <a:cxn ang="0">
                  <a:pos x="624" y="492"/>
                </a:cxn>
                <a:cxn ang="0">
                  <a:pos x="616" y="536"/>
                </a:cxn>
                <a:cxn ang="0">
                  <a:pos x="8" y="724"/>
                </a:cxn>
                <a:cxn ang="0">
                  <a:pos x="0" y="756"/>
                </a:cxn>
                <a:cxn ang="0">
                  <a:pos x="27" y="762"/>
                </a:cxn>
                <a:cxn ang="0">
                  <a:pos x="664" y="564"/>
                </a:cxn>
                <a:cxn ang="0">
                  <a:pos x="856" y="600"/>
                </a:cxn>
                <a:cxn ang="0">
                  <a:pos x="1158" y="507"/>
                </a:cxn>
                <a:cxn ang="0">
                  <a:pos x="1434" y="465"/>
                </a:cxn>
                <a:cxn ang="0">
                  <a:pos x="1572" y="368"/>
                </a:cxn>
                <a:cxn ang="0">
                  <a:pos x="1712" y="340"/>
                </a:cxn>
                <a:cxn ang="0">
                  <a:pos x="1856" y="328"/>
                </a:cxn>
                <a:cxn ang="0">
                  <a:pos x="1968" y="330"/>
                </a:cxn>
                <a:cxn ang="0">
                  <a:pos x="1968" y="0"/>
                </a:cxn>
                <a:cxn ang="0">
                  <a:pos x="1934" y="3"/>
                </a:cxn>
                <a:cxn ang="0">
                  <a:pos x="1832" y="5"/>
                </a:cxn>
                <a:cxn ang="0">
                  <a:pos x="1682" y="35"/>
                </a:cxn>
                <a:cxn ang="0">
                  <a:pos x="1643" y="72"/>
                </a:cxn>
                <a:cxn ang="0">
                  <a:pos x="1392" y="11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479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85" y="18"/>
                </a:cxn>
                <a:cxn ang="0">
                  <a:pos x="185" y="36"/>
                </a:cxn>
                <a:cxn ang="0">
                  <a:pos x="179" y="54"/>
                </a:cxn>
                <a:cxn ang="0">
                  <a:pos x="161" y="72"/>
                </a:cxn>
                <a:cxn ang="0">
                  <a:pos x="137" y="96"/>
                </a:cxn>
                <a:cxn ang="0">
                  <a:pos x="101" y="108"/>
                </a:cxn>
                <a:cxn ang="0">
                  <a:pos x="47" y="120"/>
                </a:cxn>
                <a:cxn ang="0">
                  <a:pos x="29" y="120"/>
                </a:cxn>
                <a:cxn ang="0">
                  <a:pos x="17" y="114"/>
                </a:cxn>
                <a:cxn ang="0">
                  <a:pos x="0" y="96"/>
                </a:cxn>
                <a:cxn ang="0">
                  <a:pos x="0" y="78"/>
                </a:cxn>
                <a:cxn ang="0">
                  <a:pos x="0" y="72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480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79" y="24"/>
                </a:cxn>
                <a:cxn ang="0">
                  <a:pos x="167" y="42"/>
                </a:cxn>
                <a:cxn ang="0">
                  <a:pos x="149" y="66"/>
                </a:cxn>
                <a:cxn ang="0">
                  <a:pos x="131" y="90"/>
                </a:cxn>
                <a:cxn ang="0">
                  <a:pos x="102" y="108"/>
                </a:cxn>
                <a:cxn ang="0">
                  <a:pos x="66" y="120"/>
                </a:cxn>
                <a:cxn ang="0">
                  <a:pos x="18" y="120"/>
                </a:cxn>
                <a:cxn ang="0">
                  <a:pos x="0" y="60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481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0" y="269"/>
                </a:cxn>
                <a:cxn ang="0">
                  <a:pos x="6" y="251"/>
                </a:cxn>
                <a:cxn ang="0">
                  <a:pos x="6" y="239"/>
                </a:cxn>
                <a:cxn ang="0">
                  <a:pos x="12" y="227"/>
                </a:cxn>
                <a:cxn ang="0">
                  <a:pos x="18" y="221"/>
                </a:cxn>
                <a:cxn ang="0">
                  <a:pos x="36" y="215"/>
                </a:cxn>
                <a:cxn ang="0">
                  <a:pos x="77" y="203"/>
                </a:cxn>
                <a:cxn ang="0">
                  <a:pos x="137" y="179"/>
                </a:cxn>
                <a:cxn ang="0">
                  <a:pos x="209" y="143"/>
                </a:cxn>
                <a:cxn ang="0">
                  <a:pos x="251" y="120"/>
                </a:cxn>
                <a:cxn ang="0">
                  <a:pos x="299" y="96"/>
                </a:cxn>
                <a:cxn ang="0">
                  <a:pos x="394" y="48"/>
                </a:cxn>
                <a:cxn ang="0">
                  <a:pos x="442" y="30"/>
                </a:cxn>
                <a:cxn ang="0">
                  <a:pos x="478" y="12"/>
                </a:cxn>
                <a:cxn ang="0">
                  <a:pos x="502" y="6"/>
                </a:cxn>
                <a:cxn ang="0">
                  <a:pos x="520" y="0"/>
                </a:cxn>
                <a:cxn ang="0">
                  <a:pos x="526" y="0"/>
                </a:cxn>
                <a:cxn ang="0">
                  <a:pos x="520" y="6"/>
                </a:cxn>
                <a:cxn ang="0">
                  <a:pos x="508" y="12"/>
                </a:cxn>
                <a:cxn ang="0">
                  <a:pos x="484" y="24"/>
                </a:cxn>
                <a:cxn ang="0">
                  <a:pos x="460" y="42"/>
                </a:cxn>
                <a:cxn ang="0">
                  <a:pos x="436" y="54"/>
                </a:cxn>
                <a:cxn ang="0">
                  <a:pos x="394" y="78"/>
                </a:cxn>
                <a:cxn ang="0">
                  <a:pos x="340" y="108"/>
                </a:cxn>
                <a:cxn ang="0">
                  <a:pos x="275" y="143"/>
                </a:cxn>
                <a:cxn ang="0">
                  <a:pos x="131" y="221"/>
                </a:cxn>
                <a:cxn ang="0">
                  <a:pos x="65" y="251"/>
                </a:cxn>
                <a:cxn ang="0">
                  <a:pos x="0" y="275"/>
                </a:cxn>
                <a:cxn ang="0">
                  <a:pos x="0" y="275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482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/>
              <a:ahLst/>
              <a:cxnLst>
                <a:cxn ang="0">
                  <a:pos x="48" y="216"/>
                </a:cxn>
                <a:cxn ang="0">
                  <a:pos x="30" y="252"/>
                </a:cxn>
                <a:cxn ang="0">
                  <a:pos x="12" y="282"/>
                </a:cxn>
                <a:cxn ang="0">
                  <a:pos x="6" y="300"/>
                </a:cxn>
                <a:cxn ang="0">
                  <a:pos x="0" y="306"/>
                </a:cxn>
                <a:cxn ang="0">
                  <a:pos x="48" y="276"/>
                </a:cxn>
                <a:cxn ang="0">
                  <a:pos x="84" y="252"/>
                </a:cxn>
                <a:cxn ang="0">
                  <a:pos x="108" y="234"/>
                </a:cxn>
                <a:cxn ang="0">
                  <a:pos x="120" y="228"/>
                </a:cxn>
                <a:cxn ang="0">
                  <a:pos x="126" y="228"/>
                </a:cxn>
                <a:cxn ang="0">
                  <a:pos x="144" y="222"/>
                </a:cxn>
                <a:cxn ang="0">
                  <a:pos x="168" y="216"/>
                </a:cxn>
                <a:cxn ang="0">
                  <a:pos x="198" y="204"/>
                </a:cxn>
                <a:cxn ang="0">
                  <a:pos x="275" y="180"/>
                </a:cxn>
                <a:cxn ang="0">
                  <a:pos x="371" y="156"/>
                </a:cxn>
                <a:cxn ang="0">
                  <a:pos x="461" y="126"/>
                </a:cxn>
                <a:cxn ang="0">
                  <a:pos x="544" y="102"/>
                </a:cxn>
                <a:cxn ang="0">
                  <a:pos x="574" y="90"/>
                </a:cxn>
                <a:cxn ang="0">
                  <a:pos x="604" y="84"/>
                </a:cxn>
                <a:cxn ang="0">
                  <a:pos x="622" y="78"/>
                </a:cxn>
                <a:cxn ang="0">
                  <a:pos x="628" y="72"/>
                </a:cxn>
                <a:cxn ang="0">
                  <a:pos x="634" y="66"/>
                </a:cxn>
                <a:cxn ang="0">
                  <a:pos x="652" y="60"/>
                </a:cxn>
                <a:cxn ang="0">
                  <a:pos x="694" y="30"/>
                </a:cxn>
                <a:cxn ang="0">
                  <a:pos x="712" y="18"/>
                </a:cxn>
                <a:cxn ang="0">
                  <a:pos x="718" y="6"/>
                </a:cxn>
                <a:cxn ang="0">
                  <a:pos x="712" y="0"/>
                </a:cxn>
                <a:cxn ang="0">
                  <a:pos x="688" y="0"/>
                </a:cxn>
                <a:cxn ang="0">
                  <a:pos x="628" y="0"/>
                </a:cxn>
                <a:cxn ang="0">
                  <a:pos x="580" y="0"/>
                </a:cxn>
                <a:cxn ang="0">
                  <a:pos x="544" y="0"/>
                </a:cxn>
                <a:cxn ang="0">
                  <a:pos x="514" y="18"/>
                </a:cxn>
                <a:cxn ang="0">
                  <a:pos x="485" y="42"/>
                </a:cxn>
                <a:cxn ang="0">
                  <a:pos x="467" y="54"/>
                </a:cxn>
                <a:cxn ang="0">
                  <a:pos x="449" y="60"/>
                </a:cxn>
                <a:cxn ang="0">
                  <a:pos x="425" y="60"/>
                </a:cxn>
                <a:cxn ang="0">
                  <a:pos x="389" y="66"/>
                </a:cxn>
                <a:cxn ang="0">
                  <a:pos x="347" y="84"/>
                </a:cxn>
                <a:cxn ang="0">
                  <a:pos x="311" y="108"/>
                </a:cxn>
                <a:cxn ang="0">
                  <a:pos x="287" y="126"/>
                </a:cxn>
                <a:cxn ang="0">
                  <a:pos x="275" y="132"/>
                </a:cxn>
                <a:cxn ang="0">
                  <a:pos x="257" y="138"/>
                </a:cxn>
                <a:cxn ang="0">
                  <a:pos x="221" y="138"/>
                </a:cxn>
                <a:cxn ang="0">
                  <a:pos x="186" y="138"/>
                </a:cxn>
                <a:cxn ang="0">
                  <a:pos x="180" y="138"/>
                </a:cxn>
                <a:cxn ang="0">
                  <a:pos x="174" y="138"/>
                </a:cxn>
                <a:cxn ang="0">
                  <a:pos x="114" y="162"/>
                </a:cxn>
                <a:cxn ang="0">
                  <a:pos x="48" y="216"/>
                </a:cxn>
                <a:cxn ang="0">
                  <a:pos x="48" y="216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483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/>
              <a:ahLst/>
              <a:cxnLst>
                <a:cxn ang="0">
                  <a:pos x="2231" y="54"/>
                </a:cxn>
                <a:cxn ang="0">
                  <a:pos x="2189" y="54"/>
                </a:cxn>
                <a:cxn ang="0">
                  <a:pos x="2147" y="66"/>
                </a:cxn>
                <a:cxn ang="0">
                  <a:pos x="2021" y="101"/>
                </a:cxn>
                <a:cxn ang="0">
                  <a:pos x="1956" y="119"/>
                </a:cxn>
                <a:cxn ang="0">
                  <a:pos x="1860" y="167"/>
                </a:cxn>
                <a:cxn ang="0">
                  <a:pos x="1836" y="245"/>
                </a:cxn>
                <a:cxn ang="0">
                  <a:pos x="1842" y="305"/>
                </a:cxn>
                <a:cxn ang="0">
                  <a:pos x="1758" y="317"/>
                </a:cxn>
                <a:cxn ang="0">
                  <a:pos x="1597" y="263"/>
                </a:cxn>
                <a:cxn ang="0">
                  <a:pos x="1507" y="257"/>
                </a:cxn>
                <a:cxn ang="0">
                  <a:pos x="1399" y="311"/>
                </a:cxn>
                <a:cxn ang="0">
                  <a:pos x="1334" y="353"/>
                </a:cxn>
                <a:cxn ang="0">
                  <a:pos x="1310" y="359"/>
                </a:cxn>
                <a:cxn ang="0">
                  <a:pos x="1214" y="371"/>
                </a:cxn>
                <a:cxn ang="0">
                  <a:pos x="1160" y="365"/>
                </a:cxn>
                <a:cxn ang="0">
                  <a:pos x="1053" y="371"/>
                </a:cxn>
                <a:cxn ang="0">
                  <a:pos x="957" y="383"/>
                </a:cxn>
                <a:cxn ang="0">
                  <a:pos x="921" y="401"/>
                </a:cxn>
                <a:cxn ang="0">
                  <a:pos x="819" y="419"/>
                </a:cxn>
                <a:cxn ang="0">
                  <a:pos x="778" y="419"/>
                </a:cxn>
                <a:cxn ang="0">
                  <a:pos x="664" y="437"/>
                </a:cxn>
                <a:cxn ang="0">
                  <a:pos x="598" y="473"/>
                </a:cxn>
                <a:cxn ang="0">
                  <a:pos x="503" y="467"/>
                </a:cxn>
                <a:cxn ang="0">
                  <a:pos x="431" y="491"/>
                </a:cxn>
                <a:cxn ang="0">
                  <a:pos x="413" y="539"/>
                </a:cxn>
                <a:cxn ang="0">
                  <a:pos x="347" y="569"/>
                </a:cxn>
                <a:cxn ang="0">
                  <a:pos x="222" y="599"/>
                </a:cxn>
                <a:cxn ang="0">
                  <a:pos x="138" y="647"/>
                </a:cxn>
                <a:cxn ang="0">
                  <a:pos x="108" y="659"/>
                </a:cxn>
                <a:cxn ang="0">
                  <a:pos x="0" y="671"/>
                </a:cxn>
                <a:cxn ang="0">
                  <a:pos x="84" y="695"/>
                </a:cxn>
                <a:cxn ang="0">
                  <a:pos x="263" y="653"/>
                </a:cxn>
                <a:cxn ang="0">
                  <a:pos x="473" y="569"/>
                </a:cxn>
                <a:cxn ang="0">
                  <a:pos x="568" y="521"/>
                </a:cxn>
                <a:cxn ang="0">
                  <a:pos x="646" y="515"/>
                </a:cxn>
                <a:cxn ang="0">
                  <a:pos x="873" y="461"/>
                </a:cxn>
                <a:cxn ang="0">
                  <a:pos x="1148" y="425"/>
                </a:cxn>
                <a:cxn ang="0">
                  <a:pos x="1292" y="461"/>
                </a:cxn>
                <a:cxn ang="0">
                  <a:pos x="1417" y="533"/>
                </a:cxn>
                <a:cxn ang="0">
                  <a:pos x="1435" y="617"/>
                </a:cxn>
                <a:cxn ang="0">
                  <a:pos x="1376" y="653"/>
                </a:cxn>
                <a:cxn ang="0">
                  <a:pos x="1226" y="701"/>
                </a:cxn>
                <a:cxn ang="0">
                  <a:pos x="1112" y="755"/>
                </a:cxn>
                <a:cxn ang="0">
                  <a:pos x="1065" y="809"/>
                </a:cxn>
                <a:cxn ang="0">
                  <a:pos x="1077" y="869"/>
                </a:cxn>
                <a:cxn ang="0">
                  <a:pos x="1106" y="881"/>
                </a:cxn>
                <a:cxn ang="0">
                  <a:pos x="1208" y="869"/>
                </a:cxn>
                <a:cxn ang="0">
                  <a:pos x="1388" y="857"/>
                </a:cxn>
                <a:cxn ang="0">
                  <a:pos x="1441" y="851"/>
                </a:cxn>
                <a:cxn ang="0">
                  <a:pos x="1483" y="833"/>
                </a:cxn>
                <a:cxn ang="0">
                  <a:pos x="1675" y="743"/>
                </a:cxn>
                <a:cxn ang="0">
                  <a:pos x="1806" y="689"/>
                </a:cxn>
                <a:cxn ang="0">
                  <a:pos x="1884" y="581"/>
                </a:cxn>
                <a:cxn ang="0">
                  <a:pos x="2039" y="389"/>
                </a:cxn>
                <a:cxn ang="0">
                  <a:pos x="2207" y="269"/>
                </a:cxn>
                <a:cxn ang="0">
                  <a:pos x="2249" y="239"/>
                </a:cxn>
                <a:cxn ang="0">
                  <a:pos x="2392" y="0"/>
                </a:cxn>
                <a:cxn ang="0">
                  <a:pos x="2302" y="36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484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/>
              <a:ahLst/>
              <a:cxnLst>
                <a:cxn ang="0">
                  <a:pos x="30" y="245"/>
                </a:cxn>
                <a:cxn ang="0">
                  <a:pos x="18" y="251"/>
                </a:cxn>
                <a:cxn ang="0">
                  <a:pos x="6" y="257"/>
                </a:cxn>
                <a:cxn ang="0">
                  <a:pos x="0" y="257"/>
                </a:cxn>
                <a:cxn ang="0">
                  <a:pos x="305" y="113"/>
                </a:cxn>
                <a:cxn ang="0">
                  <a:pos x="520" y="0"/>
                </a:cxn>
                <a:cxn ang="0">
                  <a:pos x="526" y="6"/>
                </a:cxn>
                <a:cxn ang="0">
                  <a:pos x="544" y="18"/>
                </a:cxn>
                <a:cxn ang="0">
                  <a:pos x="550" y="24"/>
                </a:cxn>
                <a:cxn ang="0">
                  <a:pos x="550" y="36"/>
                </a:cxn>
                <a:cxn ang="0">
                  <a:pos x="544" y="42"/>
                </a:cxn>
                <a:cxn ang="0">
                  <a:pos x="526" y="54"/>
                </a:cxn>
                <a:cxn ang="0">
                  <a:pos x="514" y="60"/>
                </a:cxn>
                <a:cxn ang="0">
                  <a:pos x="502" y="66"/>
                </a:cxn>
                <a:cxn ang="0">
                  <a:pos x="448" y="84"/>
                </a:cxn>
                <a:cxn ang="0">
                  <a:pos x="382" y="113"/>
                </a:cxn>
                <a:cxn ang="0">
                  <a:pos x="305" y="143"/>
                </a:cxn>
                <a:cxn ang="0">
                  <a:pos x="227" y="173"/>
                </a:cxn>
                <a:cxn ang="0">
                  <a:pos x="149" y="203"/>
                </a:cxn>
                <a:cxn ang="0">
                  <a:pos x="83" y="227"/>
                </a:cxn>
                <a:cxn ang="0">
                  <a:pos x="30" y="245"/>
                </a:cxn>
                <a:cxn ang="0">
                  <a:pos x="30" y="245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485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486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/>
              <a:ahLst/>
              <a:cxnLst>
                <a:cxn ang="0">
                  <a:pos x="659" y="6"/>
                </a:cxn>
                <a:cxn ang="0">
                  <a:pos x="588" y="42"/>
                </a:cxn>
                <a:cxn ang="0">
                  <a:pos x="515" y="84"/>
                </a:cxn>
                <a:cxn ang="0">
                  <a:pos x="509" y="90"/>
                </a:cxn>
                <a:cxn ang="0">
                  <a:pos x="485" y="102"/>
                </a:cxn>
                <a:cxn ang="0">
                  <a:pos x="455" y="120"/>
                </a:cxn>
                <a:cxn ang="0">
                  <a:pos x="425" y="138"/>
                </a:cxn>
                <a:cxn ang="0">
                  <a:pos x="371" y="168"/>
                </a:cxn>
                <a:cxn ang="0">
                  <a:pos x="306" y="198"/>
                </a:cxn>
                <a:cxn ang="0">
                  <a:pos x="186" y="251"/>
                </a:cxn>
                <a:cxn ang="0">
                  <a:pos x="131" y="269"/>
                </a:cxn>
                <a:cxn ang="0">
                  <a:pos x="89" y="287"/>
                </a:cxn>
                <a:cxn ang="0">
                  <a:pos x="53" y="305"/>
                </a:cxn>
                <a:cxn ang="0">
                  <a:pos x="36" y="311"/>
                </a:cxn>
                <a:cxn ang="0">
                  <a:pos x="12" y="329"/>
                </a:cxn>
                <a:cxn ang="0">
                  <a:pos x="0" y="353"/>
                </a:cxn>
                <a:cxn ang="0">
                  <a:pos x="0" y="371"/>
                </a:cxn>
                <a:cxn ang="0">
                  <a:pos x="0" y="383"/>
                </a:cxn>
                <a:cxn ang="0">
                  <a:pos x="0" y="383"/>
                </a:cxn>
                <a:cxn ang="0">
                  <a:pos x="12" y="371"/>
                </a:cxn>
                <a:cxn ang="0">
                  <a:pos x="30" y="353"/>
                </a:cxn>
                <a:cxn ang="0">
                  <a:pos x="53" y="335"/>
                </a:cxn>
                <a:cxn ang="0">
                  <a:pos x="77" y="317"/>
                </a:cxn>
                <a:cxn ang="0">
                  <a:pos x="101" y="311"/>
                </a:cxn>
                <a:cxn ang="0">
                  <a:pos x="131" y="299"/>
                </a:cxn>
                <a:cxn ang="0">
                  <a:pos x="204" y="269"/>
                </a:cxn>
                <a:cxn ang="0">
                  <a:pos x="240" y="251"/>
                </a:cxn>
                <a:cxn ang="0">
                  <a:pos x="270" y="239"/>
                </a:cxn>
                <a:cxn ang="0">
                  <a:pos x="294" y="228"/>
                </a:cxn>
                <a:cxn ang="0">
                  <a:pos x="312" y="222"/>
                </a:cxn>
                <a:cxn ang="0">
                  <a:pos x="330" y="210"/>
                </a:cxn>
                <a:cxn ang="0">
                  <a:pos x="365" y="186"/>
                </a:cxn>
                <a:cxn ang="0">
                  <a:pos x="419" y="156"/>
                </a:cxn>
                <a:cxn ang="0">
                  <a:pos x="473" y="120"/>
                </a:cxn>
                <a:cxn ang="0">
                  <a:pos x="527" y="90"/>
                </a:cxn>
                <a:cxn ang="0">
                  <a:pos x="576" y="60"/>
                </a:cxn>
                <a:cxn ang="0">
                  <a:pos x="612" y="42"/>
                </a:cxn>
                <a:cxn ang="0">
                  <a:pos x="629" y="36"/>
                </a:cxn>
                <a:cxn ang="0">
                  <a:pos x="647" y="30"/>
                </a:cxn>
                <a:cxn ang="0">
                  <a:pos x="677" y="18"/>
                </a:cxn>
                <a:cxn ang="0">
                  <a:pos x="701" y="6"/>
                </a:cxn>
                <a:cxn ang="0">
                  <a:pos x="713" y="0"/>
                </a:cxn>
                <a:cxn ang="0">
                  <a:pos x="713" y="0"/>
                </a:cxn>
                <a:cxn ang="0">
                  <a:pos x="659" y="6"/>
                </a:cxn>
                <a:cxn ang="0">
                  <a:pos x="716" y="63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487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/>
              <a:ahLst/>
              <a:cxnLst>
                <a:cxn ang="0">
                  <a:pos x="6" y="225"/>
                </a:cxn>
                <a:cxn ang="0">
                  <a:pos x="0" y="195"/>
                </a:cxn>
                <a:cxn ang="0">
                  <a:pos x="315" y="0"/>
                </a:cxn>
                <a:cxn ang="0">
                  <a:pos x="303" y="27"/>
                </a:cxn>
                <a:cxn ang="0">
                  <a:pos x="318" y="42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488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/>
              <a:ahLst/>
              <a:cxnLst>
                <a:cxn ang="0">
                  <a:pos x="1050" y="657"/>
                </a:cxn>
                <a:cxn ang="0">
                  <a:pos x="1581" y="690"/>
                </a:cxn>
                <a:cxn ang="0">
                  <a:pos x="1671" y="723"/>
                </a:cxn>
                <a:cxn ang="0">
                  <a:pos x="1176" y="621"/>
                </a:cxn>
                <a:cxn ang="0">
                  <a:pos x="1854" y="567"/>
                </a:cxn>
                <a:cxn ang="0">
                  <a:pos x="1869" y="612"/>
                </a:cxn>
                <a:cxn ang="0">
                  <a:pos x="2103" y="861"/>
                </a:cxn>
                <a:cxn ang="0">
                  <a:pos x="1883" y="520"/>
                </a:cxn>
                <a:cxn ang="0">
                  <a:pos x="1842" y="490"/>
                </a:cxn>
                <a:cxn ang="0">
                  <a:pos x="1770" y="466"/>
                </a:cxn>
                <a:cxn ang="0">
                  <a:pos x="1740" y="448"/>
                </a:cxn>
                <a:cxn ang="0">
                  <a:pos x="1758" y="436"/>
                </a:cxn>
                <a:cxn ang="0">
                  <a:pos x="1830" y="430"/>
                </a:cxn>
                <a:cxn ang="0">
                  <a:pos x="1877" y="424"/>
                </a:cxn>
                <a:cxn ang="0">
                  <a:pos x="1955" y="394"/>
                </a:cxn>
                <a:cxn ang="0">
                  <a:pos x="2052" y="396"/>
                </a:cxn>
                <a:cxn ang="0">
                  <a:pos x="2253" y="732"/>
                </a:cxn>
                <a:cxn ang="0">
                  <a:pos x="2415" y="933"/>
                </a:cxn>
                <a:cxn ang="0">
                  <a:pos x="2397" y="828"/>
                </a:cxn>
                <a:cxn ang="0">
                  <a:pos x="2088" y="400"/>
                </a:cxn>
                <a:cxn ang="0">
                  <a:pos x="2046" y="346"/>
                </a:cxn>
                <a:cxn ang="0">
                  <a:pos x="1997" y="304"/>
                </a:cxn>
                <a:cxn ang="0">
                  <a:pos x="1967" y="286"/>
                </a:cxn>
                <a:cxn ang="0">
                  <a:pos x="1973" y="286"/>
                </a:cxn>
                <a:cxn ang="0">
                  <a:pos x="2009" y="286"/>
                </a:cxn>
                <a:cxn ang="0">
                  <a:pos x="2082" y="322"/>
                </a:cxn>
                <a:cxn ang="0">
                  <a:pos x="2199" y="384"/>
                </a:cxn>
                <a:cxn ang="0">
                  <a:pos x="2394" y="448"/>
                </a:cxn>
                <a:cxn ang="0">
                  <a:pos x="2595" y="516"/>
                </a:cxn>
                <a:cxn ang="0">
                  <a:pos x="2388" y="424"/>
                </a:cxn>
                <a:cxn ang="0">
                  <a:pos x="2219" y="340"/>
                </a:cxn>
                <a:cxn ang="0">
                  <a:pos x="2052" y="280"/>
                </a:cxn>
                <a:cxn ang="0">
                  <a:pos x="1955" y="262"/>
                </a:cxn>
                <a:cxn ang="0">
                  <a:pos x="1877" y="274"/>
                </a:cxn>
                <a:cxn ang="0">
                  <a:pos x="1752" y="274"/>
                </a:cxn>
                <a:cxn ang="0">
                  <a:pos x="1661" y="292"/>
                </a:cxn>
                <a:cxn ang="0">
                  <a:pos x="1607" y="316"/>
                </a:cxn>
                <a:cxn ang="0">
                  <a:pos x="1589" y="322"/>
                </a:cxn>
                <a:cxn ang="0">
                  <a:pos x="1409" y="358"/>
                </a:cxn>
                <a:cxn ang="0">
                  <a:pos x="1152" y="442"/>
                </a:cxn>
                <a:cxn ang="0">
                  <a:pos x="966" y="460"/>
                </a:cxn>
                <a:cxn ang="0">
                  <a:pos x="870" y="442"/>
                </a:cxn>
                <a:cxn ang="0">
                  <a:pos x="828" y="430"/>
                </a:cxn>
                <a:cxn ang="0">
                  <a:pos x="743" y="388"/>
                </a:cxn>
                <a:cxn ang="0">
                  <a:pos x="636" y="334"/>
                </a:cxn>
                <a:cxn ang="0">
                  <a:pos x="467" y="256"/>
                </a:cxn>
                <a:cxn ang="0">
                  <a:pos x="0" y="0"/>
                </a:cxn>
                <a:cxn ang="0">
                  <a:pos x="585" y="390"/>
                </a:cxn>
                <a:cxn ang="0">
                  <a:pos x="849" y="543"/>
                </a:cxn>
                <a:cxn ang="0">
                  <a:pos x="897" y="621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489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/>
              <a:ahLst/>
              <a:cxnLst>
                <a:cxn ang="0">
                  <a:pos x="2370" y="72"/>
                </a:cxn>
                <a:cxn ang="0">
                  <a:pos x="2597" y="198"/>
                </a:cxn>
                <a:cxn ang="0">
                  <a:pos x="2639" y="276"/>
                </a:cxn>
                <a:cxn ang="0">
                  <a:pos x="2453" y="264"/>
                </a:cxn>
                <a:cxn ang="0">
                  <a:pos x="2297" y="204"/>
                </a:cxn>
                <a:cxn ang="0">
                  <a:pos x="2112" y="66"/>
                </a:cxn>
                <a:cxn ang="0">
                  <a:pos x="2088" y="72"/>
                </a:cxn>
                <a:cxn ang="0">
                  <a:pos x="2106" y="114"/>
                </a:cxn>
                <a:cxn ang="0">
                  <a:pos x="2412" y="552"/>
                </a:cxn>
                <a:cxn ang="0">
                  <a:pos x="2279" y="564"/>
                </a:cxn>
                <a:cxn ang="0">
                  <a:pos x="2189" y="492"/>
                </a:cxn>
                <a:cxn ang="0">
                  <a:pos x="2058" y="330"/>
                </a:cxn>
                <a:cxn ang="0">
                  <a:pos x="1991" y="234"/>
                </a:cxn>
                <a:cxn ang="0">
                  <a:pos x="1949" y="174"/>
                </a:cxn>
                <a:cxn ang="0">
                  <a:pos x="1824" y="132"/>
                </a:cxn>
                <a:cxn ang="0">
                  <a:pos x="1794" y="144"/>
                </a:cxn>
                <a:cxn ang="0">
                  <a:pos x="1895" y="222"/>
                </a:cxn>
                <a:cxn ang="0">
                  <a:pos x="1943" y="366"/>
                </a:cxn>
                <a:cxn ang="0">
                  <a:pos x="2064" y="630"/>
                </a:cxn>
                <a:cxn ang="0">
                  <a:pos x="2052" y="695"/>
                </a:cxn>
                <a:cxn ang="0">
                  <a:pos x="1955" y="683"/>
                </a:cxn>
                <a:cxn ang="0">
                  <a:pos x="1913" y="636"/>
                </a:cxn>
                <a:cxn ang="0">
                  <a:pos x="1703" y="312"/>
                </a:cxn>
                <a:cxn ang="0">
                  <a:pos x="1637" y="276"/>
                </a:cxn>
                <a:cxn ang="0">
                  <a:pos x="1643" y="318"/>
                </a:cxn>
                <a:cxn ang="0">
                  <a:pos x="1673" y="408"/>
                </a:cxn>
                <a:cxn ang="0">
                  <a:pos x="1716" y="779"/>
                </a:cxn>
                <a:cxn ang="0">
                  <a:pos x="1691" y="737"/>
                </a:cxn>
                <a:cxn ang="0">
                  <a:pos x="1613" y="582"/>
                </a:cxn>
                <a:cxn ang="0">
                  <a:pos x="1494" y="480"/>
                </a:cxn>
                <a:cxn ang="0">
                  <a:pos x="1248" y="528"/>
                </a:cxn>
                <a:cxn ang="0">
                  <a:pos x="996" y="630"/>
                </a:cxn>
                <a:cxn ang="0">
                  <a:pos x="714" y="534"/>
                </a:cxn>
                <a:cxn ang="0">
                  <a:pos x="198" y="288"/>
                </a:cxn>
                <a:cxn ang="0">
                  <a:pos x="0" y="460"/>
                </a:cxn>
                <a:cxn ang="0">
                  <a:pos x="288" y="570"/>
                </a:cxn>
                <a:cxn ang="0">
                  <a:pos x="461" y="654"/>
                </a:cxn>
                <a:cxn ang="0">
                  <a:pos x="725" y="755"/>
                </a:cxn>
                <a:cxn ang="0">
                  <a:pos x="966" y="791"/>
                </a:cxn>
                <a:cxn ang="0">
                  <a:pos x="1176" y="779"/>
                </a:cxn>
                <a:cxn ang="0">
                  <a:pos x="1278" y="791"/>
                </a:cxn>
                <a:cxn ang="0">
                  <a:pos x="1404" y="845"/>
                </a:cxn>
                <a:cxn ang="0">
                  <a:pos x="1416" y="887"/>
                </a:cxn>
                <a:cxn ang="0">
                  <a:pos x="1361" y="923"/>
                </a:cxn>
                <a:cxn ang="0">
                  <a:pos x="1385" y="1007"/>
                </a:cxn>
                <a:cxn ang="0">
                  <a:pos x="1494" y="1085"/>
                </a:cxn>
                <a:cxn ang="0">
                  <a:pos x="1697" y="1043"/>
                </a:cxn>
                <a:cxn ang="0">
                  <a:pos x="1812" y="989"/>
                </a:cxn>
                <a:cxn ang="0">
                  <a:pos x="1973" y="917"/>
                </a:cxn>
                <a:cxn ang="0">
                  <a:pos x="2201" y="899"/>
                </a:cxn>
                <a:cxn ang="0">
                  <a:pos x="2364" y="863"/>
                </a:cxn>
                <a:cxn ang="0">
                  <a:pos x="2400" y="743"/>
                </a:cxn>
                <a:cxn ang="0">
                  <a:pos x="2471" y="701"/>
                </a:cxn>
                <a:cxn ang="0">
                  <a:pos x="2621" y="504"/>
                </a:cxn>
                <a:cxn ang="0">
                  <a:pos x="2693" y="374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5490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5491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92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93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E8F62AB-1DEF-489E-BDC7-2EA0A02F7650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  <p:sp>
        <p:nvSpPr>
          <p:cNvPr id="105494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  <p:sldLayoutId id="2147483766" r:id="rId12"/>
    <p:sldLayoutId id="2147483767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3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272257"/>
            <a:ext cx="8229600" cy="1143000"/>
          </a:xfrm>
          <a:ln/>
        </p:spPr>
        <p:txBody>
          <a:bodyPr/>
          <a:lstStyle/>
          <a:p>
            <a:pPr>
              <a:lnSpc>
                <a:spcPct val="98000"/>
              </a:lnSpc>
              <a:tabLst>
                <a:tab pos="0" algn="l"/>
                <a:tab pos="304598" algn="l"/>
                <a:tab pos="610277" algn="l"/>
                <a:tab pos="915955" algn="l"/>
                <a:tab pos="1221633" algn="l"/>
                <a:tab pos="1527311" algn="l"/>
                <a:tab pos="1832990" algn="l"/>
                <a:tab pos="2138667" algn="l"/>
                <a:tab pos="2444346" algn="l"/>
                <a:tab pos="2750024" algn="l"/>
                <a:tab pos="3055703" algn="l"/>
                <a:tab pos="3361380" algn="l"/>
                <a:tab pos="3667059" algn="l"/>
                <a:tab pos="3972737" algn="l"/>
                <a:tab pos="4278415" algn="l"/>
                <a:tab pos="4584093" algn="l"/>
                <a:tab pos="4889771" algn="l"/>
                <a:tab pos="5195450" algn="l"/>
                <a:tab pos="5501128" algn="l"/>
                <a:tab pos="5806806" algn="l"/>
                <a:tab pos="6112484" algn="l"/>
              </a:tabLst>
            </a:pPr>
            <a:r>
              <a:rPr lang="en-GB" altLang="en-US" sz="4400" dirty="0" smtClean="0">
                <a:solidFill>
                  <a:srgbClr val="0000FF"/>
                </a:solidFill>
              </a:rPr>
              <a:t>Particle Swarm Optimization</a:t>
            </a:r>
            <a:endParaRPr lang="en-GB" altLang="en-US" sz="4400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336BAD-FAED-4611-B0A0-AEFBAFB8F4A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5" name="Subtitle 4"/>
          <p:cNvSpPr>
            <a:spLocks noGrp="1"/>
          </p:cNvSpPr>
          <p:nvPr>
            <p:ph type="subTitle" sz="quarter" idx="4294967295"/>
          </p:nvPr>
        </p:nvSpPr>
        <p:spPr>
          <a:xfrm>
            <a:off x="0" y="4876799"/>
            <a:ext cx="8915400" cy="1392239"/>
          </a:xfrm>
        </p:spPr>
        <p:txBody>
          <a:bodyPr/>
          <a:lstStyle/>
          <a:p>
            <a:pPr marL="0" indent="0">
              <a:buNone/>
            </a:pPr>
            <a:endParaRPr lang="en-US" sz="1200" dirty="0" smtClean="0">
              <a:solidFill>
                <a:srgbClr val="0000FF"/>
              </a:solidFill>
            </a:endParaRPr>
          </a:p>
          <a:p>
            <a:endParaRPr lang="en-US" sz="1200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sz="1200" dirty="0" smtClean="0">
                <a:solidFill>
                  <a:srgbClr val="0000FF"/>
                </a:solidFill>
              </a:rPr>
              <a:t>Source https</a:t>
            </a:r>
            <a:r>
              <a:rPr lang="en-US" sz="1200" dirty="0">
                <a:solidFill>
                  <a:srgbClr val="0000FF"/>
                </a:solidFill>
              </a:rPr>
              <a:t>://</a:t>
            </a:r>
            <a:r>
              <a:rPr lang="en-US" sz="1200" dirty="0" smtClean="0">
                <a:solidFill>
                  <a:srgbClr val="0000FF"/>
                </a:solidFill>
              </a:rPr>
              <a:t>encrypted-tbn0.gstatic.com/images?q=tbn:ANd9GcSKhLOQonxCPbIKl6GE0UWhaJJByuKpYFtWDUovH1Ss0HUaaWcq</a:t>
            </a:r>
            <a:endParaRPr lang="en-US" sz="1200" dirty="0">
              <a:solidFill>
                <a:srgbClr val="0000FF"/>
              </a:solidFill>
            </a:endParaRPr>
          </a:p>
        </p:txBody>
      </p:sp>
      <p:pic>
        <p:nvPicPr>
          <p:cNvPr id="9218" name="Picture 2" descr="Image result for particle swarm optimiz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1" y="1415257"/>
            <a:ext cx="5625044" cy="3461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718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srgbClr val="0000FF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Outline</a:t>
            </a:r>
          </a:p>
        </p:txBody>
      </p:sp>
      <p:sp>
        <p:nvSpPr>
          <p:cNvPr id="31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8229600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dirty="0">
                <a:ea typeface="宋体" pitchFamily="2" charset="-122"/>
              </a:rPr>
              <a:t>Swarm Intelligence</a:t>
            </a:r>
          </a:p>
          <a:p>
            <a:pPr>
              <a:lnSpc>
                <a:spcPct val="90000"/>
              </a:lnSpc>
            </a:pPr>
            <a:r>
              <a:rPr lang="en-US" altLang="zh-CN" dirty="0" smtClean="0">
                <a:ea typeface="宋体" pitchFamily="2" charset="-122"/>
              </a:rPr>
              <a:t>Metahuristics</a:t>
            </a:r>
          </a:p>
          <a:p>
            <a:pPr>
              <a:lnSpc>
                <a:spcPct val="90000"/>
              </a:lnSpc>
            </a:pPr>
            <a:r>
              <a:rPr lang="en-US" altLang="zh-CN" dirty="0" smtClean="0">
                <a:ea typeface="宋体" pitchFamily="2" charset="-122"/>
              </a:rPr>
              <a:t>Particle </a:t>
            </a:r>
            <a:r>
              <a:rPr lang="en-US" altLang="zh-CN" dirty="0">
                <a:ea typeface="宋体" pitchFamily="2" charset="-122"/>
              </a:rPr>
              <a:t>Swarm Optimization (PSO)</a:t>
            </a:r>
          </a:p>
          <a:p>
            <a:pPr>
              <a:lnSpc>
                <a:spcPct val="90000"/>
              </a:lnSpc>
            </a:pPr>
            <a:r>
              <a:rPr lang="en-US" altLang="zh-CN" dirty="0" smtClean="0">
                <a:solidFill>
                  <a:srgbClr val="FF0000"/>
                </a:solidFill>
                <a:ea typeface="宋体" pitchFamily="2" charset="-122"/>
              </a:rPr>
              <a:t>Ant Colony Optimization (ACO)</a:t>
            </a:r>
          </a:p>
          <a:p>
            <a:pPr>
              <a:lnSpc>
                <a:spcPct val="90000"/>
              </a:lnSpc>
            </a:pPr>
            <a:r>
              <a:rPr lang="en-US" altLang="zh-CN" dirty="0">
                <a:ea typeface="宋体" pitchFamily="2" charset="-122"/>
              </a:rPr>
              <a:t>Case Study: Data Clustering Using PSO</a:t>
            </a:r>
          </a:p>
          <a:p>
            <a:pPr>
              <a:lnSpc>
                <a:spcPct val="90000"/>
              </a:lnSpc>
            </a:pPr>
            <a:r>
              <a:rPr lang="en-US" altLang="zh-CN" dirty="0" smtClean="0">
                <a:ea typeface="宋体" pitchFamily="2" charset="-122"/>
              </a:rPr>
              <a:t>Conclusion </a:t>
            </a:r>
            <a:endParaRPr lang="en-US" altLang="zh-CN" dirty="0">
              <a:ea typeface="宋体" pitchFamily="2" charset="-122"/>
            </a:endParaRPr>
          </a:p>
          <a:p>
            <a:pPr lvl="1">
              <a:lnSpc>
                <a:spcPct val="90000"/>
              </a:lnSpc>
              <a:buFontTx/>
              <a:buNone/>
            </a:pPr>
            <a:endParaRPr lang="en-US" altLang="zh-CN" sz="2000" dirty="0">
              <a:ea typeface="宋体" pitchFamily="2" charset="-122"/>
            </a:endParaRPr>
          </a:p>
          <a:p>
            <a:pPr lvl="1">
              <a:lnSpc>
                <a:spcPct val="90000"/>
              </a:lnSpc>
            </a:pPr>
            <a:endParaRPr lang="en-US" altLang="zh-CN" sz="900" dirty="0">
              <a:ea typeface="宋体" pitchFamily="2" charset="-122"/>
            </a:endParaRPr>
          </a:p>
          <a:p>
            <a:pPr lvl="1">
              <a:lnSpc>
                <a:spcPct val="90000"/>
              </a:lnSpc>
            </a:pPr>
            <a:endParaRPr lang="en-US" altLang="zh-CN" sz="900" dirty="0">
              <a:ea typeface="宋体" pitchFamily="2" charset="-122"/>
            </a:endParaRPr>
          </a:p>
          <a:p>
            <a:pPr lvl="1">
              <a:lnSpc>
                <a:spcPct val="90000"/>
              </a:lnSpc>
              <a:buFontTx/>
              <a:buNone/>
            </a:pPr>
            <a:endParaRPr lang="en-US" altLang="zh-CN" sz="900" dirty="0">
              <a:ea typeface="宋体" pitchFamily="2" charset="-122"/>
            </a:endParaRPr>
          </a:p>
        </p:txBody>
      </p:sp>
      <p:sp>
        <p:nvSpPr>
          <p:cNvPr id="4" name="AutoShape 5"/>
          <p:cNvSpPr>
            <a:spLocks noChangeArrowheads="1"/>
          </p:cNvSpPr>
          <p:nvPr/>
        </p:nvSpPr>
        <p:spPr bwMode="auto">
          <a:xfrm rot="9867012">
            <a:off x="6751089" y="1786481"/>
            <a:ext cx="304800" cy="381000"/>
          </a:xfrm>
          <a:prstGeom prst="notchedRightArrow">
            <a:avLst>
              <a:gd name="adj1" fmla="val 50000"/>
              <a:gd name="adj2" fmla="val 25000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endParaRPr lang="zh-CN" altLang="zh-CN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336BAD-FAED-4611-B0A0-AEFBAFB8F4A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358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45" name="Picture 13" descr="uc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2979" y="4894454"/>
            <a:ext cx="400050" cy="25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1114425" y="200723"/>
            <a:ext cx="6858000" cy="857250"/>
          </a:xfrm>
        </p:spPr>
        <p:txBody>
          <a:bodyPr/>
          <a:lstStyle/>
          <a:p>
            <a:r>
              <a:rPr lang="en-GB" altLang="en-US" dirty="0">
                <a:solidFill>
                  <a:srgbClr val="0000FF"/>
                </a:solidFill>
              </a:rPr>
              <a:t>Ant Colony Optimization</a:t>
            </a:r>
            <a:endParaRPr lang="en-US" altLang="en-US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738187" y="1252188"/>
            <a:ext cx="7610475" cy="344805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en-US" dirty="0" smtClean="0"/>
              <a:t>“</a:t>
            </a:r>
            <a:r>
              <a:rPr lang="en-US" altLang="en-US" sz="2700" dirty="0"/>
              <a:t>Ant Colony Optimization (ACO) studies artificial systems that take inspiration from the </a:t>
            </a:r>
            <a:r>
              <a:rPr lang="en-US" altLang="en-US" sz="2700" i="1" dirty="0"/>
              <a:t>behavior of real ant colonies</a:t>
            </a:r>
            <a:r>
              <a:rPr lang="en-US" altLang="en-US" sz="2700" dirty="0"/>
              <a:t> and which are used to solve discrete optimization problems</a:t>
            </a:r>
            <a:r>
              <a:rPr lang="en-US" altLang="en-US" sz="2700" dirty="0" smtClean="0"/>
              <a:t>.” </a:t>
            </a:r>
            <a:r>
              <a:rPr lang="en-US" altLang="en-US" sz="1800" dirty="0" smtClean="0"/>
              <a:t>ACO Website [1]</a:t>
            </a:r>
          </a:p>
          <a:p>
            <a:pPr algn="ctr">
              <a:buFontTx/>
              <a:buNone/>
            </a:pPr>
            <a:endParaRPr lang="en-US" altLang="en-US" sz="1800" dirty="0"/>
          </a:p>
          <a:p>
            <a:pPr algn="ctr">
              <a:buFontTx/>
              <a:buNone/>
            </a:pPr>
            <a:endParaRPr lang="en-US" altLang="en-US" sz="1800" dirty="0"/>
          </a:p>
          <a:p>
            <a:pPr algn="r">
              <a:buFontTx/>
              <a:buNone/>
            </a:pPr>
            <a:endParaRPr lang="en-US" altLang="en-US" sz="900" b="1" i="1" dirty="0"/>
          </a:p>
          <a:p>
            <a:endParaRPr lang="en-US" sz="1200" dirty="0" smtClean="0">
              <a:solidFill>
                <a:srgbClr val="0000FF"/>
              </a:solidFill>
            </a:endParaRPr>
          </a:p>
          <a:p>
            <a:endParaRPr lang="en-US" sz="1200" dirty="0">
              <a:solidFill>
                <a:srgbClr val="0000FF"/>
              </a:solidFill>
            </a:endParaRPr>
          </a:p>
          <a:p>
            <a:endParaRPr lang="en-US" sz="1200" dirty="0" smtClean="0">
              <a:solidFill>
                <a:srgbClr val="0000FF"/>
              </a:solidFill>
            </a:endParaRPr>
          </a:p>
          <a:p>
            <a:endParaRPr lang="en-US" sz="1200" dirty="0">
              <a:solidFill>
                <a:srgbClr val="0000FF"/>
              </a:solidFill>
            </a:endParaRPr>
          </a:p>
          <a:p>
            <a:endParaRPr lang="en-US" sz="1200" dirty="0" smtClean="0">
              <a:solidFill>
                <a:srgbClr val="0000FF"/>
              </a:solidFill>
            </a:endParaRPr>
          </a:p>
          <a:p>
            <a:endParaRPr lang="en-US" sz="1200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sz="12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sz="12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sz="1200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sz="1200" dirty="0" smtClean="0">
                <a:solidFill>
                  <a:srgbClr val="0000FF"/>
                </a:solidFill>
              </a:rPr>
              <a:t>Source</a:t>
            </a:r>
            <a:r>
              <a:rPr lang="en-US" sz="1200" dirty="0">
                <a:solidFill>
                  <a:srgbClr val="0000FF"/>
                </a:solidFill>
              </a:rPr>
              <a:t>: http://upload.wikimedia.org/wikipedia/commons/thumb/a/af/Aco_branches.svg/2000px-Aco_branches.svg.png</a:t>
            </a:r>
          </a:p>
          <a:p>
            <a:pPr>
              <a:buFontTx/>
              <a:buNone/>
            </a:pPr>
            <a:endParaRPr lang="en-US" altLang="en-US" sz="900" b="1" i="1" dirty="0"/>
          </a:p>
          <a:p>
            <a:endParaRPr lang="en-US" altLang="en-US" dirty="0"/>
          </a:p>
        </p:txBody>
      </p:sp>
      <p:pic>
        <p:nvPicPr>
          <p:cNvPr id="8" name="Picture 2" descr="http://upload.wikimedia.org/wikipedia/commons/thumb/a/af/Aco_branches.svg/2000px-Aco_branches.svg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0724" y="3276600"/>
            <a:ext cx="51054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2333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685800"/>
            <a:ext cx="6858000" cy="627800"/>
          </a:xfrm>
        </p:spPr>
        <p:txBody>
          <a:bodyPr>
            <a:normAutofit fontScale="90000"/>
          </a:bodyPr>
          <a:lstStyle/>
          <a:p>
            <a:r>
              <a:rPr lang="en-GB" altLang="en-US" dirty="0" smtClean="0">
                <a:solidFill>
                  <a:srgbClr val="0000FF"/>
                </a:solidFill>
              </a:rPr>
              <a:t>Ant Colony Optimization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1524000"/>
            <a:ext cx="7239000" cy="1783386"/>
          </a:xfrm>
        </p:spPr>
        <p:txBody>
          <a:bodyPr>
            <a:noAutofit/>
          </a:bodyPr>
          <a:lstStyle/>
          <a:p>
            <a:pPr marL="257175" indent="-257175" algn="l">
              <a:buFont typeface="Wingdings" panose="05000000000000000000" pitchFamily="2" charset="2"/>
              <a:buChar char="§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Probalistic Techniques to solve optimization Problem</a:t>
            </a:r>
          </a:p>
          <a:p>
            <a:pPr marL="257175" indent="-257175" algn="l">
              <a:buFont typeface="Wingdings" panose="05000000000000000000" pitchFamily="2" charset="2"/>
              <a:buChar char="§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a population based metaheuristic used to find approximate solution to an optimization problem.</a:t>
            </a:r>
          </a:p>
          <a:p>
            <a:pPr marL="257175" indent="-257175" algn="l">
              <a:buFont typeface="Wingdings" panose="05000000000000000000" pitchFamily="2" charset="2"/>
              <a:buChar char="§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Optimization Problem must be written in the form of path finding with a weighted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graph</a:t>
            </a:r>
          </a:p>
          <a:p>
            <a:pPr marL="257175" indent="-257175" algn="l">
              <a:buFont typeface="Wingdings" panose="05000000000000000000" pitchFamily="2" charset="2"/>
              <a:buChar char="§"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 of ACO</a:t>
            </a:r>
          </a:p>
          <a:p>
            <a:pPr marL="257175" indent="-257175" algn="l">
              <a:buFont typeface="Wingdings" panose="05000000000000000000" pitchFamily="2" charset="2"/>
              <a:buChar char="§"/>
            </a:pPr>
            <a:r>
              <a:rPr lang="en-US" sz="2000" dirty="0"/>
              <a:t>Shortest paths and routing</a:t>
            </a:r>
          </a:p>
          <a:p>
            <a:pPr marL="257175" indent="-257175" algn="l">
              <a:buFont typeface="Wingdings" panose="05000000000000000000" pitchFamily="2" charset="2"/>
              <a:buChar char="§"/>
            </a:pPr>
            <a:r>
              <a:rPr lang="en-US" sz="2000" dirty="0"/>
              <a:t>Assignment problem</a:t>
            </a:r>
          </a:p>
          <a:p>
            <a:pPr marL="257175" indent="-257175" algn="l">
              <a:buFont typeface="Wingdings" panose="05000000000000000000" pitchFamily="2" charset="2"/>
              <a:buChar char="§"/>
            </a:pPr>
            <a:r>
              <a:rPr lang="en-US" sz="2000" dirty="0"/>
              <a:t>Set Problem</a:t>
            </a:r>
          </a:p>
          <a:p>
            <a:pPr marL="257175" indent="-257175" algn="l">
              <a:buFont typeface="Wingdings" panose="05000000000000000000" pitchFamily="2" charset="2"/>
              <a:buChar char="§"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1870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1346374" y="457200"/>
            <a:ext cx="6430145" cy="859770"/>
          </a:xfrm>
          <a:ln/>
        </p:spPr>
        <p:txBody>
          <a:bodyPr/>
          <a:lstStyle/>
          <a:p>
            <a:pPr>
              <a:lnSpc>
                <a:spcPct val="98000"/>
              </a:lnSpc>
              <a:tabLst>
                <a:tab pos="0" algn="l"/>
                <a:tab pos="304598" algn="l"/>
                <a:tab pos="610277" algn="l"/>
                <a:tab pos="915955" algn="l"/>
                <a:tab pos="1221633" algn="l"/>
                <a:tab pos="1527311" algn="l"/>
                <a:tab pos="1832990" algn="l"/>
                <a:tab pos="2138667" algn="l"/>
                <a:tab pos="2444346" algn="l"/>
                <a:tab pos="2750024" algn="l"/>
                <a:tab pos="3055703" algn="l"/>
                <a:tab pos="3361380" algn="l"/>
                <a:tab pos="3667059" algn="l"/>
                <a:tab pos="3972737" algn="l"/>
                <a:tab pos="4278415" algn="l"/>
                <a:tab pos="4584093" algn="l"/>
                <a:tab pos="4889771" algn="l"/>
                <a:tab pos="5195450" algn="l"/>
                <a:tab pos="5501128" algn="l"/>
                <a:tab pos="5806806" algn="l"/>
                <a:tab pos="6112484" algn="l"/>
              </a:tabLst>
            </a:pPr>
            <a:r>
              <a:rPr lang="en-GB" altLang="en-US" sz="3600" dirty="0" smtClean="0">
                <a:solidFill>
                  <a:srgbClr val="0000FF"/>
                </a:solidFill>
              </a:rPr>
              <a:t>Idea</a:t>
            </a:r>
            <a:endParaRPr lang="en-GB" altLang="en-US" sz="3600" dirty="0">
              <a:solidFill>
                <a:srgbClr val="0000FF"/>
              </a:solidFill>
            </a:endParaRP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458200" cy="3360233"/>
          </a:xfrm>
          <a:ln/>
        </p:spPr>
        <p:txBody>
          <a:bodyPr/>
          <a:lstStyle/>
          <a:p>
            <a:pPr>
              <a:lnSpc>
                <a:spcPct val="98000"/>
              </a:lnSpc>
              <a:tabLst>
                <a:tab pos="303518" algn="l"/>
                <a:tab pos="609197" algn="l"/>
                <a:tab pos="914875" algn="l"/>
                <a:tab pos="1220552" algn="l"/>
                <a:tab pos="1526231" algn="l"/>
                <a:tab pos="1831909" algn="l"/>
                <a:tab pos="2137588" algn="l"/>
                <a:tab pos="2443265" algn="l"/>
                <a:tab pos="2748944" algn="l"/>
                <a:tab pos="3054622" algn="l"/>
                <a:tab pos="3360300" algn="l"/>
                <a:tab pos="3665978" algn="l"/>
                <a:tab pos="3971657" algn="l"/>
                <a:tab pos="4277335" algn="l"/>
                <a:tab pos="4583013" algn="l"/>
                <a:tab pos="4888691" algn="l"/>
                <a:tab pos="5194370" algn="l"/>
                <a:tab pos="5500048" algn="l"/>
                <a:tab pos="5805726" algn="l"/>
                <a:tab pos="6111404" algn="l"/>
              </a:tabLst>
            </a:pPr>
            <a:r>
              <a:rPr lang="en-GB" altLang="en-US" dirty="0"/>
              <a:t>The way ants  find their food in shortest path is interesting.</a:t>
            </a:r>
          </a:p>
          <a:p>
            <a:pPr>
              <a:lnSpc>
                <a:spcPct val="97000"/>
              </a:lnSpc>
              <a:tabLst>
                <a:tab pos="303518" algn="l"/>
                <a:tab pos="609197" algn="l"/>
                <a:tab pos="914875" algn="l"/>
                <a:tab pos="1220552" algn="l"/>
                <a:tab pos="1526231" algn="l"/>
                <a:tab pos="1831909" algn="l"/>
                <a:tab pos="2137588" algn="l"/>
                <a:tab pos="2443265" algn="l"/>
                <a:tab pos="2748944" algn="l"/>
                <a:tab pos="3054622" algn="l"/>
                <a:tab pos="3360300" algn="l"/>
                <a:tab pos="3665978" algn="l"/>
                <a:tab pos="3971657" algn="l"/>
                <a:tab pos="4277335" algn="l"/>
                <a:tab pos="4583013" algn="l"/>
                <a:tab pos="4888691" algn="l"/>
                <a:tab pos="5194370" algn="l"/>
                <a:tab pos="5500048" algn="l"/>
                <a:tab pos="5805726" algn="l"/>
                <a:tab pos="6111404" algn="l"/>
              </a:tabLst>
            </a:pPr>
            <a:r>
              <a:rPr lang="en-GB" altLang="en-US" dirty="0"/>
              <a:t>Ants </a:t>
            </a:r>
            <a:r>
              <a:rPr lang="en-GB" altLang="en-US" dirty="0" smtClean="0"/>
              <a:t>hide pheromones </a:t>
            </a:r>
            <a:r>
              <a:rPr lang="en-GB" altLang="en-US" dirty="0"/>
              <a:t>to remember their path.</a:t>
            </a:r>
          </a:p>
          <a:p>
            <a:pPr>
              <a:lnSpc>
                <a:spcPct val="97000"/>
              </a:lnSpc>
              <a:tabLst>
                <a:tab pos="303518" algn="l"/>
                <a:tab pos="609197" algn="l"/>
                <a:tab pos="914875" algn="l"/>
                <a:tab pos="1220552" algn="l"/>
                <a:tab pos="1526231" algn="l"/>
                <a:tab pos="1831909" algn="l"/>
                <a:tab pos="2137588" algn="l"/>
                <a:tab pos="2443265" algn="l"/>
                <a:tab pos="2748944" algn="l"/>
                <a:tab pos="3054622" algn="l"/>
                <a:tab pos="3360300" algn="l"/>
                <a:tab pos="3665978" algn="l"/>
                <a:tab pos="3971657" algn="l"/>
                <a:tab pos="4277335" algn="l"/>
                <a:tab pos="4583013" algn="l"/>
                <a:tab pos="4888691" algn="l"/>
                <a:tab pos="5194370" algn="l"/>
                <a:tab pos="5500048" algn="l"/>
                <a:tab pos="5805726" algn="l"/>
                <a:tab pos="6111404" algn="l"/>
              </a:tabLst>
            </a:pPr>
            <a:r>
              <a:rPr lang="en-GB" altLang="en-US" dirty="0"/>
              <a:t>These pheromones evaporate with time</a:t>
            </a:r>
            <a:r>
              <a:rPr lang="en-GB" altLang="en-US" dirty="0" smtClean="0"/>
              <a:t>.</a:t>
            </a:r>
          </a:p>
          <a:p>
            <a:pPr>
              <a:lnSpc>
                <a:spcPct val="98000"/>
              </a:lnSpc>
              <a:tabLst>
                <a:tab pos="303518" algn="l"/>
                <a:tab pos="609197" algn="l"/>
                <a:tab pos="914875" algn="l"/>
                <a:tab pos="1220552" algn="l"/>
                <a:tab pos="1526231" algn="l"/>
                <a:tab pos="1831909" algn="l"/>
                <a:tab pos="2137588" algn="l"/>
                <a:tab pos="2443265" algn="l"/>
                <a:tab pos="2748944" algn="l"/>
                <a:tab pos="3054622" algn="l"/>
                <a:tab pos="3360300" algn="l"/>
                <a:tab pos="3665978" algn="l"/>
                <a:tab pos="3971657" algn="l"/>
                <a:tab pos="4277335" algn="l"/>
                <a:tab pos="4583013" algn="l"/>
                <a:tab pos="4888691" algn="l"/>
                <a:tab pos="5194370" algn="l"/>
                <a:tab pos="5500048" algn="l"/>
                <a:tab pos="5805726" algn="l"/>
                <a:tab pos="6111404" algn="l"/>
              </a:tabLst>
            </a:pPr>
            <a:r>
              <a:rPr lang="en-GB" altLang="en-US" dirty="0"/>
              <a:t>Whenever an ant finds food , it marks its return journey with pheromones.</a:t>
            </a:r>
          </a:p>
          <a:p>
            <a:pPr>
              <a:lnSpc>
                <a:spcPct val="97000"/>
              </a:lnSpc>
              <a:tabLst>
                <a:tab pos="303518" algn="l"/>
                <a:tab pos="609197" algn="l"/>
                <a:tab pos="914875" algn="l"/>
                <a:tab pos="1220552" algn="l"/>
                <a:tab pos="1526231" algn="l"/>
                <a:tab pos="1831909" algn="l"/>
                <a:tab pos="2137588" algn="l"/>
                <a:tab pos="2443265" algn="l"/>
                <a:tab pos="2748944" algn="l"/>
                <a:tab pos="3054622" algn="l"/>
                <a:tab pos="3360300" algn="l"/>
                <a:tab pos="3665978" algn="l"/>
                <a:tab pos="3971657" algn="l"/>
                <a:tab pos="4277335" algn="l"/>
                <a:tab pos="4583013" algn="l"/>
                <a:tab pos="4888691" algn="l"/>
                <a:tab pos="5194370" algn="l"/>
                <a:tab pos="5500048" algn="l"/>
                <a:tab pos="5805726" algn="l"/>
                <a:tab pos="6111404" algn="l"/>
              </a:tabLst>
            </a:pPr>
            <a:r>
              <a:rPr lang="en-GB" altLang="en-US" dirty="0"/>
              <a:t>Pheromones evaporate faster on longer paths.</a:t>
            </a:r>
          </a:p>
          <a:p>
            <a:pPr>
              <a:lnSpc>
                <a:spcPct val="97000"/>
              </a:lnSpc>
              <a:tabLst>
                <a:tab pos="303518" algn="l"/>
                <a:tab pos="609197" algn="l"/>
                <a:tab pos="914875" algn="l"/>
                <a:tab pos="1220552" algn="l"/>
                <a:tab pos="1526231" algn="l"/>
                <a:tab pos="1831909" algn="l"/>
                <a:tab pos="2137588" algn="l"/>
                <a:tab pos="2443265" algn="l"/>
                <a:tab pos="2748944" algn="l"/>
                <a:tab pos="3054622" algn="l"/>
                <a:tab pos="3360300" algn="l"/>
                <a:tab pos="3665978" algn="l"/>
                <a:tab pos="3971657" algn="l"/>
                <a:tab pos="4277335" algn="l"/>
                <a:tab pos="4583013" algn="l"/>
                <a:tab pos="4888691" algn="l"/>
                <a:tab pos="5194370" algn="l"/>
                <a:tab pos="5500048" algn="l"/>
                <a:tab pos="5805726" algn="l"/>
                <a:tab pos="6111404" algn="l"/>
              </a:tabLst>
            </a:pPr>
            <a:endParaRPr lang="en-GB" altLang="en-US" dirty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799" y="5486400"/>
            <a:ext cx="2417294" cy="1192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6956982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43803" y="1981200"/>
            <a:ext cx="7924800" cy="3360233"/>
          </a:xfrm>
          <a:ln/>
        </p:spPr>
        <p:txBody>
          <a:bodyPr/>
          <a:lstStyle/>
          <a:p>
            <a:pPr>
              <a:lnSpc>
                <a:spcPct val="97000"/>
              </a:lnSpc>
              <a:tabLst>
                <a:tab pos="303518" algn="l"/>
                <a:tab pos="609197" algn="l"/>
                <a:tab pos="914875" algn="l"/>
                <a:tab pos="1220552" algn="l"/>
                <a:tab pos="1526231" algn="l"/>
                <a:tab pos="1831909" algn="l"/>
                <a:tab pos="2137588" algn="l"/>
                <a:tab pos="2443265" algn="l"/>
                <a:tab pos="2748944" algn="l"/>
                <a:tab pos="3054622" algn="l"/>
                <a:tab pos="3360300" algn="l"/>
                <a:tab pos="3665978" algn="l"/>
                <a:tab pos="3971657" algn="l"/>
                <a:tab pos="4277335" algn="l"/>
                <a:tab pos="4583013" algn="l"/>
                <a:tab pos="4888691" algn="l"/>
                <a:tab pos="5194370" algn="l"/>
                <a:tab pos="5500048" algn="l"/>
                <a:tab pos="5805726" algn="l"/>
                <a:tab pos="6111404" algn="l"/>
              </a:tabLst>
            </a:pPr>
            <a:r>
              <a:rPr lang="en-GB" altLang="en-US" dirty="0" smtClean="0"/>
              <a:t>Shorter </a:t>
            </a:r>
            <a:r>
              <a:rPr lang="en-GB" altLang="en-US" dirty="0"/>
              <a:t>paths serve as the way to food for  most of the other ants</a:t>
            </a:r>
            <a:r>
              <a:rPr lang="en-GB" altLang="en-US" dirty="0" smtClean="0"/>
              <a:t>.</a:t>
            </a:r>
          </a:p>
          <a:p>
            <a:pPr>
              <a:lnSpc>
                <a:spcPct val="98000"/>
              </a:lnSpc>
              <a:tabLst>
                <a:tab pos="303518" algn="l"/>
                <a:tab pos="609197" algn="l"/>
                <a:tab pos="914875" algn="l"/>
                <a:tab pos="1220552" algn="l"/>
                <a:tab pos="1526231" algn="l"/>
                <a:tab pos="1831909" algn="l"/>
                <a:tab pos="2137588" algn="l"/>
                <a:tab pos="2443265" algn="l"/>
                <a:tab pos="2748944" algn="l"/>
                <a:tab pos="3054622" algn="l"/>
                <a:tab pos="3360300" algn="l"/>
                <a:tab pos="3665978" algn="l"/>
                <a:tab pos="3971657" algn="l"/>
                <a:tab pos="4277335" algn="l"/>
                <a:tab pos="4583013" algn="l"/>
                <a:tab pos="4888691" algn="l"/>
                <a:tab pos="5194370" algn="l"/>
                <a:tab pos="5500048" algn="l"/>
                <a:tab pos="5805726" algn="l"/>
                <a:tab pos="6111404" algn="l"/>
              </a:tabLst>
            </a:pPr>
            <a:r>
              <a:rPr lang="en-GB" altLang="en-US" dirty="0"/>
              <a:t>The shorter path will be reinforced by the pheromones further.</a:t>
            </a:r>
          </a:p>
          <a:p>
            <a:pPr>
              <a:lnSpc>
                <a:spcPct val="97000"/>
              </a:lnSpc>
              <a:tabLst>
                <a:tab pos="303518" algn="l"/>
                <a:tab pos="609197" algn="l"/>
                <a:tab pos="914875" algn="l"/>
                <a:tab pos="1220552" algn="l"/>
                <a:tab pos="1526231" algn="l"/>
                <a:tab pos="1831909" algn="l"/>
                <a:tab pos="2137588" algn="l"/>
                <a:tab pos="2443265" algn="l"/>
                <a:tab pos="2748944" algn="l"/>
                <a:tab pos="3054622" algn="l"/>
                <a:tab pos="3360300" algn="l"/>
                <a:tab pos="3665978" algn="l"/>
                <a:tab pos="3971657" algn="l"/>
                <a:tab pos="4277335" algn="l"/>
                <a:tab pos="4583013" algn="l"/>
                <a:tab pos="4888691" algn="l"/>
                <a:tab pos="5194370" algn="l"/>
                <a:tab pos="5500048" algn="l"/>
                <a:tab pos="5805726" algn="l"/>
                <a:tab pos="6111404" algn="l"/>
              </a:tabLst>
            </a:pPr>
            <a:r>
              <a:rPr lang="en-GB" altLang="en-US" dirty="0"/>
              <a:t>Finally , the ants arrive at the shortest path.</a:t>
            </a:r>
          </a:p>
          <a:p>
            <a:pPr marL="0" indent="0">
              <a:lnSpc>
                <a:spcPct val="97000"/>
              </a:lnSpc>
              <a:buNone/>
              <a:tabLst>
                <a:tab pos="303518" algn="l"/>
                <a:tab pos="609197" algn="l"/>
                <a:tab pos="914875" algn="l"/>
                <a:tab pos="1220552" algn="l"/>
                <a:tab pos="1526231" algn="l"/>
                <a:tab pos="1831909" algn="l"/>
                <a:tab pos="2137588" algn="l"/>
                <a:tab pos="2443265" algn="l"/>
                <a:tab pos="2748944" algn="l"/>
                <a:tab pos="3054622" algn="l"/>
                <a:tab pos="3360300" algn="l"/>
                <a:tab pos="3665978" algn="l"/>
                <a:tab pos="3971657" algn="l"/>
                <a:tab pos="4277335" algn="l"/>
                <a:tab pos="4583013" algn="l"/>
                <a:tab pos="4888691" algn="l"/>
                <a:tab pos="5194370" algn="l"/>
                <a:tab pos="5500048" algn="l"/>
                <a:tab pos="5805726" algn="l"/>
                <a:tab pos="6111404" algn="l"/>
              </a:tabLst>
            </a:pPr>
            <a:endParaRPr lang="en-GB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>
                <a:solidFill>
                  <a:srgbClr val="0000FF"/>
                </a:solidFill>
              </a:rPr>
              <a:t>Idea (cont.)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82295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ACO Concept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495800"/>
          </a:xfrm>
        </p:spPr>
        <p:txBody>
          <a:bodyPr/>
          <a:lstStyle/>
          <a:p>
            <a:r>
              <a:rPr lang="en-US" sz="3000" dirty="0"/>
              <a:t>Ants navigate from nest to food source. Ants are blind! </a:t>
            </a:r>
            <a:endParaRPr lang="en-US" sz="3000" dirty="0" smtClean="0"/>
          </a:p>
          <a:p>
            <a:r>
              <a:rPr lang="en-US" sz="3000" dirty="0" smtClean="0"/>
              <a:t>Shortest </a:t>
            </a:r>
            <a:r>
              <a:rPr lang="en-US" sz="3000" dirty="0"/>
              <a:t>path is discovered via pheromone trails. Each ant moves at random </a:t>
            </a:r>
            <a:endParaRPr lang="en-US" sz="3000" dirty="0" smtClean="0"/>
          </a:p>
          <a:p>
            <a:r>
              <a:rPr lang="en-US" sz="3000" dirty="0" smtClean="0"/>
              <a:t>Pheromone </a:t>
            </a:r>
            <a:r>
              <a:rPr lang="en-US" sz="3000" dirty="0"/>
              <a:t>is deposited on path </a:t>
            </a:r>
            <a:endParaRPr lang="en-US" sz="3000" dirty="0" smtClean="0"/>
          </a:p>
          <a:p>
            <a:r>
              <a:rPr lang="en-US" sz="3000" dirty="0" smtClean="0"/>
              <a:t>More </a:t>
            </a:r>
            <a:r>
              <a:rPr lang="en-US" sz="3000" dirty="0"/>
              <a:t>pheromone on path increases probability of path being followed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336BAD-FAED-4611-B0A0-AEFBAFB8F4A9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90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sz="quarter" idx="1"/>
          </p:nvPr>
        </p:nvSpPr>
        <p:spPr>
          <a:xfrm>
            <a:off x="715963" y="5649366"/>
            <a:ext cx="7543800" cy="619506"/>
          </a:xfrm>
        </p:spPr>
        <p:txBody>
          <a:bodyPr/>
          <a:lstStyle/>
          <a:p>
            <a:r>
              <a:rPr lang="en-US" sz="1200" dirty="0" smtClean="0">
                <a:solidFill>
                  <a:srgbClr val="0000FF"/>
                </a:solidFill>
              </a:rPr>
              <a:t>Source: http</a:t>
            </a:r>
            <a:r>
              <a:rPr lang="en-US" sz="1200" dirty="0">
                <a:solidFill>
                  <a:srgbClr val="0000FF"/>
                </a:solidFill>
              </a:rPr>
              <a:t>://upload.wikimedia.org/wikipedia/commons/thumb/a/af/Aco_branches.svg/2000px-Aco_branches.svg.png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336BAD-FAED-4611-B0A0-AEFBAFB8F4A9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pic>
        <p:nvPicPr>
          <p:cNvPr id="8194" name="Picture 2" descr="http://upload.wikimedia.org/wikipedia/commons/thumb/a/af/Aco_branches.svg/2000px-Aco_branches.svg.pn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113915"/>
            <a:ext cx="5994400" cy="449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1"/>
          <p:cNvSpPr>
            <a:spLocks noGrp="1" noChangeArrowheads="1"/>
          </p:cNvSpPr>
          <p:nvPr>
            <p:ph type="ctrTitle" sz="quarter"/>
          </p:nvPr>
        </p:nvSpPr>
        <p:spPr>
          <a:xfrm>
            <a:off x="487363" y="228600"/>
            <a:ext cx="7772400" cy="893763"/>
          </a:xfrm>
          <a:ln/>
        </p:spPr>
        <p:txBody>
          <a:bodyPr/>
          <a:lstStyle/>
          <a:p>
            <a:pPr>
              <a:lnSpc>
                <a:spcPct val="98000"/>
              </a:lnSpc>
              <a:tabLst>
                <a:tab pos="0" algn="l"/>
                <a:tab pos="304598" algn="l"/>
                <a:tab pos="610277" algn="l"/>
                <a:tab pos="915955" algn="l"/>
                <a:tab pos="1221633" algn="l"/>
                <a:tab pos="1527311" algn="l"/>
                <a:tab pos="1832990" algn="l"/>
                <a:tab pos="2138667" algn="l"/>
                <a:tab pos="2444346" algn="l"/>
                <a:tab pos="2750024" algn="l"/>
                <a:tab pos="3055703" algn="l"/>
                <a:tab pos="3361380" algn="l"/>
                <a:tab pos="3667059" algn="l"/>
                <a:tab pos="3972737" algn="l"/>
                <a:tab pos="4278415" algn="l"/>
                <a:tab pos="4584093" algn="l"/>
                <a:tab pos="4889771" algn="l"/>
                <a:tab pos="5195450" algn="l"/>
                <a:tab pos="5501128" algn="l"/>
                <a:tab pos="5806806" algn="l"/>
                <a:tab pos="6112484" algn="l"/>
              </a:tabLst>
            </a:pPr>
            <a:r>
              <a:rPr lang="en-GB" altLang="en-US" sz="4400" dirty="0" smtClean="0">
                <a:solidFill>
                  <a:srgbClr val="0000FF"/>
                </a:solidFill>
              </a:rPr>
              <a:t>Ant Colony Optimization</a:t>
            </a:r>
            <a:endParaRPr lang="en-GB" altLang="en-US" sz="4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5254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3733800"/>
            <a:ext cx="7200900" cy="1969294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000" dirty="0" err="1"/>
              <a:t>ConstructAntSolutions</a:t>
            </a:r>
            <a:r>
              <a:rPr lang="en-US" altLang="en-US" sz="2000" dirty="0"/>
              <a:t>: Partial solution extended by adding an edge based on stochastic and pheromone considerations.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 err="1"/>
              <a:t>ApplyLocalSearch</a:t>
            </a:r>
            <a:r>
              <a:rPr lang="en-US" altLang="en-US" sz="2000" dirty="0"/>
              <a:t>: problem-specific, used in state-of-art ACO algorithms.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 err="1"/>
              <a:t>UpdatePheromones</a:t>
            </a:r>
            <a:r>
              <a:rPr lang="en-US" altLang="en-US" sz="2000" dirty="0"/>
              <a:t>: increase pheromone of good solutions, decrease that of bad solutions (pheromone evaporation).</a:t>
            </a:r>
          </a:p>
        </p:txBody>
      </p:sp>
      <p:pic>
        <p:nvPicPr>
          <p:cNvPr id="38916" name="Picture 4" descr="Screenshot_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417638"/>
            <a:ext cx="4419600" cy="201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>
                <a:solidFill>
                  <a:srgbClr val="0000FF"/>
                </a:solidFill>
              </a:rPr>
              <a:t>Ant Colony </a:t>
            </a:r>
            <a:r>
              <a:rPr lang="en-GB" altLang="en-US" dirty="0" smtClean="0">
                <a:solidFill>
                  <a:srgbClr val="0000FF"/>
                </a:solidFill>
              </a:rPr>
              <a:t>Algorithm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0003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srgbClr val="0000FF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Outline</a:t>
            </a:r>
          </a:p>
        </p:txBody>
      </p:sp>
      <p:sp>
        <p:nvSpPr>
          <p:cNvPr id="31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8229600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dirty="0">
                <a:ea typeface="宋体" pitchFamily="2" charset="-122"/>
              </a:rPr>
              <a:t>Swarm Intelligence</a:t>
            </a:r>
          </a:p>
          <a:p>
            <a:pPr>
              <a:lnSpc>
                <a:spcPct val="90000"/>
              </a:lnSpc>
            </a:pPr>
            <a:r>
              <a:rPr lang="en-US" altLang="zh-CN" dirty="0" smtClean="0">
                <a:ea typeface="宋体" pitchFamily="2" charset="-122"/>
              </a:rPr>
              <a:t>Metahuristics</a:t>
            </a:r>
          </a:p>
          <a:p>
            <a:pPr>
              <a:lnSpc>
                <a:spcPct val="90000"/>
              </a:lnSpc>
            </a:pPr>
            <a:r>
              <a:rPr lang="en-US" altLang="zh-CN" dirty="0" smtClean="0">
                <a:ea typeface="宋体" pitchFamily="2" charset="-122"/>
              </a:rPr>
              <a:t>Particle </a:t>
            </a:r>
            <a:r>
              <a:rPr lang="en-US" altLang="zh-CN" dirty="0">
                <a:ea typeface="宋体" pitchFamily="2" charset="-122"/>
              </a:rPr>
              <a:t>Swarm Optimization (PSO</a:t>
            </a:r>
            <a:r>
              <a:rPr lang="en-US" altLang="zh-CN" dirty="0" smtClean="0">
                <a:ea typeface="宋体" pitchFamily="2" charset="-122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en-US" altLang="zh-CN" dirty="0">
                <a:ea typeface="宋体" pitchFamily="2" charset="-122"/>
              </a:rPr>
              <a:t>Ant Colony Optimization (ACO)</a:t>
            </a:r>
          </a:p>
          <a:p>
            <a:pPr>
              <a:lnSpc>
                <a:spcPct val="90000"/>
              </a:lnSpc>
            </a:pPr>
            <a:r>
              <a:rPr lang="en-US" altLang="zh-CN" dirty="0" smtClean="0">
                <a:solidFill>
                  <a:srgbClr val="FF0000"/>
                </a:solidFill>
                <a:ea typeface="宋体" pitchFamily="2" charset="-122"/>
              </a:rPr>
              <a:t>Case Study: Data Clustering Using PSO</a:t>
            </a:r>
          </a:p>
          <a:p>
            <a:pPr>
              <a:lnSpc>
                <a:spcPct val="90000"/>
              </a:lnSpc>
            </a:pPr>
            <a:r>
              <a:rPr lang="en-US" altLang="zh-CN" dirty="0" smtClean="0">
                <a:ea typeface="宋体" pitchFamily="2" charset="-122"/>
              </a:rPr>
              <a:t>Conclusion </a:t>
            </a:r>
            <a:endParaRPr lang="en-US" altLang="zh-CN" dirty="0">
              <a:ea typeface="宋体" pitchFamily="2" charset="-122"/>
            </a:endParaRPr>
          </a:p>
          <a:p>
            <a:pPr lvl="1">
              <a:lnSpc>
                <a:spcPct val="90000"/>
              </a:lnSpc>
              <a:buFontTx/>
              <a:buNone/>
            </a:pPr>
            <a:endParaRPr lang="en-US" altLang="zh-CN" sz="2000" dirty="0">
              <a:ea typeface="宋体" pitchFamily="2" charset="-122"/>
            </a:endParaRPr>
          </a:p>
          <a:p>
            <a:pPr lvl="1">
              <a:lnSpc>
                <a:spcPct val="90000"/>
              </a:lnSpc>
            </a:pPr>
            <a:endParaRPr lang="en-US" altLang="zh-CN" sz="900" dirty="0">
              <a:ea typeface="宋体" pitchFamily="2" charset="-122"/>
            </a:endParaRPr>
          </a:p>
          <a:p>
            <a:pPr lvl="1">
              <a:lnSpc>
                <a:spcPct val="90000"/>
              </a:lnSpc>
            </a:pPr>
            <a:endParaRPr lang="en-US" altLang="zh-CN" sz="900" dirty="0">
              <a:ea typeface="宋体" pitchFamily="2" charset="-122"/>
            </a:endParaRPr>
          </a:p>
          <a:p>
            <a:pPr lvl="1">
              <a:lnSpc>
                <a:spcPct val="90000"/>
              </a:lnSpc>
              <a:buFontTx/>
              <a:buNone/>
            </a:pPr>
            <a:endParaRPr lang="en-US" altLang="zh-CN" sz="900" dirty="0">
              <a:ea typeface="宋体" pitchFamily="2" charset="-122"/>
            </a:endParaRPr>
          </a:p>
        </p:txBody>
      </p:sp>
      <p:sp>
        <p:nvSpPr>
          <p:cNvPr id="4" name="AutoShape 5"/>
          <p:cNvSpPr>
            <a:spLocks noChangeArrowheads="1"/>
          </p:cNvSpPr>
          <p:nvPr/>
        </p:nvSpPr>
        <p:spPr bwMode="auto">
          <a:xfrm rot="9867012">
            <a:off x="6751089" y="1786481"/>
            <a:ext cx="304800" cy="381000"/>
          </a:xfrm>
          <a:prstGeom prst="notchedRightArrow">
            <a:avLst>
              <a:gd name="adj1" fmla="val 50000"/>
              <a:gd name="adj2" fmla="val 25000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endParaRPr lang="zh-CN" altLang="zh-CN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336BAD-FAED-4611-B0A0-AEFBAFB8F4A9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751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sz="4000" dirty="0" smtClean="0">
                <a:solidFill>
                  <a:srgbClr val="0000FF"/>
                </a:solidFill>
              </a:rPr>
              <a:t>Clustering</a:t>
            </a:r>
            <a:endParaRPr lang="en-US" sz="4000" dirty="0">
              <a:solidFill>
                <a:srgbClr val="0000FF"/>
              </a:solidFill>
            </a:endParaRPr>
          </a:p>
        </p:txBody>
      </p:sp>
      <p:sp>
        <p:nvSpPr>
          <p:cNvPr id="45057" name="Rectangle 1"/>
          <p:cNvSpPr>
            <a:spLocks noChangeArrowheads="1"/>
          </p:cNvSpPr>
          <p:nvPr/>
        </p:nvSpPr>
        <p:spPr bwMode="auto">
          <a:xfrm>
            <a:off x="685800" y="2134107"/>
            <a:ext cx="7924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Clustering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: partitioning of a data set into subsets - clusters, so that the data in each subset share some common features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often based on some similarity.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Clustering is NP-hard problem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-  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No optimal solution in polynomial time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We need heuristic  efficient algorithm  ( approximation solution )</a:t>
            </a:r>
          </a:p>
          <a:p>
            <a:pPr lvl="0"/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can be formulated as optimization problem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CECE0E-BE0A-46B5-A0E9-9D09E0D31608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098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9248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0" dirty="0" smtClean="0">
                <a:solidFill>
                  <a:srgbClr val="0000FF"/>
                </a:solidFill>
                <a:latin typeface="Arial" pitchFamily="34" charset="0"/>
              </a:rPr>
              <a:t>Particle Swarm Optimization (PSO)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609600" y="1987550"/>
            <a:ext cx="26066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000">
              <a:latin typeface="Verdana" pitchFamily="34" charset="0"/>
            </a:endParaRPr>
          </a:p>
        </p:txBody>
      </p:sp>
      <p:sp>
        <p:nvSpPr>
          <p:cNvPr id="5124" name="Text Box 11"/>
          <p:cNvSpPr txBox="1">
            <a:spLocks noChangeArrowheads="1"/>
          </p:cNvSpPr>
          <p:nvPr/>
        </p:nvSpPr>
        <p:spPr bwMode="auto">
          <a:xfrm>
            <a:off x="762000" y="1524000"/>
            <a:ext cx="792480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ko-KR" sz="2400" dirty="0">
                <a:latin typeface="Franklin Gothic Demi" pitchFamily="34" charset="0"/>
                <a:ea typeface="굴림" pitchFamily="34" charset="-127"/>
              </a:rPr>
              <a:t> </a:t>
            </a:r>
            <a:r>
              <a:rPr lang="en-US" altLang="ko-KR" sz="2800" dirty="0" smtClean="0"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PSO  is </a:t>
            </a:r>
            <a:r>
              <a:rPr lang="en-US" altLang="ko-KR" sz="2800" dirty="0" smtClean="0">
                <a:solidFill>
                  <a:srgbClr val="0033CC"/>
                </a:solidFill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stochastic </a:t>
            </a:r>
            <a:r>
              <a:rPr lang="en-US" altLang="ko-KR" sz="2800" dirty="0" smtClean="0"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optimization technique proposed by Kennedy </a:t>
            </a:r>
            <a:r>
              <a:rPr lang="en-US" altLang="ko-KR" sz="2800" dirty="0"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and </a:t>
            </a:r>
            <a:r>
              <a:rPr lang="en-US" altLang="ko-KR" sz="2800" dirty="0" err="1" smtClean="0"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Eberhart</a:t>
            </a:r>
            <a:r>
              <a:rPr lang="en-US" altLang="ko-KR" sz="2800" dirty="0"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 </a:t>
            </a:r>
            <a:r>
              <a:rPr lang="en-US" altLang="ko-KR" sz="2800" dirty="0" smtClean="0"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( 1995) </a:t>
            </a:r>
            <a:r>
              <a:rPr lang="en-US" sz="2800" dirty="0" smtClean="0">
                <a:solidFill>
                  <a:srgbClr val="FF0066"/>
                </a:solidFill>
                <a:latin typeface="Times" pitchFamily="18" charset="0"/>
              </a:rPr>
              <a:t>[2].</a:t>
            </a:r>
            <a:endParaRPr lang="en-US" altLang="ko-KR" sz="2800" dirty="0" smtClean="0">
              <a:latin typeface="Times New Roman" pitchFamily="18" charset="0"/>
              <a:ea typeface="굴림" pitchFamily="34" charset="-127"/>
              <a:cs typeface="Times New Roman" pitchFamily="18" charset="0"/>
            </a:endParaRPr>
          </a:p>
          <a:p>
            <a:endParaRPr lang="en-US" altLang="ko-KR" sz="2800" dirty="0" smtClean="0">
              <a:latin typeface="Times New Roman" pitchFamily="18" charset="0"/>
              <a:ea typeface="굴림" pitchFamily="34" charset="-127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2800" dirty="0" smtClean="0">
                <a:latin typeface="Times" pitchFamily="18" charset="0"/>
              </a:rPr>
              <a:t> A population based search method with position of   </a:t>
            </a:r>
          </a:p>
          <a:p>
            <a:r>
              <a:rPr lang="en-US" sz="2800" dirty="0" smtClean="0">
                <a:latin typeface="Times" pitchFamily="18" charset="0"/>
              </a:rPr>
              <a:t>   particle is representing solution and Swarm of   </a:t>
            </a:r>
          </a:p>
          <a:p>
            <a:r>
              <a:rPr lang="en-US" sz="2800" dirty="0" smtClean="0">
                <a:latin typeface="Times" pitchFamily="18" charset="0"/>
              </a:rPr>
              <a:t>   particles as searching agent.</a:t>
            </a:r>
          </a:p>
          <a:p>
            <a:endParaRPr lang="en-US" altLang="ko-KR" sz="2800" dirty="0">
              <a:latin typeface="Times New Roman" pitchFamily="18" charset="0"/>
              <a:ea typeface="굴림" pitchFamily="34" charset="-127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800" dirty="0" smtClean="0"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 </a:t>
            </a:r>
            <a:r>
              <a:rPr lang="en-US" altLang="ko-KR" sz="2800" dirty="0"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PSO </a:t>
            </a:r>
            <a:r>
              <a:rPr lang="en-US" altLang="ko-KR" sz="2800" dirty="0"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is a robust </a:t>
            </a:r>
            <a:r>
              <a:rPr lang="en-US" altLang="ko-KR" sz="2800" dirty="0"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evolutionary </a:t>
            </a:r>
            <a:r>
              <a:rPr lang="en-US" altLang="ko-KR" sz="2800" dirty="0" smtClean="0">
                <a:solidFill>
                  <a:srgbClr val="0033CC"/>
                </a:solidFill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optimization technique</a:t>
            </a:r>
            <a:r>
              <a:rPr lang="en-US" altLang="ko-KR" sz="2800" dirty="0" smtClean="0"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  </a:t>
            </a:r>
          </a:p>
          <a:p>
            <a:r>
              <a:rPr lang="en-US" altLang="ko-KR" sz="2800" dirty="0" smtClean="0"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   based </a:t>
            </a:r>
            <a:r>
              <a:rPr lang="en-US" altLang="ko-KR" sz="2800" dirty="0"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on the </a:t>
            </a:r>
            <a:r>
              <a:rPr lang="en-US" altLang="ko-KR" sz="2800" dirty="0">
                <a:solidFill>
                  <a:srgbClr val="0033CC"/>
                </a:solidFill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movement and </a:t>
            </a:r>
            <a:r>
              <a:rPr lang="en-US" altLang="ko-KR" sz="2800" dirty="0" smtClean="0">
                <a:solidFill>
                  <a:srgbClr val="0033CC"/>
                </a:solidFill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intelligence </a:t>
            </a:r>
            <a:r>
              <a:rPr lang="en-US" altLang="ko-KR" sz="2800" dirty="0">
                <a:solidFill>
                  <a:srgbClr val="0033CC"/>
                </a:solidFill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of swarms</a:t>
            </a:r>
            <a:r>
              <a:rPr lang="en-US" altLang="ko-KR" sz="2800" dirty="0"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.</a:t>
            </a:r>
          </a:p>
          <a:p>
            <a:endParaRPr lang="en-US" altLang="ko-KR" sz="2800" dirty="0">
              <a:latin typeface="Times New Roman" pitchFamily="18" charset="0"/>
              <a:ea typeface="굴림" pitchFamily="34" charset="-127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800" dirty="0"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PSO find the </a:t>
            </a:r>
            <a:r>
              <a:rPr lang="en-US" altLang="ko-KR" sz="2800" dirty="0">
                <a:solidFill>
                  <a:srgbClr val="0000FF"/>
                </a:solidFill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minimum</a:t>
            </a:r>
            <a:r>
              <a:rPr lang="en-US" altLang="ko-KR" sz="2800" dirty="0"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 value for the </a:t>
            </a:r>
            <a:r>
              <a:rPr lang="en-US" altLang="ko-KR" sz="2800" dirty="0" smtClean="0">
                <a:solidFill>
                  <a:srgbClr val="0000FF"/>
                </a:solidFill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function.</a:t>
            </a:r>
            <a:endParaRPr lang="ko-KR" altLang="ko-KR" sz="2800" dirty="0">
              <a:solidFill>
                <a:srgbClr val="0000FF"/>
              </a:solidFill>
              <a:latin typeface="Times New Roman" pitchFamily="18" charset="0"/>
              <a:ea typeface="굴림" pitchFamily="34" charset="-127"/>
              <a:cs typeface="Times New Roman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CECE0E-BE0A-46B5-A0E9-9D09E0D3160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Partitioning Clustering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4800600"/>
          </a:xfrm>
        </p:spPr>
        <p:txBody>
          <a:bodyPr/>
          <a:lstStyle/>
          <a:p>
            <a:pPr marL="174625" indent="-174625">
              <a:tabLst>
                <a:tab pos="174625" algn="l"/>
              </a:tabLst>
            </a:pPr>
            <a:r>
              <a:rPr lang="en-US" sz="2300" dirty="0" smtClean="0">
                <a:latin typeface="Times" pitchFamily="18" charset="0"/>
              </a:rPr>
              <a:t>The partitioning techniques usually produce clusters by </a:t>
            </a:r>
            <a:r>
              <a:rPr lang="en-US" sz="2300" dirty="0" smtClean="0">
                <a:solidFill>
                  <a:srgbClr val="FF0000"/>
                </a:solidFill>
                <a:latin typeface="Times" pitchFamily="18" charset="0"/>
              </a:rPr>
              <a:t>optimizing</a:t>
            </a:r>
            <a:r>
              <a:rPr lang="en-US" sz="2300" dirty="0" smtClean="0">
                <a:latin typeface="Times" pitchFamily="18" charset="0"/>
              </a:rPr>
              <a:t> a criterion function</a:t>
            </a:r>
          </a:p>
          <a:p>
            <a:pPr marL="0" indent="0">
              <a:buNone/>
              <a:tabLst>
                <a:tab pos="174625" algn="l"/>
              </a:tabLst>
            </a:pPr>
            <a:endParaRPr lang="en-US" sz="2300" dirty="0" smtClean="0">
              <a:latin typeface="Times" pitchFamily="18" charset="0"/>
            </a:endParaRPr>
          </a:p>
          <a:p>
            <a:pPr marL="174625" indent="-174625"/>
            <a:r>
              <a:rPr lang="en-US" sz="2300" dirty="0" smtClean="0">
                <a:latin typeface="Times" pitchFamily="18" charset="0"/>
              </a:rPr>
              <a:t>In partitioning clustering ,the squared error criterion is minimized, which tends to work well with isolated and compact clusters </a:t>
            </a:r>
            <a:r>
              <a:rPr lang="en-US" sz="2300" dirty="0" smtClean="0">
                <a:solidFill>
                  <a:srgbClr val="FF0066"/>
                </a:solidFill>
                <a:latin typeface="Times" pitchFamily="18" charset="0"/>
              </a:rPr>
              <a:t>[3]</a:t>
            </a:r>
            <a:r>
              <a:rPr lang="en-US" sz="2300" dirty="0" smtClean="0">
                <a:latin typeface="Times" pitchFamily="18" charset="0"/>
              </a:rPr>
              <a:t>.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>
                <a:latin typeface="Times" pitchFamily="18" charset="0"/>
              </a:rPr>
              <a:t>Where </a:t>
            </a:r>
            <a:r>
              <a:rPr lang="en-US" sz="2000" b="1" i="1" dirty="0" smtClean="0">
                <a:solidFill>
                  <a:srgbClr val="FF0000"/>
                </a:solidFill>
                <a:latin typeface="Times" pitchFamily="18" charset="0"/>
                <a:sym typeface="Symbol" pitchFamily="18" charset="2"/>
              </a:rPr>
              <a:t>x</a:t>
            </a:r>
            <a:r>
              <a:rPr lang="en-US" sz="2000" i="1" baseline="-25000" dirty="0" smtClean="0">
                <a:solidFill>
                  <a:srgbClr val="FF0000"/>
                </a:solidFill>
                <a:latin typeface="Times" pitchFamily="18" charset="0"/>
                <a:sym typeface="Symbol" pitchFamily="18" charset="2"/>
              </a:rPr>
              <a:t>i</a:t>
            </a:r>
            <a:r>
              <a:rPr lang="en-US" sz="2000" i="1" baseline="-25000" dirty="0" smtClean="0">
                <a:latin typeface="Times" pitchFamily="18" charset="0"/>
                <a:sym typeface="Symbol" pitchFamily="18" charset="2"/>
              </a:rPr>
              <a:t>  </a:t>
            </a:r>
            <a:r>
              <a:rPr lang="en-US" sz="2000" dirty="0" smtClean="0">
                <a:latin typeface="Times" pitchFamily="18" charset="0"/>
              </a:rPr>
              <a:t>data pattern belong to </a:t>
            </a:r>
            <a:r>
              <a:rPr lang="en-US" sz="2000" dirty="0" smtClean="0">
                <a:solidFill>
                  <a:srgbClr val="FF0000"/>
                </a:solidFill>
                <a:latin typeface="Times" pitchFamily="18" charset="0"/>
              </a:rPr>
              <a:t>cluster</a:t>
            </a:r>
            <a:r>
              <a:rPr lang="en-US" sz="2000" i="1" dirty="0" smtClean="0">
                <a:solidFill>
                  <a:srgbClr val="FF0000"/>
                </a:solidFill>
                <a:latin typeface="Times" pitchFamily="18" charset="0"/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  <a:latin typeface="Times" pitchFamily="18" charset="0"/>
              </a:rPr>
              <a:t>i</a:t>
            </a:r>
            <a:r>
              <a:rPr lang="en-US" sz="2000" i="1" dirty="0" smtClean="0">
                <a:latin typeface="Times" pitchFamily="18" charset="0"/>
              </a:rPr>
              <a:t> and </a:t>
            </a:r>
            <a:r>
              <a:rPr lang="en-US" sz="2000" b="1" i="1" dirty="0" smtClean="0">
                <a:solidFill>
                  <a:srgbClr val="FF0000"/>
                </a:solidFill>
                <a:latin typeface="Times" pitchFamily="18" charset="0"/>
                <a:sym typeface="Symbol" pitchFamily="18" charset="2"/>
              </a:rPr>
              <a:t></a:t>
            </a:r>
            <a:r>
              <a:rPr lang="en-US" sz="2000" i="1" baseline="-25000" dirty="0" smtClean="0">
                <a:solidFill>
                  <a:srgbClr val="FF0000"/>
                </a:solidFill>
                <a:latin typeface="Times" pitchFamily="18" charset="0"/>
                <a:sym typeface="Symbol" pitchFamily="18" charset="2"/>
              </a:rPr>
              <a:t>j</a:t>
            </a:r>
            <a:r>
              <a:rPr lang="en-US" sz="2000" i="1" baseline="-25000" dirty="0" smtClean="0">
                <a:latin typeface="Times" pitchFamily="18" charset="0"/>
                <a:sym typeface="Symbol" pitchFamily="18" charset="2"/>
              </a:rPr>
              <a:t> </a:t>
            </a:r>
            <a:r>
              <a:rPr lang="en-US" sz="2000" dirty="0" smtClean="0">
                <a:latin typeface="Times" pitchFamily="18" charset="0"/>
              </a:rPr>
              <a:t>is the center of cluster </a:t>
            </a:r>
            <a:r>
              <a:rPr lang="en-US" sz="2000" i="1" dirty="0" smtClean="0">
                <a:latin typeface="Times" pitchFamily="18" charset="0"/>
              </a:rPr>
              <a:t>j</a:t>
            </a:r>
          </a:p>
          <a:p>
            <a:pPr>
              <a:buNone/>
            </a:pPr>
            <a:r>
              <a:rPr lang="en-US" sz="2000" dirty="0" smtClean="0">
                <a:latin typeface="Times" pitchFamily="18" charset="0"/>
              </a:rPr>
              <a:t>and</a:t>
            </a:r>
            <a:r>
              <a:rPr lang="en-US" sz="2000" i="1" dirty="0" smtClean="0">
                <a:latin typeface="Times" pitchFamily="18" charset="0"/>
              </a:rPr>
              <a:t> </a:t>
            </a:r>
            <a:r>
              <a:rPr lang="en-US" sz="2000" i="1" dirty="0" smtClean="0">
                <a:solidFill>
                  <a:srgbClr val="FF0000"/>
                </a:solidFill>
                <a:latin typeface="Times" pitchFamily="18" charset="0"/>
              </a:rPr>
              <a:t>k</a:t>
            </a:r>
            <a:r>
              <a:rPr lang="en-US" sz="2000" i="1" dirty="0" smtClean="0">
                <a:latin typeface="Times" pitchFamily="18" charset="0"/>
              </a:rPr>
              <a:t> </a:t>
            </a:r>
            <a:r>
              <a:rPr lang="en-US" sz="2000" dirty="0" smtClean="0">
                <a:latin typeface="Times" pitchFamily="18" charset="0"/>
              </a:rPr>
              <a:t>is number of clusters</a:t>
            </a:r>
          </a:p>
          <a:p>
            <a:pPr marL="231775" indent="-231775">
              <a:buNone/>
              <a:tabLst>
                <a:tab pos="231775" algn="l"/>
              </a:tabLst>
            </a:pPr>
            <a:endParaRPr lang="en-US" sz="2400" dirty="0" smtClean="0"/>
          </a:p>
        </p:txBody>
      </p:sp>
      <p:pic>
        <p:nvPicPr>
          <p:cNvPr id="7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3429000"/>
            <a:ext cx="3810000" cy="10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CECE0E-BE0A-46B5-A0E9-9D09E0D31608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792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83185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Continue</a:t>
            </a:r>
            <a:endParaRPr lang="en-US" sz="3200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017668"/>
            <a:ext cx="8686800" cy="4925932"/>
          </a:xfrm>
        </p:spPr>
        <p:txBody>
          <a:bodyPr>
            <a:normAutofit/>
          </a:bodyPr>
          <a:lstStyle/>
          <a:p>
            <a:pPr marL="115888" indent="-115888" eaLnBrk="1" hangingPunct="1">
              <a:lnSpc>
                <a:spcPct val="90000"/>
              </a:lnSpc>
              <a:spcAft>
                <a:spcPts val="800"/>
              </a:spcAft>
              <a:buNone/>
              <a:tabLst>
                <a:tab pos="174625" algn="l"/>
              </a:tabLst>
              <a:defRPr/>
            </a:pPr>
            <a:r>
              <a:rPr lang="en-US" sz="2800" dirty="0" smtClean="0">
                <a:latin typeface="Times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Times" pitchFamily="18" charset="0"/>
              </a:rPr>
              <a:t>Partitioning clustering </a:t>
            </a:r>
            <a:r>
              <a:rPr lang="en-US" sz="2400" dirty="0" smtClean="0">
                <a:solidFill>
                  <a:srgbClr val="FF0000"/>
                </a:solidFill>
                <a:latin typeface="Times" pitchFamily="18" charset="0"/>
              </a:rPr>
              <a:t>algorithms</a:t>
            </a:r>
            <a:r>
              <a:rPr lang="en-US" sz="2400" dirty="0" smtClean="0">
                <a:latin typeface="Times" pitchFamily="18" charset="0"/>
              </a:rPr>
              <a:t>  such as Kmeans , </a:t>
            </a:r>
            <a:r>
              <a:rPr lang="en-US" sz="2400" dirty="0" err="1" smtClean="0">
                <a:latin typeface="Times" pitchFamily="18" charset="0"/>
              </a:rPr>
              <a:t>K</a:t>
            </a:r>
            <a:r>
              <a:rPr lang="en-US" altLang="zh-CN" sz="2400" dirty="0" err="1" smtClean="0">
                <a:latin typeface="Times" pitchFamily="18" charset="0"/>
                <a:ea typeface="宋体" pitchFamily="2" charset="-122"/>
              </a:rPr>
              <a:t>modes</a:t>
            </a:r>
            <a:r>
              <a:rPr lang="en-US" altLang="zh-CN" sz="2400" dirty="0" smtClean="0">
                <a:latin typeface="Times" pitchFamily="18" charset="0"/>
                <a:ea typeface="宋体" pitchFamily="2" charset="-122"/>
              </a:rPr>
              <a:t>  are</a:t>
            </a:r>
            <a:r>
              <a:rPr lang="en-US" sz="2400" dirty="0" smtClean="0">
                <a:latin typeface="Times" pitchFamily="18" charset="0"/>
              </a:rPr>
              <a:t> relatively efficient but have several drawbacks.</a:t>
            </a:r>
          </a:p>
          <a:p>
            <a:pPr eaLnBrk="1" hangingPunct="1">
              <a:lnSpc>
                <a:spcPct val="90000"/>
              </a:lnSpc>
              <a:spcBef>
                <a:spcPts val="200"/>
              </a:spcBef>
              <a:buNone/>
              <a:defRPr/>
            </a:pPr>
            <a:endParaRPr lang="en-US" sz="2800" b="1" dirty="0" smtClean="0"/>
          </a:p>
          <a:p>
            <a:pPr eaLnBrk="1" hangingPunct="1">
              <a:lnSpc>
                <a:spcPct val="90000"/>
              </a:lnSpc>
              <a:spcBef>
                <a:spcPts val="200"/>
              </a:spcBef>
              <a:buNone/>
              <a:defRPr/>
            </a:pPr>
            <a:r>
              <a:rPr lang="en-US" sz="2800" b="1" dirty="0" smtClean="0"/>
              <a:t>drawbacks</a:t>
            </a:r>
            <a:endParaRPr lang="en-US" sz="2800" b="1" dirty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>
                <a:latin typeface="Times" pitchFamily="18" charset="0"/>
              </a:rPr>
              <a:t>Often terminate at local minimum</a:t>
            </a:r>
            <a:endParaRPr lang="en-US" sz="2400" dirty="0">
              <a:latin typeface="Times" pitchFamily="18" charset="0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>
                <a:latin typeface="Times" pitchFamily="18" charset="0"/>
              </a:rPr>
              <a:t>Generate empty clusters</a:t>
            </a:r>
            <a:endParaRPr lang="en-US" sz="2400" dirty="0">
              <a:latin typeface="Times" pitchFamily="18" charset="0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>
                <a:latin typeface="Times" pitchFamily="18" charset="0"/>
              </a:rPr>
              <a:t>Unable to handle noisy data and </a:t>
            </a:r>
            <a:r>
              <a:rPr lang="en-US" sz="2400" i="1" dirty="0" smtClean="0">
                <a:latin typeface="Times" pitchFamily="18" charset="0"/>
              </a:rPr>
              <a:t>outliers</a:t>
            </a:r>
          </a:p>
          <a:p>
            <a:pPr lvl="1" eaLnBrk="1" hangingPunct="1">
              <a:lnSpc>
                <a:spcPct val="90000"/>
              </a:lnSpc>
              <a:buNone/>
              <a:defRPr/>
            </a:pPr>
            <a:endParaRPr lang="en-US" sz="2400" dirty="0">
              <a:latin typeface="Times" pitchFamily="18" charset="0"/>
            </a:endParaRPr>
          </a:p>
          <a:p>
            <a:pPr marL="58738" lvl="1" indent="0" eaLnBrk="1" hangingPunct="1">
              <a:lnSpc>
                <a:spcPct val="90000"/>
              </a:lnSpc>
              <a:buNone/>
              <a:defRPr/>
            </a:pPr>
            <a:r>
              <a:rPr lang="en-US" dirty="0" smtClean="0">
                <a:solidFill>
                  <a:srgbClr val="FF0000"/>
                </a:solidFill>
                <a:latin typeface="Times" pitchFamily="18" charset="0"/>
              </a:rPr>
              <a:t>Solution</a:t>
            </a:r>
            <a:r>
              <a:rPr lang="en-US" dirty="0" smtClean="0">
                <a:latin typeface="Times" pitchFamily="18" charset="0"/>
              </a:rPr>
              <a:t> :  </a:t>
            </a:r>
            <a:r>
              <a:rPr lang="en-US" sz="2400" dirty="0" smtClean="0">
                <a:latin typeface="Times" pitchFamily="18" charset="0"/>
              </a:rPr>
              <a:t>Clustering using PSO algorithm</a:t>
            </a:r>
          </a:p>
          <a:p>
            <a:pPr marL="58738" lvl="1" indent="0" eaLnBrk="1" hangingPunct="1">
              <a:lnSpc>
                <a:spcPct val="90000"/>
              </a:lnSpc>
              <a:buNone/>
              <a:defRPr/>
            </a:pPr>
            <a:endParaRPr lang="en-US" sz="2400" dirty="0" smtClean="0">
              <a:latin typeface="Times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336BAD-FAED-4611-B0A0-AEFBAFB8F4A9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81000" y="4807102"/>
            <a:ext cx="7543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sz="2400" dirty="0">
                <a:latin typeface="Times" panose="02020603050405020304" pitchFamily="18" charset="0"/>
                <a:cs typeface="Times" panose="02020603050405020304" pitchFamily="18" charset="0"/>
              </a:rPr>
              <a:t>Idea:  Using PSO algorithm to minimize the </a:t>
            </a:r>
            <a:r>
              <a:rPr lang="en-US" sz="2400" dirty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objective function of </a:t>
            </a:r>
            <a:r>
              <a:rPr lang="en-US" sz="2400" dirty="0" smtClean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clustering </a:t>
            </a:r>
            <a:r>
              <a:rPr lang="en-US" sz="2400" dirty="0" smtClean="0">
                <a:latin typeface="Times" panose="02020603050405020304" pitchFamily="18" charset="0"/>
                <a:cs typeface="Times" panose="02020603050405020304" pitchFamily="18" charset="0"/>
              </a:rPr>
              <a:t>(</a:t>
            </a:r>
            <a:r>
              <a:rPr lang="en-US" sz="2400" dirty="0" smtClean="0">
                <a:latin typeface="Times" pitchFamily="18" charset="0"/>
              </a:rPr>
              <a:t>squared </a:t>
            </a:r>
            <a:r>
              <a:rPr lang="en-US" sz="2400" dirty="0">
                <a:latin typeface="Times" pitchFamily="18" charset="0"/>
              </a:rPr>
              <a:t>error criterion </a:t>
            </a:r>
            <a:r>
              <a:rPr lang="en-US" sz="2400" dirty="0" smtClean="0">
                <a:latin typeface="Times" pitchFamily="18" charset="0"/>
              </a:rPr>
              <a:t>)</a:t>
            </a:r>
            <a:endParaRPr lang="en-US" sz="2400" dirty="0">
              <a:solidFill>
                <a:srgbClr val="FF000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pic>
        <p:nvPicPr>
          <p:cNvPr id="6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5745127"/>
            <a:ext cx="3429000" cy="701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86270230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algn="l"/>
            <a:r>
              <a:rPr lang="en-US" sz="4000" dirty="0" smtClean="0">
                <a:solidFill>
                  <a:srgbClr val="0000FF"/>
                </a:solidFill>
              </a:rPr>
              <a:t>Continue</a:t>
            </a:r>
            <a:endParaRPr lang="en-US" sz="4000" dirty="0">
              <a:solidFill>
                <a:srgbClr val="0000FF"/>
              </a:solidFill>
            </a:endParaRPr>
          </a:p>
        </p:txBody>
      </p:sp>
      <p:sp>
        <p:nvSpPr>
          <p:cNvPr id="45057" name="Rectangle 1"/>
          <p:cNvSpPr>
            <a:spLocks noChangeArrowheads="1"/>
          </p:cNvSpPr>
          <p:nvPr/>
        </p:nvSpPr>
        <p:spPr bwMode="auto">
          <a:xfrm>
            <a:off x="914400" y="1463933"/>
            <a:ext cx="7239000" cy="2836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>
              <a:lnSpc>
                <a:spcPts val="3500"/>
              </a:lnSpc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Why PSO based clustering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ts val="3500"/>
              </a:lnSpc>
              <a:buFontTx/>
              <a:buChar char="-"/>
            </a:pP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Terminate at global optimum</a:t>
            </a:r>
            <a:endParaRPr lang="en-US" sz="2400" dirty="0" smtClean="0">
              <a:solidFill>
                <a:srgbClr val="0000FF"/>
              </a:solidFill>
            </a:endParaRPr>
          </a:p>
          <a:p>
            <a:pPr lvl="0">
              <a:buFontTx/>
              <a:buChar char="-"/>
            </a:pPr>
            <a:endParaRPr lang="en-US" sz="2400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>
              <a:buFontTx/>
              <a:buChar char="-"/>
            </a:pP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High quality than tradition methods such as Kmeans</a:t>
            </a:r>
          </a:p>
          <a:p>
            <a:pPr lvl="0">
              <a:buFontTx/>
              <a:buChar char="-"/>
            </a:pP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Not sensitive for noisy and outlier data</a:t>
            </a:r>
          </a:p>
          <a:p>
            <a:pPr lvl="0">
              <a:buFontTx/>
              <a:buChar char="-"/>
            </a:pP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Avoid problem of generating empty clusters</a:t>
            </a:r>
            <a:endParaRPr lang="en-US" sz="2400" dirty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3600" y="1600200"/>
            <a:ext cx="2200275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4038600"/>
            <a:ext cx="4895850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CECE0E-BE0A-46B5-A0E9-9D09E0D31608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040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0000FF"/>
                </a:solidFill>
              </a:rPr>
              <a:t>PSO Algorithm</a:t>
            </a:r>
          </a:p>
        </p:txBody>
      </p:sp>
      <p:sp>
        <p:nvSpPr>
          <p:cNvPr id="15363" name="Rectangle 1"/>
          <p:cNvSpPr>
            <a:spLocks noChangeArrowheads="1"/>
          </p:cNvSpPr>
          <p:nvPr/>
        </p:nvSpPr>
        <p:spPr bwMode="auto">
          <a:xfrm>
            <a:off x="457200" y="1295708"/>
            <a:ext cx="82296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PSO algorithm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peudocode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Times" pitchFamily="18" charset="0"/>
              </a:rPr>
              <a:t>[2]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as following:</a:t>
            </a:r>
          </a:p>
          <a:p>
            <a:r>
              <a:rPr lang="en-US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Input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Randomly initialized position and velocity of Particles:      </a:t>
            </a:r>
          </a:p>
          <a:p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</a:t>
            </a:r>
            <a:r>
              <a:rPr lang="en-US" sz="2400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Xi </a:t>
            </a:r>
            <a:r>
              <a:rPr lang="en-US" sz="16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(0)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and</a:t>
            </a:r>
            <a:r>
              <a:rPr lang="en-US" sz="2400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Vi </a:t>
            </a:r>
            <a:r>
              <a:rPr lang="en-US" sz="16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(0)</a:t>
            </a:r>
          </a:p>
          <a:p>
            <a:r>
              <a:rPr lang="en-US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Output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Position of the approximate global </a:t>
            </a:r>
            <a:r>
              <a:rPr lang="en-US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minimum </a:t>
            </a:r>
            <a:r>
              <a:rPr lang="en-US" sz="24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lang="en-US" sz="2400" i="1" baseline="30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*</a:t>
            </a:r>
          </a:p>
          <a:p>
            <a:endParaRPr lang="en-US" sz="2400" dirty="0" smtClean="0">
              <a:ea typeface="Calibri" pitchFamily="34" charset="0"/>
              <a:cs typeface="Times New Roman" pitchFamily="18" charset="0"/>
            </a:endParaRPr>
          </a:p>
          <a:p>
            <a:r>
              <a:rPr lang="en-US" sz="2400" dirty="0" smtClean="0">
                <a:solidFill>
                  <a:srgbClr val="FF006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r>
              <a:rPr lang="en-US" sz="2400" dirty="0">
                <a:solidFill>
                  <a:srgbClr val="FF006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while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terminating condition 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is not reached do</a:t>
            </a:r>
            <a:endParaRPr lang="en-US" sz="2400" dirty="0">
              <a:ea typeface="Calibri" pitchFamily="34" charset="0"/>
              <a:cs typeface="Times New Roman" pitchFamily="18" charset="0"/>
            </a:endParaRPr>
          </a:p>
          <a:p>
            <a:r>
              <a:rPr lang="en-US" sz="2400" dirty="0">
                <a:solidFill>
                  <a:srgbClr val="FF006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2: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</a:t>
            </a:r>
            <a:r>
              <a:rPr lang="en-US" sz="2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for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2400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1 to </a:t>
            </a:r>
            <a:r>
              <a:rPr lang="en-US" sz="2400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number of 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particles</a:t>
            </a:r>
            <a:r>
              <a:rPr lang="en-US" sz="2400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do</a:t>
            </a:r>
            <a:endParaRPr lang="en-US" sz="2400" dirty="0">
              <a:ea typeface="Calibri" pitchFamily="34" charset="0"/>
              <a:cs typeface="Times New Roman" pitchFamily="18" charset="0"/>
            </a:endParaRPr>
          </a:p>
          <a:p>
            <a:r>
              <a:rPr lang="en-US" sz="2400" dirty="0">
                <a:solidFill>
                  <a:srgbClr val="FF006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3: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</a:t>
            </a:r>
            <a:r>
              <a:rPr lang="en-US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Calculate the 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fitness function </a:t>
            </a:r>
            <a:r>
              <a:rPr lang="en-US" sz="2400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</a:t>
            </a:r>
            <a:endParaRPr lang="en-US" sz="2400" dirty="0">
              <a:ea typeface="Calibri" pitchFamily="34" charset="0"/>
              <a:cs typeface="Times New Roman" pitchFamily="18" charset="0"/>
            </a:endParaRPr>
          </a:p>
          <a:p>
            <a:r>
              <a:rPr lang="en-US" sz="2400" dirty="0">
                <a:solidFill>
                  <a:srgbClr val="FF006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4: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Update personal best and global best of each particle</a:t>
            </a:r>
            <a:endParaRPr lang="en-US" sz="2400" dirty="0">
              <a:ea typeface="Calibri" pitchFamily="34" charset="0"/>
              <a:cs typeface="Times New Roman" pitchFamily="18" charset="0"/>
            </a:endParaRPr>
          </a:p>
          <a:p>
            <a:r>
              <a:rPr lang="en-US" sz="2400" dirty="0">
                <a:solidFill>
                  <a:srgbClr val="FF006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5: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Update velocity of the particle using Equation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endParaRPr lang="en-US" sz="2400" dirty="0">
              <a:solidFill>
                <a:srgbClr val="FF0000"/>
              </a:solidFill>
              <a:ea typeface="Calibri" pitchFamily="34" charset="0"/>
              <a:cs typeface="Times New Roman" pitchFamily="18" charset="0"/>
            </a:endParaRPr>
          </a:p>
          <a:p>
            <a:r>
              <a:rPr lang="en-US" sz="2400" dirty="0">
                <a:solidFill>
                  <a:srgbClr val="FF006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6: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Update the position of the </a:t>
            </a:r>
            <a:r>
              <a:rPr lang="en-US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particle using equation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endParaRPr lang="en-US" sz="2400" dirty="0">
              <a:solidFill>
                <a:srgbClr val="FF0000"/>
              </a:solidFill>
              <a:ea typeface="Calibri" pitchFamily="34" charset="0"/>
              <a:cs typeface="Times New Roman" pitchFamily="18" charset="0"/>
            </a:endParaRPr>
          </a:p>
          <a:p>
            <a:r>
              <a:rPr lang="en-US" sz="2400" dirty="0">
                <a:solidFill>
                  <a:srgbClr val="FF006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7: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</a:t>
            </a:r>
            <a:r>
              <a:rPr lang="en-US" sz="2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end for</a:t>
            </a:r>
            <a:endParaRPr lang="en-US" sz="2400" dirty="0">
              <a:ea typeface="Calibri" pitchFamily="34" charset="0"/>
              <a:cs typeface="Times New Roman" pitchFamily="18" charset="0"/>
            </a:endParaRPr>
          </a:p>
          <a:p>
            <a:r>
              <a:rPr lang="en-US" sz="2400" dirty="0">
                <a:solidFill>
                  <a:srgbClr val="FF006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8: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end while</a:t>
            </a:r>
            <a:endParaRPr lang="en-US" sz="2400" dirty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19AB15-BEE2-4540-93AA-0A619DEFD8CE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488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0000FF"/>
                </a:solidFill>
              </a:rPr>
              <a:t>Data Clustering Formulation</a:t>
            </a:r>
          </a:p>
        </p:txBody>
      </p:sp>
      <p:sp>
        <p:nvSpPr>
          <p:cNvPr id="13315" name="Rectangle 2"/>
          <p:cNvSpPr>
            <a:spLocks noChangeArrowheads="1"/>
          </p:cNvSpPr>
          <p:nvPr/>
        </p:nvSpPr>
        <p:spPr bwMode="auto">
          <a:xfrm>
            <a:off x="609600" y="1371600"/>
            <a:ext cx="7924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400" dirty="0">
                <a:latin typeface="Times" pitchFamily="18" charset="0"/>
                <a:cs typeface="Times" pitchFamily="18" charset="0"/>
              </a:rPr>
              <a:t>The aim is to partition unlabeled data to </a:t>
            </a:r>
            <a:r>
              <a:rPr lang="en-US" sz="2400" i="1" dirty="0">
                <a:latin typeface="Times" pitchFamily="18" charset="0"/>
                <a:cs typeface="Times" pitchFamily="18" charset="0"/>
              </a:rPr>
              <a:t>k</a:t>
            </a:r>
            <a:r>
              <a:rPr lang="en-US" sz="2400" dirty="0">
                <a:latin typeface="Times" pitchFamily="18" charset="0"/>
                <a:cs typeface="Times" pitchFamily="18" charset="0"/>
              </a:rPr>
              <a:t> </a:t>
            </a:r>
            <a:r>
              <a:rPr lang="en-US" sz="2400" dirty="0" smtClean="0">
                <a:latin typeface="Times" pitchFamily="18" charset="0"/>
                <a:cs typeface="Times" pitchFamily="18" charset="0"/>
              </a:rPr>
              <a:t>disjoint classes</a:t>
            </a:r>
            <a:endParaRPr lang="en-US" sz="2400" dirty="0">
              <a:latin typeface="Times" pitchFamily="18" charset="0"/>
              <a:cs typeface="Times" pitchFamily="18" charset="0"/>
            </a:endParaRPr>
          </a:p>
          <a:p>
            <a:r>
              <a:rPr lang="en-US" sz="2400" dirty="0" smtClean="0">
                <a:latin typeface="Times" pitchFamily="18" charset="0"/>
              </a:rPr>
              <a:t>by </a:t>
            </a:r>
            <a:r>
              <a:rPr lang="en-US" sz="2400" dirty="0" smtClean="0">
                <a:solidFill>
                  <a:srgbClr val="FF0000"/>
                </a:solidFill>
                <a:latin typeface="Times" pitchFamily="18" charset="0"/>
              </a:rPr>
              <a:t>optimizing</a:t>
            </a:r>
            <a:r>
              <a:rPr lang="en-US" sz="2400" dirty="0" smtClean="0">
                <a:latin typeface="Times" pitchFamily="18" charset="0"/>
              </a:rPr>
              <a:t> a criterion function ( square error function )</a:t>
            </a:r>
            <a:endParaRPr lang="en-US" sz="2400" dirty="0">
              <a:latin typeface="Times" pitchFamily="18" charset="0"/>
            </a:endParaRPr>
          </a:p>
        </p:txBody>
      </p:sp>
      <p:sp>
        <p:nvSpPr>
          <p:cNvPr id="13316" name="Rectangle 3"/>
          <p:cNvSpPr>
            <a:spLocks noChangeArrowheads="1"/>
          </p:cNvSpPr>
          <p:nvPr/>
        </p:nvSpPr>
        <p:spPr bwMode="auto">
          <a:xfrm>
            <a:off x="685800" y="2286000"/>
            <a:ext cx="7543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400" dirty="0">
                <a:solidFill>
                  <a:srgbClr val="FF0000"/>
                </a:solidFill>
                <a:latin typeface="Times" pitchFamily="18" charset="0"/>
              </a:rPr>
              <a:t>This is </a:t>
            </a:r>
            <a:r>
              <a:rPr lang="en-US" sz="2400" dirty="0" smtClean="0">
                <a:solidFill>
                  <a:srgbClr val="FF0000"/>
                </a:solidFill>
                <a:latin typeface="Times" pitchFamily="18" charset="0"/>
              </a:rPr>
              <a:t>achieved </a:t>
            </a:r>
            <a:r>
              <a:rPr lang="en-US" sz="2400" dirty="0">
                <a:solidFill>
                  <a:srgbClr val="FF0000"/>
                </a:solidFill>
                <a:latin typeface="Times" pitchFamily="18" charset="0"/>
              </a:rPr>
              <a:t>by </a:t>
            </a:r>
            <a:r>
              <a:rPr lang="en-US" sz="2400" dirty="0" smtClean="0">
                <a:solidFill>
                  <a:srgbClr val="FF0000"/>
                </a:solidFill>
                <a:latin typeface="Times" pitchFamily="18" charset="0"/>
              </a:rPr>
              <a:t>optimizing </a:t>
            </a:r>
            <a:r>
              <a:rPr lang="en-US" sz="2400" dirty="0">
                <a:solidFill>
                  <a:srgbClr val="FF0000"/>
                </a:solidFill>
                <a:latin typeface="Times" pitchFamily="18" charset="0"/>
              </a:rPr>
              <a:t>the </a:t>
            </a:r>
            <a:r>
              <a:rPr lang="en-US" sz="2400" dirty="0" smtClean="0">
                <a:solidFill>
                  <a:srgbClr val="FF0000"/>
                </a:solidFill>
                <a:latin typeface="Times" pitchFamily="18" charset="0"/>
              </a:rPr>
              <a:t>following objective</a:t>
            </a:r>
            <a:endParaRPr lang="en-US" sz="2400" dirty="0">
              <a:solidFill>
                <a:srgbClr val="FF0000"/>
              </a:solidFill>
              <a:latin typeface="Times" pitchFamily="18" charset="0"/>
            </a:endParaRPr>
          </a:p>
        </p:txBody>
      </p:sp>
      <p:sp>
        <p:nvSpPr>
          <p:cNvPr id="13318" name="Rectangle 5"/>
          <p:cNvSpPr>
            <a:spLocks noChangeArrowheads="1"/>
          </p:cNvSpPr>
          <p:nvPr/>
        </p:nvSpPr>
        <p:spPr bwMode="auto">
          <a:xfrm>
            <a:off x="1219200" y="4098925"/>
            <a:ext cx="5791200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/>
              <a:t>Where </a:t>
            </a:r>
            <a:r>
              <a:rPr lang="en-US" sz="2000" b="1" i="1" dirty="0" smtClean="0">
                <a:sym typeface="Symbol" pitchFamily="18" charset="2"/>
              </a:rPr>
              <a:t>x</a:t>
            </a:r>
            <a:r>
              <a:rPr lang="en-US" sz="2000" i="1" baseline="-25000" dirty="0" smtClean="0">
                <a:sym typeface="Symbol" pitchFamily="18" charset="2"/>
              </a:rPr>
              <a:t>i </a:t>
            </a:r>
            <a:r>
              <a:rPr lang="en-US" sz="2000" dirty="0" smtClean="0"/>
              <a:t>Where data pattern belong to cluster </a:t>
            </a:r>
            <a:r>
              <a:rPr lang="en-US" sz="2000" i="1" dirty="0" err="1" smtClean="0"/>
              <a:t>i</a:t>
            </a:r>
            <a:endParaRPr lang="en-US" sz="2000" i="1" dirty="0" smtClean="0"/>
          </a:p>
          <a:p>
            <a:r>
              <a:rPr lang="en-US" sz="2000" b="1" i="1" dirty="0" smtClean="0">
                <a:sym typeface="Symbol" pitchFamily="18" charset="2"/>
              </a:rPr>
              <a:t></a:t>
            </a:r>
            <a:r>
              <a:rPr lang="en-US" sz="2000" i="1" baseline="-25000" dirty="0" smtClean="0">
                <a:sym typeface="Symbol" pitchFamily="18" charset="2"/>
              </a:rPr>
              <a:t>j </a:t>
            </a:r>
            <a:r>
              <a:rPr lang="en-US" sz="2000" dirty="0" smtClean="0"/>
              <a:t>is the center of cluster </a:t>
            </a:r>
            <a:r>
              <a:rPr lang="en-US" sz="2000" i="1" dirty="0" smtClean="0"/>
              <a:t>j  </a:t>
            </a:r>
            <a:r>
              <a:rPr lang="en-US" sz="2000" dirty="0" smtClean="0"/>
              <a:t>and</a:t>
            </a:r>
            <a:r>
              <a:rPr lang="en-US" sz="2000" i="1" dirty="0" smtClean="0"/>
              <a:t>  k </a:t>
            </a:r>
            <a:r>
              <a:rPr lang="en-US" sz="2000" dirty="0" smtClean="0"/>
              <a:t>is number of clusters</a:t>
            </a:r>
            <a:endParaRPr lang="en-US" sz="2000" dirty="0"/>
          </a:p>
          <a:p>
            <a:endParaRPr lang="en-US" dirty="0"/>
          </a:p>
        </p:txBody>
      </p:sp>
      <p:pic>
        <p:nvPicPr>
          <p:cNvPr id="13319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3048000"/>
            <a:ext cx="3810000" cy="10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19AB15-BEE2-4540-93AA-0A619DEFD8CE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867770" y="5263515"/>
            <a:ext cx="7696200" cy="1052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lnSpc>
                <a:spcPct val="130000"/>
              </a:lnSpc>
            </a:pPr>
            <a:r>
              <a:rPr lang="en-US" altLang="zh-CN" sz="2400" dirty="0" smtClean="0">
                <a:ea typeface="宋体" pitchFamily="2" charset="-122"/>
              </a:rPr>
              <a:t>high </a:t>
            </a:r>
            <a:r>
              <a:rPr lang="en-US" altLang="zh-CN" sz="2400" u="sng" dirty="0" smtClean="0">
                <a:ea typeface="宋体" pitchFamily="2" charset="-122"/>
              </a:rPr>
              <a:t>intra-class</a:t>
            </a:r>
            <a:r>
              <a:rPr lang="en-US" altLang="zh-CN" sz="2400" dirty="0" smtClean="0">
                <a:ea typeface="宋体" pitchFamily="2" charset="-122"/>
              </a:rPr>
              <a:t> similarity: </a:t>
            </a:r>
            <a:r>
              <a:rPr lang="en-US" altLang="zh-CN" sz="2400" dirty="0" smtClean="0">
                <a:solidFill>
                  <a:srgbClr val="FF0000"/>
                </a:solidFill>
                <a:ea typeface="宋体" pitchFamily="2" charset="-122"/>
              </a:rPr>
              <a:t>maximize distances between clusters</a:t>
            </a:r>
          </a:p>
          <a:p>
            <a:pPr lvl="1" indent="-457200" eaLnBrk="1" hangingPunct="1">
              <a:lnSpc>
                <a:spcPct val="130000"/>
              </a:lnSpc>
            </a:pPr>
            <a:r>
              <a:rPr lang="en-US" altLang="zh-CN" sz="2400" dirty="0" smtClean="0">
                <a:ea typeface="宋体" pitchFamily="2" charset="-122"/>
              </a:rPr>
              <a:t>low </a:t>
            </a:r>
            <a:r>
              <a:rPr lang="en-US" altLang="zh-CN" sz="2400" u="sng" dirty="0" smtClean="0">
                <a:ea typeface="宋体" pitchFamily="2" charset="-122"/>
              </a:rPr>
              <a:t>inter-class</a:t>
            </a:r>
            <a:r>
              <a:rPr lang="en-US" altLang="zh-CN" sz="2400" dirty="0" smtClean="0">
                <a:ea typeface="宋体" pitchFamily="2" charset="-122"/>
              </a:rPr>
              <a:t> similarity: </a:t>
            </a:r>
            <a:r>
              <a:rPr lang="en-US" altLang="zh-CN" sz="2400" dirty="0" smtClean="0">
                <a:solidFill>
                  <a:srgbClr val="FF0000"/>
                </a:solidFill>
                <a:ea typeface="宋体" pitchFamily="2" charset="-122"/>
              </a:rPr>
              <a:t>minimize distances within clusters</a:t>
            </a:r>
            <a:endParaRPr lang="en-US" altLang="zh-CN" sz="2400" dirty="0" smtClean="0">
              <a:ea typeface="宋体" pitchFamily="2" charset="-12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92791" y="5060381"/>
            <a:ext cx="10118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" pitchFamily="18" charset="0"/>
              </a:rPr>
              <a:t>Result in</a:t>
            </a:r>
          </a:p>
        </p:txBody>
      </p:sp>
    </p:spTree>
    <p:extLst>
      <p:ext uri="{BB962C8B-B14F-4D97-AF65-F5344CB8AC3E}">
        <p14:creationId xmlns:p14="http://schemas.microsoft.com/office/powerpoint/2010/main" val="4183580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PSO  Clustering Algorithm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14400" y="1524000"/>
            <a:ext cx="73914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400" dirty="0" smtClean="0">
                <a:latin typeface="Times" pitchFamily="18" charset="0"/>
              </a:rPr>
              <a:t>Each </a:t>
            </a:r>
            <a:r>
              <a:rPr lang="en-US" sz="2400" dirty="0" smtClean="0">
                <a:solidFill>
                  <a:srgbClr val="FF0000"/>
                </a:solidFill>
                <a:latin typeface="Times" pitchFamily="18" charset="0"/>
              </a:rPr>
              <a:t>particle</a:t>
            </a:r>
            <a:r>
              <a:rPr lang="en-US" sz="2400" dirty="0" smtClean="0">
                <a:latin typeface="Times" pitchFamily="18" charset="0"/>
              </a:rPr>
              <a:t> maintains a vector </a:t>
            </a:r>
            <a:r>
              <a:rPr lang="en-US" sz="2400" b="1" i="1" dirty="0" smtClean="0">
                <a:latin typeface="Times" pitchFamily="18" charset="0"/>
              </a:rPr>
              <a:t>Vi = </a:t>
            </a:r>
            <a:r>
              <a:rPr lang="en-US" sz="2400" b="1" dirty="0" smtClean="0">
                <a:latin typeface="Times" pitchFamily="18" charset="0"/>
              </a:rPr>
              <a:t>(</a:t>
            </a:r>
            <a:r>
              <a:rPr lang="en-US" sz="2400" b="1" i="1" dirty="0" smtClean="0">
                <a:solidFill>
                  <a:srgbClr val="FF0000"/>
                </a:solidFill>
                <a:latin typeface="Times" pitchFamily="18" charset="0"/>
              </a:rPr>
              <a:t>C</a:t>
            </a:r>
            <a:r>
              <a:rPr lang="en-US" sz="2400" b="1" i="1" baseline="-25000" dirty="0" smtClean="0">
                <a:solidFill>
                  <a:srgbClr val="FF0000"/>
                </a:solidFill>
                <a:latin typeface="Times" pitchFamily="18" charset="0"/>
              </a:rPr>
              <a:t>1 </a:t>
            </a:r>
            <a:r>
              <a:rPr lang="en-US" sz="2400" b="1" i="1" dirty="0" smtClean="0">
                <a:solidFill>
                  <a:srgbClr val="FF0000"/>
                </a:solidFill>
                <a:latin typeface="Times" pitchFamily="18" charset="0"/>
              </a:rPr>
              <a:t>, C</a:t>
            </a:r>
            <a:r>
              <a:rPr lang="en-US" sz="2400" b="1" i="1" baseline="-25000" dirty="0" smtClean="0">
                <a:solidFill>
                  <a:srgbClr val="FF0000"/>
                </a:solidFill>
                <a:latin typeface="Times" pitchFamily="18" charset="0"/>
              </a:rPr>
              <a:t>2 </a:t>
            </a:r>
            <a:r>
              <a:rPr lang="en-US" sz="2400" b="1" i="1" dirty="0" smtClean="0">
                <a:solidFill>
                  <a:srgbClr val="FF0000"/>
                </a:solidFill>
                <a:latin typeface="Times" pitchFamily="18" charset="0"/>
              </a:rPr>
              <a:t>, …, </a:t>
            </a:r>
            <a:r>
              <a:rPr lang="en-US" sz="2400" b="1" i="1" dirty="0" err="1" smtClean="0">
                <a:solidFill>
                  <a:srgbClr val="FF0000"/>
                </a:solidFill>
                <a:latin typeface="Times" pitchFamily="18" charset="0"/>
              </a:rPr>
              <a:t>C</a:t>
            </a:r>
            <a:r>
              <a:rPr lang="en-US" sz="2400" b="1" i="1" baseline="-25000" dirty="0" err="1" smtClean="0">
                <a:solidFill>
                  <a:srgbClr val="FF0000"/>
                </a:solidFill>
                <a:latin typeface="Times" pitchFamily="18" charset="0"/>
              </a:rPr>
              <a:t>i</a:t>
            </a:r>
            <a:r>
              <a:rPr lang="en-US" sz="2400" b="1" i="1" baseline="-25000" dirty="0" smtClean="0">
                <a:solidFill>
                  <a:srgbClr val="FF0000"/>
                </a:solidFill>
                <a:latin typeface="Times" pitchFamily="18" charset="0"/>
              </a:rPr>
              <a:t> </a:t>
            </a:r>
            <a:r>
              <a:rPr lang="en-US" sz="2400" b="1" i="1" dirty="0" smtClean="0">
                <a:solidFill>
                  <a:srgbClr val="FF0000"/>
                </a:solidFill>
                <a:latin typeface="Times" pitchFamily="18" charset="0"/>
              </a:rPr>
              <a:t>, ..,   </a:t>
            </a:r>
          </a:p>
          <a:p>
            <a:r>
              <a:rPr lang="en-US" sz="2400" b="1" i="1" dirty="0" smtClean="0">
                <a:latin typeface="Times" pitchFamily="18" charset="0"/>
              </a:rPr>
              <a:t>   </a:t>
            </a:r>
            <a:r>
              <a:rPr lang="en-US" sz="2400" b="1" i="1" dirty="0" smtClean="0">
                <a:solidFill>
                  <a:srgbClr val="FF0000"/>
                </a:solidFill>
                <a:latin typeface="Times" pitchFamily="18" charset="0"/>
              </a:rPr>
              <a:t>C</a:t>
            </a:r>
            <a:r>
              <a:rPr lang="en-US" sz="2400" b="1" i="1" baseline="-25000" dirty="0" smtClean="0">
                <a:solidFill>
                  <a:srgbClr val="FF0000"/>
                </a:solidFill>
                <a:latin typeface="Times" pitchFamily="18" charset="0"/>
              </a:rPr>
              <a:t>k </a:t>
            </a:r>
            <a:r>
              <a:rPr lang="en-US" sz="2400" b="1" dirty="0" smtClean="0">
                <a:latin typeface="Times" pitchFamily="18" charset="0"/>
              </a:rPr>
              <a:t>),</a:t>
            </a:r>
            <a:r>
              <a:rPr lang="en-US" sz="2400" b="1" i="1" dirty="0" smtClean="0">
                <a:latin typeface="Times" pitchFamily="18" charset="0"/>
              </a:rPr>
              <a:t> </a:t>
            </a:r>
            <a:r>
              <a:rPr lang="en-US" sz="2400" dirty="0" smtClean="0">
                <a:latin typeface="Times" pitchFamily="18" charset="0"/>
              </a:rPr>
              <a:t>where </a:t>
            </a:r>
            <a:r>
              <a:rPr lang="en-US" sz="2400" b="1" i="1" dirty="0" err="1" smtClean="0">
                <a:solidFill>
                  <a:srgbClr val="FF0000"/>
                </a:solidFill>
                <a:latin typeface="Times" pitchFamily="18" charset="0"/>
              </a:rPr>
              <a:t>C</a:t>
            </a:r>
            <a:r>
              <a:rPr lang="en-US" sz="2400" b="1" i="1" baseline="-25000" dirty="0" err="1" smtClean="0">
                <a:solidFill>
                  <a:srgbClr val="FF0000"/>
                </a:solidFill>
                <a:latin typeface="Times" pitchFamily="18" charset="0"/>
              </a:rPr>
              <a:t>i</a:t>
            </a:r>
            <a:r>
              <a:rPr lang="en-US" sz="2400" baseline="-25000" dirty="0" smtClean="0">
                <a:solidFill>
                  <a:srgbClr val="FF0000"/>
                </a:solidFill>
                <a:latin typeface="Times" pitchFamily="18" charset="0"/>
              </a:rPr>
              <a:t> </a:t>
            </a:r>
            <a:r>
              <a:rPr lang="en-US" sz="2400" dirty="0" smtClean="0">
                <a:latin typeface="Times" pitchFamily="18" charset="0"/>
              </a:rPr>
              <a:t> represents  the  </a:t>
            </a:r>
            <a:r>
              <a:rPr lang="en-US" sz="2400" b="1" i="1" dirty="0" err="1" smtClean="0">
                <a:latin typeface="Times" pitchFamily="18" charset="0"/>
              </a:rPr>
              <a:t>i</a:t>
            </a:r>
            <a:r>
              <a:rPr lang="en-US" sz="2400" dirty="0" err="1" smtClean="0">
                <a:latin typeface="Times" pitchFamily="18" charset="0"/>
              </a:rPr>
              <a:t>th</a:t>
            </a:r>
            <a:r>
              <a:rPr lang="en-US" sz="2400" dirty="0" smtClean="0">
                <a:latin typeface="Times" pitchFamily="18" charset="0"/>
              </a:rPr>
              <a:t> cluster centroid vector </a:t>
            </a:r>
          </a:p>
          <a:p>
            <a:r>
              <a:rPr lang="en-US" sz="2400" dirty="0" smtClean="0">
                <a:latin typeface="Times" pitchFamily="18" charset="0"/>
              </a:rPr>
              <a:t>   and </a:t>
            </a:r>
            <a:r>
              <a:rPr lang="en-US" sz="2400" i="1" dirty="0" smtClean="0">
                <a:solidFill>
                  <a:srgbClr val="FF0000"/>
                </a:solidFill>
                <a:latin typeface="Times" pitchFamily="18" charset="0"/>
              </a:rPr>
              <a:t>k</a:t>
            </a:r>
            <a:r>
              <a:rPr lang="en-US" sz="2400" dirty="0" smtClean="0">
                <a:latin typeface="Times" pitchFamily="18" charset="0"/>
              </a:rPr>
              <a:t>  is  the  number  of  clusters.</a:t>
            </a:r>
          </a:p>
          <a:p>
            <a:endParaRPr lang="en-US" sz="2400" dirty="0" smtClean="0">
              <a:latin typeface="Times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2400" dirty="0" smtClean="0">
                <a:latin typeface="Times" pitchFamily="18" charset="0"/>
              </a:rPr>
              <a:t>The  particle adjusts the centroid vector’ position in the  </a:t>
            </a:r>
          </a:p>
          <a:p>
            <a:r>
              <a:rPr lang="en-US" sz="2400" dirty="0" smtClean="0">
                <a:latin typeface="Times" pitchFamily="18" charset="0"/>
              </a:rPr>
              <a:t>   vector space at each generation ( iteration )</a:t>
            </a:r>
          </a:p>
          <a:p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X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(t+1) = 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(t) + 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(t+1)  </a:t>
            </a:r>
          </a:p>
          <a:p>
            <a:endParaRPr lang="en-US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400" dirty="0" smtClean="0">
                <a:latin typeface="Times" pitchFamily="18" charset="0"/>
              </a:rPr>
              <a:t>For example : suppose the k= 4 , and the particle </a:t>
            </a:r>
            <a:r>
              <a:rPr lang="en-US" sz="2400" i="1" dirty="0" err="1" smtClean="0">
                <a:latin typeface="Times" pitchFamily="18" charset="0"/>
              </a:rPr>
              <a:t>i</a:t>
            </a:r>
            <a:r>
              <a:rPr lang="en-US" sz="2400" dirty="0" smtClean="0">
                <a:latin typeface="Times" pitchFamily="18" charset="0"/>
              </a:rPr>
              <a:t> </a:t>
            </a:r>
          </a:p>
          <a:p>
            <a:r>
              <a:rPr lang="en-US" sz="2400" dirty="0" smtClean="0">
                <a:latin typeface="Times" pitchFamily="18" charset="0"/>
              </a:rPr>
              <a:t>   maintain vector </a:t>
            </a:r>
            <a:r>
              <a:rPr lang="en-US" sz="2400" b="1" i="1" dirty="0" smtClean="0">
                <a:solidFill>
                  <a:srgbClr val="0000FF"/>
                </a:solidFill>
                <a:latin typeface="Times" pitchFamily="18" charset="0"/>
              </a:rPr>
              <a:t>Vi =</a:t>
            </a:r>
            <a:r>
              <a:rPr lang="en-US" sz="2400" dirty="0" smtClean="0">
                <a:solidFill>
                  <a:srgbClr val="0000FF"/>
                </a:solidFill>
                <a:latin typeface="Times" pitchFamily="18" charset="0"/>
              </a:rPr>
              <a:t>{(1,2), (3,5) ,(7,4) ,(8,2) } </a:t>
            </a:r>
            <a:r>
              <a:rPr lang="en-US" sz="2400" dirty="0" smtClean="0">
                <a:latin typeface="Times" pitchFamily="18" charset="0"/>
              </a:rPr>
              <a:t>at t =1</a:t>
            </a:r>
          </a:p>
          <a:p>
            <a:r>
              <a:rPr lang="en-US" sz="2400" dirty="0" smtClean="0">
                <a:latin typeface="Times" pitchFamily="18" charset="0"/>
              </a:rPr>
              <a:t>  at t = 2 , particle </a:t>
            </a:r>
            <a:r>
              <a:rPr lang="en-US" sz="2400" i="1" dirty="0" err="1" smtClean="0">
                <a:latin typeface="Times" pitchFamily="18" charset="0"/>
              </a:rPr>
              <a:t>i</a:t>
            </a:r>
            <a:r>
              <a:rPr lang="en-US" sz="2400" dirty="0" smtClean="0">
                <a:latin typeface="Times" pitchFamily="18" charset="0"/>
              </a:rPr>
              <a:t> update its vector </a:t>
            </a:r>
          </a:p>
          <a:p>
            <a:r>
              <a:rPr lang="en-US" sz="2400" b="1" i="1" dirty="0" smtClean="0">
                <a:solidFill>
                  <a:srgbClr val="0000FF"/>
                </a:solidFill>
                <a:latin typeface="Times" pitchFamily="18" charset="0"/>
              </a:rPr>
              <a:t>    Vi =</a:t>
            </a:r>
            <a:r>
              <a:rPr lang="en-US" sz="2400" dirty="0" smtClean="0">
                <a:solidFill>
                  <a:srgbClr val="0000FF"/>
                </a:solidFill>
                <a:latin typeface="Times" pitchFamily="18" charset="0"/>
              </a:rPr>
              <a:t>{(5,2), (9,4) ,(7,3) ,(6,5) }</a:t>
            </a:r>
          </a:p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</a:t>
            </a:r>
            <a:endParaRPr lang="en-US" sz="2400" dirty="0" smtClean="0"/>
          </a:p>
          <a:p>
            <a:endParaRPr lang="en-US" sz="2400" dirty="0">
              <a:latin typeface="Times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19AB15-BEE2-4540-93AA-0A619DEFD8CE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36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0000FF"/>
                </a:solidFill>
              </a:rPr>
              <a:t>PSO  Clustering Algorithm</a:t>
            </a:r>
          </a:p>
        </p:txBody>
      </p:sp>
      <p:sp>
        <p:nvSpPr>
          <p:cNvPr id="59393" name="Rectangle 1"/>
          <p:cNvSpPr>
            <a:spLocks noChangeArrowheads="1"/>
          </p:cNvSpPr>
          <p:nvPr/>
        </p:nvSpPr>
        <p:spPr bwMode="auto">
          <a:xfrm>
            <a:off x="762000" y="1340822"/>
            <a:ext cx="7772400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PSO Clustering Algorithm </a:t>
            </a:r>
            <a:r>
              <a:rPr lang="en-US" sz="2000" dirty="0" smtClean="0">
                <a:solidFill>
                  <a:srgbClr val="FF0000"/>
                </a:solidFill>
                <a:latin typeface="Times" pitchFamily="18" charset="0"/>
              </a:rPr>
              <a:t>[4]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pseudocode as follow: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Initialize each particle with 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random cluster centers.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  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for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iteration count = 1 to maximum iterations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do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      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for all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particle </a:t>
            </a:r>
            <a:r>
              <a:rPr kumimoji="0" lang="en-US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do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              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for all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pattern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kumimoji="0" lang="en-US" sz="20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p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in the dataset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do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Garamond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                          calculate Euclidean distance of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kumimoji="0" lang="en-US" sz="20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p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with all cluster center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Garamond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                          assign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kumimoji="0" lang="en-US" sz="20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p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to the cluster that have nearest center to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kumimoji="0" lang="en-US" sz="20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p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Garamond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              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end for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Garamond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             calculate the fitness function 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f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        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end for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           Find the personal best and global best position of each particle.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     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    Update cluster center according to velocity and coordinate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Cambria" pitchFamily="18" charset="0"/>
                <a:ea typeface="Calibri" pitchFamily="34" charset="0"/>
                <a:cs typeface="Times New Roman" pitchFamily="18" charset="0"/>
              </a:rPr>
              <a:t>          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updating formula of PSO.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end for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</a:endParaRPr>
          </a:p>
        </p:txBody>
      </p:sp>
      <p:pic>
        <p:nvPicPr>
          <p:cNvPr id="9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9200" y="4038600"/>
            <a:ext cx="1957387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19AB15-BEE2-4540-93AA-0A619DEFD8CE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548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23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80400" cy="552450"/>
          </a:xfrm>
        </p:spPr>
        <p:txBody>
          <a:bodyPr/>
          <a:lstStyle/>
          <a:p>
            <a:r>
              <a:rPr lang="en-US" sz="3600" dirty="0">
                <a:solidFill>
                  <a:srgbClr val="0000FF"/>
                </a:solidFill>
              </a:rPr>
              <a:t>K-means Clustering</a:t>
            </a:r>
          </a:p>
        </p:txBody>
      </p:sp>
      <p:sp>
        <p:nvSpPr>
          <p:cNvPr id="1592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8001000" cy="2590800"/>
          </a:xfrm>
        </p:spPr>
        <p:txBody>
          <a:bodyPr/>
          <a:lstStyle/>
          <a:p>
            <a:pPr marL="290513" indent="-290513"/>
            <a:r>
              <a:rPr lang="en-US" sz="2400" dirty="0" smtClean="0">
                <a:latin typeface="Times" pitchFamily="18" charset="0"/>
              </a:rPr>
              <a:t>Partitioning </a:t>
            </a:r>
            <a:r>
              <a:rPr lang="en-US" sz="2400" dirty="0">
                <a:latin typeface="Times" pitchFamily="18" charset="0"/>
              </a:rPr>
              <a:t>clustering approach </a:t>
            </a:r>
          </a:p>
          <a:p>
            <a:pPr marL="290513" indent="-290513"/>
            <a:r>
              <a:rPr lang="en-US" sz="2400" dirty="0">
                <a:latin typeface="Times" pitchFamily="18" charset="0"/>
              </a:rPr>
              <a:t>Each cluster is associated with a </a:t>
            </a:r>
            <a:r>
              <a:rPr lang="en-US" sz="2400" dirty="0">
                <a:solidFill>
                  <a:srgbClr val="FF0000"/>
                </a:solidFill>
                <a:latin typeface="Times" pitchFamily="18" charset="0"/>
              </a:rPr>
              <a:t>centroid</a:t>
            </a:r>
            <a:r>
              <a:rPr lang="en-US" sz="2400" dirty="0">
                <a:latin typeface="Times" pitchFamily="18" charset="0"/>
              </a:rPr>
              <a:t> (center point) </a:t>
            </a:r>
          </a:p>
          <a:p>
            <a:pPr marL="290513" indent="-290513"/>
            <a:r>
              <a:rPr lang="en-US" sz="2400" dirty="0">
                <a:latin typeface="Times" pitchFamily="18" charset="0"/>
              </a:rPr>
              <a:t>Each point is assigned to the cluster with the closest centroid</a:t>
            </a:r>
          </a:p>
          <a:p>
            <a:pPr marL="290513" indent="-290513"/>
            <a:r>
              <a:rPr lang="en-US" sz="2400" dirty="0">
                <a:latin typeface="Times" pitchFamily="18" charset="0"/>
              </a:rPr>
              <a:t>Number of clusters, K, must be specified</a:t>
            </a:r>
          </a:p>
          <a:p>
            <a:pPr marL="290513" indent="-290513"/>
            <a:r>
              <a:rPr lang="en-US" sz="2400" dirty="0">
                <a:latin typeface="Times" pitchFamily="18" charset="0"/>
              </a:rPr>
              <a:t>The basic algorithm is very </a:t>
            </a:r>
            <a:r>
              <a:rPr lang="en-US" sz="2400" dirty="0" smtClean="0">
                <a:latin typeface="Times" pitchFamily="18" charset="0"/>
              </a:rPr>
              <a:t>simple [</a:t>
            </a:r>
            <a:r>
              <a:rPr lang="en-US" sz="2400" dirty="0" smtClean="0">
                <a:solidFill>
                  <a:srgbClr val="FF0000"/>
                </a:solidFill>
                <a:latin typeface="Times" pitchFamily="18" charset="0"/>
              </a:rPr>
              <a:t>3</a:t>
            </a:r>
            <a:r>
              <a:rPr lang="en-US" sz="2400" dirty="0" smtClean="0">
                <a:latin typeface="Times" pitchFamily="18" charset="0"/>
              </a:rPr>
              <a:t>]</a:t>
            </a:r>
            <a:endParaRPr lang="en-US" sz="2400" dirty="0">
              <a:latin typeface="Times" pitchFamily="18" charset="0"/>
            </a:endParaRPr>
          </a:p>
        </p:txBody>
      </p:sp>
      <p:graphicFrame>
        <p:nvGraphicFramePr>
          <p:cNvPr id="1592324" name="Object 4"/>
          <p:cNvGraphicFramePr>
            <a:graphicFrameLocks noChangeAspect="1"/>
          </p:cNvGraphicFramePr>
          <p:nvPr/>
        </p:nvGraphicFramePr>
        <p:xfrm>
          <a:off x="685800" y="3733800"/>
          <a:ext cx="8153400" cy="211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2" name="Bitmap Image" r:id="rId3" imgW="9784928" imgH="3177815" progId="PBrush">
                  <p:embed/>
                </p:oleObj>
              </mc:Choice>
              <mc:Fallback>
                <p:oleObj name="Bitmap Image" r:id="rId3" imgW="9784928" imgH="3177815" progId="PBrush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t="20143"/>
                      <a:stretch>
                        <a:fillRect/>
                      </a:stretch>
                    </p:blipFill>
                    <p:spPr bwMode="auto">
                      <a:xfrm>
                        <a:off x="685800" y="3733800"/>
                        <a:ext cx="8153400" cy="2114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336BAD-FAED-4611-B0A0-AEFBAFB8F4A9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3358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Experimental Results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latin typeface="Times" pitchFamily="18" charset="0"/>
              </a:rPr>
              <a:t>The software implemented using </a:t>
            </a:r>
            <a:r>
              <a:rPr lang="en-US" sz="2800" dirty="0" err="1" smtClean="0">
                <a:latin typeface="Times" pitchFamily="18" charset="0"/>
              </a:rPr>
              <a:t>Matlab</a:t>
            </a:r>
            <a:endParaRPr lang="en-US" sz="2800" dirty="0" smtClean="0">
              <a:latin typeface="Times" pitchFamily="18" charset="0"/>
            </a:endParaRPr>
          </a:p>
          <a:p>
            <a:r>
              <a:rPr lang="en-US" sz="2800" dirty="0" smtClean="0">
                <a:latin typeface="Times" pitchFamily="18" charset="0"/>
              </a:rPr>
              <a:t>PSO clustering algorithm and Kmeans were tested using three type of data set</a:t>
            </a:r>
          </a:p>
          <a:p>
            <a:pPr marL="465138" lvl="0" indent="0">
              <a:spcBef>
                <a:spcPct val="0"/>
              </a:spcBef>
              <a:buClrTx/>
              <a:buFontTx/>
              <a:buChar char="-"/>
            </a:pPr>
            <a:r>
              <a:rPr lang="en-US" sz="2000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200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Large data set </a:t>
            </a:r>
          </a:p>
          <a:p>
            <a:pPr marL="465138" indent="0">
              <a:spcBef>
                <a:spcPct val="0"/>
              </a:spcBef>
              <a:buClrTx/>
              <a:buFontTx/>
              <a:buChar char="-"/>
            </a:pPr>
            <a:r>
              <a:rPr lang="en-US" sz="2200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Small data set</a:t>
            </a:r>
          </a:p>
          <a:p>
            <a:pPr marL="465138" indent="0">
              <a:spcBef>
                <a:spcPct val="0"/>
              </a:spcBef>
              <a:buClrTx/>
              <a:buFontTx/>
              <a:buChar char="-"/>
            </a:pPr>
            <a:r>
              <a:rPr lang="en-US" sz="2200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Small data set with noisy and outliers</a:t>
            </a:r>
          </a:p>
          <a:p>
            <a:pPr marL="0" lvl="0" indent="0">
              <a:spcBef>
                <a:spcPct val="0"/>
              </a:spcBef>
              <a:buClrTx/>
              <a:buFontTx/>
              <a:buChar char="-"/>
            </a:pPr>
            <a:endParaRPr lang="en-US" sz="2000" dirty="0" smtClean="0">
              <a:solidFill>
                <a:srgbClr val="0000FF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0">
              <a:spcBef>
                <a:spcPct val="0"/>
              </a:spcBef>
              <a:buClrTx/>
              <a:buFontTx/>
              <a:buChar char="-"/>
            </a:pPr>
            <a:endParaRPr lang="en-US" sz="2000" dirty="0" smtClean="0">
              <a:solidFill>
                <a:srgbClr val="0000FF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336BAD-FAED-4611-B0A0-AEFBAFB8F4A9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237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Experimental Results</a:t>
            </a:r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0" y="1447800"/>
            <a:ext cx="5486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" pitchFamily="18" charset="0"/>
              </a:rPr>
              <a:t>PSO generate high quality clustering</a:t>
            </a:r>
            <a:endParaRPr lang="en-US" sz="2400" dirty="0">
              <a:latin typeface="Times" pitchFamily="18" charset="0"/>
            </a:endParaRPr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2057400"/>
            <a:ext cx="4791075" cy="379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336BAD-FAED-4611-B0A0-AEFBAFB8F4A9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11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0" dirty="0" smtClean="0">
                <a:solidFill>
                  <a:srgbClr val="0000FF"/>
                </a:solidFill>
                <a:latin typeface="Arial" pitchFamily="34" charset="0"/>
              </a:rPr>
              <a:t>Particle Swarm Optimization (PSO)</a:t>
            </a:r>
            <a:endParaRPr lang="en-US" sz="4000" b="1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382000" cy="4389438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idea is similar to bird flocks searching for food.</a:t>
            </a:r>
          </a:p>
          <a:p>
            <a:pPr lvl="1" eaLnBrk="1" hangingPunct="1"/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Bird</a:t>
            </a:r>
            <a:r>
              <a:rPr lang="en-US" dirty="0" smtClean="0">
                <a:solidFill>
                  <a:srgbClr val="CCFF99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dirty="0" smtClean="0">
                <a:solidFill>
                  <a:srgbClr val="CCFF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particle,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Food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a solution</a:t>
            </a:r>
          </a:p>
          <a:p>
            <a:pPr lvl="1" eaLnBrk="1" hangingPunct="1"/>
            <a:r>
              <a:rPr lang="en-US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pbest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the best solution (fitness) a particle has achieved so far. </a:t>
            </a:r>
          </a:p>
          <a:p>
            <a:pPr lvl="1" eaLnBrk="1" hangingPunct="1"/>
            <a:r>
              <a:rPr lang="en-US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gbest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the global best solution of all particles within the swarm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336BAD-FAED-4611-B0A0-AEFBAFB8F4A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Experimental Results</a:t>
            </a:r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04800" y="1417638"/>
            <a:ext cx="5486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" pitchFamily="18" charset="0"/>
              </a:rPr>
              <a:t>PSO generate high quality clustering</a:t>
            </a:r>
            <a:endParaRPr lang="en-US" sz="2400" dirty="0">
              <a:latin typeface="Times" pitchFamily="18" charset="0"/>
            </a:endParaRPr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950054"/>
            <a:ext cx="4791075" cy="379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336BAD-FAED-4611-B0A0-AEFBAFB8F4A9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06561" y="2836491"/>
            <a:ext cx="3607673" cy="27198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5610015" y="5556338"/>
            <a:ext cx="2800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" pitchFamily="18" charset="0"/>
              </a:rPr>
              <a:t>PSO fitness at each iteration</a:t>
            </a:r>
          </a:p>
        </p:txBody>
      </p:sp>
      <p:pic>
        <p:nvPicPr>
          <p:cNvPr id="8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06561" y="1887464"/>
            <a:ext cx="3352800" cy="779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42243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Experimental Results</a:t>
            </a:r>
            <a:endParaRPr lang="en-US" dirty="0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2135832"/>
            <a:ext cx="4114800" cy="3394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336BAD-FAED-4611-B0A0-AEFBAFB8F4A9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2057400"/>
            <a:ext cx="3810000" cy="3394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5105400" y="5715272"/>
            <a:ext cx="30893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latin typeface="Times" pitchFamily="18" charset="0"/>
              </a:rPr>
              <a:t>Kmeans</a:t>
            </a:r>
            <a:r>
              <a:rPr lang="en-US" dirty="0">
                <a:latin typeface="Times" pitchFamily="18" charset="0"/>
              </a:rPr>
              <a:t> generate empty cluster</a:t>
            </a:r>
          </a:p>
        </p:txBody>
      </p:sp>
      <p:sp>
        <p:nvSpPr>
          <p:cNvPr id="8" name="Rectangle 7"/>
          <p:cNvSpPr/>
          <p:nvPr/>
        </p:nvSpPr>
        <p:spPr>
          <a:xfrm>
            <a:off x="823744" y="5715272"/>
            <a:ext cx="35958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latin typeface="Times" pitchFamily="18" charset="0"/>
              </a:rPr>
              <a:t>Kmeans</a:t>
            </a:r>
            <a:r>
              <a:rPr lang="en-US" dirty="0">
                <a:latin typeface="Times" pitchFamily="18" charset="0"/>
              </a:rPr>
              <a:t> </a:t>
            </a:r>
            <a:r>
              <a:rPr lang="en-US" dirty="0" smtClean="0">
                <a:latin typeface="Times" pitchFamily="18" charset="0"/>
              </a:rPr>
              <a:t>terminate at local </a:t>
            </a:r>
            <a:r>
              <a:rPr lang="en-US" dirty="0" err="1" smtClean="0">
                <a:latin typeface="Times" pitchFamily="18" charset="0"/>
              </a:rPr>
              <a:t>menimum</a:t>
            </a:r>
            <a:endParaRPr lang="en-US" dirty="0">
              <a:latin typeface="Times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59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PSO </a:t>
            </a:r>
            <a:r>
              <a:rPr lang="en-US" dirty="0" err="1" smtClean="0">
                <a:solidFill>
                  <a:srgbClr val="0000FF"/>
                </a:solidFill>
              </a:rPr>
              <a:t>vs</a:t>
            </a:r>
            <a:r>
              <a:rPr lang="en-US" dirty="0" smtClean="0">
                <a:solidFill>
                  <a:srgbClr val="0000FF"/>
                </a:solidFill>
              </a:rPr>
              <a:t> Kmeans</a:t>
            </a:r>
            <a:endParaRPr lang="en-US" dirty="0">
              <a:solidFill>
                <a:srgbClr val="0000FF"/>
              </a:solidFill>
            </a:endParaRPr>
          </a:p>
        </p:txBody>
      </p:sp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1975" y="1585913"/>
            <a:ext cx="8018463" cy="405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336BAD-FAED-4611-B0A0-AEFBAFB8F4A9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963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0000FF"/>
                </a:solidFill>
              </a:rPr>
              <a:t>PSO </a:t>
            </a:r>
            <a:r>
              <a:rPr lang="en-US" dirty="0" err="1" smtClean="0">
                <a:solidFill>
                  <a:srgbClr val="0000FF"/>
                </a:solidFill>
              </a:rPr>
              <a:t>vs</a:t>
            </a:r>
            <a:r>
              <a:rPr lang="en-US" dirty="0" smtClean="0">
                <a:solidFill>
                  <a:srgbClr val="0000FF"/>
                </a:solidFill>
              </a:rPr>
              <a:t> Kmeans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5603" name="Rectangle 4"/>
          <p:cNvSpPr>
            <a:spLocks noChangeArrowheads="1"/>
          </p:cNvSpPr>
          <p:nvPr/>
        </p:nvSpPr>
        <p:spPr bwMode="auto">
          <a:xfrm>
            <a:off x="1676400" y="1295400"/>
            <a:ext cx="5486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>
                <a:latin typeface="Times" pitchFamily="18" charset="0"/>
              </a:rPr>
              <a:t>PSO </a:t>
            </a:r>
            <a:r>
              <a:rPr lang="en-US" sz="2400" dirty="0" smtClean="0">
                <a:latin typeface="Times" pitchFamily="18" charset="0"/>
              </a:rPr>
              <a:t>terminate at </a:t>
            </a:r>
            <a:r>
              <a:rPr lang="en-US" sz="2400" dirty="0">
                <a:latin typeface="Times" pitchFamily="18" charset="0"/>
              </a:rPr>
              <a:t>global </a:t>
            </a:r>
            <a:r>
              <a:rPr lang="en-US" sz="2400" dirty="0" smtClean="0">
                <a:latin typeface="Times" pitchFamily="18" charset="0"/>
              </a:rPr>
              <a:t>minimum</a:t>
            </a:r>
          </a:p>
          <a:p>
            <a:r>
              <a:rPr lang="en-US" sz="2400" dirty="0" smtClean="0">
                <a:latin typeface="Times" pitchFamily="18" charset="0"/>
              </a:rPr>
              <a:t>Kmeans often terminates at local minimum</a:t>
            </a:r>
            <a:endParaRPr lang="en-US" sz="2400" dirty="0">
              <a:latin typeface="Times" pitchFamily="18" charset="0"/>
            </a:endParaRPr>
          </a:p>
        </p:txBody>
      </p:sp>
      <p:pic>
        <p:nvPicPr>
          <p:cNvPr id="7168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209800"/>
            <a:ext cx="80772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1371600" y="5486400"/>
            <a:ext cx="6629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/>
              <a:t>PSO </a:t>
            </a:r>
            <a:r>
              <a:rPr lang="en-US" sz="2400" dirty="0" smtClean="0"/>
              <a:t>Clustering                             Kmeans Clustering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336BAD-FAED-4611-B0A0-AEFBAFB8F4A9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28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Experimental Results</a:t>
            </a:r>
            <a:endParaRPr lang="en-US" dirty="0"/>
          </a:p>
        </p:txBody>
      </p:sp>
      <p:pic>
        <p:nvPicPr>
          <p:cNvPr id="4608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2286000"/>
            <a:ext cx="4742857" cy="3828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219200" y="1600200"/>
            <a:ext cx="6781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31775" indent="-231775">
              <a:tabLst>
                <a:tab pos="231775" algn="l"/>
              </a:tabLst>
            </a:pPr>
            <a:r>
              <a:rPr lang="en-US" sz="2400" dirty="0" smtClean="0">
                <a:latin typeface="Times" pitchFamily="18" charset="0"/>
              </a:rPr>
              <a:t>PSO clustering does not affected by noisy and outlier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336BAD-FAED-4611-B0A0-AEFBAFB8F4A9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977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Kmeans Clustering</a:t>
            </a:r>
            <a:endParaRPr lang="en-US" dirty="0">
              <a:solidFill>
                <a:srgbClr val="0000FF"/>
              </a:solidFill>
            </a:endParaRPr>
          </a:p>
        </p:txBody>
      </p:sp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362200"/>
            <a:ext cx="8077201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533400" y="1524000"/>
            <a:ext cx="6172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indent="-231775">
              <a:tabLst>
                <a:tab pos="231775" algn="l"/>
              </a:tabLst>
            </a:pPr>
            <a:r>
              <a:rPr lang="en-US" sz="2400" dirty="0" smtClean="0">
                <a:latin typeface="Times" pitchFamily="18" charset="0"/>
              </a:rPr>
              <a:t>Kmeans affected by noisy data and outlier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336BAD-FAED-4611-B0A0-AEFBAFB8F4A9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949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Conclusion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382000" cy="5181600"/>
          </a:xfrm>
        </p:spPr>
        <p:txBody>
          <a:bodyPr/>
          <a:lstStyle/>
          <a:p>
            <a:pPr marL="231775" indent="-231775">
              <a:tabLst>
                <a:tab pos="231775" algn="l"/>
              </a:tabLst>
            </a:pPr>
            <a:r>
              <a:rPr lang="en-US" sz="2200" b="1" dirty="0" smtClean="0"/>
              <a:t>Swarm Intelligence is population based search technique.</a:t>
            </a:r>
          </a:p>
          <a:p>
            <a:pPr marL="0" indent="0">
              <a:buNone/>
              <a:tabLst>
                <a:tab pos="231775" algn="l"/>
              </a:tabLst>
            </a:pPr>
            <a:endParaRPr lang="en-US" sz="2200" b="1" dirty="0" smtClean="0"/>
          </a:p>
          <a:p>
            <a:pPr marL="231775" indent="-231775">
              <a:tabLst>
                <a:tab pos="231775" algn="l"/>
              </a:tabLst>
            </a:pPr>
            <a:r>
              <a:rPr lang="en-US" sz="2200" b="1" dirty="0" smtClean="0"/>
              <a:t>PSO is robust stochastic optimization technique and can be applied for data clustering. </a:t>
            </a:r>
          </a:p>
          <a:p>
            <a:pPr marL="231775" indent="-231775">
              <a:tabLst>
                <a:tab pos="231775" algn="l"/>
              </a:tabLst>
            </a:pPr>
            <a:endParaRPr lang="en-US" sz="2200" b="1" dirty="0" smtClean="0"/>
          </a:p>
          <a:p>
            <a:pPr marL="231775" indent="-231775">
              <a:tabLst>
                <a:tab pos="231775" algn="l"/>
              </a:tabLst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ACO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algorithm, the optimization problem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must be written in the form of path finding with a weighted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graph</a:t>
            </a:r>
          </a:p>
          <a:p>
            <a:pPr marL="0" indent="0">
              <a:buNone/>
              <a:tabLst>
                <a:tab pos="231775" algn="l"/>
              </a:tabLst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31775" indent="-231775">
              <a:tabLst>
                <a:tab pos="231775" algn="l"/>
              </a:tabLst>
            </a:pPr>
            <a:r>
              <a:rPr lang="en-US" sz="2200" b="1" dirty="0" smtClean="0"/>
              <a:t>PSO clustering algorithm avoid the problems that arise with Kmeans clustering such as terminating at local minimum, generating empty clusters and sensitivity to noisy data and outliers.</a:t>
            </a:r>
          </a:p>
          <a:p>
            <a:pPr marL="231775" indent="-231775">
              <a:tabLst>
                <a:tab pos="231775" algn="l"/>
              </a:tabLst>
            </a:pPr>
            <a:endParaRPr lang="en-US" sz="2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336BAD-FAED-4611-B0A0-AEFBAFB8F4A9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1"/>
          <p:cNvSpPr>
            <a:spLocks noChangeArrowheads="1"/>
          </p:cNvSpPr>
          <p:nvPr/>
        </p:nvSpPr>
        <p:spPr bwMode="auto">
          <a:xfrm>
            <a:off x="914400" y="1191399"/>
            <a:ext cx="7467600" cy="461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References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[1]  </a:t>
            </a:r>
            <a:r>
              <a:rPr lang="en-US" altLang="en-US" sz="1600" b="1" i="1" dirty="0" smtClean="0">
                <a:solidFill>
                  <a:srgbClr val="0000FF"/>
                </a:solidFill>
              </a:rPr>
              <a:t> </a:t>
            </a:r>
            <a:r>
              <a:rPr lang="en-US" altLang="en-US" sz="1600" dirty="0" smtClean="0">
                <a:latin typeface="Times" panose="02020603050405020304" pitchFamily="18" charset="0"/>
                <a:cs typeface="Times" panose="02020603050405020304" pitchFamily="18" charset="0"/>
              </a:rPr>
              <a:t>Ant Colony Optimization website, http</a:t>
            </a:r>
            <a:r>
              <a:rPr lang="en-US" altLang="en-US" sz="1600" dirty="0">
                <a:latin typeface="Times" panose="02020603050405020304" pitchFamily="18" charset="0"/>
                <a:cs typeface="Times" panose="02020603050405020304" pitchFamily="18" charset="0"/>
              </a:rPr>
              <a:t>://iridia.ulb.ac.be/~mdorigo/ACO/about.html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r>
              <a:rPr lang="en-US" sz="1600" dirty="0" smtClean="0"/>
              <a:t>[2]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J. Kennedy and R.C. Eberhart,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aramond"/>
                <a:ea typeface="Calibri" pitchFamily="34" charset="0"/>
                <a:cs typeface="Times New Roman" pitchFamily="18" charset="0"/>
              </a:rPr>
              <a:t>“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Particle swarm optimization,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aramond"/>
                <a:ea typeface="Calibri" pitchFamily="34" charset="0"/>
                <a:cs typeface="Times New Roman" pitchFamily="18" charset="0"/>
              </a:rPr>
              <a:t>”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in IEEE Int. Conf.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on Neural Networks., Perth, Australia, vol. 4, 1995, pp. 1942-1948.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[3]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J. Ham and M. Kamber,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aramond"/>
                <a:ea typeface="Calibri" pitchFamily="34" charset="0"/>
                <a:cs typeface="Times New Roman" pitchFamily="18" charset="0"/>
              </a:rPr>
              <a:t>“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Data mining: concepts and techniques (2nd edition,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aramond"/>
                <a:ea typeface="Calibri" pitchFamily="34" charset="0"/>
                <a:cs typeface="Times New Roman" pitchFamily="18" charset="0"/>
              </a:rPr>
              <a:t>”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Morgan Kaufman Publishers, pp. 1-6, 2006.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[4] Van der Merwe, D. W. and Engelbrecht, A. P. “Data clustering using particle swarm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optimization”. Proceedings of IEEE Congress on Evolutionary Computation 2003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(CEC 2003), Canbella, Australia. pp. 215-220, 2003.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[5]  </a:t>
            </a:r>
            <a:r>
              <a:rPr lang="en-US" sz="1600" dirty="0" smtClean="0">
                <a:latin typeface="Times" panose="02020603050405020304" pitchFamily="18" charset="0"/>
                <a:cs typeface="Times" panose="02020603050405020304" pitchFamily="18" charset="0"/>
              </a:rPr>
              <a:t>E</a:t>
            </a:r>
            <a:r>
              <a:rPr lang="en-US" sz="1600" dirty="0">
                <a:latin typeface="Times" panose="02020603050405020304" pitchFamily="18" charset="0"/>
                <a:cs typeface="Times" panose="02020603050405020304" pitchFamily="18" charset="0"/>
              </a:rPr>
              <a:t>. </a:t>
            </a:r>
            <a:r>
              <a:rPr lang="en-US" sz="1600" dirty="0" err="1">
                <a:latin typeface="Times" panose="02020603050405020304" pitchFamily="18" charset="0"/>
                <a:cs typeface="Times" panose="02020603050405020304" pitchFamily="18" charset="0"/>
              </a:rPr>
              <a:t>Bonabeau</a:t>
            </a:r>
            <a:r>
              <a:rPr lang="en-US" sz="1600" dirty="0">
                <a:latin typeface="Times" panose="02020603050405020304" pitchFamily="18" charset="0"/>
                <a:cs typeface="Times" panose="02020603050405020304" pitchFamily="18" charset="0"/>
              </a:rPr>
              <a:t>, M. </a:t>
            </a:r>
            <a:r>
              <a:rPr lang="en-US" sz="1600" dirty="0" err="1">
                <a:latin typeface="Times" panose="02020603050405020304" pitchFamily="18" charset="0"/>
                <a:cs typeface="Times" panose="02020603050405020304" pitchFamily="18" charset="0"/>
              </a:rPr>
              <a:t>Dorigo</a:t>
            </a:r>
            <a:r>
              <a:rPr lang="en-US" sz="1600" dirty="0">
                <a:latin typeface="Times" panose="02020603050405020304" pitchFamily="18" charset="0"/>
                <a:cs typeface="Times" panose="02020603050405020304" pitchFamily="18" charset="0"/>
              </a:rPr>
              <a:t>, and G. </a:t>
            </a:r>
            <a:r>
              <a:rPr lang="en-US" sz="1600" dirty="0" err="1">
                <a:latin typeface="Times" panose="02020603050405020304" pitchFamily="18" charset="0"/>
                <a:cs typeface="Times" panose="02020603050405020304" pitchFamily="18" charset="0"/>
              </a:rPr>
              <a:t>Theraulaz</a:t>
            </a:r>
            <a:r>
              <a:rPr lang="en-US" sz="1600" dirty="0">
                <a:latin typeface="Times" panose="02020603050405020304" pitchFamily="18" charset="0"/>
                <a:cs typeface="Times" panose="02020603050405020304" pitchFamily="18" charset="0"/>
              </a:rPr>
              <a:t>. Swarm Intelligence: From Natural to </a:t>
            </a:r>
            <a:r>
              <a:rPr lang="en-US" sz="1600" dirty="0" smtClean="0">
                <a:latin typeface="Times" panose="02020603050405020304" pitchFamily="18" charset="0"/>
                <a:cs typeface="Times" panose="02020603050405020304" pitchFamily="18" charset="0"/>
              </a:rPr>
              <a:t>  </a:t>
            </a:r>
          </a:p>
          <a:p>
            <a:r>
              <a:rPr lang="en-US" sz="1600" dirty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sz="1600" dirty="0" smtClean="0">
                <a:latin typeface="Times" panose="02020603050405020304" pitchFamily="18" charset="0"/>
                <a:cs typeface="Times" panose="02020603050405020304" pitchFamily="18" charset="0"/>
              </a:rPr>
              <a:t>     Artificial </a:t>
            </a:r>
            <a:r>
              <a:rPr lang="en-US" sz="1600" dirty="0">
                <a:latin typeface="Times" panose="02020603050405020304" pitchFamily="18" charset="0"/>
                <a:cs typeface="Times" panose="02020603050405020304" pitchFamily="18" charset="0"/>
              </a:rPr>
              <a:t>System. Oxford University Press, New York, 1999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336BAD-FAED-4611-B0A0-AEFBAFB8F4A9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147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ko-KR" sz="4000" b="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PSO Search Scheme</a:t>
            </a:r>
            <a:endParaRPr lang="en-US" sz="40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762000" y="1905000"/>
            <a:ext cx="7910513" cy="149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ts val="1300"/>
              <a:buFont typeface="Wingdings" pitchFamily="2" charset="2"/>
              <a:buNone/>
              <a:defRPr/>
            </a:pPr>
            <a:r>
              <a:rPr lang="en-US" altLang="ko-KR" sz="2000" b="1" kern="0" dirty="0">
                <a:solidFill>
                  <a:srgbClr val="0033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Franklin Gothic Demi" pitchFamily="34" charset="0"/>
                <a:ea typeface="PMingLiU" pitchFamily="18" charset="-120"/>
              </a:rPr>
              <a:t>- </a:t>
            </a:r>
            <a:r>
              <a:rPr lang="en-US" altLang="ko-KR" sz="2400" b="1" kern="0" dirty="0" err="1">
                <a:solidFill>
                  <a:srgbClr val="0033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pbest</a:t>
            </a:r>
            <a:r>
              <a:rPr lang="en-US" altLang="ko-KR" sz="24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  :  the best solution achieved so far by </a:t>
            </a:r>
            <a:r>
              <a:rPr lang="en-US" altLang="ko-KR" sz="24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that particle</a:t>
            </a:r>
            <a:r>
              <a:rPr lang="en-US" altLang="ko-KR" sz="24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. 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ts val="1300"/>
              <a:buFont typeface="Wingdings" pitchFamily="2" charset="2"/>
              <a:buNone/>
              <a:defRPr/>
            </a:pPr>
            <a:r>
              <a:rPr lang="en-US" altLang="ko-KR" sz="2400" b="1" kern="0" dirty="0">
                <a:solidFill>
                  <a:srgbClr val="0033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- </a:t>
            </a:r>
            <a:r>
              <a:rPr lang="en-US" altLang="ko-KR" sz="2400" b="1" kern="0" dirty="0" err="1">
                <a:solidFill>
                  <a:srgbClr val="0033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gbest</a:t>
            </a:r>
            <a:r>
              <a:rPr lang="en-US" altLang="ko-KR" sz="24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  :  the best value obtained so far by </a:t>
            </a:r>
            <a:r>
              <a:rPr lang="en-US" altLang="ko-KR" sz="24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any particle </a:t>
            </a:r>
            <a:r>
              <a:rPr lang="en-US" altLang="ko-KR" sz="24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in the          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ts val="1300"/>
              <a:buFont typeface="Wingdings" pitchFamily="2" charset="2"/>
              <a:buNone/>
              <a:defRPr/>
            </a:pPr>
            <a:r>
              <a:rPr lang="en-US" altLang="ko-KR" sz="24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                 neighborhood of that particle.</a:t>
            </a:r>
            <a:endParaRPr lang="ko-KR" altLang="ko-KR" sz="2400" kern="0" dirty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6" name="Rectangle 6"/>
          <p:cNvSpPr>
            <a:spLocks noChangeArrowheads="1"/>
          </p:cNvSpPr>
          <p:nvPr/>
        </p:nvSpPr>
        <p:spPr bwMode="auto">
          <a:xfrm>
            <a:off x="838200" y="3810000"/>
            <a:ext cx="7315200" cy="156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buClr>
                <a:schemeClr val="tx1"/>
              </a:buClr>
              <a:buSzPts val="1800"/>
              <a:buFontTx/>
              <a:buChar char="-"/>
            </a:pPr>
            <a:r>
              <a:rPr lang="en-US" altLang="ko-KR" sz="2000" dirty="0">
                <a:latin typeface="Franklin Gothic Demi" pitchFamily="34" charset="0"/>
                <a:ea typeface="굴림" pitchFamily="34" charset="-127"/>
              </a:rPr>
              <a:t> </a:t>
            </a:r>
            <a:r>
              <a:rPr lang="en-US" altLang="ko-KR" sz="2400" dirty="0"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The basic concept of PSO lies in </a:t>
            </a:r>
            <a:r>
              <a:rPr lang="en-US" altLang="ko-KR" sz="2400" dirty="0" smtClean="0"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accelerating  </a:t>
            </a:r>
            <a:r>
              <a:rPr lang="en-US" altLang="ko-KR" sz="2400" dirty="0"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each </a:t>
            </a:r>
            <a:r>
              <a:rPr lang="en-US" altLang="ko-KR" sz="2400" dirty="0" smtClean="0"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  </a:t>
            </a:r>
          </a:p>
          <a:p>
            <a:pPr>
              <a:buClr>
                <a:schemeClr val="tx1"/>
              </a:buClr>
              <a:buSzPts val="1800"/>
            </a:pPr>
            <a:r>
              <a:rPr lang="en-US" altLang="ko-KR" sz="2400" dirty="0"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 </a:t>
            </a:r>
            <a:r>
              <a:rPr lang="en-US" altLang="ko-KR" sz="2400" dirty="0" smtClean="0"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  particle </a:t>
            </a:r>
            <a:r>
              <a:rPr lang="en-US" altLang="ko-KR" sz="2400" dirty="0"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toward its </a:t>
            </a:r>
            <a:r>
              <a:rPr lang="en-US" altLang="ko-KR" sz="2400" dirty="0" err="1">
                <a:solidFill>
                  <a:srgbClr val="0033CC"/>
                </a:solidFill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pbest</a:t>
            </a:r>
            <a:r>
              <a:rPr lang="en-US" altLang="ko-KR" sz="2400" dirty="0"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 and the </a:t>
            </a:r>
            <a:r>
              <a:rPr lang="en-US" altLang="ko-KR" sz="2400" dirty="0" err="1" smtClean="0">
                <a:solidFill>
                  <a:srgbClr val="0033CC"/>
                </a:solidFill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gbest</a:t>
            </a:r>
            <a:r>
              <a:rPr lang="en-US" altLang="ko-KR" sz="2400" dirty="0" smtClean="0"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 </a:t>
            </a:r>
            <a:r>
              <a:rPr lang="en-US" altLang="ko-KR" sz="2400" dirty="0"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locations, with a </a:t>
            </a:r>
            <a:r>
              <a:rPr lang="en-US" altLang="ko-KR" sz="2400" dirty="0" smtClean="0"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    </a:t>
            </a:r>
          </a:p>
          <a:p>
            <a:pPr>
              <a:buClr>
                <a:schemeClr val="tx1"/>
              </a:buClr>
              <a:buSzPts val="1800"/>
            </a:pPr>
            <a:r>
              <a:rPr lang="en-US" altLang="ko-KR" sz="2400" dirty="0">
                <a:solidFill>
                  <a:srgbClr val="CC3300"/>
                </a:solidFill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 </a:t>
            </a:r>
            <a:r>
              <a:rPr lang="en-US" altLang="ko-KR" sz="2400" dirty="0" smtClean="0">
                <a:solidFill>
                  <a:srgbClr val="CC3300"/>
                </a:solidFill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  </a:t>
            </a:r>
            <a:r>
              <a:rPr lang="en-US" altLang="ko-KR" sz="2400" dirty="0" smtClean="0">
                <a:solidFill>
                  <a:srgbClr val="FF0000"/>
                </a:solidFill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random </a:t>
            </a:r>
            <a:r>
              <a:rPr lang="en-US" altLang="ko-KR" sz="2400" dirty="0">
                <a:solidFill>
                  <a:srgbClr val="FF0000"/>
                </a:solidFill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weighted </a:t>
            </a:r>
            <a:r>
              <a:rPr lang="en-US" altLang="ko-KR" sz="2400" dirty="0" smtClean="0">
                <a:solidFill>
                  <a:srgbClr val="FF0000"/>
                </a:solidFill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  </a:t>
            </a:r>
            <a:r>
              <a:rPr lang="en-US" altLang="ko-KR" sz="2400" dirty="0">
                <a:solidFill>
                  <a:srgbClr val="FF0000"/>
                </a:solidFill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acceleration</a:t>
            </a:r>
            <a:r>
              <a:rPr lang="en-US" altLang="ko-KR" sz="2400" dirty="0"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 at each time.</a:t>
            </a:r>
            <a:endParaRPr lang="ko-KR" altLang="ko-KR" sz="2400" dirty="0">
              <a:latin typeface="Times New Roman" pitchFamily="18" charset="0"/>
              <a:ea typeface="굴림" pitchFamily="34" charset="-127"/>
              <a:cs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CECE0E-BE0A-46B5-A0E9-9D09E0D3160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ko-KR" sz="4000" b="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PSO Search Scheme</a:t>
            </a:r>
            <a:endParaRPr lang="en-US" sz="40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CECE0E-BE0A-46B5-A0E9-9D09E0D31608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876300" y="3339123"/>
            <a:ext cx="7010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accent1"/>
              </a:buClr>
              <a:buSzPts val="1300"/>
              <a:buFont typeface="Wingdings" pitchFamily="2" charset="2"/>
              <a:buNone/>
              <a:defRPr/>
            </a:pPr>
            <a:r>
              <a:rPr lang="en-US" altLang="ko-KR" sz="2400" kern="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- Each </a:t>
            </a:r>
            <a:r>
              <a:rPr lang="en-US" altLang="ko-KR" sz="24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particle is treated as a point (candidate solution) in a</a:t>
            </a:r>
            <a:r>
              <a:rPr lang="en-US" altLang="ko-KR" sz="2400" kern="0" dirty="0">
                <a:solidFill>
                  <a:srgbClr val="0033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  N-dimensional </a:t>
            </a:r>
            <a:r>
              <a:rPr lang="en-US" altLang="ko-KR" sz="24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space which adjusts its </a:t>
            </a:r>
            <a:r>
              <a:rPr lang="en-US" altLang="ko-KR" sz="2400" kern="0" dirty="0">
                <a:solidFill>
                  <a:srgbClr val="0033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“flying”</a:t>
            </a:r>
            <a:r>
              <a:rPr lang="en-US" altLang="ko-KR" sz="24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 according to its </a:t>
            </a:r>
            <a:r>
              <a:rPr lang="en-US" altLang="ko-KR" sz="24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own</a:t>
            </a:r>
            <a:r>
              <a:rPr lang="en-US" altLang="ko-KR" sz="2400" kern="0" dirty="0">
                <a:solidFill>
                  <a:srgbClr val="CC33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 </a:t>
            </a:r>
            <a:r>
              <a:rPr lang="en-US" altLang="ko-KR" sz="24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flying experience </a:t>
            </a:r>
            <a:r>
              <a:rPr lang="en-US" altLang="ko-KR" sz="24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as well as the </a:t>
            </a:r>
            <a:r>
              <a:rPr lang="en-US" altLang="ko-KR" sz="24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flying experience of other particles</a:t>
            </a:r>
            <a:r>
              <a:rPr lang="en-US" altLang="ko-KR" sz="24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.</a:t>
            </a:r>
            <a:endParaRPr lang="ko-KR" altLang="ko-KR" sz="2400" kern="0" dirty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76300" y="1556926"/>
            <a:ext cx="7239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ts val="0"/>
              </a:spcBef>
              <a:buClr>
                <a:schemeClr val="accent1"/>
              </a:buClr>
              <a:buSzPts val="1300"/>
              <a:buFont typeface="Wingdings" pitchFamily="2" charset="2"/>
              <a:buNone/>
              <a:defRPr/>
            </a:pPr>
            <a:r>
              <a:rPr lang="en-US" altLang="ko-KR" sz="2400" kern="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- PSO </a:t>
            </a:r>
            <a:r>
              <a:rPr lang="en-US" altLang="ko-KR" sz="24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uses a number of agents, i.e., </a:t>
            </a:r>
            <a:r>
              <a:rPr lang="en-US" altLang="ko-KR" sz="2400" kern="0" dirty="0">
                <a:solidFill>
                  <a:srgbClr val="0033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particles</a:t>
            </a:r>
            <a:r>
              <a:rPr lang="en-US" altLang="ko-KR" sz="24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, </a:t>
            </a:r>
            <a:r>
              <a:rPr lang="en-US" altLang="ko-KR" sz="2400" kern="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that constitute </a:t>
            </a:r>
            <a:r>
              <a:rPr lang="en-US" altLang="ko-KR" sz="24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a swarm  </a:t>
            </a:r>
            <a:r>
              <a:rPr lang="en-US" altLang="ko-KR" sz="2400" kern="0" dirty="0">
                <a:solidFill>
                  <a:srgbClr val="0033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flying </a:t>
            </a:r>
            <a:r>
              <a:rPr lang="en-US" altLang="ko-KR" sz="24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in the search space </a:t>
            </a:r>
            <a:r>
              <a:rPr lang="en-US" altLang="ko-KR" sz="2400" kern="0" dirty="0">
                <a:solidFill>
                  <a:srgbClr val="0033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looking for the </a:t>
            </a:r>
            <a:r>
              <a:rPr lang="en-US" altLang="ko-KR" sz="24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best solution</a:t>
            </a:r>
            <a:r>
              <a:rPr lang="en-US" altLang="ko-KR" sz="24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83270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434" name="Straight Arrow Connector 4"/>
          <p:cNvCxnSpPr>
            <a:cxnSpLocks noChangeShapeType="1"/>
          </p:cNvCxnSpPr>
          <p:nvPr/>
        </p:nvCxnSpPr>
        <p:spPr bwMode="auto">
          <a:xfrm rot="5400000" flipH="1" flipV="1">
            <a:off x="3357563" y="1714500"/>
            <a:ext cx="1857375" cy="1857375"/>
          </a:xfrm>
          <a:prstGeom prst="straightConnector1">
            <a:avLst/>
          </a:prstGeom>
          <a:noFill/>
          <a:ln w="41275" algn="ctr">
            <a:solidFill>
              <a:schemeClr val="tx1"/>
            </a:solidFill>
            <a:round/>
            <a:headEnd/>
            <a:tailEnd type="stealth" w="lg" len="lg"/>
          </a:ln>
        </p:spPr>
      </p:cxnSp>
      <p:cxnSp>
        <p:nvCxnSpPr>
          <p:cNvPr id="18435" name="Straight Arrow Connector 5"/>
          <p:cNvCxnSpPr>
            <a:cxnSpLocks noChangeShapeType="1"/>
          </p:cNvCxnSpPr>
          <p:nvPr/>
        </p:nvCxnSpPr>
        <p:spPr bwMode="auto">
          <a:xfrm>
            <a:off x="3357563" y="3571875"/>
            <a:ext cx="1062037" cy="419100"/>
          </a:xfrm>
          <a:prstGeom prst="straightConnector1">
            <a:avLst/>
          </a:prstGeom>
          <a:noFill/>
          <a:ln w="41275" algn="ctr">
            <a:solidFill>
              <a:schemeClr val="tx1"/>
            </a:solidFill>
            <a:round/>
            <a:headEnd/>
            <a:tailEnd type="stealth" w="lg" len="lg"/>
          </a:ln>
        </p:spPr>
      </p:cxnSp>
      <p:cxnSp>
        <p:nvCxnSpPr>
          <p:cNvPr id="18436" name="Straight Arrow Connector 7"/>
          <p:cNvCxnSpPr>
            <a:cxnSpLocks noChangeShapeType="1"/>
          </p:cNvCxnSpPr>
          <p:nvPr/>
        </p:nvCxnSpPr>
        <p:spPr bwMode="auto">
          <a:xfrm rot="5400000" flipH="1" flipV="1">
            <a:off x="2857501" y="2928937"/>
            <a:ext cx="1143000" cy="142875"/>
          </a:xfrm>
          <a:prstGeom prst="straightConnector1">
            <a:avLst/>
          </a:prstGeom>
          <a:noFill/>
          <a:ln w="41275" algn="ctr">
            <a:solidFill>
              <a:schemeClr val="tx1"/>
            </a:solidFill>
            <a:round/>
            <a:headEnd/>
            <a:tailEnd type="stealth" w="lg" len="lg"/>
          </a:ln>
        </p:spPr>
      </p:cxnSp>
      <p:cxnSp>
        <p:nvCxnSpPr>
          <p:cNvPr id="18437" name="Straight Arrow Connector 10"/>
          <p:cNvCxnSpPr>
            <a:cxnSpLocks noChangeShapeType="1"/>
          </p:cNvCxnSpPr>
          <p:nvPr/>
        </p:nvCxnSpPr>
        <p:spPr bwMode="auto">
          <a:xfrm flipV="1">
            <a:off x="3357563" y="2428875"/>
            <a:ext cx="2357437" cy="1143000"/>
          </a:xfrm>
          <a:prstGeom prst="straightConnector1">
            <a:avLst/>
          </a:prstGeom>
          <a:noFill/>
          <a:ln w="41275" algn="ctr">
            <a:solidFill>
              <a:srgbClr val="FF0000"/>
            </a:solidFill>
            <a:prstDash val="dash"/>
            <a:round/>
            <a:headEnd/>
            <a:tailEnd type="stealth" w="lg" len="lg"/>
          </a:ln>
        </p:spPr>
      </p:cxnSp>
      <p:sp>
        <p:nvSpPr>
          <p:cNvPr id="18441" name="TextBox 18"/>
          <p:cNvSpPr txBox="1">
            <a:spLocks noChangeArrowheads="1"/>
          </p:cNvSpPr>
          <p:nvPr/>
        </p:nvSpPr>
        <p:spPr bwMode="auto">
          <a:xfrm>
            <a:off x="5715000" y="2286000"/>
            <a:ext cx="2733675" cy="52387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/>
              <a:t>New Velocity</a:t>
            </a:r>
            <a:endParaRPr lang="th-TH" sz="2800" b="1" i="1"/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952500" y="3505200"/>
            <a:ext cx="2552700" cy="769441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 dirty="0"/>
              <a:t>Position </a:t>
            </a:r>
            <a:r>
              <a:rPr lang="en-US" sz="4400" b="1" i="1" dirty="0" smtClean="0">
                <a:latin typeface="Symbol" pitchFamily="18" charset="2"/>
              </a:rPr>
              <a:t> </a:t>
            </a:r>
            <a:r>
              <a:rPr lang="en-US" sz="4400" b="1" i="1" dirty="0" smtClean="0">
                <a:latin typeface="Times" pitchFamily="18" charset="0"/>
              </a:rPr>
              <a:t>X</a:t>
            </a:r>
            <a:endParaRPr lang="th-TH" sz="4400" b="1" i="1" baseline="-25000" dirty="0">
              <a:latin typeface="Times" pitchFamily="18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3733800" y="3657600"/>
            <a:ext cx="4267200" cy="769938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i="1" dirty="0" smtClean="0">
                <a:latin typeface="Symbol" pitchFamily="18" charset="2"/>
              </a:rPr>
              <a:t>  </a:t>
            </a:r>
            <a:r>
              <a:rPr lang="en-US" sz="2800" b="1" i="1" dirty="0"/>
              <a:t>Personal best</a:t>
            </a:r>
            <a:endParaRPr lang="th-TH" sz="2800" b="1" i="1" baseline="-25000" dirty="0"/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4686300" y="1295400"/>
            <a:ext cx="4152900" cy="52322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 dirty="0" smtClean="0"/>
              <a:t>  </a:t>
            </a:r>
            <a:r>
              <a:rPr lang="en-US" sz="2800" b="1" i="1" dirty="0"/>
              <a:t>Global best</a:t>
            </a:r>
            <a:endParaRPr lang="th-TH" sz="4400" b="1" i="1" baseline="30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805046-F23D-4D0F-B679-C9F50AAB44A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1" grpId="0"/>
      <p:bldP spid="15" grpId="0"/>
      <p:bldP spid="16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b="0" dirty="0" smtClean="0">
                <a:solidFill>
                  <a:srgbClr val="0000FF"/>
                </a:solidFill>
                <a:latin typeface="Arial" pitchFamily="34" charset="0"/>
              </a:rPr>
              <a:t>Particle Swarm Optimization (PSO)</a:t>
            </a:r>
            <a:endParaRPr lang="en-US" altLang="zh-CN" sz="3600" dirty="0" smtClean="0">
              <a:solidFill>
                <a:srgbClr val="0000FF"/>
              </a:solidFill>
            </a:endParaRPr>
          </a:p>
        </p:txBody>
      </p:sp>
      <p:sp>
        <p:nvSpPr>
          <p:cNvPr id="1035" name="Rectangle 23"/>
          <p:cNvSpPr>
            <a:spLocks noChangeArrowheads="1"/>
          </p:cNvSpPr>
          <p:nvPr/>
        </p:nvSpPr>
        <p:spPr bwMode="auto">
          <a:xfrm>
            <a:off x="838200" y="1600122"/>
            <a:ext cx="8077200" cy="16517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en-US" i="1" dirty="0" smtClean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>
              <a:lnSpc>
                <a:spcPts val="2500"/>
              </a:lnSpc>
            </a:pPr>
            <a:endParaRPr lang="en-US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2500"/>
              </a:lnSpc>
            </a:pP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(t+1) =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(t) +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(t+1)                                                                                      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(1)                                                                                                          </a:t>
            </a:r>
            <a:endParaRPr lang="en-US" dirty="0" smtClean="0"/>
          </a:p>
          <a:p>
            <a:pPr>
              <a:lnSpc>
                <a:spcPts val="2500"/>
              </a:lnSpc>
            </a:pP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(t+1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= </a:t>
            </a:r>
            <a:r>
              <a:rPr lang="en-US" i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wV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(t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+ </a:t>
            </a:r>
          </a:p>
          <a:p>
            <a:pPr>
              <a:lnSpc>
                <a:spcPts val="2500"/>
              </a:lnSpc>
            </a:pP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c</a:t>
            </a:r>
            <a:r>
              <a:rPr lang="en-US" i="1" baseline="-300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×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rand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× 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 </a:t>
            </a:r>
            <a:r>
              <a:rPr lang="en-US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lang="en-US" i="1" baseline="-30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pbest</a:t>
            </a:r>
            <a:r>
              <a:rPr lang="en-US" i="1" baseline="-30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(t)) + 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</a:t>
            </a:r>
            <a:r>
              <a:rPr lang="x-none" i="1" baseline="-30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×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rand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 ) × ( </a:t>
            </a:r>
            <a:r>
              <a:rPr lang="en-US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lang="en-US" i="1" baseline="-30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gbes</a:t>
            </a:r>
            <a:r>
              <a:rPr lang="en-US" baseline="-30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</a:t>
            </a:r>
            <a:r>
              <a:rPr lang="en-US" baseline="-30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(t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))          </a:t>
            </a:r>
            <a:r>
              <a:rPr lang="en-US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(2)</a:t>
            </a:r>
            <a:endParaRPr lang="en-US" dirty="0"/>
          </a:p>
        </p:txBody>
      </p:sp>
      <p:graphicFrame>
        <p:nvGraphicFramePr>
          <p:cNvPr id="25" name="Table 24"/>
          <p:cNvGraphicFramePr>
            <a:graphicFrameLocks noGrp="1"/>
          </p:cNvGraphicFramePr>
          <p:nvPr/>
        </p:nvGraphicFramePr>
        <p:xfrm>
          <a:off x="1905000" y="3581400"/>
          <a:ext cx="4800600" cy="2523744"/>
        </p:xfrm>
        <a:graphic>
          <a:graphicData uri="http://schemas.openxmlformats.org/drawingml/2006/table">
            <a:tbl>
              <a:tblPr/>
              <a:tblGrid>
                <a:gridCol w="971550"/>
                <a:gridCol w="3829050"/>
              </a:tblGrid>
              <a:tr h="16306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 dirty="0">
                          <a:latin typeface="Times New Roman"/>
                          <a:ea typeface="Calibri"/>
                          <a:cs typeface="Arial"/>
                        </a:rPr>
                        <a:t>V</a:t>
                      </a:r>
                      <a:r>
                        <a:rPr lang="en-US" sz="1800" dirty="0">
                          <a:latin typeface="Times New Roman"/>
                          <a:ea typeface="Calibri"/>
                          <a:cs typeface="Arial"/>
                        </a:rPr>
                        <a:t>(t)</a:t>
                      </a:r>
                      <a:endParaRPr lang="en-US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velocity of  the particle at time  t</a:t>
                      </a:r>
                      <a:endParaRPr lang="en-US" sz="1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 dirty="0">
                          <a:latin typeface="Times New Roman"/>
                          <a:ea typeface="Calibri"/>
                          <a:cs typeface="Arial"/>
                        </a:rPr>
                        <a:t>X</a:t>
                      </a:r>
                      <a:r>
                        <a:rPr lang="en-US" sz="1800" dirty="0">
                          <a:latin typeface="Times New Roman"/>
                          <a:ea typeface="Calibri"/>
                          <a:cs typeface="Arial"/>
                        </a:rPr>
                        <a:t>(t) </a:t>
                      </a:r>
                      <a:endParaRPr lang="en-US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Particle position at time t</a:t>
                      </a:r>
                      <a:endParaRPr lang="en-US" sz="1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 dirty="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w</a:t>
                      </a:r>
                      <a:endParaRPr lang="en-US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Inertia weight</a:t>
                      </a:r>
                      <a:endParaRPr lang="en-US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Calibri"/>
                          <a:cs typeface="Arial"/>
                        </a:rPr>
                        <a:t>c</a:t>
                      </a:r>
                      <a:r>
                        <a:rPr lang="en-US" sz="1800" i="1" baseline="-25000">
                          <a:latin typeface="Times New Roman"/>
                          <a:ea typeface="Calibri"/>
                          <a:cs typeface="Arial"/>
                        </a:rPr>
                        <a:t>1 </a:t>
                      </a:r>
                      <a:r>
                        <a:rPr lang="en-US" sz="18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 , </a:t>
                      </a:r>
                      <a:r>
                        <a:rPr lang="en-US" sz="1800" i="1">
                          <a:latin typeface="Times New Roman"/>
                          <a:ea typeface="Calibri"/>
                          <a:cs typeface="Arial"/>
                        </a:rPr>
                        <a:t>c</a:t>
                      </a:r>
                      <a:r>
                        <a:rPr lang="en-US" sz="1800" i="1" baseline="-25000">
                          <a:latin typeface="Times New Roman"/>
                          <a:ea typeface="Calibri"/>
                          <a:cs typeface="Arial"/>
                        </a:rPr>
                        <a:t>2  </a:t>
                      </a:r>
                      <a:endParaRPr lang="en-US" sz="1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learning  factor   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or accelerating factor</a:t>
                      </a:r>
                      <a:endParaRPr lang="en-US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rand</a:t>
                      </a:r>
                      <a:endParaRPr lang="en-US" sz="1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uniformly distributed random number between 0 and 1</a:t>
                      </a:r>
                      <a:endParaRPr lang="en-US" sz="1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 dirty="0">
                          <a:latin typeface="Times New Roman"/>
                          <a:ea typeface="Calibri"/>
                          <a:cs typeface="Arial"/>
                        </a:rPr>
                        <a:t>X</a:t>
                      </a:r>
                      <a:r>
                        <a:rPr lang="en-US" sz="1800" i="1" baseline="-25000" dirty="0">
                          <a:latin typeface="Times New Roman"/>
                          <a:ea typeface="Calibri"/>
                          <a:cs typeface="Arial"/>
                        </a:rPr>
                        <a:t>pbest</a:t>
                      </a:r>
                      <a:endParaRPr lang="en-US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particle’s best position</a:t>
                      </a:r>
                      <a:endParaRPr lang="en-US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 dirty="0">
                          <a:latin typeface="Times New Roman"/>
                          <a:ea typeface="Calibri"/>
                          <a:cs typeface="Arial"/>
                        </a:rPr>
                        <a:t>X</a:t>
                      </a:r>
                      <a:r>
                        <a:rPr lang="en-US" sz="1800" i="1" baseline="-25000" dirty="0">
                          <a:latin typeface="Times New Roman"/>
                          <a:ea typeface="Calibri"/>
                          <a:cs typeface="Arial"/>
                        </a:rPr>
                        <a:t>gbes</a:t>
                      </a:r>
                      <a:r>
                        <a:rPr lang="en-US" sz="1800" baseline="-25000" dirty="0">
                          <a:latin typeface="Times New Roman"/>
                          <a:ea typeface="Calibri"/>
                          <a:cs typeface="Arial"/>
                        </a:rPr>
                        <a:t>t</a:t>
                      </a:r>
                      <a:endParaRPr lang="en-US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global best position</a:t>
                      </a:r>
                      <a:endParaRPr lang="en-US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6" name="Rectangle 25"/>
          <p:cNvSpPr/>
          <p:nvPr/>
        </p:nvSpPr>
        <p:spPr>
          <a:xfrm>
            <a:off x="685800" y="1295400"/>
            <a:ext cx="7924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Each particle tries to modify its position 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using the following  formula: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6B6367-C910-48CC-A1B4-F0C810790AA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4953000" cy="1143000"/>
          </a:xfrm>
        </p:spPr>
        <p:txBody>
          <a:bodyPr/>
          <a:lstStyle/>
          <a:p>
            <a:r>
              <a:rPr lang="fr-FR" dirty="0" smtClean="0">
                <a:solidFill>
                  <a:srgbClr val="0000FF"/>
                </a:solidFill>
              </a:rPr>
              <a:t>Alpine </a:t>
            </a:r>
            <a:r>
              <a:rPr lang="fr-FR" dirty="0" err="1" smtClean="0">
                <a:solidFill>
                  <a:srgbClr val="0000FF"/>
                </a:solidFill>
              </a:rPr>
              <a:t>function</a:t>
            </a:r>
            <a:endParaRPr lang="fr-FR" dirty="0" smtClean="0">
              <a:solidFill>
                <a:srgbClr val="0000FF"/>
              </a:solidFill>
            </a:endParaRPr>
          </a:p>
        </p:txBody>
      </p:sp>
      <p:pic>
        <p:nvPicPr>
          <p:cNvPr id="2052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" t="1929" r="621" b="1929"/>
          <a:stretch>
            <a:fillRect/>
          </a:stretch>
        </p:blipFill>
        <p:spPr bwMode="auto">
          <a:xfrm>
            <a:off x="1719737" y="2732631"/>
            <a:ext cx="6135687" cy="2287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0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567998"/>
              </p:ext>
            </p:extLst>
          </p:nvPr>
        </p:nvGraphicFramePr>
        <p:xfrm>
          <a:off x="1262536" y="1558924"/>
          <a:ext cx="6592888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1" name="Équation" r:id="rId5" imgW="2184400" imgH="203200" progId="Equation.3">
                  <p:embed/>
                </p:oleObj>
              </mc:Choice>
              <mc:Fallback>
                <p:oleObj name="Équation" r:id="rId5" imgW="21844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2536" y="1558924"/>
                        <a:ext cx="6592888" cy="61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Line 60"/>
          <p:cNvSpPr>
            <a:spLocks noChangeShapeType="1"/>
          </p:cNvSpPr>
          <p:nvPr/>
        </p:nvSpPr>
        <p:spPr bwMode="auto">
          <a:xfrm flipH="1">
            <a:off x="6781800" y="2171699"/>
            <a:ext cx="1219200" cy="560932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19AB15-BEE2-4540-93AA-0A619DEFD8C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600200" y="5274750"/>
            <a:ext cx="6553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Particle fly and search for the highest peak in the search space</a:t>
            </a:r>
            <a:endParaRPr lang="en-US" i="1" baseline="300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5518263"/>
      </p:ext>
    </p:extLst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0000FF"/>
                </a:solidFill>
              </a:rPr>
              <a:t>PSO Algorithm</a:t>
            </a:r>
          </a:p>
        </p:txBody>
      </p:sp>
      <p:sp>
        <p:nvSpPr>
          <p:cNvPr id="15363" name="Rectangle 1"/>
          <p:cNvSpPr>
            <a:spLocks noChangeArrowheads="1"/>
          </p:cNvSpPr>
          <p:nvPr/>
        </p:nvSpPr>
        <p:spPr bwMode="auto">
          <a:xfrm>
            <a:off x="457200" y="1295708"/>
            <a:ext cx="82296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PSO algorithm pseudocode </a:t>
            </a:r>
            <a:r>
              <a:rPr lang="en-US" sz="2400" dirty="0" smtClean="0">
                <a:solidFill>
                  <a:srgbClr val="FF0000"/>
                </a:solidFill>
                <a:latin typeface="Times" pitchFamily="18" charset="0"/>
              </a:rPr>
              <a:t>[2]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as following:</a:t>
            </a:r>
          </a:p>
          <a:p>
            <a:r>
              <a:rPr lang="en-US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Input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Randomly initialized position and velocity of Particles:      </a:t>
            </a:r>
          </a:p>
          <a:p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</a:t>
            </a:r>
            <a:r>
              <a:rPr lang="en-US" sz="2400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Xi </a:t>
            </a:r>
            <a:r>
              <a:rPr lang="en-US" sz="16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(0)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and</a:t>
            </a:r>
            <a:r>
              <a:rPr lang="en-US" sz="2400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Vi </a:t>
            </a:r>
            <a:r>
              <a:rPr lang="en-US" sz="16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(0)</a:t>
            </a:r>
          </a:p>
          <a:p>
            <a:r>
              <a:rPr lang="en-US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Output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Position of the approximate global </a:t>
            </a:r>
            <a:r>
              <a:rPr lang="en-US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minimum </a:t>
            </a:r>
            <a:r>
              <a:rPr lang="en-US" sz="24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lang="en-US" sz="2400" i="1" baseline="30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*</a:t>
            </a:r>
          </a:p>
          <a:p>
            <a:endParaRPr lang="en-US" sz="2400" dirty="0" smtClean="0">
              <a:ea typeface="Calibri" pitchFamily="34" charset="0"/>
              <a:cs typeface="Times New Roman" pitchFamily="18" charset="0"/>
            </a:endParaRPr>
          </a:p>
          <a:p>
            <a:r>
              <a:rPr lang="en-US" sz="2400" dirty="0" smtClean="0">
                <a:solidFill>
                  <a:srgbClr val="FF006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r>
              <a:rPr lang="en-US" sz="2400" dirty="0">
                <a:solidFill>
                  <a:srgbClr val="FF006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while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terminating condition 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is not reached do</a:t>
            </a:r>
            <a:endParaRPr lang="en-US" sz="2400" dirty="0">
              <a:ea typeface="Calibri" pitchFamily="34" charset="0"/>
              <a:cs typeface="Times New Roman" pitchFamily="18" charset="0"/>
            </a:endParaRPr>
          </a:p>
          <a:p>
            <a:r>
              <a:rPr lang="en-US" sz="2400" dirty="0">
                <a:solidFill>
                  <a:srgbClr val="FF006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2: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</a:t>
            </a:r>
            <a:r>
              <a:rPr lang="en-US" sz="2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for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2400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1 to </a:t>
            </a:r>
            <a:r>
              <a:rPr lang="en-US" sz="2400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number of 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particles</a:t>
            </a:r>
            <a:r>
              <a:rPr lang="en-US" sz="2400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do</a:t>
            </a:r>
            <a:endParaRPr lang="en-US" sz="2400" dirty="0">
              <a:ea typeface="Calibri" pitchFamily="34" charset="0"/>
              <a:cs typeface="Times New Roman" pitchFamily="18" charset="0"/>
            </a:endParaRPr>
          </a:p>
          <a:p>
            <a:r>
              <a:rPr lang="en-US" sz="2400" dirty="0">
                <a:solidFill>
                  <a:srgbClr val="FF006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3: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</a:t>
            </a:r>
            <a:r>
              <a:rPr lang="en-US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Calculate the 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fitness function </a:t>
            </a:r>
            <a:r>
              <a:rPr lang="en-US" sz="2400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</a:t>
            </a:r>
            <a:endParaRPr lang="en-US" sz="2400" dirty="0">
              <a:ea typeface="Calibri" pitchFamily="34" charset="0"/>
              <a:cs typeface="Times New Roman" pitchFamily="18" charset="0"/>
            </a:endParaRPr>
          </a:p>
          <a:p>
            <a:r>
              <a:rPr lang="en-US" sz="2400" dirty="0">
                <a:solidFill>
                  <a:srgbClr val="FF006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4: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Update personal best and global best of each particle</a:t>
            </a:r>
            <a:endParaRPr lang="en-US" sz="2400" dirty="0">
              <a:ea typeface="Calibri" pitchFamily="34" charset="0"/>
              <a:cs typeface="Times New Roman" pitchFamily="18" charset="0"/>
            </a:endParaRPr>
          </a:p>
          <a:p>
            <a:r>
              <a:rPr lang="en-US" sz="2400" dirty="0">
                <a:solidFill>
                  <a:srgbClr val="FF006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5: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Update velocity of the particle using Equation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endParaRPr lang="en-US" sz="2400" dirty="0">
              <a:solidFill>
                <a:srgbClr val="FF0000"/>
              </a:solidFill>
              <a:ea typeface="Calibri" pitchFamily="34" charset="0"/>
              <a:cs typeface="Times New Roman" pitchFamily="18" charset="0"/>
            </a:endParaRPr>
          </a:p>
          <a:p>
            <a:r>
              <a:rPr lang="en-US" sz="2400" dirty="0">
                <a:solidFill>
                  <a:srgbClr val="FF006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6: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Update the position of the </a:t>
            </a:r>
            <a:r>
              <a:rPr lang="en-US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particle using equation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endParaRPr lang="en-US" sz="2400" dirty="0">
              <a:solidFill>
                <a:srgbClr val="FF0000"/>
              </a:solidFill>
              <a:ea typeface="Calibri" pitchFamily="34" charset="0"/>
              <a:cs typeface="Times New Roman" pitchFamily="18" charset="0"/>
            </a:endParaRPr>
          </a:p>
          <a:p>
            <a:r>
              <a:rPr lang="en-US" sz="2400" dirty="0">
                <a:solidFill>
                  <a:srgbClr val="FF006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7: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</a:t>
            </a:r>
            <a:r>
              <a:rPr lang="en-US" sz="2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end for</a:t>
            </a:r>
            <a:endParaRPr lang="en-US" sz="2400" dirty="0">
              <a:ea typeface="Calibri" pitchFamily="34" charset="0"/>
              <a:cs typeface="Times New Roman" pitchFamily="18" charset="0"/>
            </a:endParaRPr>
          </a:p>
          <a:p>
            <a:r>
              <a:rPr lang="en-US" sz="2400" dirty="0">
                <a:solidFill>
                  <a:srgbClr val="FF006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8: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end while</a:t>
            </a:r>
            <a:endParaRPr lang="en-US" sz="2400" dirty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19AB15-BEE2-4540-93AA-0A619DEFD8C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amwork">
  <a:themeElements>
    <a:clrScheme name="Teamwork 3">
      <a:dk1>
        <a:srgbClr val="000000"/>
      </a:dk1>
      <a:lt1>
        <a:srgbClr val="E0EBF6"/>
      </a:lt1>
      <a:dk2>
        <a:srgbClr val="77A4AF"/>
      </a:dk2>
      <a:lt2>
        <a:srgbClr val="F3F7FB"/>
      </a:lt2>
      <a:accent1>
        <a:srgbClr val="B9C4D7"/>
      </a:accent1>
      <a:accent2>
        <a:srgbClr val="B1A1C5"/>
      </a:accent2>
      <a:accent3>
        <a:srgbClr val="EDF3FA"/>
      </a:accent3>
      <a:accent4>
        <a:srgbClr val="000000"/>
      </a:accent4>
      <a:accent5>
        <a:srgbClr val="D9DEE8"/>
      </a:accent5>
      <a:accent6>
        <a:srgbClr val="A091B2"/>
      </a:accent6>
      <a:hlink>
        <a:srgbClr val="3F2FB5"/>
      </a:hlink>
      <a:folHlink>
        <a:srgbClr val="318944"/>
      </a:folHlink>
    </a:clrScheme>
    <a:fontScheme name="Teamwork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Teamwork 1">
        <a:dk1>
          <a:srgbClr val="000078"/>
        </a:dk1>
        <a:lt1>
          <a:srgbClr val="FFFFFF"/>
        </a:lt1>
        <a:dk2>
          <a:srgbClr val="000066"/>
        </a:dk2>
        <a:lt2>
          <a:srgbClr val="CCECFF"/>
        </a:lt2>
        <a:accent1>
          <a:srgbClr val="0099CC"/>
        </a:accent1>
        <a:accent2>
          <a:srgbClr val="008080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007373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2">
        <a:dk1>
          <a:srgbClr val="0000A6"/>
        </a:dk1>
        <a:lt1>
          <a:srgbClr val="FFFFFF"/>
        </a:lt1>
        <a:dk2>
          <a:srgbClr val="000099"/>
        </a:dk2>
        <a:lt2>
          <a:srgbClr val="CCFFFF"/>
        </a:lt2>
        <a:accent1>
          <a:srgbClr val="00CCFF"/>
        </a:accent1>
        <a:accent2>
          <a:srgbClr val="FFE701"/>
        </a:accent2>
        <a:accent3>
          <a:srgbClr val="AAAACA"/>
        </a:accent3>
        <a:accent4>
          <a:srgbClr val="DADADA"/>
        </a:accent4>
        <a:accent5>
          <a:srgbClr val="AAE2FF"/>
        </a:accent5>
        <a:accent6>
          <a:srgbClr val="E7D101"/>
        </a:accent6>
        <a:hlink>
          <a:srgbClr val="FFCC66"/>
        </a:hlink>
        <a:folHlink>
          <a:srgbClr val="00CA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3">
        <a:dk1>
          <a:srgbClr val="000000"/>
        </a:dk1>
        <a:lt1>
          <a:srgbClr val="E0EBF6"/>
        </a:lt1>
        <a:dk2>
          <a:srgbClr val="77A4AF"/>
        </a:dk2>
        <a:lt2>
          <a:srgbClr val="F3F7FB"/>
        </a:lt2>
        <a:accent1>
          <a:srgbClr val="B9C4D7"/>
        </a:accent1>
        <a:accent2>
          <a:srgbClr val="B1A1C5"/>
        </a:accent2>
        <a:accent3>
          <a:srgbClr val="EDF3FA"/>
        </a:accent3>
        <a:accent4>
          <a:srgbClr val="000000"/>
        </a:accent4>
        <a:accent5>
          <a:srgbClr val="D9DEE8"/>
        </a:accent5>
        <a:accent6>
          <a:srgbClr val="A091B2"/>
        </a:accent6>
        <a:hlink>
          <a:srgbClr val="3F2FB5"/>
        </a:hlink>
        <a:folHlink>
          <a:srgbClr val="3189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4">
        <a:dk1>
          <a:srgbClr val="006E6B"/>
        </a:dk1>
        <a:lt1>
          <a:srgbClr val="FFFFFF"/>
        </a:lt1>
        <a:dk2>
          <a:srgbClr val="006666"/>
        </a:dk2>
        <a:lt2>
          <a:srgbClr val="B9EFEE"/>
        </a:lt2>
        <a:accent1>
          <a:srgbClr val="33CCCC"/>
        </a:accent1>
        <a:accent2>
          <a:srgbClr val="6AB475"/>
        </a:accent2>
        <a:accent3>
          <a:srgbClr val="AAB8B8"/>
        </a:accent3>
        <a:accent4>
          <a:srgbClr val="DADADA"/>
        </a:accent4>
        <a:accent5>
          <a:srgbClr val="ADE2E2"/>
        </a:accent5>
        <a:accent6>
          <a:srgbClr val="5FA369"/>
        </a:accent6>
        <a:hlink>
          <a:srgbClr val="00FF99"/>
        </a:hlink>
        <a:folHlink>
          <a:srgbClr val="CC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5">
        <a:dk1>
          <a:srgbClr val="8ABA8D"/>
        </a:dk1>
        <a:lt1>
          <a:srgbClr val="FFFFFF"/>
        </a:lt1>
        <a:dk2>
          <a:srgbClr val="6FB56D"/>
        </a:dk2>
        <a:lt2>
          <a:srgbClr val="DCF1F4"/>
        </a:lt2>
        <a:accent1>
          <a:srgbClr val="2E7E2E"/>
        </a:accent1>
        <a:accent2>
          <a:srgbClr val="25735D"/>
        </a:accent2>
        <a:accent3>
          <a:srgbClr val="BBD7BA"/>
        </a:accent3>
        <a:accent4>
          <a:srgbClr val="DADADA"/>
        </a:accent4>
        <a:accent5>
          <a:srgbClr val="ADC0AD"/>
        </a:accent5>
        <a:accent6>
          <a:srgbClr val="206853"/>
        </a:accent6>
        <a:hlink>
          <a:srgbClr val="FFFF00"/>
        </a:hlink>
        <a:folHlink>
          <a:srgbClr val="FFF4B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6">
        <a:dk1>
          <a:srgbClr val="005400"/>
        </a:dk1>
        <a:lt1>
          <a:srgbClr val="FFFFFF"/>
        </a:lt1>
        <a:dk2>
          <a:srgbClr val="004800"/>
        </a:dk2>
        <a:lt2>
          <a:srgbClr val="D6D8C0"/>
        </a:lt2>
        <a:accent1>
          <a:srgbClr val="339933"/>
        </a:accent1>
        <a:accent2>
          <a:srgbClr val="7D8C70"/>
        </a:accent2>
        <a:accent3>
          <a:srgbClr val="AAB1AA"/>
        </a:accent3>
        <a:accent4>
          <a:srgbClr val="DADADA"/>
        </a:accent4>
        <a:accent5>
          <a:srgbClr val="ADCAAD"/>
        </a:accent5>
        <a:accent6>
          <a:srgbClr val="717E65"/>
        </a:accent6>
        <a:hlink>
          <a:srgbClr val="CCCC00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7">
        <a:dk1>
          <a:srgbClr val="000000"/>
        </a:dk1>
        <a:lt1>
          <a:srgbClr val="F5F0BD"/>
        </a:lt1>
        <a:dk2>
          <a:srgbClr val="BD9D69"/>
        </a:dk2>
        <a:lt2>
          <a:srgbClr val="FFFFCC"/>
        </a:lt2>
        <a:accent1>
          <a:srgbClr val="CDBB77"/>
        </a:accent1>
        <a:accent2>
          <a:srgbClr val="F8EBD0"/>
        </a:accent2>
        <a:accent3>
          <a:srgbClr val="F9F6DB"/>
        </a:accent3>
        <a:accent4>
          <a:srgbClr val="000000"/>
        </a:accent4>
        <a:accent5>
          <a:srgbClr val="E3DABD"/>
        </a:accent5>
        <a:accent6>
          <a:srgbClr val="E1D5BC"/>
        </a:accent6>
        <a:hlink>
          <a:srgbClr val="FF9900"/>
        </a:hlink>
        <a:folHlink>
          <a:srgbClr val="C64B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8">
        <a:dk1>
          <a:srgbClr val="000000"/>
        </a:dk1>
        <a:lt1>
          <a:srgbClr val="E2DDD4"/>
        </a:lt1>
        <a:dk2>
          <a:srgbClr val="000000"/>
        </a:dk2>
        <a:lt2>
          <a:srgbClr val="EFEBE3"/>
        </a:lt2>
        <a:accent1>
          <a:srgbClr val="F2F2F2"/>
        </a:accent1>
        <a:accent2>
          <a:srgbClr val="C4AD74"/>
        </a:accent2>
        <a:accent3>
          <a:srgbClr val="EEEBE6"/>
        </a:accent3>
        <a:accent4>
          <a:srgbClr val="000000"/>
        </a:accent4>
        <a:accent5>
          <a:srgbClr val="F7F7F7"/>
        </a:accent5>
        <a:accent6>
          <a:srgbClr val="B19C68"/>
        </a:accent6>
        <a:hlink>
          <a:srgbClr val="A46032"/>
        </a:hlink>
        <a:folHlink>
          <a:srgbClr val="8F8E7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9">
        <a:dk1>
          <a:srgbClr val="8A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5831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4AD"/>
        </a:accent5>
        <a:accent6>
          <a:srgbClr val="B24B36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Teamwork</Template>
  <TotalTime>8850</TotalTime>
  <Words>2000</Words>
  <Application>Microsoft Office PowerPoint</Application>
  <PresentationFormat>Affichage à l'écran (4:3)</PresentationFormat>
  <Paragraphs>320</Paragraphs>
  <Slides>37</Slides>
  <Notes>8</Notes>
  <HiddenSlides>0</HiddenSlides>
  <MMClips>0</MMClips>
  <ScaleCrop>false</ScaleCrop>
  <HeadingPairs>
    <vt:vector size="8" baseType="variant">
      <vt:variant>
        <vt:lpstr>Polices utilisées</vt:lpstr>
      </vt:variant>
      <vt:variant>
        <vt:i4>13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2</vt:i4>
      </vt:variant>
      <vt:variant>
        <vt:lpstr>Titres des diapositives</vt:lpstr>
      </vt:variant>
      <vt:variant>
        <vt:i4>37</vt:i4>
      </vt:variant>
    </vt:vector>
  </HeadingPairs>
  <TitlesOfParts>
    <vt:vector size="53" baseType="lpstr">
      <vt:lpstr>宋体</vt:lpstr>
      <vt:lpstr>Arial</vt:lpstr>
      <vt:lpstr>Calibri</vt:lpstr>
      <vt:lpstr>Cambria</vt:lpstr>
      <vt:lpstr>Franklin Gothic Demi</vt:lpstr>
      <vt:lpstr>Garamond</vt:lpstr>
      <vt:lpstr>굴림</vt:lpstr>
      <vt:lpstr>PMingLiU</vt:lpstr>
      <vt:lpstr>Symbol</vt:lpstr>
      <vt:lpstr>Times</vt:lpstr>
      <vt:lpstr>Times New Roman</vt:lpstr>
      <vt:lpstr>Verdana</vt:lpstr>
      <vt:lpstr>Wingdings</vt:lpstr>
      <vt:lpstr>Teamwork</vt:lpstr>
      <vt:lpstr>Équation</vt:lpstr>
      <vt:lpstr>Bitmap Image</vt:lpstr>
      <vt:lpstr>Particle Swarm Optimization</vt:lpstr>
      <vt:lpstr>Particle Swarm Optimization (PSO)</vt:lpstr>
      <vt:lpstr>Particle Swarm Optimization (PSO)</vt:lpstr>
      <vt:lpstr>PSO Search Scheme</vt:lpstr>
      <vt:lpstr>PSO Search Scheme</vt:lpstr>
      <vt:lpstr>Présentation PowerPoint</vt:lpstr>
      <vt:lpstr>Particle Swarm Optimization (PSO)</vt:lpstr>
      <vt:lpstr>Alpine function</vt:lpstr>
      <vt:lpstr>PSO Algorithm</vt:lpstr>
      <vt:lpstr>Outline</vt:lpstr>
      <vt:lpstr>Ant Colony Optimization</vt:lpstr>
      <vt:lpstr>Ant Colony Optimization</vt:lpstr>
      <vt:lpstr>Idea</vt:lpstr>
      <vt:lpstr>Idea (cont.)</vt:lpstr>
      <vt:lpstr>ACO Concept</vt:lpstr>
      <vt:lpstr>Ant Colony Optimization</vt:lpstr>
      <vt:lpstr>Ant Colony Algorithm</vt:lpstr>
      <vt:lpstr>Outline</vt:lpstr>
      <vt:lpstr>Clustering</vt:lpstr>
      <vt:lpstr>Partitioning Clustering</vt:lpstr>
      <vt:lpstr>Continue</vt:lpstr>
      <vt:lpstr>Continue</vt:lpstr>
      <vt:lpstr>PSO Algorithm</vt:lpstr>
      <vt:lpstr>Data Clustering Formulation</vt:lpstr>
      <vt:lpstr>PSO  Clustering Algorithm</vt:lpstr>
      <vt:lpstr>PSO  Clustering Algorithm</vt:lpstr>
      <vt:lpstr>K-means Clustering</vt:lpstr>
      <vt:lpstr>Experimental Results</vt:lpstr>
      <vt:lpstr>Experimental Results</vt:lpstr>
      <vt:lpstr>Experimental Results</vt:lpstr>
      <vt:lpstr>Experimental Results</vt:lpstr>
      <vt:lpstr>PSO vs Kmeans</vt:lpstr>
      <vt:lpstr>PSO vs Kmeans</vt:lpstr>
      <vt:lpstr>Experimental Results</vt:lpstr>
      <vt:lpstr>Kmeans Clustering</vt:lpstr>
      <vt:lpstr>Conclusion</vt:lpstr>
      <vt:lpstr>Présentation PowerPoint</vt:lpstr>
    </vt:vector>
  </TitlesOfParts>
  <Company>Villanova Univeristy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Particle Swarm Optimization (PSO)</dc:title>
  <dc:creator>Komanduri</dc:creator>
  <cp:lastModifiedBy>ProTech Univers</cp:lastModifiedBy>
  <cp:revision>341</cp:revision>
  <dcterms:created xsi:type="dcterms:W3CDTF">2004-05-17T00:15:27Z</dcterms:created>
  <dcterms:modified xsi:type="dcterms:W3CDTF">2026-04-05T03:51:55Z</dcterms:modified>
</cp:coreProperties>
</file>