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24"/>
  </p:notesMasterIdLst>
  <p:sldIdLst>
    <p:sldId id="259" r:id="rId2"/>
    <p:sldId id="258" r:id="rId3"/>
    <p:sldId id="298" r:id="rId4"/>
    <p:sldId id="297" r:id="rId5"/>
    <p:sldId id="299" r:id="rId6"/>
    <p:sldId id="300" r:id="rId7"/>
    <p:sldId id="303" r:id="rId8"/>
    <p:sldId id="304" r:id="rId9"/>
    <p:sldId id="313" r:id="rId10"/>
    <p:sldId id="314" r:id="rId11"/>
    <p:sldId id="305" r:id="rId12"/>
    <p:sldId id="306" r:id="rId13"/>
    <p:sldId id="307" r:id="rId14"/>
    <p:sldId id="310" r:id="rId15"/>
    <p:sldId id="311" r:id="rId16"/>
    <p:sldId id="308" r:id="rId17"/>
    <p:sldId id="315" r:id="rId18"/>
    <p:sldId id="312" r:id="rId19"/>
    <p:sldId id="316" r:id="rId20"/>
    <p:sldId id="317" r:id="rId21"/>
    <p:sldId id="276" r:id="rId22"/>
    <p:sldId id="275"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24" autoAdjust="0"/>
  </p:normalViewPr>
  <p:slideViewPr>
    <p:cSldViewPr>
      <p:cViewPr varScale="1">
        <p:scale>
          <a:sx n="69" d="100"/>
          <a:sy n="69" d="100"/>
        </p:scale>
        <p:origin x="66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3F833A-A41C-4ADB-B437-FA7335DFF598}" type="datetimeFigureOut">
              <a:rPr lang="ar-SA" smtClean="0"/>
              <a:pPr/>
              <a:t>14/08/1441</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12</a:t>
            </a:fld>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13</a:t>
            </a:fld>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14</a:t>
            </a:fld>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15</a:t>
            </a:fld>
            <a:endParaRPr lang="ar-S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16</a:t>
            </a:fld>
            <a:endParaRPr lang="ar-S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17</a:t>
            </a:fld>
            <a:endParaRPr lang="ar-SA"/>
          </a:p>
        </p:txBody>
      </p:sp>
    </p:spTree>
    <p:extLst>
      <p:ext uri="{BB962C8B-B14F-4D97-AF65-F5344CB8AC3E}">
        <p14:creationId xmlns:p14="http://schemas.microsoft.com/office/powerpoint/2010/main" val="2986870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18</a:t>
            </a:fld>
            <a:endParaRPr lang="ar-S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19</a:t>
            </a:fld>
            <a:endParaRPr lang="ar-SA"/>
          </a:p>
        </p:txBody>
      </p:sp>
    </p:spTree>
    <p:extLst>
      <p:ext uri="{BB962C8B-B14F-4D97-AF65-F5344CB8AC3E}">
        <p14:creationId xmlns:p14="http://schemas.microsoft.com/office/powerpoint/2010/main" val="1896032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20</a:t>
            </a:fld>
            <a:endParaRPr lang="ar-SA"/>
          </a:p>
        </p:txBody>
      </p:sp>
    </p:spTree>
    <p:extLst>
      <p:ext uri="{BB962C8B-B14F-4D97-AF65-F5344CB8AC3E}">
        <p14:creationId xmlns:p14="http://schemas.microsoft.com/office/powerpoint/2010/main" val="26863709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21</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4</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Tree>
    <p:extLst>
      <p:ext uri="{BB962C8B-B14F-4D97-AF65-F5344CB8AC3E}">
        <p14:creationId xmlns:p14="http://schemas.microsoft.com/office/powerpoint/2010/main" val="2248574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Tree>
    <p:extLst>
      <p:ext uri="{BB962C8B-B14F-4D97-AF65-F5344CB8AC3E}">
        <p14:creationId xmlns:p14="http://schemas.microsoft.com/office/powerpoint/2010/main" val="1929415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2053AF7-D3FC-44F4-81C1-946DFC20655A}" type="datetime1">
              <a:rPr lang="fr-FR" smtClean="0"/>
              <a:pPr/>
              <a:t>07/04/2020</a:t>
            </a:fld>
            <a:endParaRPr lang="ar-SA"/>
          </a:p>
        </p:txBody>
      </p:sp>
      <p:sp>
        <p:nvSpPr>
          <p:cNvPr id="17" name="Footer Placeholder 16"/>
          <p:cNvSpPr>
            <a:spLocks noGrp="1"/>
          </p:cNvSpPr>
          <p:nvPr>
            <p:ph type="ftr" sz="quarter" idx="11"/>
          </p:nvPr>
        </p:nvSpPr>
        <p:spPr/>
        <p:txBody>
          <a:bodyPr/>
          <a:lstStyle/>
          <a:p>
            <a:r>
              <a:rPr lang="ar-SA"/>
              <a:t>سنة 3  محاسبة ومراجعة : تسييرمالي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74FCF6-EE71-47E6-B4EA-FA20DBFDBBF7}" type="datetime1">
              <a:rPr lang="fr-FR" smtClean="0"/>
              <a:pPr/>
              <a:t>07/04/2020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77529C-6E61-40F8-A76F-475980461B5A}" type="datetime1">
              <a:rPr lang="fr-FR" smtClean="0"/>
              <a:pPr/>
              <a:t>07/04/2020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3E1FF145-04DA-4D8E-AC5F-789DA91EBCAD}" type="datetime1">
              <a:rPr lang="fr-FR" smtClean="0"/>
              <a:pPr/>
              <a:t>07/04/2020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4" name="Date Placeholder 3"/>
          <p:cNvSpPr>
            <a:spLocks noGrp="1"/>
          </p:cNvSpPr>
          <p:nvPr>
            <p:ph type="dt" sz="half" idx="10"/>
          </p:nvPr>
        </p:nvSpPr>
        <p:spPr/>
        <p:txBody>
          <a:bodyPr/>
          <a:lstStyle/>
          <a:p>
            <a:fld id="{527CDC65-C52A-449F-8DF5-4F81941DA2EC}" type="datetime1">
              <a:rPr lang="fr-FR" smtClean="0"/>
              <a:pPr/>
              <a:t>07/04/2020</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C02428C7-C866-438C-864A-6DDC401C5827}" type="datetime1">
              <a:rPr lang="fr-FR" smtClean="0"/>
              <a:pPr/>
              <a:t>07/04/2020</a:t>
            </a:fld>
            <a:endParaRPr lang="ar-SA"/>
          </a:p>
        </p:txBody>
      </p:sp>
      <p:sp>
        <p:nvSpPr>
          <p:cNvPr id="6" name="Footer Placeholder 5"/>
          <p:cNvSpPr>
            <a:spLocks noGrp="1"/>
          </p:cNvSpPr>
          <p:nvPr>
            <p:ph type="ftr" sz="quarter" idx="11"/>
          </p:nvPr>
        </p:nvSpPr>
        <p:spPr/>
        <p:txBody>
          <a:bodyPr/>
          <a:lstStyle/>
          <a:p>
            <a:r>
              <a:rPr lang="ar-SA"/>
              <a:t>سنة 3  محاسبة ومراجعة : تسييرمالي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7009955-D60D-4729-88A3-5F680A091810}" type="datetime1">
              <a:rPr lang="fr-FR" smtClean="0"/>
              <a:pPr/>
              <a:t>07/04/2020</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ومراجعة : تسييرمالي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1AD3253-727B-445E-99A6-25FA993ABA5A}" type="datetime1">
              <a:rPr lang="fr-FR" smtClean="0"/>
              <a:pPr/>
              <a:t>07/04/2020</a:t>
            </a:fld>
            <a:endParaRPr lang="ar-SA"/>
          </a:p>
        </p:txBody>
      </p:sp>
      <p:sp>
        <p:nvSpPr>
          <p:cNvPr id="4" name="Footer Placeholder 3"/>
          <p:cNvSpPr>
            <a:spLocks noGrp="1"/>
          </p:cNvSpPr>
          <p:nvPr>
            <p:ph type="ftr" sz="quarter" idx="11"/>
          </p:nvPr>
        </p:nvSpPr>
        <p:spPr/>
        <p:txBody>
          <a:bodyPr/>
          <a:lstStyle/>
          <a:p>
            <a:r>
              <a:rPr lang="ar-SA"/>
              <a:t>سنة 3  محاسبة ومراجعة : تسييرمالي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0BD9E4E-2CF8-45F1-AAD0-FE97688264C3}" type="datetime1">
              <a:rPr lang="fr-FR" smtClean="0"/>
              <a:pPr/>
              <a:t>07/04/2020</a:t>
            </a:fld>
            <a:endParaRPr lang="ar-SA"/>
          </a:p>
        </p:txBody>
      </p:sp>
      <p:sp>
        <p:nvSpPr>
          <p:cNvPr id="3" name="Footer Placeholder 2"/>
          <p:cNvSpPr>
            <a:spLocks noGrp="1"/>
          </p:cNvSpPr>
          <p:nvPr>
            <p:ph type="ftr" sz="quarter" idx="11"/>
          </p:nvPr>
        </p:nvSpPr>
        <p:spPr/>
        <p:txBody>
          <a:bodyPr/>
          <a:lstStyle/>
          <a:p>
            <a:r>
              <a:rPr lang="ar-SA"/>
              <a:t>سنة 3  محاسبة ومراجعة : تسييرمالي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D53ECCA-31F4-47B8-94D0-1308B57C1D0A}" type="datetime1">
              <a:rPr lang="fr-FR" smtClean="0"/>
              <a:pPr/>
              <a:t>07/04/2020</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ومراجعة : تسييرمالي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EAF89B3-8200-4150-A43F-9F11A095506B}" type="datetime1">
              <a:rPr lang="fr-FR" smtClean="0"/>
              <a:pPr/>
              <a:t>07/04/2020</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ومراجعة : تسييرمالي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932506B-2082-4F73-B31D-6FF305E668DC}" type="datetime1">
              <a:rPr lang="fr-FR" smtClean="0"/>
              <a:pPr/>
              <a:t>07/04/2020</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ومراجعة : تسييرمالي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8AB5B4E4-1096-499C-8B79-139DDF66F02F}"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spc="0" dirty="0">
                <a:solidFill>
                  <a:schemeClr val="tx1"/>
                </a:solidFill>
              </a:rPr>
              <a:t>قائمة الدخل(حساب النتائج</a:t>
            </a:r>
            <a:r>
              <a:rPr lang="ar-DZ" sz="2800" spc="0" dirty="0">
                <a:solidFill>
                  <a:schemeClr val="tx1"/>
                </a:solidFill>
              </a:rPr>
              <a:t> حسب الوظيفة</a:t>
            </a:r>
            <a:r>
              <a:rPr lang="ar-SA" sz="2800" spc="0" dirty="0">
                <a:solidFill>
                  <a:schemeClr val="tx1"/>
                </a:solidFill>
              </a:rPr>
              <a:t>)</a:t>
            </a:r>
          </a:p>
          <a:p>
            <a:pPr marL="819150" indent="-457200" algn="just">
              <a:spcBef>
                <a:spcPts val="0"/>
              </a:spcBef>
              <a:buFontTx/>
              <a:buChar char="-"/>
              <a:tabLst>
                <a:tab pos="1254125" algn="l"/>
              </a:tabLst>
            </a:pPr>
            <a:r>
              <a:rPr lang="ar-DZ" sz="2000" b="0" spc="0" dirty="0">
                <a:solidFill>
                  <a:schemeClr val="tx1"/>
                </a:solidFill>
              </a:rPr>
              <a:t>يتضمن هذا الحساب البنود التالية:</a:t>
            </a:r>
          </a:p>
          <a:p>
            <a:pPr marL="1733550" lvl="2" indent="-457200" algn="just">
              <a:spcBef>
                <a:spcPts val="0"/>
              </a:spcBef>
              <a:buFontTx/>
              <a:buChar char="-"/>
              <a:tabLst>
                <a:tab pos="1254125" algn="l"/>
              </a:tabLst>
            </a:pPr>
            <a:r>
              <a:rPr lang="ar-DZ" dirty="0">
                <a:solidFill>
                  <a:schemeClr val="tx1"/>
                </a:solidFill>
              </a:rPr>
              <a:t>هامش الربح الإجمالي</a:t>
            </a:r>
          </a:p>
          <a:p>
            <a:pPr marL="1733550" lvl="2" indent="-457200" algn="just">
              <a:spcBef>
                <a:spcPts val="0"/>
              </a:spcBef>
              <a:buFontTx/>
              <a:buChar char="-"/>
              <a:tabLst>
                <a:tab pos="1254125" algn="l"/>
              </a:tabLst>
            </a:pPr>
            <a:r>
              <a:rPr lang="ar-DZ" dirty="0">
                <a:solidFill>
                  <a:schemeClr val="tx1"/>
                </a:solidFill>
              </a:rPr>
              <a:t>النتيجة العملياتية</a:t>
            </a:r>
          </a:p>
          <a:p>
            <a:pPr marL="1733550" lvl="2" indent="-457200" algn="just">
              <a:spcBef>
                <a:spcPts val="0"/>
              </a:spcBef>
              <a:buFontTx/>
              <a:buChar char="-"/>
              <a:tabLst>
                <a:tab pos="1254125" algn="l"/>
              </a:tabLst>
            </a:pPr>
            <a:r>
              <a:rPr lang="ar-DZ" dirty="0">
                <a:solidFill>
                  <a:schemeClr val="tx1"/>
                </a:solidFill>
              </a:rPr>
              <a:t>النتيجة العادية قبل الضريبة</a:t>
            </a:r>
          </a:p>
          <a:p>
            <a:pPr marL="1733550" lvl="2" indent="-457200" algn="just">
              <a:spcBef>
                <a:spcPts val="0"/>
              </a:spcBef>
              <a:buFontTx/>
              <a:buChar char="-"/>
              <a:tabLst>
                <a:tab pos="1254125" algn="l"/>
              </a:tabLst>
            </a:pPr>
            <a:r>
              <a:rPr lang="ar-DZ" dirty="0">
                <a:solidFill>
                  <a:schemeClr val="tx1"/>
                </a:solidFill>
              </a:rPr>
              <a:t>النتيجة الصافية للأنشطة العادية</a:t>
            </a:r>
          </a:p>
          <a:p>
            <a:pPr marL="1733550" lvl="2" indent="-457200" algn="just">
              <a:spcBef>
                <a:spcPts val="0"/>
              </a:spcBef>
              <a:buFontTx/>
              <a:buChar char="-"/>
              <a:tabLst>
                <a:tab pos="1254125" algn="l"/>
              </a:tabLst>
            </a:pPr>
            <a:r>
              <a:rPr lang="ar-DZ" dirty="0">
                <a:solidFill>
                  <a:schemeClr val="tx1"/>
                </a:solidFill>
              </a:rPr>
              <a:t>النتيجة الصافية للسنة المالية</a:t>
            </a:r>
          </a:p>
          <a:p>
            <a:pPr marL="530225" lvl="2" algn="just">
              <a:spcBef>
                <a:spcPts val="0"/>
              </a:spcBef>
              <a:tabLst>
                <a:tab pos="1254125" algn="l"/>
              </a:tabLst>
            </a:pPr>
            <a:r>
              <a:rPr lang="ar-DZ" b="0" spc="0" dirty="0">
                <a:solidFill>
                  <a:schemeClr val="tx1"/>
                </a:solidFill>
              </a:rPr>
              <a:t>إن استخدام حساب النتائج حسب الطبيعة أو حسب الوظيفة كل له دلالته الخاصة ، وأن المحصلة ستكون واحدة من خلال النتيجة الصافية للسنة المالية. ويكمن الاختلاف في أن حساب النتائج حسب الطبيعة يوضح علاقة المصاريف والنواتج بأرصدة حساباتها في دفتر الأستاذ وفق القواعد المنصوص عليها في التسجيل المحاسبي، مما يساعد أطراف أخرى على مراقبة بنود هذا الحساب وبوضوح. أما ح/النتائج حسب الوظيفة فيساعد على إبراز النتائج مبوبة بطريقة يسهل معها رصد حركة النتائج المتوصل إليها بطريقة مبسطة. والملاحظ أن كل من ح/ النتائج حسب الطبيعة أو الوظيفة دلالات مالية يسهل من خلال استنباط مؤشرات مالية تستخدم أساسا في مجالات تحليل الوضعية المالية للمؤسسة.</a:t>
            </a:r>
            <a:endParaRPr lang="ar-SA" b="0" spc="0" dirty="0">
              <a:solidFill>
                <a:schemeClr val="tx1"/>
              </a:solidFill>
            </a:endParaRPr>
          </a:p>
          <a:p>
            <a:pPr marL="361950" algn="just">
              <a:buFontTx/>
              <a:buChar char="-"/>
              <a:tabLst>
                <a:tab pos="1254125" algn="l"/>
              </a:tabLst>
            </a:pPr>
            <a:endParaRPr lang="ar-SA" sz="20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8A11485B-2D66-4795-A41D-BA45C64F9278}"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3232360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640775"/>
            <a:ext cx="8712968" cy="3668545"/>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800" b="0" spc="0" dirty="0">
              <a:solidFill>
                <a:schemeClr val="tx1"/>
              </a:solidFill>
            </a:endParaRPr>
          </a:p>
          <a:p>
            <a:pPr marL="452438" algn="just">
              <a:tabLst>
                <a:tab pos="1254125" algn="l"/>
              </a:tabLst>
            </a:pPr>
            <a:r>
              <a:rPr lang="ar-SA" sz="2800" b="0" spc="0" dirty="0">
                <a:solidFill>
                  <a:schemeClr val="tx1"/>
                </a:solidFill>
              </a:rPr>
              <a:t> تتمثل التدفقات النقدية حسب النظام المحاسبي المالي (</a:t>
            </a:r>
            <a:r>
              <a:rPr lang="fr-FR" sz="2800" b="0" spc="0" dirty="0">
                <a:solidFill>
                  <a:schemeClr val="tx1"/>
                </a:solidFill>
              </a:rPr>
              <a:t>SCF</a:t>
            </a:r>
            <a:r>
              <a:rPr lang="ar-SA" sz="2800" b="0" spc="0" dirty="0">
                <a:solidFill>
                  <a:schemeClr val="tx1"/>
                </a:solidFill>
              </a:rPr>
              <a:t>) من خلال ما يسمى بجدول سيولة الخزينة (الطريقة المباشرة وغير المباشرة). </a:t>
            </a:r>
            <a:r>
              <a:rPr lang="ar-SA" sz="2800" spc="0" dirty="0">
                <a:solidFill>
                  <a:schemeClr val="tx1"/>
                </a:solidFill>
              </a:rPr>
              <a:t>ارجع إلى الجريدة الرسمية العدد </a:t>
            </a:r>
            <a:r>
              <a:rPr lang="en-US" sz="2800" spc="0" dirty="0">
                <a:solidFill>
                  <a:schemeClr val="tx1"/>
                </a:solidFill>
              </a:rPr>
              <a:t>19</a:t>
            </a:r>
            <a:r>
              <a:rPr lang="ar-SA" sz="2800" spc="0" dirty="0">
                <a:solidFill>
                  <a:schemeClr val="tx1"/>
                </a:solidFill>
              </a:rPr>
              <a:t> الصادرة بتاريخ </a:t>
            </a:r>
            <a:r>
              <a:rPr lang="en-US" sz="2800" spc="0" dirty="0">
                <a:solidFill>
                  <a:schemeClr val="tx1"/>
                </a:solidFill>
              </a:rPr>
              <a:t> 2009/3/25</a:t>
            </a:r>
            <a:r>
              <a:rPr lang="ar-SA" sz="2800" b="0" spc="0" dirty="0">
                <a:solidFill>
                  <a:schemeClr val="tx1"/>
                </a:solidFill>
              </a:rPr>
              <a:t>. </a:t>
            </a:r>
            <a:r>
              <a:rPr lang="ar-SA" sz="2800" spc="0" dirty="0">
                <a:solidFill>
                  <a:schemeClr val="tx1"/>
                </a:solidFill>
              </a:rPr>
              <a:t>(ص ص </a:t>
            </a:r>
            <a:r>
              <a:rPr lang="en-US" sz="2800" spc="0" dirty="0">
                <a:solidFill>
                  <a:schemeClr val="tx1"/>
                </a:solidFill>
              </a:rPr>
              <a:t>36-35-26</a:t>
            </a:r>
            <a:r>
              <a:rPr lang="ar-SA" sz="2800" spc="0" dirty="0">
                <a:solidFill>
                  <a:schemeClr val="tx1"/>
                </a:solidFill>
              </a:rPr>
              <a:t>). </a:t>
            </a:r>
          </a:p>
          <a:p>
            <a:pPr marL="452438" algn="just">
              <a:tabLst>
                <a:tab pos="1254125" algn="l"/>
              </a:tabLst>
            </a:pPr>
            <a:r>
              <a:rPr lang="ar-SA" sz="2800" b="0" spc="0" dirty="0">
                <a:solidFill>
                  <a:schemeClr val="tx1"/>
                </a:solidFill>
              </a:rPr>
              <a:t>فالهدف من جدول سيولة الخزينة هو إعطاء مستعملي الكشوف المالية أساسا لتقييم مدى قدرة الكيان على توليد الأموال ونظائرها وكذلك المعلومات بشأن استخدام هذه السيولة المالية.</a:t>
            </a:r>
          </a:p>
          <a:p>
            <a:pPr marL="452438" algn="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4C42BE21-EDDA-4E6F-8876-0CCB42E0951D}"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11</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800" b="0" spc="0" dirty="0">
              <a:solidFill>
                <a:schemeClr val="tx1"/>
              </a:solidFill>
            </a:endParaRPr>
          </a:p>
          <a:p>
            <a:pPr marL="452438" algn="just">
              <a:tabLst>
                <a:tab pos="1254125" algn="l"/>
              </a:tabLst>
            </a:pPr>
            <a:r>
              <a:rPr lang="ar-SA" sz="2600" b="0" spc="0" dirty="0">
                <a:solidFill>
                  <a:schemeClr val="tx1"/>
                </a:solidFill>
              </a:rPr>
              <a:t> يقدم جدول سيولة الخزينة مداخيل ومخارج الموجودات المالية الحاصلة أثناء السنة المالية حسب منشئها (مصدرها) : </a:t>
            </a:r>
          </a:p>
          <a:p>
            <a:pPr marL="452438" algn="just">
              <a:buFontTx/>
              <a:buChar char="-"/>
              <a:tabLst>
                <a:tab pos="1254125" algn="l"/>
              </a:tabLst>
            </a:pPr>
            <a:r>
              <a:rPr lang="ar-SA" sz="2600" b="0" spc="0" dirty="0">
                <a:solidFill>
                  <a:schemeClr val="tx1"/>
                </a:solidFill>
              </a:rPr>
              <a:t>التدفقات التي تولدها الأنشطة العملياتية</a:t>
            </a:r>
          </a:p>
          <a:p>
            <a:pPr marL="452438" algn="just">
              <a:buFontTx/>
              <a:buChar char="-"/>
              <a:tabLst>
                <a:tab pos="1254125" algn="l"/>
              </a:tabLst>
            </a:pPr>
            <a:r>
              <a:rPr lang="ar-SA" sz="2600" b="0" spc="0" dirty="0">
                <a:solidFill>
                  <a:schemeClr val="tx1"/>
                </a:solidFill>
              </a:rPr>
              <a:t> التدفقات المالية التي تولدها أنشطة الاستثمار(سحب أموال؛ تدفق نقدي صادر، أو تحصيل أموال؛ تدفق نقدي وارد).</a:t>
            </a:r>
          </a:p>
          <a:p>
            <a:pPr marL="452438" algn="just">
              <a:buFontTx/>
              <a:buChar char="-"/>
              <a:tabLst>
                <a:tab pos="1254125" algn="l"/>
              </a:tabLst>
            </a:pPr>
            <a:r>
              <a:rPr lang="ar-SA" sz="2600" b="0" spc="0" dirty="0">
                <a:solidFill>
                  <a:schemeClr val="tx1"/>
                </a:solidFill>
              </a:rPr>
              <a:t> التدفقات الناشئة عن أنشطة تمويل(تغيير حجم وبنية الأموال الخاصة، أو القروض).</a:t>
            </a:r>
          </a:p>
          <a:p>
            <a:pPr marL="452438" algn="just">
              <a:buFontTx/>
              <a:buChar char="-"/>
              <a:tabLst>
                <a:tab pos="1254125" algn="l"/>
              </a:tabLst>
            </a:pPr>
            <a:r>
              <a:rPr lang="ar-SA" sz="2600" b="0" spc="0" dirty="0">
                <a:solidFill>
                  <a:schemeClr val="tx1"/>
                </a:solidFill>
              </a:rPr>
              <a:t> تدفقات أموال متأتية من فوائد وحصص أسهم، تقدم كلا على حدة وترتب بصورة دائمة من سنة مالية إلى أخرى في الأنشطة العملياتية للاستثمار أو التمويل. </a:t>
            </a:r>
          </a:p>
          <a:p>
            <a:pPr marL="452438" algn="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8D65D34A-0684-4FB8-915D-36CE5ED6EF66}"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12</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6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a:t>
            </a:r>
            <a:r>
              <a:rPr lang="ar-SA" sz="2600" spc="0" dirty="0">
                <a:solidFill>
                  <a:schemeClr val="tx1"/>
                </a:solidFill>
              </a:rPr>
              <a:t>الطريقة المباشرة: </a:t>
            </a:r>
            <a:r>
              <a:rPr lang="ar-SA" sz="2600" b="0" spc="0" dirty="0">
                <a:solidFill>
                  <a:schemeClr val="tx1"/>
                </a:solidFill>
              </a:rPr>
              <a:t>يتم تحديد الفصول الرئيسية لدخول وخروج الأموال الإجمالية (الزبائن، الموردون، الضرائب،..)، قصد إبراز تدفق مالي صافي. ويتم تقريب التدفق المالي الصافي إلى النتيجة قبل ضريبة الفترة المقصودة.</a:t>
            </a:r>
          </a:p>
          <a:p>
            <a:pPr marL="452438" algn="just">
              <a:buFont typeface="Wingdings" pitchFamily="2" charset="2"/>
              <a:buChar char="q"/>
              <a:tabLst>
                <a:tab pos="1254125" algn="l"/>
              </a:tabLst>
            </a:pPr>
            <a:r>
              <a:rPr lang="ar-SA" sz="2600" b="0" spc="0" dirty="0">
                <a:solidFill>
                  <a:schemeClr val="tx1"/>
                </a:solidFill>
              </a:rPr>
              <a:t> </a:t>
            </a:r>
            <a:r>
              <a:rPr lang="ar-SA" sz="2600" spc="0" dirty="0">
                <a:solidFill>
                  <a:schemeClr val="tx1"/>
                </a:solidFill>
              </a:rPr>
              <a:t>الطريقة غير المباشرة: </a:t>
            </a:r>
            <a:r>
              <a:rPr lang="ar-SA" sz="2600" b="0" spc="0" dirty="0">
                <a:solidFill>
                  <a:schemeClr val="tx1"/>
                </a:solidFill>
              </a:rPr>
              <a:t>تتمثل في تصحيح النتيجة للسنة المالية مع الأخذ بعين الاعتبار مايلي:</a:t>
            </a:r>
          </a:p>
          <a:p>
            <a:pPr marL="1366838" lvl="2" algn="just">
              <a:buFont typeface="Wingdings" pitchFamily="2" charset="2"/>
              <a:buChar char="ü"/>
              <a:tabLst>
                <a:tab pos="1254125" algn="l"/>
              </a:tabLst>
            </a:pPr>
            <a:r>
              <a:rPr lang="ar-SA" sz="2600" dirty="0">
                <a:solidFill>
                  <a:schemeClr val="tx1"/>
                </a:solidFill>
              </a:rPr>
              <a:t> آثار المعاملات دون التأثير في الخزينة (</a:t>
            </a:r>
            <a:r>
              <a:rPr lang="ar-SA" sz="2600" b="1" dirty="0">
                <a:solidFill>
                  <a:schemeClr val="tx1"/>
                </a:solidFill>
              </a:rPr>
              <a:t>اهتلاكات، الزبائن، المخزونات</a:t>
            </a:r>
            <a:r>
              <a:rPr lang="ar-SA" sz="2600" dirty="0">
                <a:solidFill>
                  <a:schemeClr val="tx1"/>
                </a:solidFill>
              </a:rPr>
              <a:t>)</a:t>
            </a:r>
          </a:p>
          <a:p>
            <a:pPr marL="1366838" lvl="2" algn="just">
              <a:buFont typeface="Wingdings" pitchFamily="2" charset="2"/>
              <a:buChar char="ü"/>
              <a:tabLst>
                <a:tab pos="1254125" algn="l"/>
              </a:tabLst>
            </a:pPr>
            <a:r>
              <a:rPr lang="ar-SA" sz="2600" b="0" dirty="0">
                <a:solidFill>
                  <a:schemeClr val="tx1"/>
                </a:solidFill>
              </a:rPr>
              <a:t> التفاوتات أو التسويات (</a:t>
            </a:r>
            <a:r>
              <a:rPr lang="ar-SA" sz="2600" b="1" dirty="0">
                <a:solidFill>
                  <a:schemeClr val="tx1"/>
                </a:solidFill>
              </a:rPr>
              <a:t>ضرائب مؤجلة</a:t>
            </a:r>
            <a:r>
              <a:rPr lang="ar-SA" sz="2600" b="0" dirty="0">
                <a:solidFill>
                  <a:schemeClr val="tx1"/>
                </a:solidFill>
              </a:rPr>
              <a:t>)</a:t>
            </a:r>
          </a:p>
          <a:p>
            <a:pPr marL="1366838" lvl="2" algn="just">
              <a:buFont typeface="Wingdings" pitchFamily="2" charset="2"/>
              <a:buChar char="ü"/>
              <a:tabLst>
                <a:tab pos="1254125" algn="l"/>
              </a:tabLst>
            </a:pPr>
            <a:r>
              <a:rPr lang="ar-SA" sz="2600" dirty="0">
                <a:solidFill>
                  <a:schemeClr val="tx1"/>
                </a:solidFill>
              </a:rPr>
              <a:t> التدفقات المالية المرتبطة بأنشطة الاستثمار أوالتمويل (قيمة التنازل الزائدة أو الناقصة )، مع ضرورة تقديم  التدفقات كلا على حدى.</a:t>
            </a:r>
            <a:endParaRPr lang="ar-SA" sz="26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2989C532-876D-45A5-B868-83BAD50E1FB7}"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13</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340768"/>
            <a:ext cx="8712968" cy="5064216"/>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6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a:t>
            </a:r>
            <a:r>
              <a:rPr lang="ar-SA" sz="2600" spc="0" dirty="0">
                <a:solidFill>
                  <a:schemeClr val="tx1"/>
                </a:solidFill>
              </a:rPr>
              <a:t>الطريقة المباشرة (جدول سيولة الخزينة):</a:t>
            </a:r>
          </a:p>
          <a:p>
            <a:pPr marL="1366838" lvl="2" algn="just">
              <a:buFont typeface="Wingdings" pitchFamily="2" charset="2"/>
              <a:buChar char="q"/>
              <a:tabLst>
                <a:tab pos="1254125" algn="l"/>
              </a:tabLst>
            </a:pPr>
            <a:r>
              <a:rPr lang="ar-SA" sz="2600" b="0" dirty="0">
                <a:solidFill>
                  <a:schemeClr val="tx1"/>
                </a:solidFill>
              </a:rPr>
              <a:t> تدفقات أموال الخزينة</a:t>
            </a:r>
            <a:r>
              <a:rPr lang="ar-DZ" sz="2600" b="0" dirty="0">
                <a:solidFill>
                  <a:schemeClr val="tx1"/>
                </a:solidFill>
              </a:rPr>
              <a:t> (ت. أ. خ )</a:t>
            </a:r>
            <a:r>
              <a:rPr lang="ar-SA" sz="2600" b="0" dirty="0">
                <a:solidFill>
                  <a:schemeClr val="tx1"/>
                </a:solidFill>
              </a:rPr>
              <a:t> المتأتية من الأنشطة العملياتية – تلك المرتبطة بعناصر غير عادية = صافي ت أ خ المتأتية من الأنشطة العملياتية. (أ)</a:t>
            </a:r>
          </a:p>
          <a:p>
            <a:pPr marL="1366838" lvl="2" algn="just">
              <a:buFont typeface="Wingdings" pitchFamily="2" charset="2"/>
              <a:buChar char="q"/>
              <a:tabLst>
                <a:tab pos="1254125" algn="l"/>
              </a:tabLst>
            </a:pPr>
            <a:r>
              <a:rPr lang="ar-SA" sz="2600" dirty="0">
                <a:solidFill>
                  <a:schemeClr val="tx1"/>
                </a:solidFill>
              </a:rPr>
              <a:t> صافي ت أ خ المتأتية من أنشطة الاستثمار. (ب)</a:t>
            </a:r>
          </a:p>
          <a:p>
            <a:pPr marL="1366838" lvl="2" algn="just">
              <a:buFont typeface="Wingdings" pitchFamily="2" charset="2"/>
              <a:buChar char="q"/>
              <a:tabLst>
                <a:tab pos="1254125" algn="l"/>
              </a:tabLst>
            </a:pPr>
            <a:r>
              <a:rPr lang="ar-SA" sz="2600" b="0" dirty="0">
                <a:solidFill>
                  <a:schemeClr val="tx1"/>
                </a:solidFill>
              </a:rPr>
              <a:t> صافي ت أ خ المتأتية من أنشطة التمويل . (ج)</a:t>
            </a:r>
          </a:p>
          <a:p>
            <a:pPr marL="1366838" lvl="2" algn="just">
              <a:buFont typeface="Wingdings" pitchFamily="2" charset="2"/>
              <a:buChar char="q"/>
              <a:tabLst>
                <a:tab pos="1254125" algn="l"/>
              </a:tabLst>
            </a:pPr>
            <a:r>
              <a:rPr lang="ar-SA" sz="2600" dirty="0">
                <a:solidFill>
                  <a:schemeClr val="tx1"/>
                </a:solidFill>
              </a:rPr>
              <a:t> تغير أموال الخزينة في الفترة (ن)، والفترة (ن-</a:t>
            </a:r>
            <a:r>
              <a:rPr lang="en-US" sz="2600" dirty="0">
                <a:solidFill>
                  <a:schemeClr val="tx1"/>
                </a:solidFill>
              </a:rPr>
              <a:t>1</a:t>
            </a:r>
            <a:r>
              <a:rPr lang="ar-SA" sz="2600" dirty="0">
                <a:solidFill>
                  <a:schemeClr val="tx1"/>
                </a:solidFill>
              </a:rPr>
              <a:t>) من خلال جمع كل من أ، ب، ج</a:t>
            </a:r>
          </a:p>
          <a:p>
            <a:pPr marL="1366838" lvl="2" algn="just">
              <a:buFont typeface="Wingdings" pitchFamily="2" charset="2"/>
              <a:buChar char="q"/>
              <a:tabLst>
                <a:tab pos="1254125" algn="l"/>
              </a:tabLst>
            </a:pPr>
            <a:r>
              <a:rPr lang="ar-SA" sz="2600" b="0" dirty="0">
                <a:solidFill>
                  <a:schemeClr val="tx1"/>
                </a:solidFill>
              </a:rPr>
              <a:t> يتم مقاربة محصلة صافي التغير في تدفقات أموال الخزينة مع النتيجة المحاسبية في نهاية الفترة. </a:t>
            </a:r>
          </a:p>
          <a:p>
            <a:pPr marL="452438" algn="just">
              <a:tabLst>
                <a:tab pos="1254125" algn="l"/>
              </a:tabLst>
            </a:pP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ACF9C2F5-314C-4947-844D-C21043D9FCE2}"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14</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dirty="0">
                <a:solidFill>
                  <a:schemeClr val="tx1"/>
                </a:solidFill>
              </a:rPr>
              <a:t>	</a:t>
            </a:r>
            <a:r>
              <a:rPr lang="ar-SA" sz="3200" spc="0" dirty="0">
                <a:solidFill>
                  <a:schemeClr val="tx1"/>
                </a:solidFill>
              </a:rPr>
              <a:t>قائمة التدفقات النقدية</a:t>
            </a:r>
            <a:r>
              <a:rPr lang="ar-SA" sz="3200" b="0" spc="0" dirty="0">
                <a:solidFill>
                  <a:schemeClr val="tx1"/>
                </a:solidFill>
              </a:rPr>
              <a:t> </a:t>
            </a:r>
            <a:endParaRPr lang="ar-SA" sz="2800" b="0" spc="0" dirty="0">
              <a:solidFill>
                <a:schemeClr val="tx1"/>
              </a:solidFill>
            </a:endParaRPr>
          </a:p>
          <a:p>
            <a:pPr marL="452438" algn="just">
              <a:buFont typeface="Wingdings" pitchFamily="2" charset="2"/>
              <a:buChar char="q"/>
              <a:tabLst>
                <a:tab pos="1254125" algn="l"/>
              </a:tabLst>
            </a:pPr>
            <a:r>
              <a:rPr lang="ar-SA" sz="2800" b="0" spc="0" dirty="0">
                <a:solidFill>
                  <a:schemeClr val="tx1"/>
                </a:solidFill>
              </a:rPr>
              <a:t> </a:t>
            </a:r>
            <a:r>
              <a:rPr lang="ar-SA" sz="2600" spc="0" dirty="0">
                <a:solidFill>
                  <a:schemeClr val="tx1"/>
                </a:solidFill>
              </a:rPr>
              <a:t>الطريقة غير المباشرة (جدول سيولة الخزينة): </a:t>
            </a:r>
            <a:r>
              <a:rPr lang="ar-SA" sz="2800" b="0" spc="0" dirty="0">
                <a:solidFill>
                  <a:schemeClr val="tx1"/>
                </a:solidFill>
              </a:rPr>
              <a:t>يختلف محتوى عناصر تدفقات أموال الخزينة في الطريقة المباشرة عن الطريقة غير المباشرة، لكن تبقى محصلة تغير أموال الخزينة مبنية على نفس الأسس مقسمة بذلك إلى </a:t>
            </a:r>
            <a:r>
              <a:rPr lang="ar-DZ" sz="2800" b="0" spc="0" dirty="0">
                <a:solidFill>
                  <a:schemeClr val="tx1"/>
                </a:solidFill>
              </a:rPr>
              <a:t>تدفقات الخزينة </a:t>
            </a:r>
            <a:r>
              <a:rPr lang="ar-SA" sz="2800" b="0" spc="0" dirty="0">
                <a:solidFill>
                  <a:schemeClr val="tx1"/>
                </a:solidFill>
              </a:rPr>
              <a:t>متأتية من الأنشطة العملياتية، </a:t>
            </a:r>
            <a:r>
              <a:rPr lang="ar-DZ" sz="2800" b="0" spc="0" dirty="0">
                <a:solidFill>
                  <a:schemeClr val="tx1"/>
                </a:solidFill>
              </a:rPr>
              <a:t>وتدفقات الخزينة ال</a:t>
            </a:r>
            <a:r>
              <a:rPr lang="ar-SA" sz="2800" b="0" spc="0" dirty="0">
                <a:solidFill>
                  <a:schemeClr val="tx1"/>
                </a:solidFill>
              </a:rPr>
              <a:t>متأنية من عمليا</a:t>
            </a:r>
            <a:r>
              <a:rPr lang="ar-DZ" sz="2800" b="0" spc="0" dirty="0">
                <a:solidFill>
                  <a:schemeClr val="tx1"/>
                </a:solidFill>
              </a:rPr>
              <a:t>ت</a:t>
            </a:r>
            <a:r>
              <a:rPr lang="ar-SA" sz="2800" b="0" spc="0" dirty="0">
                <a:solidFill>
                  <a:schemeClr val="tx1"/>
                </a:solidFill>
              </a:rPr>
              <a:t> الاستثمار، </a:t>
            </a:r>
            <a:r>
              <a:rPr lang="ar-DZ" sz="2800" b="0" spc="0" dirty="0">
                <a:solidFill>
                  <a:schemeClr val="tx1"/>
                </a:solidFill>
              </a:rPr>
              <a:t>وتدفقات الخزينة ال</a:t>
            </a:r>
            <a:r>
              <a:rPr lang="ar-SA" sz="2800" b="0" spc="0" dirty="0">
                <a:solidFill>
                  <a:schemeClr val="tx1"/>
                </a:solidFill>
              </a:rPr>
              <a:t>متأتية من عمليات التمويل. تستخدم الطريقة غبر المباشرة من أجل التحقق من صحة النتائج المتوصل إليها في الطريقة المباش</a:t>
            </a:r>
            <a:r>
              <a:rPr lang="ar-DZ" sz="2800" b="0" spc="0" dirty="0">
                <a:solidFill>
                  <a:schemeClr val="tx1"/>
                </a:solidFill>
              </a:rPr>
              <a:t>ر،ة</a:t>
            </a:r>
            <a:r>
              <a:rPr lang="ar-SA" sz="2800" b="0" spc="0" dirty="0">
                <a:solidFill>
                  <a:schemeClr val="tx1"/>
                </a:solidFill>
              </a:rPr>
              <a:t> ومقارنة كل ذلك بالنتيجة المحاسبية. (</a:t>
            </a:r>
            <a:r>
              <a:rPr lang="ar-SA" sz="2600" spc="0" dirty="0">
                <a:solidFill>
                  <a:schemeClr val="tx1"/>
                </a:solidFill>
              </a:rPr>
              <a:t>أنظر إلى الصفحة </a:t>
            </a:r>
            <a:r>
              <a:rPr lang="en-US" sz="2600" spc="0" dirty="0">
                <a:solidFill>
                  <a:schemeClr val="tx1"/>
                </a:solidFill>
              </a:rPr>
              <a:t>36</a:t>
            </a:r>
            <a:r>
              <a:rPr lang="ar-SA" sz="2600" spc="0" dirty="0">
                <a:solidFill>
                  <a:schemeClr val="tx1"/>
                </a:solidFill>
              </a:rPr>
              <a:t> من الجريدة الرسمية العدد </a:t>
            </a:r>
            <a:r>
              <a:rPr lang="en-US" sz="2600" spc="0" dirty="0">
                <a:solidFill>
                  <a:schemeClr val="tx1"/>
                </a:solidFill>
              </a:rPr>
              <a:t>19</a:t>
            </a:r>
            <a:r>
              <a:rPr lang="ar-SA" sz="2600" b="0" spc="0" dirty="0">
                <a:solidFill>
                  <a:schemeClr val="tx1"/>
                </a:solidFill>
              </a:rPr>
              <a:t>)</a:t>
            </a:r>
          </a:p>
          <a:p>
            <a:pPr marL="1366838" lvl="2" algn="just">
              <a:tabLst>
                <a:tab pos="1254125" algn="l"/>
              </a:tabLst>
            </a:pPr>
            <a:endParaRPr lang="ar-SA" sz="28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D391777B-2856-4629-AFEC-CBCC674D0A43}"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15</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تحليل البيانات المالية</a:t>
            </a:r>
            <a:endParaRPr lang="ar-SA" sz="2800" b="0" spc="0" dirty="0">
              <a:solidFill>
                <a:schemeClr val="tx1"/>
              </a:solidFill>
            </a:endParaRPr>
          </a:p>
          <a:p>
            <a:pPr marL="452438" algn="just">
              <a:buFont typeface="Wingdings" pitchFamily="2" charset="2"/>
              <a:buChar char="q"/>
              <a:tabLst>
                <a:tab pos="1254125" algn="l"/>
              </a:tabLst>
            </a:pPr>
            <a:r>
              <a:rPr lang="ar-SA" sz="2400" b="0" spc="0" dirty="0">
                <a:solidFill>
                  <a:schemeClr val="tx1"/>
                </a:solidFill>
              </a:rPr>
              <a:t> يتم تحليل البيانات المالية من خلال دراسة المعطيات والمعلومات المحاسبية عبر أدوات مالية تستخدم في التشخيص المالي للمؤسسة. وتندرج هذه الأدوات في ما يعرف في الأدبيات المالية بالمقاربة الساكنة (</a:t>
            </a:r>
            <a:r>
              <a:rPr lang="en-US" sz="2000" b="0" spc="0" dirty="0">
                <a:solidFill>
                  <a:schemeClr val="tx1"/>
                </a:solidFill>
              </a:rPr>
              <a:t>Statique</a:t>
            </a:r>
            <a:r>
              <a:rPr lang="ar-SA" sz="2400" b="0" spc="0" dirty="0">
                <a:solidFill>
                  <a:schemeClr val="tx1"/>
                </a:solidFill>
              </a:rPr>
              <a:t>) ، والمقاربة الديناميكية (</a:t>
            </a:r>
            <a:r>
              <a:rPr lang="en-US" sz="2000" b="0" spc="0" dirty="0">
                <a:solidFill>
                  <a:schemeClr val="tx1"/>
                </a:solidFill>
              </a:rPr>
              <a:t>Dynamique</a:t>
            </a:r>
            <a:r>
              <a:rPr lang="ar-SA" sz="2400" b="0" spc="0" dirty="0">
                <a:solidFill>
                  <a:schemeClr val="tx1"/>
                </a:solidFill>
              </a:rPr>
              <a:t>). </a:t>
            </a:r>
          </a:p>
          <a:p>
            <a:pPr marL="452438" algn="just">
              <a:buFont typeface="Wingdings" pitchFamily="2" charset="2"/>
              <a:buChar char="q"/>
              <a:tabLst>
                <a:tab pos="1254125" algn="l"/>
              </a:tabLst>
            </a:pPr>
            <a:r>
              <a:rPr lang="ar-SA" sz="2400" b="0" spc="0" dirty="0">
                <a:solidFill>
                  <a:schemeClr val="tx1"/>
                </a:solidFill>
              </a:rPr>
              <a:t> تساعد عملية تحليل البيانات المالية متخذ</a:t>
            </a:r>
            <a:r>
              <a:rPr lang="ar-DZ" sz="2400" b="0" spc="0" dirty="0">
                <a:solidFill>
                  <a:schemeClr val="tx1"/>
                </a:solidFill>
              </a:rPr>
              <a:t>ي</a:t>
            </a:r>
            <a:r>
              <a:rPr lang="ar-SA" sz="2400" b="0" spc="0" dirty="0">
                <a:solidFill>
                  <a:schemeClr val="tx1"/>
                </a:solidFill>
              </a:rPr>
              <a:t> القرارات المالية (المدير المالي) الحكم على السياسات المالية المتبعة ومدى كفاءتها في تحقيق الأداءات المالية المستهدفة</a:t>
            </a:r>
            <a:r>
              <a:rPr lang="ar-DZ" sz="2400" b="0" spc="0" dirty="0">
                <a:solidFill>
                  <a:schemeClr val="tx1"/>
                </a:solidFill>
              </a:rPr>
              <a:t>، </a:t>
            </a:r>
            <a:r>
              <a:rPr lang="ar-SA" sz="2400" b="0" spc="0" dirty="0">
                <a:solidFill>
                  <a:schemeClr val="tx1"/>
                </a:solidFill>
              </a:rPr>
              <a:t>وبالتالي القدرة على تصحيح الأخطاء ورسم السياسات وتصميم الخطط المالية بما يتناسب وأهداف واستراتيجية المؤسسة.</a:t>
            </a:r>
            <a:endParaRPr lang="ar-DZ" sz="2400" b="0" spc="0" dirty="0">
              <a:solidFill>
                <a:schemeClr val="tx1"/>
              </a:solidFill>
            </a:endParaRPr>
          </a:p>
          <a:p>
            <a:pPr marL="452438" algn="just">
              <a:buFont typeface="Wingdings" pitchFamily="2" charset="2"/>
              <a:buChar char="q"/>
              <a:tabLst>
                <a:tab pos="1254125" algn="l"/>
              </a:tabLst>
            </a:pPr>
            <a:r>
              <a:rPr lang="ar-DZ" sz="2400" b="0" spc="0" dirty="0">
                <a:solidFill>
                  <a:schemeClr val="tx1"/>
                </a:solidFill>
              </a:rPr>
              <a:t> يقصد بالمقاربة الساكنة تحليل البيانات المالية ذات الأساس التاريخي والمأخوذة من القوائم المالية المختلفة، وهذا ما يتم اسنخدامه في مجال النسب المالية كأساس للتشخيص وللتحليل المالي.  </a:t>
            </a:r>
            <a:endParaRPr lang="ar-SA" sz="2400" b="0" spc="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3973570D-8CCC-4137-A47D-5402A82827A8}"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16</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تحليل البيانات المالية</a:t>
            </a:r>
            <a:endParaRPr lang="ar-SA" sz="2800" b="0" spc="0" dirty="0">
              <a:solidFill>
                <a:schemeClr val="tx1"/>
              </a:solidFill>
            </a:endParaRPr>
          </a:p>
          <a:p>
            <a:pPr marL="452438" algn="just">
              <a:buFont typeface="Wingdings" pitchFamily="2" charset="2"/>
              <a:buChar char="q"/>
              <a:tabLst>
                <a:tab pos="1254125" algn="l"/>
              </a:tabLst>
            </a:pPr>
            <a:r>
              <a:rPr lang="ar-SA" sz="2400" b="0" spc="0" dirty="0">
                <a:solidFill>
                  <a:schemeClr val="tx1"/>
                </a:solidFill>
              </a:rPr>
              <a:t> </a:t>
            </a:r>
            <a:r>
              <a:rPr lang="ar-DZ" sz="2400" b="0" spc="0" dirty="0">
                <a:solidFill>
                  <a:schemeClr val="tx1"/>
                </a:solidFill>
              </a:rPr>
              <a:t>بينما تعتمد المقاربة </a:t>
            </a:r>
            <a:r>
              <a:rPr lang="ar-SA" sz="2400" b="0" spc="0" dirty="0">
                <a:solidFill>
                  <a:schemeClr val="tx1"/>
                </a:solidFill>
              </a:rPr>
              <a:t>الديناميكية (</a:t>
            </a:r>
            <a:r>
              <a:rPr lang="en-US" sz="2000" b="0" spc="0" dirty="0">
                <a:solidFill>
                  <a:schemeClr val="tx1"/>
                </a:solidFill>
              </a:rPr>
              <a:t>Approach</a:t>
            </a:r>
            <a:r>
              <a:rPr lang="ar-DZ" sz="2000" b="0" spc="0" dirty="0">
                <a:solidFill>
                  <a:schemeClr val="tx1"/>
                </a:solidFill>
              </a:rPr>
              <a:t> </a:t>
            </a:r>
            <a:r>
              <a:rPr lang="en-US" sz="2000" b="0" spc="0" dirty="0">
                <a:solidFill>
                  <a:schemeClr val="tx1"/>
                </a:solidFill>
              </a:rPr>
              <a:t>Dynamic</a:t>
            </a:r>
            <a:r>
              <a:rPr lang="ar-SA" sz="2400" b="0" spc="0" dirty="0">
                <a:solidFill>
                  <a:schemeClr val="tx1"/>
                </a:solidFill>
              </a:rPr>
              <a:t>)</a:t>
            </a:r>
            <a:r>
              <a:rPr lang="ar-DZ" sz="2400" b="0" spc="0" dirty="0">
                <a:solidFill>
                  <a:schemeClr val="tx1"/>
                </a:solidFill>
              </a:rPr>
              <a:t>  على التدفقات النقدية الفعلية وعلى معرفة محصلة ذلك على مستوى الخزينة. والملاحظ أنه، ووفق النظام المحاسبي المالي الجديد </a:t>
            </a:r>
            <a:r>
              <a:rPr lang="en-US" sz="2400" b="0" spc="0" dirty="0">
                <a:solidFill>
                  <a:schemeClr val="tx1"/>
                </a:solidFill>
              </a:rPr>
              <a:t>SCF</a:t>
            </a:r>
            <a:r>
              <a:rPr lang="ar-DZ" sz="2400" b="0" spc="0" dirty="0">
                <a:solidFill>
                  <a:schemeClr val="tx1"/>
                </a:solidFill>
              </a:rPr>
              <a:t> ، فإن تعريف الخزينة يقوم على أساس خزينة الأصول وخزينة الخصوم. وأن محصلة الخزينتين هو الذي يوضح حقيقة سيولة المؤسسة. والمعروف أن من أهداف المؤسسة ماليا هو التركيز في المحافظة على مؤشرين هامين هما السيولة والربحية.</a:t>
            </a:r>
            <a:r>
              <a:rPr lang="ar-SA" sz="2400" b="0" spc="0" dirty="0">
                <a:solidFill>
                  <a:schemeClr val="tx1"/>
                </a:solidFill>
              </a:rPr>
              <a:t> </a:t>
            </a:r>
          </a:p>
          <a:p>
            <a:pPr marL="452438" algn="just">
              <a:buFont typeface="Wingdings" pitchFamily="2" charset="2"/>
              <a:buChar char="q"/>
              <a:tabLst>
                <a:tab pos="1254125" algn="l"/>
              </a:tabLst>
            </a:pPr>
            <a:r>
              <a:rPr lang="ar-SA" sz="2400" b="0" spc="0" dirty="0">
                <a:solidFill>
                  <a:schemeClr val="tx1"/>
                </a:solidFill>
              </a:rPr>
              <a:t> </a:t>
            </a:r>
            <a:r>
              <a:rPr lang="ar-DZ" sz="2400" b="0" spc="0" dirty="0">
                <a:solidFill>
                  <a:schemeClr val="tx1"/>
                </a:solidFill>
              </a:rPr>
              <a:t> بالرغم من اعتماد الدراسات الحديثة للمقاربة الديناميكية في مجال التحليل المالي للمؤسسة ، فإن المقاربة الساكنة تبقى ضرورية ولكنها غير كافية للخروج بتقييم شامل ومفيد معبر عن الوضعية المالية للمؤسسة.</a:t>
            </a:r>
            <a:endParaRPr lang="ar-SA" sz="2400" b="0" spc="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3973570D-8CCC-4137-A47D-5402A82827A8}"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17</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4249020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تحليل البيانات المالية</a:t>
            </a:r>
            <a:endParaRPr lang="ar-SA" sz="26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الدراسة المقارنة للقوائم المالية.</a:t>
            </a:r>
          </a:p>
          <a:p>
            <a:pPr marL="1366838" lvl="2" algn="just">
              <a:buFont typeface="Wingdings" pitchFamily="2" charset="2"/>
              <a:buChar char="ü"/>
              <a:tabLst>
                <a:tab pos="1254125" algn="l"/>
              </a:tabLst>
            </a:pPr>
            <a:r>
              <a:rPr lang="ar-SA" sz="2600" dirty="0">
                <a:solidFill>
                  <a:schemeClr val="tx1"/>
                </a:solidFill>
              </a:rPr>
              <a:t> التحليل الأفقي</a:t>
            </a:r>
          </a:p>
          <a:p>
            <a:pPr marL="1366838" lvl="2" algn="just">
              <a:buFont typeface="Wingdings" pitchFamily="2" charset="2"/>
              <a:buChar char="ü"/>
              <a:tabLst>
                <a:tab pos="1254125" algn="l"/>
              </a:tabLst>
            </a:pPr>
            <a:r>
              <a:rPr lang="ar-SA" sz="2600" b="0" dirty="0">
                <a:solidFill>
                  <a:schemeClr val="tx1"/>
                </a:solidFill>
              </a:rPr>
              <a:t> التحليل العمودي</a:t>
            </a:r>
          </a:p>
          <a:p>
            <a:pPr marL="452438" algn="just">
              <a:buFont typeface="Wingdings" pitchFamily="2" charset="2"/>
              <a:buChar char="q"/>
              <a:tabLst>
                <a:tab pos="1254125" algn="l"/>
              </a:tabLst>
            </a:pPr>
            <a:r>
              <a:rPr lang="ar-SA" sz="2600" b="0" spc="0" dirty="0">
                <a:solidFill>
                  <a:schemeClr val="tx1"/>
                </a:solidFill>
              </a:rPr>
              <a:t> قائمة الأموال (التدفقات النقدية).</a:t>
            </a:r>
          </a:p>
          <a:p>
            <a:pPr marL="1366838" lvl="2" algn="just">
              <a:buFont typeface="Wingdings" pitchFamily="2" charset="2"/>
              <a:buChar char="v"/>
              <a:tabLst>
                <a:tab pos="1254125" algn="l"/>
              </a:tabLst>
            </a:pPr>
            <a:r>
              <a:rPr lang="ar-SA" sz="2600" dirty="0">
                <a:solidFill>
                  <a:schemeClr val="tx1"/>
                </a:solidFill>
              </a:rPr>
              <a:t> التدفقات النقدية الاستثمارية</a:t>
            </a:r>
          </a:p>
          <a:p>
            <a:pPr marL="1366838"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الاستغلالية (التشغيلية)</a:t>
            </a:r>
          </a:p>
          <a:p>
            <a:pPr marL="1366838"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المالية</a:t>
            </a:r>
            <a:endParaRPr lang="ar-SA" sz="2600" b="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النسب المالية. (سيتم تناول هذا العنصر بالتفصيل في الفصل الثالث)</a:t>
            </a: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DD86D4B4-47D9-4C16-93FD-B4C978E3F15F}"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18</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dirty="0">
                <a:solidFill>
                  <a:schemeClr val="tx1"/>
                </a:solidFill>
              </a:rPr>
              <a:t>	</a:t>
            </a:r>
            <a:r>
              <a:rPr lang="ar-SA" sz="3200" spc="0" dirty="0">
                <a:solidFill>
                  <a:schemeClr val="tx1"/>
                </a:solidFill>
              </a:rPr>
              <a:t>تحليل البيانات المالية</a:t>
            </a:r>
            <a:endParaRPr lang="ar-SA" sz="32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 الدراسة المقارنة للقوائم المالية.</a:t>
            </a:r>
          </a:p>
          <a:p>
            <a:pPr marL="1366838" lvl="2" algn="just">
              <a:buFont typeface="Wingdings" pitchFamily="2" charset="2"/>
              <a:buChar char="ü"/>
              <a:tabLst>
                <a:tab pos="1254125" algn="l"/>
              </a:tabLst>
            </a:pPr>
            <a:r>
              <a:rPr lang="ar-SA" sz="2600" dirty="0">
                <a:solidFill>
                  <a:schemeClr val="tx1"/>
                </a:solidFill>
              </a:rPr>
              <a:t> التحليل الأفقي</a:t>
            </a:r>
            <a:r>
              <a:rPr lang="ar-DZ" sz="2600" dirty="0">
                <a:solidFill>
                  <a:schemeClr val="tx1"/>
                </a:solidFill>
              </a:rPr>
              <a:t>: يقصد بالتحليل الأفقي تحليل البيانات المالية الواردة في القوائم المالية خصوصا جدول الميزانية وحسابات النتائج لفترات زمنية متعاقبة على الأقل فترتين متتاليتين لكي يتسنى معرفة التطور الحاصل على مستوى النشاط وبالتالي استخلاص انعكاسات ذلك على الوضعية المالية للمؤسسة. وتكون عملية المقارنة بين الفترات المتعاقبة من خلال استخدام نسب التطور بالنسبة لسنة الأساس. </a:t>
            </a:r>
            <a:endParaRPr lang="ar-SA" sz="2600" dirty="0">
              <a:solidFill>
                <a:schemeClr val="tx1"/>
              </a:solidFill>
            </a:endParaRPr>
          </a:p>
          <a:p>
            <a:pPr marL="1366838" lvl="2" algn="just">
              <a:buFont typeface="Wingdings" pitchFamily="2" charset="2"/>
              <a:buChar char="ü"/>
              <a:tabLst>
                <a:tab pos="1254125" algn="l"/>
              </a:tabLst>
            </a:pPr>
            <a:r>
              <a:rPr lang="ar-SA" sz="2600" b="0" dirty="0">
                <a:solidFill>
                  <a:schemeClr val="tx1"/>
                </a:solidFill>
              </a:rPr>
              <a:t> التحليل العمودي</a:t>
            </a:r>
            <a:r>
              <a:rPr lang="ar-DZ" sz="2600" b="0" dirty="0">
                <a:solidFill>
                  <a:schemeClr val="tx1"/>
                </a:solidFill>
              </a:rPr>
              <a:t>: يتم من خلاله معرفة الأهمية النسبية لكل عنصر أو كل بند من بنود الميزانية أو جدول النتائج بالنسبة لإجمالي الأصول و الخصوم، أو مقارنة كل عنصر من عناصر النتائج بالمبيعات</a:t>
            </a:r>
            <a:endParaRPr lang="ar-SA" sz="2600" b="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DD86D4B4-47D9-4C16-93FD-B4C978E3F15F}"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19</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244999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600" spc="0" dirty="0">
                <a:solidFill>
                  <a:schemeClr val="tx1"/>
                </a:solidFill>
              </a:rPr>
              <a:t>سنة ثالثة محاسبة ومراجعة</a:t>
            </a:r>
          </a:p>
          <a:p>
            <a:pPr algn="ctr"/>
            <a:r>
              <a:rPr lang="ar-SA" sz="2800" spc="0" dirty="0">
                <a:solidFill>
                  <a:schemeClr val="tx1"/>
                </a:solidFill>
              </a:rPr>
              <a:t>مقياس: التسيير المالي</a:t>
            </a: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العلوم المالية والمحاسبة</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08B09CF9-0B1B-462A-BD8B-D9F35792501D}"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196752"/>
            <a:ext cx="8712968" cy="5112568"/>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تحليل البيانات المالية</a:t>
            </a:r>
            <a:endParaRPr lang="ar-SA" sz="3200" b="0" spc="0" dirty="0">
              <a:solidFill>
                <a:schemeClr val="tx1"/>
              </a:solidFill>
            </a:endParaRPr>
          </a:p>
          <a:p>
            <a:pPr marL="452438" algn="just">
              <a:buFont typeface="Wingdings" pitchFamily="2" charset="2"/>
              <a:buChar char="q"/>
              <a:tabLst>
                <a:tab pos="1254125" algn="l"/>
              </a:tabLst>
            </a:pPr>
            <a:r>
              <a:rPr lang="ar-SA" sz="2600" b="0" spc="0" dirty="0">
                <a:solidFill>
                  <a:schemeClr val="tx1"/>
                </a:solidFill>
              </a:rPr>
              <a:t>قائمة الأموال (التدفقات النقدية).</a:t>
            </a:r>
          </a:p>
          <a:p>
            <a:pPr marL="987425" lvl="2" algn="just">
              <a:buFont typeface="Wingdings" pitchFamily="2" charset="2"/>
              <a:buChar char="v"/>
              <a:tabLst>
                <a:tab pos="1254125" algn="l"/>
              </a:tabLst>
            </a:pPr>
            <a:r>
              <a:rPr lang="ar-SA" sz="2600" dirty="0">
                <a:solidFill>
                  <a:schemeClr val="tx1"/>
                </a:solidFill>
              </a:rPr>
              <a:t> التدفقات النقدية الاستثمارية</a:t>
            </a:r>
            <a:r>
              <a:rPr lang="ar-DZ" sz="2600" dirty="0">
                <a:solidFill>
                  <a:schemeClr val="tx1"/>
                </a:solidFill>
              </a:rPr>
              <a:t>: تبين لنا أهمية النفقات والإيرادات الاستثمارية الفعلية، فقد تكون المؤسسة في حالة من الذروة القصوى في مجال الاستثمار ما قد ينعكس ذلك على السيولة من نقص يؤثر على الوضعية المالية لها.</a:t>
            </a:r>
            <a:endParaRPr lang="ar-SA" sz="2600" dirty="0">
              <a:solidFill>
                <a:schemeClr val="tx1"/>
              </a:solidFill>
            </a:endParaRPr>
          </a:p>
          <a:p>
            <a:pPr marL="987425"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الاستغلالية (التشغيلية)</a:t>
            </a:r>
            <a:r>
              <a:rPr lang="ar-DZ" sz="2600" dirty="0">
                <a:solidFill>
                  <a:schemeClr val="tx1"/>
                </a:solidFill>
              </a:rPr>
              <a:t>: ترتبط بالعمليات اليومية نشاط المؤسسة  وينعكس ذلك بشكل مباشر على السيولة ما للم تكن للمؤسسة صمامات أمان في مواجهة نقص السيولة.</a:t>
            </a:r>
            <a:endParaRPr lang="ar-SA" sz="2600" dirty="0">
              <a:solidFill>
                <a:schemeClr val="tx1"/>
              </a:solidFill>
            </a:endParaRPr>
          </a:p>
          <a:p>
            <a:pPr marL="987425"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المالية</a:t>
            </a:r>
            <a:r>
              <a:rPr lang="ar-DZ" sz="2600" dirty="0">
                <a:solidFill>
                  <a:schemeClr val="tx1"/>
                </a:solidFill>
              </a:rPr>
              <a:t>: تقوم المؤسسة بنشاطات ذات العلاقة بالجانب المالي في شكل استثمارات مالية ترتبط بالأوراق المالية وغيرها</a:t>
            </a:r>
            <a:endParaRPr lang="ar-SA" sz="2600" b="0" dirty="0">
              <a:solidFill>
                <a:schemeClr val="tx1"/>
              </a:solidFill>
            </a:endParaRPr>
          </a:p>
          <a:p>
            <a:pPr marL="452438" algn="just">
              <a:buFont typeface="Wingdings" pitchFamily="2" charset="2"/>
              <a:buChar char="q"/>
              <a:tabLst>
                <a:tab pos="1254125" algn="l"/>
              </a:tabLst>
            </a:pPr>
            <a:endParaRPr lang="ar-SA" sz="2600" b="0" spc="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DD86D4B4-47D9-4C16-93FD-B4C978E3F15F}"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20</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33541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A2601B1C-EE3A-49B5-B344-4397A49A639E}"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21</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4B12B275-6C86-41D7-BD5D-ED81CA732224}" type="datetime1">
              <a:rPr lang="fr-FR" smtClean="0"/>
              <a:pPr/>
              <a:t>07/04/2020</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22</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marL="900113" algn="r">
              <a:tabLst>
                <a:tab pos="1254125" algn="l"/>
              </a:tabLst>
            </a:pPr>
            <a:r>
              <a:rPr lang="ar-DZ" sz="3200" dirty="0">
                <a:solidFill>
                  <a:schemeClr val="tx1"/>
                </a:solidFill>
              </a:rPr>
              <a:t> </a:t>
            </a:r>
            <a:r>
              <a:rPr lang="ar-DZ" sz="3200" spc="0" dirty="0">
                <a:solidFill>
                  <a:schemeClr val="tx1"/>
                </a:solidFill>
              </a:rPr>
              <a:t>دراسة</a:t>
            </a:r>
            <a:r>
              <a:rPr lang="ar-SA" sz="3200" spc="0" dirty="0">
                <a:solidFill>
                  <a:schemeClr val="tx1"/>
                </a:solidFill>
              </a:rPr>
              <a:t> القوائم المالية</a:t>
            </a:r>
            <a:endParaRPr lang="ar-DZ" sz="3200" spc="0" dirty="0">
              <a:solidFill>
                <a:schemeClr val="tx1"/>
              </a:solidFill>
            </a:endParaRPr>
          </a:p>
          <a:p>
            <a:pPr marL="900113" algn="r">
              <a:buFont typeface="Wingdings" pitchFamily="2" charset="2"/>
              <a:buChar char="Ø"/>
              <a:tabLst>
                <a:tab pos="1254125" algn="l"/>
              </a:tabLst>
            </a:pPr>
            <a:r>
              <a:rPr lang="ar-DZ" sz="2400" spc="0" dirty="0">
                <a:solidFill>
                  <a:schemeClr val="tx1"/>
                </a:solidFill>
              </a:rPr>
              <a:t> </a:t>
            </a:r>
            <a:r>
              <a:rPr lang="ar-SA" sz="2800" b="0" spc="0" dirty="0">
                <a:solidFill>
                  <a:schemeClr val="tx1"/>
                </a:solidFill>
              </a:rPr>
              <a:t>جدول الميزانية</a:t>
            </a:r>
          </a:p>
          <a:p>
            <a:pPr marL="900113" algn="r">
              <a:buFont typeface="Wingdings" pitchFamily="2" charset="2"/>
              <a:buChar char="Ø"/>
              <a:tabLst>
                <a:tab pos="1254125" algn="l"/>
              </a:tabLst>
            </a:pPr>
            <a:r>
              <a:rPr lang="ar-SA" sz="2800" b="0" spc="0" dirty="0">
                <a:solidFill>
                  <a:schemeClr val="tx1"/>
                </a:solidFill>
              </a:rPr>
              <a:t> قائمة الدخل</a:t>
            </a:r>
          </a:p>
          <a:p>
            <a:pPr marL="900113" algn="r">
              <a:buFont typeface="Wingdings" pitchFamily="2" charset="2"/>
              <a:buChar char="Ø"/>
              <a:tabLst>
                <a:tab pos="1254125" algn="l"/>
              </a:tabLst>
            </a:pPr>
            <a:r>
              <a:rPr lang="ar-SA" sz="2800" b="0" spc="0" dirty="0">
                <a:solidFill>
                  <a:schemeClr val="tx1"/>
                </a:solidFill>
              </a:rPr>
              <a:t> قائمة التدفقات النقدية</a:t>
            </a:r>
          </a:p>
          <a:p>
            <a:pPr marL="900113" algn="r">
              <a:buFont typeface="Wingdings" pitchFamily="2" charset="2"/>
              <a:buChar char="Ø"/>
              <a:tabLst>
                <a:tab pos="1254125" algn="l"/>
              </a:tabLst>
            </a:pPr>
            <a:r>
              <a:rPr lang="ar-SA" sz="2800" b="0" spc="0" dirty="0">
                <a:solidFill>
                  <a:schemeClr val="tx1"/>
                </a:solidFill>
              </a:rPr>
              <a:t> تحليل البيانات المالية</a:t>
            </a:r>
          </a:p>
          <a:p>
            <a:pPr algn="r"/>
            <a:endParaRPr lang="ar-SA" sz="2800" dirty="0">
              <a:solidFill>
                <a:schemeClr val="tx1"/>
              </a:solidFill>
            </a:endParaRPr>
          </a:p>
        </p:txBody>
      </p:sp>
      <p:sp>
        <p:nvSpPr>
          <p:cNvPr id="2" name="Title 1"/>
          <p:cNvSpPr>
            <a:spLocks noGrp="1"/>
          </p:cNvSpPr>
          <p:nvPr>
            <p:ph type="ctrTitle"/>
          </p:nvPr>
        </p:nvSpPr>
        <p:spPr>
          <a:xfrm>
            <a:off x="539552" y="332656"/>
            <a:ext cx="8280920"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2800" b="1" dirty="0"/>
          </a:p>
        </p:txBody>
      </p:sp>
      <p:sp>
        <p:nvSpPr>
          <p:cNvPr id="4" name="Date Placeholder 3"/>
          <p:cNvSpPr>
            <a:spLocks noGrp="1"/>
          </p:cNvSpPr>
          <p:nvPr>
            <p:ph type="dt" sz="half" idx="10"/>
          </p:nvPr>
        </p:nvSpPr>
        <p:spPr/>
        <p:txBody>
          <a:bodyPr/>
          <a:lstStyle/>
          <a:p>
            <a:fld id="{C09F1A0C-1511-4F3C-B817-DFF71C0305EE}"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DZ" sz="3200" spc="0" dirty="0">
                <a:solidFill>
                  <a:schemeClr val="tx1"/>
                </a:solidFill>
              </a:rPr>
              <a:t>تمهيد</a:t>
            </a:r>
            <a:endParaRPr lang="ar-SA" sz="2800" spc="0" dirty="0">
              <a:solidFill>
                <a:schemeClr val="tx1"/>
              </a:solidFill>
            </a:endParaRPr>
          </a:p>
          <a:p>
            <a:pPr marL="361950" algn="just">
              <a:tabLst>
                <a:tab pos="1254125" algn="l"/>
              </a:tabLst>
            </a:pPr>
            <a:r>
              <a:rPr lang="ar-SA" sz="2400" b="0" dirty="0">
                <a:solidFill>
                  <a:schemeClr val="tx1"/>
                </a:solidFill>
              </a:rPr>
              <a:t> </a:t>
            </a:r>
            <a:r>
              <a:rPr lang="ar-SA" sz="2800" b="0" spc="0" dirty="0">
                <a:solidFill>
                  <a:schemeClr val="tx1"/>
                </a:solidFill>
              </a:rPr>
              <a:t>تتطلب عملية تحليل القوائم المالي والتدفقات النقدية القيام أولا بمعرفة مضمون الميزانية المحاسبية اختصارا</a:t>
            </a:r>
            <a:r>
              <a:rPr lang="ar-DZ" sz="2800" b="0" spc="0" dirty="0">
                <a:solidFill>
                  <a:schemeClr val="tx1"/>
                </a:solidFill>
              </a:rPr>
              <a:t>،</a:t>
            </a:r>
            <a:r>
              <a:rPr lang="ar-SA" sz="2800" b="0" spc="0" dirty="0">
                <a:solidFill>
                  <a:schemeClr val="tx1"/>
                </a:solidFill>
              </a:rPr>
              <a:t> ومن بعدها معرفة محتوى الميزانية المالية</a:t>
            </a:r>
            <a:r>
              <a:rPr lang="ar-DZ" sz="2800" b="0" spc="0" dirty="0">
                <a:solidFill>
                  <a:schemeClr val="tx1"/>
                </a:solidFill>
              </a:rPr>
              <a:t> تفصيلا</a:t>
            </a:r>
            <a:r>
              <a:rPr lang="ar-SA" sz="2800" b="0" spc="0" dirty="0">
                <a:solidFill>
                  <a:schemeClr val="tx1"/>
                </a:solidFill>
              </a:rPr>
              <a:t>. أيضا من القوائم الأساسية التي تكون محل اهتمام </a:t>
            </a:r>
            <a:r>
              <a:rPr lang="ar-DZ" sz="2800" b="0" spc="0" dirty="0">
                <a:solidFill>
                  <a:schemeClr val="tx1"/>
                </a:solidFill>
              </a:rPr>
              <a:t>القوائم المالية </a:t>
            </a:r>
            <a:r>
              <a:rPr lang="ar-SA" sz="2800" b="0" spc="0" dirty="0">
                <a:solidFill>
                  <a:schemeClr val="tx1"/>
                </a:solidFill>
              </a:rPr>
              <a:t>ما</a:t>
            </a:r>
            <a:r>
              <a:rPr lang="ar-DZ" sz="2800" b="0" spc="0" dirty="0">
                <a:solidFill>
                  <a:schemeClr val="tx1"/>
                </a:solidFill>
              </a:rPr>
              <a:t> </a:t>
            </a:r>
            <a:r>
              <a:rPr lang="ar-SA" sz="2800" b="0" spc="0" dirty="0">
                <a:solidFill>
                  <a:schemeClr val="tx1"/>
                </a:solidFill>
              </a:rPr>
              <a:t>يسمى بقائمة الدخل</a:t>
            </a:r>
            <a:r>
              <a:rPr lang="ar-DZ" sz="2800" b="0" spc="0" dirty="0">
                <a:solidFill>
                  <a:schemeClr val="tx1"/>
                </a:solidFill>
              </a:rPr>
              <a:t>،</a:t>
            </a:r>
            <a:r>
              <a:rPr lang="ar-SA" sz="2800" b="0" spc="0" dirty="0">
                <a:solidFill>
                  <a:schemeClr val="tx1"/>
                </a:solidFill>
              </a:rPr>
              <a:t> </a:t>
            </a:r>
            <a:r>
              <a:rPr lang="ar-DZ" sz="2800" b="0" spc="0" dirty="0">
                <a:solidFill>
                  <a:schemeClr val="tx1"/>
                </a:solidFill>
              </a:rPr>
              <a:t>و</a:t>
            </a:r>
            <a:r>
              <a:rPr lang="ar-SA" sz="2800" b="0" spc="0" dirty="0">
                <a:solidFill>
                  <a:schemeClr val="tx1"/>
                </a:solidFill>
              </a:rPr>
              <a:t>التي سيتم تناولها ضمن العنصر المالي. من جهة أخرى، تعبر قائمة التدفقات النقدية عن المقاربة الجديدة والحديثة التي أصبحت تستخدم كأساس لتحليل الوضعية المالية للمؤسسة.</a:t>
            </a:r>
            <a:endParaRPr lang="ar-SA" sz="2400" b="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B6DA4AC2-5BF0-486A-99AE-B7FDF2C5E1D7}"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جدول الميزانية</a:t>
            </a:r>
            <a:endParaRPr lang="ar-SA" sz="2800" spc="0" dirty="0">
              <a:solidFill>
                <a:schemeClr val="tx1"/>
              </a:solidFill>
            </a:endParaRPr>
          </a:p>
          <a:p>
            <a:pPr marL="361950" algn="just">
              <a:tabLst>
                <a:tab pos="1254125" algn="l"/>
              </a:tabLst>
            </a:pPr>
            <a:r>
              <a:rPr lang="ar-SA" sz="2800" b="0" spc="0" dirty="0">
                <a:solidFill>
                  <a:schemeClr val="tx1"/>
                </a:solidFill>
              </a:rPr>
              <a:t>يعبر جدول الميزانية عن ورقة مالية يلخص من خلالها نشاط المؤسسة الذي يبرز في شكل أصول وخصوم. فالمخططات المحاسبية والمالية التي تصدر بموجب قوانين ومراسيم توضح بشكل تفصيلي الكيفية التي يتم بها إعداد جدول الميزانية. فمن منظور النظام المحاسبي المالي الجزائري (</a:t>
            </a:r>
            <a:r>
              <a:rPr lang="en-US" sz="2800" b="0" spc="0" dirty="0">
                <a:solidFill>
                  <a:schemeClr val="tx1"/>
                </a:solidFill>
              </a:rPr>
              <a:t>SCF</a:t>
            </a:r>
            <a:r>
              <a:rPr lang="ar-SA" sz="2800" b="0" spc="0" dirty="0">
                <a:solidFill>
                  <a:schemeClr val="tx1"/>
                </a:solidFill>
              </a:rPr>
              <a:t>) تقسم الميزانية المحاسبية، التي تعتبر أساس تكوين الميزانية المالية، إلى أصول وخصوم</a:t>
            </a:r>
            <a:r>
              <a:rPr lang="ar-DZ" sz="2800" b="0" spc="0" dirty="0">
                <a:solidFill>
                  <a:schemeClr val="tx1"/>
                </a:solidFill>
              </a:rPr>
              <a:t>.</a:t>
            </a:r>
            <a:endParaRPr lang="ar-SA" sz="2400" b="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F638E9ED-B6C9-4B86-9F80-F0BC066DC049}"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628800"/>
            <a:ext cx="8496944" cy="453650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جدول الميزانية</a:t>
            </a:r>
            <a:endParaRPr lang="ar-SA" sz="2400" spc="0" dirty="0">
              <a:solidFill>
                <a:schemeClr val="tx1"/>
              </a:solidFill>
            </a:endParaRPr>
          </a:p>
          <a:p>
            <a:pPr marL="361950" algn="just">
              <a:buFont typeface="Wingdings" pitchFamily="2" charset="2"/>
              <a:buChar char="§"/>
              <a:tabLst>
                <a:tab pos="1254125" algn="l"/>
              </a:tabLst>
            </a:pPr>
            <a:r>
              <a:rPr lang="ar-SA" sz="2400" b="0" spc="0" dirty="0">
                <a:solidFill>
                  <a:schemeClr val="tx1"/>
                </a:solidFill>
              </a:rPr>
              <a:t> </a:t>
            </a:r>
            <a:r>
              <a:rPr lang="ar-SA" sz="2400" spc="0" dirty="0">
                <a:solidFill>
                  <a:schemeClr val="tx1"/>
                </a:solidFill>
              </a:rPr>
              <a:t>الأصول:</a:t>
            </a:r>
            <a:r>
              <a:rPr lang="ar-SA" sz="2400" b="0" spc="0" dirty="0">
                <a:solidFill>
                  <a:schemeClr val="tx1"/>
                </a:solidFill>
              </a:rPr>
              <a:t> تتكون حسب (</a:t>
            </a:r>
            <a:r>
              <a:rPr lang="en-US" sz="2400" b="0" spc="0" dirty="0">
                <a:solidFill>
                  <a:schemeClr val="tx1"/>
                </a:solidFill>
              </a:rPr>
              <a:t>SCF</a:t>
            </a:r>
            <a:r>
              <a:rPr lang="ar-SA" sz="2400" b="0" spc="0" dirty="0">
                <a:solidFill>
                  <a:schemeClr val="tx1"/>
                </a:solidFill>
              </a:rPr>
              <a:t>) من العناصر التالية:</a:t>
            </a:r>
          </a:p>
          <a:p>
            <a:pPr marL="361950" algn="just">
              <a:buFontTx/>
              <a:buChar char="-"/>
              <a:tabLst>
                <a:tab pos="1254125" algn="l"/>
              </a:tabLst>
            </a:pPr>
            <a:r>
              <a:rPr lang="ar-SA" sz="2400" b="0" spc="0" dirty="0">
                <a:solidFill>
                  <a:schemeClr val="tx1"/>
                </a:solidFill>
              </a:rPr>
              <a:t>التثبيتات المادية، - التثبيتات العينية، - الاهتلاكات، - المساهمات، الأصول المالية ، - المخزونات، - أصول الضريبة، - الزبائن والمدينين الآخرين، - خزينة الأموال الإيجابية. </a:t>
            </a:r>
          </a:p>
          <a:p>
            <a:pPr marL="361950" algn="just">
              <a:buFont typeface="Wingdings" pitchFamily="2" charset="2"/>
              <a:buChar char="§"/>
              <a:tabLst>
                <a:tab pos="1254125" algn="l"/>
              </a:tabLst>
            </a:pPr>
            <a:r>
              <a:rPr lang="ar-SA" sz="2400" b="0" spc="0" dirty="0">
                <a:solidFill>
                  <a:schemeClr val="tx1"/>
                </a:solidFill>
              </a:rPr>
              <a:t> ا</a:t>
            </a:r>
            <a:r>
              <a:rPr lang="ar-SA" sz="2400" spc="0" dirty="0">
                <a:solidFill>
                  <a:schemeClr val="tx1"/>
                </a:solidFill>
              </a:rPr>
              <a:t>لخصوم </a:t>
            </a:r>
            <a:r>
              <a:rPr lang="ar-SA" sz="2400" b="0" spc="0" dirty="0">
                <a:solidFill>
                  <a:schemeClr val="tx1"/>
                </a:solidFill>
              </a:rPr>
              <a:t>: رؤوس الأموال، - الخصوم غير الجارية التي تتضمن فائدة، - الموردون والدائنون الآخرون، - خصوم الضريبة، - المرصودات للأعباء وللخصوم</a:t>
            </a:r>
            <a:r>
              <a:rPr lang="ar-DZ" sz="2400" b="0" spc="0" dirty="0">
                <a:solidFill>
                  <a:schemeClr val="tx1"/>
                </a:solidFill>
              </a:rPr>
              <a:t> </a:t>
            </a:r>
            <a:r>
              <a:rPr lang="ar-SA" sz="2400" b="0" spc="0" dirty="0">
                <a:solidFill>
                  <a:schemeClr val="tx1"/>
                </a:solidFill>
              </a:rPr>
              <a:t>المماثلة (منتوجات مثبتة مسبقة)، - خزينة الأموال السلبية</a:t>
            </a:r>
          </a:p>
          <a:p>
            <a:pPr marL="361950" algn="just">
              <a:tabLst>
                <a:tab pos="1254125" algn="l"/>
              </a:tabLst>
            </a:pPr>
            <a:r>
              <a:rPr lang="ar-SA" sz="2400" spc="0" dirty="0">
                <a:solidFill>
                  <a:schemeClr val="tx1"/>
                </a:solidFill>
              </a:rPr>
              <a:t>ارجع إلى الجريدة الرسمية العدد </a:t>
            </a:r>
            <a:r>
              <a:rPr lang="en-US" sz="2400" spc="0" dirty="0">
                <a:solidFill>
                  <a:schemeClr val="tx1"/>
                </a:solidFill>
              </a:rPr>
              <a:t>19</a:t>
            </a:r>
            <a:r>
              <a:rPr lang="ar-SA" sz="2400" spc="0" dirty="0">
                <a:solidFill>
                  <a:schemeClr val="tx1"/>
                </a:solidFill>
              </a:rPr>
              <a:t> الصادرة بتاريخ </a:t>
            </a:r>
            <a:r>
              <a:rPr lang="en-US" sz="2400" spc="0" dirty="0">
                <a:solidFill>
                  <a:schemeClr val="tx1"/>
                </a:solidFill>
              </a:rPr>
              <a:t> 2009/3/25</a:t>
            </a:r>
            <a:r>
              <a:rPr lang="ar-SA" sz="2400" b="0" spc="0" dirty="0">
                <a:solidFill>
                  <a:schemeClr val="tx1"/>
                </a:solidFill>
              </a:rPr>
              <a:t>. </a:t>
            </a:r>
            <a:r>
              <a:rPr lang="ar-SA" sz="2400" spc="0" dirty="0">
                <a:solidFill>
                  <a:schemeClr val="tx1"/>
                </a:solidFill>
              </a:rPr>
              <a:t>(ص ص </a:t>
            </a:r>
            <a:r>
              <a:rPr lang="en-US" sz="2400" spc="0" dirty="0">
                <a:solidFill>
                  <a:schemeClr val="tx1"/>
                </a:solidFill>
              </a:rPr>
              <a:t>24-23</a:t>
            </a:r>
            <a:r>
              <a:rPr lang="ar-SA" sz="2400" spc="0" dirty="0">
                <a:solidFill>
                  <a:schemeClr val="tx1"/>
                </a:solidFill>
              </a:rPr>
              <a:t>)، (ص ص </a:t>
            </a:r>
            <a:r>
              <a:rPr lang="ar-DZ" sz="2400" spc="0" dirty="0">
                <a:solidFill>
                  <a:schemeClr val="tx1"/>
                </a:solidFill>
              </a:rPr>
              <a:t>28-29</a:t>
            </a:r>
            <a:r>
              <a:rPr lang="ar-SA" sz="2400" spc="0" dirty="0">
                <a:solidFill>
                  <a:schemeClr val="tx1"/>
                </a:solidFill>
              </a:rPr>
              <a:t>)</a:t>
            </a:r>
            <a:r>
              <a:rPr lang="ar-DZ" sz="2400" spc="0" dirty="0">
                <a:solidFill>
                  <a:schemeClr val="tx1"/>
                </a:solidFill>
              </a:rPr>
              <a:t> ،</a:t>
            </a:r>
            <a:r>
              <a:rPr lang="ar-SA" sz="2400" spc="0" dirty="0">
                <a:solidFill>
                  <a:schemeClr val="tx1"/>
                </a:solidFill>
              </a:rPr>
              <a:t>(ص ص </a:t>
            </a:r>
            <a:r>
              <a:rPr lang="en-US" sz="2400" spc="0" dirty="0">
                <a:solidFill>
                  <a:schemeClr val="tx1"/>
                </a:solidFill>
              </a:rPr>
              <a:t>33-32</a:t>
            </a:r>
            <a:r>
              <a:rPr lang="ar-SA" sz="2400" spc="0" dirty="0">
                <a:solidFill>
                  <a:schemeClr val="tx1"/>
                </a:solidFill>
              </a:rPr>
              <a:t>).</a:t>
            </a: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DZ" sz="3200" b="1" dirty="0">
                <a:solidFill>
                  <a:schemeClr val="tx1"/>
                </a:solidFill>
              </a:rPr>
              <a:t> : 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B0EC8AF6-B904-4BF5-BD6C-1B0FCD4573CC}"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082" y="1844824"/>
            <a:ext cx="8712968" cy="417646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الدخل(حساب النتائج)</a:t>
            </a:r>
          </a:p>
          <a:p>
            <a:pPr marL="361950" algn="just">
              <a:tabLst>
                <a:tab pos="1254125" algn="l"/>
              </a:tabLst>
            </a:pPr>
            <a:r>
              <a:rPr lang="ar-SA" sz="2400" b="0" spc="0" dirty="0">
                <a:solidFill>
                  <a:schemeClr val="tx1"/>
                </a:solidFill>
              </a:rPr>
              <a:t> حساب النتائج هو بيان ملخص للمنتوجات المنجزة من الكيان خلال السنة المالية، ولا يأخذ في الحسبان تاريخ التحصيل أو تاريخ السداد ويبرز </a:t>
            </a:r>
            <a:r>
              <a:rPr lang="ar-DZ" sz="2400" b="0" spc="0" dirty="0">
                <a:solidFill>
                  <a:schemeClr val="tx1"/>
                </a:solidFill>
              </a:rPr>
              <a:t>ل</a:t>
            </a:r>
            <a:r>
              <a:rPr lang="ar-SA" sz="2400" b="0" spc="0" dirty="0">
                <a:solidFill>
                  <a:schemeClr val="tx1"/>
                </a:solidFill>
              </a:rPr>
              <a:t>تمييز النتيجة الصافية للسنة المالية الربح/أو الخسارة.</a:t>
            </a:r>
          </a:p>
          <a:p>
            <a:pPr marL="361950" algn="just">
              <a:tabLst>
                <a:tab pos="1254125" algn="l"/>
              </a:tabLst>
            </a:pPr>
            <a:r>
              <a:rPr lang="ar-SA" sz="2400" b="0" spc="0" dirty="0">
                <a:solidFill>
                  <a:schemeClr val="tx1"/>
                </a:solidFill>
              </a:rPr>
              <a:t>أما بخصوص المعلومات الدنيا المقدمة في حساب النتائج </a:t>
            </a:r>
            <a:r>
              <a:rPr lang="ar-DZ" sz="2400" b="0" spc="0" dirty="0">
                <a:solidFill>
                  <a:schemeClr val="tx1"/>
                </a:solidFill>
              </a:rPr>
              <a:t>ف</a:t>
            </a:r>
            <a:r>
              <a:rPr lang="ar-SA" sz="2400" b="0" spc="0" dirty="0">
                <a:solidFill>
                  <a:schemeClr val="tx1"/>
                </a:solidFill>
              </a:rPr>
              <a:t>هي: </a:t>
            </a:r>
          </a:p>
          <a:p>
            <a:pPr marL="361950" algn="just">
              <a:buFontTx/>
              <a:buChar char="-"/>
              <a:tabLst>
                <a:tab pos="1254125" algn="l"/>
              </a:tabLst>
            </a:pPr>
            <a:r>
              <a:rPr lang="ar-SA" sz="2400" b="0" spc="0" dirty="0">
                <a:solidFill>
                  <a:schemeClr val="tx1"/>
                </a:solidFill>
              </a:rPr>
              <a:t>تحليل الأعباء حسب طبيعتها</a:t>
            </a:r>
            <a:r>
              <a:rPr lang="ar-DZ" sz="2400" b="0" spc="0" dirty="0">
                <a:solidFill>
                  <a:schemeClr val="tx1"/>
                </a:solidFill>
              </a:rPr>
              <a:t> </a:t>
            </a:r>
            <a:r>
              <a:rPr lang="ar-SA" sz="2400" b="0" spc="0" dirty="0">
                <a:solidFill>
                  <a:schemeClr val="tx1"/>
                </a:solidFill>
              </a:rPr>
              <a:t>الذي يسمح بتحديد مجاميع التسيية الرئيسية الآتية: الهامش الإجمالي، القيمة المضافة، الفائض الإجمالي عن الاستغلال.</a:t>
            </a:r>
            <a:r>
              <a:rPr lang="ar-SA" sz="2400" spc="0" dirty="0">
                <a:solidFill>
                  <a:schemeClr val="tx1"/>
                </a:solidFill>
              </a:rPr>
              <a:t> </a:t>
            </a:r>
            <a:endParaRPr lang="ar-DZ" sz="2400" spc="0" dirty="0">
              <a:solidFill>
                <a:schemeClr val="tx1"/>
              </a:solidFill>
            </a:endParaRPr>
          </a:p>
          <a:p>
            <a:pPr marL="361950" algn="just">
              <a:buFontTx/>
              <a:buChar char="-"/>
              <a:tabLst>
                <a:tab pos="1254125" algn="l"/>
              </a:tabLst>
            </a:pPr>
            <a:r>
              <a:rPr lang="ar-SA" sz="2400" spc="0" dirty="0">
                <a:solidFill>
                  <a:schemeClr val="tx1"/>
                </a:solidFill>
              </a:rPr>
              <a:t>ارجع إلى الجريدة الرسمية العدد </a:t>
            </a:r>
            <a:r>
              <a:rPr lang="en-US" sz="2400" spc="0" dirty="0">
                <a:solidFill>
                  <a:schemeClr val="tx1"/>
                </a:solidFill>
              </a:rPr>
              <a:t>19</a:t>
            </a:r>
            <a:r>
              <a:rPr lang="ar-SA" sz="2400" spc="0" dirty="0">
                <a:solidFill>
                  <a:schemeClr val="tx1"/>
                </a:solidFill>
              </a:rPr>
              <a:t> الصادرة بتاريخ </a:t>
            </a:r>
            <a:r>
              <a:rPr lang="en-US" sz="2400" spc="0" dirty="0">
                <a:solidFill>
                  <a:schemeClr val="tx1"/>
                </a:solidFill>
              </a:rPr>
              <a:t> 2009/3/25</a:t>
            </a:r>
            <a:r>
              <a:rPr lang="ar-SA" sz="2400" b="0" spc="0" dirty="0">
                <a:solidFill>
                  <a:schemeClr val="tx1"/>
                </a:solidFill>
              </a:rPr>
              <a:t>. </a:t>
            </a:r>
            <a:r>
              <a:rPr lang="ar-SA" sz="2400" spc="0" dirty="0">
                <a:solidFill>
                  <a:schemeClr val="tx1"/>
                </a:solidFill>
              </a:rPr>
              <a:t>(ص ص </a:t>
            </a:r>
            <a:r>
              <a:rPr lang="en-US" sz="2400" spc="0" dirty="0">
                <a:solidFill>
                  <a:schemeClr val="tx1"/>
                </a:solidFill>
              </a:rPr>
              <a:t>25-24</a:t>
            </a:r>
            <a:r>
              <a:rPr lang="ar-SA" sz="2400" spc="0" dirty="0">
                <a:solidFill>
                  <a:schemeClr val="tx1"/>
                </a:solidFill>
              </a:rPr>
              <a:t>)، (ص ص </a:t>
            </a:r>
            <a:r>
              <a:rPr lang="en-US" sz="2400" spc="0" dirty="0">
                <a:solidFill>
                  <a:schemeClr val="tx1"/>
                </a:solidFill>
              </a:rPr>
              <a:t>34-31-30</a:t>
            </a:r>
            <a:r>
              <a:rPr lang="ar-SA" sz="2400" spc="0" dirty="0">
                <a:solidFill>
                  <a:schemeClr val="tx1"/>
                </a:solidFill>
              </a:rPr>
              <a:t>).</a:t>
            </a:r>
          </a:p>
          <a:p>
            <a:pPr marL="361950" algn="just">
              <a:buFontTx/>
              <a:buChar char="-"/>
              <a:tabLst>
                <a:tab pos="1254125" algn="l"/>
              </a:tabLst>
            </a:pPr>
            <a:endParaRPr lang="ar-DZ" sz="2400" b="0" dirty="0">
              <a:solidFill>
                <a:schemeClr val="tx1"/>
              </a:solidFill>
            </a:endParaRP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492E6F37-10B7-4B46-B823-4D42BE823596}"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3200" spc="0" dirty="0">
                <a:solidFill>
                  <a:schemeClr val="tx1"/>
                </a:solidFill>
              </a:rPr>
              <a:t>قائمة الدخل(حساب النتائج)</a:t>
            </a:r>
          </a:p>
          <a:p>
            <a:pPr marL="361950" algn="just">
              <a:spcBef>
                <a:spcPts val="0"/>
              </a:spcBef>
              <a:tabLst>
                <a:tab pos="1254125" algn="l"/>
              </a:tabLst>
            </a:pPr>
            <a:r>
              <a:rPr lang="ar-SA" sz="2800" b="0" spc="0" dirty="0">
                <a:solidFill>
                  <a:schemeClr val="tx1"/>
                </a:solidFill>
              </a:rPr>
              <a:t>- منتجات الأنشطة العادية.</a:t>
            </a:r>
          </a:p>
          <a:p>
            <a:pPr marL="361950" algn="just">
              <a:spcBef>
                <a:spcPts val="0"/>
              </a:spcBef>
              <a:buFontTx/>
              <a:buChar char="-"/>
              <a:tabLst>
                <a:tab pos="1254125" algn="l"/>
              </a:tabLst>
            </a:pPr>
            <a:r>
              <a:rPr lang="ar-SA" sz="2800" b="0" spc="0" dirty="0">
                <a:solidFill>
                  <a:schemeClr val="tx1"/>
                </a:solidFill>
              </a:rPr>
              <a:t>المنتوجات المالية والأعباء المالية</a:t>
            </a:r>
          </a:p>
          <a:p>
            <a:pPr marL="361950" algn="just">
              <a:spcBef>
                <a:spcPts val="0"/>
              </a:spcBef>
              <a:buFontTx/>
              <a:buChar char="-"/>
              <a:tabLst>
                <a:tab pos="1254125" algn="l"/>
              </a:tabLst>
            </a:pPr>
            <a:r>
              <a:rPr lang="ar-SA" sz="2800" b="0" spc="0" dirty="0">
                <a:solidFill>
                  <a:schemeClr val="tx1"/>
                </a:solidFill>
              </a:rPr>
              <a:t>أعباء المستخدمين</a:t>
            </a:r>
          </a:p>
          <a:p>
            <a:pPr marL="361950" algn="just">
              <a:spcBef>
                <a:spcPts val="0"/>
              </a:spcBef>
              <a:buFontTx/>
              <a:buChar char="-"/>
              <a:tabLst>
                <a:tab pos="1254125" algn="l"/>
              </a:tabLst>
            </a:pPr>
            <a:r>
              <a:rPr lang="ar-SA" sz="2800" b="0" spc="0" dirty="0">
                <a:solidFill>
                  <a:schemeClr val="tx1"/>
                </a:solidFill>
              </a:rPr>
              <a:t> الضرائب والرسوم والتسديدات المماثلة</a:t>
            </a:r>
          </a:p>
          <a:p>
            <a:pPr marL="361950" algn="just">
              <a:spcBef>
                <a:spcPts val="0"/>
              </a:spcBef>
              <a:buFontTx/>
              <a:buChar char="-"/>
              <a:tabLst>
                <a:tab pos="1254125" algn="l"/>
              </a:tabLst>
            </a:pPr>
            <a:r>
              <a:rPr lang="ar-SA" sz="2800" b="0" spc="0" dirty="0">
                <a:solidFill>
                  <a:schemeClr val="tx1"/>
                </a:solidFill>
              </a:rPr>
              <a:t> المخصصات للاهتلاكات ولخسائر القيمة التي تخص التثبيتات العينية</a:t>
            </a:r>
          </a:p>
          <a:p>
            <a:pPr marL="361950" algn="just">
              <a:spcBef>
                <a:spcPts val="0"/>
              </a:spcBef>
              <a:buFontTx/>
              <a:buChar char="-"/>
              <a:tabLst>
                <a:tab pos="1254125" algn="l"/>
              </a:tabLst>
            </a:pPr>
            <a:r>
              <a:rPr lang="ar-SA" sz="2800" b="0" spc="0" dirty="0">
                <a:solidFill>
                  <a:schemeClr val="tx1"/>
                </a:solidFill>
              </a:rPr>
              <a:t> المخصصات للاهتلاكات ولخسائر القيمة التي تخص التثبيتات المعنوية.</a:t>
            </a:r>
          </a:p>
          <a:p>
            <a:pPr marL="361950" algn="just">
              <a:spcBef>
                <a:spcPts val="0"/>
              </a:spcBef>
              <a:buFontTx/>
              <a:buChar char="-"/>
              <a:tabLst>
                <a:tab pos="1254125" algn="l"/>
              </a:tabLst>
            </a:pPr>
            <a:r>
              <a:rPr lang="ar-SA" sz="2800" b="0" spc="0" dirty="0">
                <a:solidFill>
                  <a:schemeClr val="tx1"/>
                </a:solidFill>
              </a:rPr>
              <a:t> نتيجة الأنشطة العادية</a:t>
            </a:r>
          </a:p>
          <a:p>
            <a:pPr marL="361950" algn="just">
              <a:spcBef>
                <a:spcPts val="0"/>
              </a:spcBef>
              <a:buFontTx/>
              <a:buChar char="-"/>
              <a:tabLst>
                <a:tab pos="1254125" algn="l"/>
              </a:tabLst>
            </a:pPr>
            <a:r>
              <a:rPr lang="ar-SA" sz="2800" b="0" spc="0" dirty="0">
                <a:solidFill>
                  <a:schemeClr val="tx1"/>
                </a:solidFill>
              </a:rPr>
              <a:t> العناصر غير العادية (منتجات وأعباء)، -النتيجة الصافية للفترة قبل التوزيع، النتيجة الصافية لكل سهم من الأسهم بالنسبة إلى شركات المساهمة.</a:t>
            </a: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8A11485B-2D66-4795-A41D-BA45C64F9278}"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buFont typeface="Wingdings" pitchFamily="2" charset="2"/>
              <a:buChar char="Ø"/>
              <a:tabLst>
                <a:tab pos="1254125" algn="l"/>
              </a:tabLst>
            </a:pPr>
            <a:r>
              <a:rPr lang="ar-SA" sz="2000" dirty="0">
                <a:solidFill>
                  <a:schemeClr val="tx1"/>
                </a:solidFill>
              </a:rPr>
              <a:t> </a:t>
            </a:r>
            <a:r>
              <a:rPr lang="ar-SA" sz="2800" spc="0" dirty="0">
                <a:solidFill>
                  <a:schemeClr val="tx1"/>
                </a:solidFill>
              </a:rPr>
              <a:t>قائمة الدخل</a:t>
            </a:r>
            <a:r>
              <a:rPr lang="ar-DZ" sz="2800" spc="0" dirty="0">
                <a:solidFill>
                  <a:schemeClr val="tx1"/>
                </a:solidFill>
              </a:rPr>
              <a:t> </a:t>
            </a:r>
            <a:r>
              <a:rPr lang="ar-SA" sz="2800" spc="0" dirty="0">
                <a:solidFill>
                  <a:schemeClr val="tx1"/>
                </a:solidFill>
              </a:rPr>
              <a:t>(حساب النتائج</a:t>
            </a:r>
            <a:r>
              <a:rPr lang="ar-DZ" sz="2800" spc="0" dirty="0">
                <a:solidFill>
                  <a:schemeClr val="tx1"/>
                </a:solidFill>
              </a:rPr>
              <a:t> حسب الطبيعة</a:t>
            </a:r>
            <a:r>
              <a:rPr lang="ar-SA" sz="2800" spc="0" dirty="0">
                <a:solidFill>
                  <a:schemeClr val="tx1"/>
                </a:solidFill>
              </a:rPr>
              <a:t>)</a:t>
            </a:r>
          </a:p>
          <a:p>
            <a:pPr marL="819150" indent="-457200" algn="just">
              <a:spcBef>
                <a:spcPts val="0"/>
              </a:spcBef>
              <a:buFontTx/>
              <a:buChar char="-"/>
              <a:tabLst>
                <a:tab pos="1254125" algn="l"/>
              </a:tabLst>
            </a:pPr>
            <a:r>
              <a:rPr lang="ar-DZ" sz="2400" b="0" spc="0" dirty="0">
                <a:solidFill>
                  <a:schemeClr val="tx1"/>
                </a:solidFill>
              </a:rPr>
              <a:t>يتضمن هذا الحساب البنود التالية:</a:t>
            </a:r>
          </a:p>
          <a:p>
            <a:pPr marL="1733550" lvl="2" indent="-457200" algn="just">
              <a:spcBef>
                <a:spcPts val="0"/>
              </a:spcBef>
              <a:buFontTx/>
              <a:buChar char="-"/>
              <a:tabLst>
                <a:tab pos="1254125" algn="l"/>
              </a:tabLst>
            </a:pPr>
            <a:r>
              <a:rPr lang="ar-DZ" sz="2400" dirty="0">
                <a:solidFill>
                  <a:schemeClr val="tx1"/>
                </a:solidFill>
              </a:rPr>
              <a:t>إنتاج السنة المالية</a:t>
            </a:r>
          </a:p>
          <a:p>
            <a:pPr marL="1733550" lvl="2" indent="-457200" algn="just">
              <a:spcBef>
                <a:spcPts val="0"/>
              </a:spcBef>
              <a:buFontTx/>
              <a:buChar char="-"/>
              <a:tabLst>
                <a:tab pos="1254125" algn="l"/>
              </a:tabLst>
            </a:pPr>
            <a:r>
              <a:rPr lang="ar-DZ" sz="2400" dirty="0">
                <a:solidFill>
                  <a:schemeClr val="tx1"/>
                </a:solidFill>
              </a:rPr>
              <a:t>استهلاك السنة المالية</a:t>
            </a:r>
          </a:p>
          <a:p>
            <a:pPr marL="1733550" lvl="2" indent="-457200" algn="just">
              <a:spcBef>
                <a:spcPts val="0"/>
              </a:spcBef>
              <a:buFontTx/>
              <a:buChar char="-"/>
              <a:tabLst>
                <a:tab pos="1254125" algn="l"/>
              </a:tabLst>
            </a:pPr>
            <a:r>
              <a:rPr lang="ar-DZ" sz="2400" dirty="0">
                <a:solidFill>
                  <a:schemeClr val="tx1"/>
                </a:solidFill>
              </a:rPr>
              <a:t>القيمة المضافة للاستغلال (الفرق بين إنتاج واستهلاك السنة المالية)</a:t>
            </a:r>
          </a:p>
          <a:p>
            <a:pPr marL="1733550" lvl="2" indent="-457200" algn="just">
              <a:spcBef>
                <a:spcPts val="0"/>
              </a:spcBef>
              <a:buFontTx/>
              <a:buChar char="-"/>
              <a:tabLst>
                <a:tab pos="1254125" algn="l"/>
              </a:tabLst>
            </a:pPr>
            <a:r>
              <a:rPr lang="ar-DZ" sz="2400" dirty="0">
                <a:solidFill>
                  <a:schemeClr val="tx1"/>
                </a:solidFill>
              </a:rPr>
              <a:t>الفائض الإجمالي للاستغلال</a:t>
            </a:r>
          </a:p>
          <a:p>
            <a:pPr marL="1733550" lvl="2" indent="-457200" algn="just">
              <a:spcBef>
                <a:spcPts val="0"/>
              </a:spcBef>
              <a:buFontTx/>
              <a:buChar char="-"/>
              <a:tabLst>
                <a:tab pos="1254125" algn="l"/>
              </a:tabLst>
            </a:pPr>
            <a:r>
              <a:rPr lang="ar-DZ" sz="2400" dirty="0">
                <a:solidFill>
                  <a:schemeClr val="tx1"/>
                </a:solidFill>
              </a:rPr>
              <a:t>النتيجة العملياتية</a:t>
            </a:r>
          </a:p>
          <a:p>
            <a:pPr marL="1733550" lvl="2" indent="-457200" algn="just">
              <a:spcBef>
                <a:spcPts val="0"/>
              </a:spcBef>
              <a:buFontTx/>
              <a:buChar char="-"/>
              <a:tabLst>
                <a:tab pos="1254125" algn="l"/>
              </a:tabLst>
            </a:pPr>
            <a:r>
              <a:rPr lang="ar-DZ" sz="2400" dirty="0">
                <a:solidFill>
                  <a:schemeClr val="tx1"/>
                </a:solidFill>
              </a:rPr>
              <a:t>النتيجة المالية</a:t>
            </a:r>
          </a:p>
          <a:p>
            <a:pPr marL="1733550" lvl="2" indent="-457200" algn="just">
              <a:spcBef>
                <a:spcPts val="0"/>
              </a:spcBef>
              <a:buFontTx/>
              <a:buChar char="-"/>
              <a:tabLst>
                <a:tab pos="1254125" algn="l"/>
              </a:tabLst>
            </a:pPr>
            <a:r>
              <a:rPr lang="ar-DZ" sz="2400" dirty="0">
                <a:solidFill>
                  <a:schemeClr val="tx1"/>
                </a:solidFill>
              </a:rPr>
              <a:t>النتيجة العادية قبل الضرائب ( مجموع النتيجتين العملياتية والمالية)</a:t>
            </a:r>
          </a:p>
          <a:p>
            <a:pPr marL="1733550" lvl="2" indent="-457200" algn="just">
              <a:spcBef>
                <a:spcPts val="0"/>
              </a:spcBef>
              <a:buFontTx/>
              <a:buChar char="-"/>
              <a:tabLst>
                <a:tab pos="1254125" algn="l"/>
              </a:tabLst>
            </a:pPr>
            <a:r>
              <a:rPr lang="ar-DZ" sz="2400" dirty="0">
                <a:solidFill>
                  <a:schemeClr val="tx1"/>
                </a:solidFill>
              </a:rPr>
              <a:t>النتيجة الصافية للأنشطة العادية</a:t>
            </a:r>
          </a:p>
          <a:p>
            <a:pPr marL="1733550" lvl="2" indent="-457200" algn="just">
              <a:spcBef>
                <a:spcPts val="0"/>
              </a:spcBef>
              <a:buFontTx/>
              <a:buChar char="-"/>
              <a:tabLst>
                <a:tab pos="1254125" algn="l"/>
              </a:tabLst>
            </a:pPr>
            <a:r>
              <a:rPr lang="ar-DZ" sz="2400" dirty="0">
                <a:solidFill>
                  <a:schemeClr val="tx1"/>
                </a:solidFill>
              </a:rPr>
              <a:t>النتيجة غير العادية</a:t>
            </a:r>
          </a:p>
          <a:p>
            <a:pPr marL="1733550" lvl="2" indent="-457200" algn="just">
              <a:spcBef>
                <a:spcPts val="0"/>
              </a:spcBef>
              <a:buFontTx/>
              <a:buChar char="-"/>
              <a:tabLst>
                <a:tab pos="1254125" algn="l"/>
              </a:tabLst>
            </a:pPr>
            <a:r>
              <a:rPr lang="ar-DZ" sz="2400" dirty="0">
                <a:solidFill>
                  <a:schemeClr val="tx1"/>
                </a:solidFill>
              </a:rPr>
              <a:t>النتيجة الصافية للسنة المالية</a:t>
            </a:r>
          </a:p>
          <a:p>
            <a:pPr marL="1733550" lvl="2" indent="-457200" algn="just">
              <a:spcBef>
                <a:spcPts val="0"/>
              </a:spcBef>
              <a:buFontTx/>
              <a:buChar char="-"/>
              <a:tabLst>
                <a:tab pos="1254125" algn="l"/>
              </a:tabLst>
            </a:pPr>
            <a:endParaRPr lang="ar-SA" sz="3200" b="0" spc="0" dirty="0">
              <a:solidFill>
                <a:schemeClr val="tx1"/>
              </a:solidFill>
            </a:endParaRP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en-US" sz="3200" b="1" dirty="0">
                <a:solidFill>
                  <a:schemeClr val="tx1"/>
                </a:solidFill>
                <a:latin typeface="Adobe Caslon Pro" pitchFamily="18" charset="0"/>
              </a:rPr>
              <a:t>2</a:t>
            </a:r>
            <a:r>
              <a:rPr lang="ar-SA" sz="3200" b="1" dirty="0">
                <a:solidFill>
                  <a:schemeClr val="tx1"/>
                </a:solidFill>
              </a:rPr>
              <a:t>: </a:t>
            </a:r>
            <a:r>
              <a:rPr lang="ar-DZ" sz="3200" b="1" dirty="0">
                <a:solidFill>
                  <a:schemeClr val="tx1"/>
                </a:solidFill>
              </a:rPr>
              <a:t>دراسة</a:t>
            </a:r>
            <a:r>
              <a:rPr lang="ar-SA" sz="3200" b="1" dirty="0">
                <a:solidFill>
                  <a:schemeClr val="tx1"/>
                </a:solidFill>
              </a:rPr>
              <a:t> القوائم المالية</a:t>
            </a:r>
            <a:endParaRPr lang="ar-SA" sz="3200" b="1" dirty="0"/>
          </a:p>
        </p:txBody>
      </p:sp>
      <p:sp>
        <p:nvSpPr>
          <p:cNvPr id="4" name="Date Placeholder 3"/>
          <p:cNvSpPr>
            <a:spLocks noGrp="1"/>
          </p:cNvSpPr>
          <p:nvPr>
            <p:ph type="dt" sz="half" idx="10"/>
          </p:nvPr>
        </p:nvSpPr>
        <p:spPr/>
        <p:txBody>
          <a:bodyPr/>
          <a:lstStyle/>
          <a:p>
            <a:fld id="{8A11485B-2D66-4795-A41D-BA45C64F9278}"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35365186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20554</TotalTime>
  <Words>2239</Words>
  <Application>Microsoft Office PowerPoint</Application>
  <PresentationFormat>On-screen Show (4:3)</PresentationFormat>
  <Paragraphs>219</Paragraphs>
  <Slides>22</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Adobe Caslon Pro</vt:lpstr>
      <vt:lpstr>Adobe Gurmukhi</vt:lpstr>
      <vt:lpstr>Calibri</vt:lpstr>
      <vt:lpstr>Georgia</vt:lpstr>
      <vt:lpstr>Wingdings</vt:lpstr>
      <vt:lpstr>Wingdings 2</vt:lpstr>
      <vt:lpstr>Civic</vt:lpstr>
      <vt:lpstr>PowerPoint Presentation</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العلوم المالية والمحاسبة     </vt:lpstr>
      <vt:lpstr>الفصل 2: دراسة القوائم المالية</vt:lpstr>
      <vt:lpstr>الفصل 2: دراسة القوائم المالية</vt:lpstr>
      <vt:lpstr>الفصل 2: دراسة القوائم المالية</vt:lpstr>
      <vt:lpstr>الفصل 2 :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الفصل 2: دراسة القوائم المالية</vt:lpstr>
      <vt:lpstr>مراجع المقرر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pc</cp:lastModifiedBy>
  <cp:revision>78</cp:revision>
  <dcterms:created xsi:type="dcterms:W3CDTF">2013-04-10T19:40:44Z</dcterms:created>
  <dcterms:modified xsi:type="dcterms:W3CDTF">2020-04-07T17:36:47Z</dcterms:modified>
</cp:coreProperties>
</file>