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36"/>
  </p:notesMasterIdLst>
  <p:sldIdLst>
    <p:sldId id="307" r:id="rId2"/>
    <p:sldId id="349" r:id="rId3"/>
    <p:sldId id="265" r:id="rId4"/>
    <p:sldId id="257" r:id="rId5"/>
    <p:sldId id="338" r:id="rId6"/>
    <p:sldId id="302" r:id="rId7"/>
    <p:sldId id="262" r:id="rId8"/>
    <p:sldId id="288" r:id="rId9"/>
    <p:sldId id="264" r:id="rId10"/>
    <p:sldId id="263" r:id="rId11"/>
    <p:sldId id="268" r:id="rId12"/>
    <p:sldId id="308" r:id="rId13"/>
    <p:sldId id="350" r:id="rId14"/>
    <p:sldId id="310" r:id="rId15"/>
    <p:sldId id="272" r:id="rId16"/>
    <p:sldId id="311" r:id="rId17"/>
    <p:sldId id="312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13" r:id="rId28"/>
    <p:sldId id="351" r:id="rId29"/>
    <p:sldId id="369" r:id="rId30"/>
    <p:sldId id="370" r:id="rId31"/>
    <p:sldId id="371" r:id="rId32"/>
    <p:sldId id="372" r:id="rId33"/>
    <p:sldId id="287" r:id="rId34"/>
    <p:sldId id="25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CCFF"/>
    <a:srgbClr val="38623C"/>
    <a:srgbClr val="0070C0"/>
    <a:srgbClr val="CB067F"/>
    <a:srgbClr val="006666"/>
    <a:srgbClr val="266A9E"/>
    <a:srgbClr val="336734"/>
    <a:srgbClr val="DDDDDD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9642" autoAdjust="0"/>
  </p:normalViewPr>
  <p:slideViewPr>
    <p:cSldViewPr snapToGrid="0">
      <p:cViewPr varScale="1">
        <p:scale>
          <a:sx n="110" d="100"/>
          <a:sy n="110" d="100"/>
        </p:scale>
        <p:origin x="7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AEA1-4452-4D14-8CB7-65295BCC1717}" type="datetimeFigureOut">
              <a:rPr lang="fr-FR" smtClean="0"/>
              <a:pPr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09E95-6813-4AFA-A4A8-8CB7C6004D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13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80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87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76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49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49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50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929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0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802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4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60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25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40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5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Il convient de préciser tout d’abord au</a:t>
            </a:r>
            <a:r>
              <a:rPr lang="fr-FR" baseline="0" dirty="0"/>
              <a:t> niveau de notre introduction que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8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7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27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09E95-6813-4AFA-A4A8-8CB7C6004D8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87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7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2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95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3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21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9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0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9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3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4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4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9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99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76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3352801" y="4796134"/>
            <a:ext cx="5527963" cy="101566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txBody>
          <a:bodyPr wrap="square">
            <a:spAutoFit/>
          </a:bodyPr>
          <a:lstStyle/>
          <a:p>
            <a:pPr lvl="0" algn="ctr"/>
            <a:r>
              <a:rPr lang="ar-DZ" sz="60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بسم الله </a:t>
            </a:r>
            <a:r>
              <a:rPr lang="ar-DZ" sz="6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الرحمن </a:t>
            </a:r>
            <a:r>
              <a:rPr lang="ar-DZ" sz="6000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الرحيم</a:t>
            </a:r>
            <a:endParaRPr lang="fr-FR" sz="6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80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01706" y="129939"/>
            <a:ext cx="1674347" cy="6529687"/>
            <a:chOff x="201706" y="-144381"/>
            <a:chExt cx="1674347" cy="6529687"/>
          </a:xfrm>
        </p:grpSpPr>
        <p:grpSp>
          <p:nvGrpSpPr>
            <p:cNvPr id="13" name="Groupe 12"/>
            <p:cNvGrpSpPr/>
            <p:nvPr/>
          </p:nvGrpSpPr>
          <p:grpSpPr>
            <a:xfrm>
              <a:off x="201706" y="-144381"/>
              <a:ext cx="1674347" cy="6529687"/>
              <a:chOff x="201706" y="-144381"/>
              <a:chExt cx="1674347" cy="6529687"/>
            </a:xfrm>
          </p:grpSpPr>
          <p:cxnSp>
            <p:nvCxnSpPr>
              <p:cNvPr id="15" name="Connecteur droit 14"/>
              <p:cNvCxnSpPr/>
              <p:nvPr/>
            </p:nvCxnSpPr>
            <p:spPr>
              <a:xfrm>
                <a:off x="666430" y="809448"/>
                <a:ext cx="0" cy="5575858"/>
              </a:xfrm>
              <a:prstGeom prst="line">
                <a:avLst/>
              </a:prstGeom>
              <a:ln>
                <a:solidFill>
                  <a:srgbClr val="266A9E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706" y="-144381"/>
                <a:ext cx="1674347" cy="953829"/>
              </a:xfrm>
              <a:prstGeom prst="rect">
                <a:avLst/>
              </a:prstGeom>
            </p:spPr>
          </p:pic>
        </p:grpSp>
        <p:sp>
          <p:nvSpPr>
            <p:cNvPr id="14" name="ZoneTexte 13"/>
            <p:cNvSpPr txBox="1"/>
            <p:nvPr/>
          </p:nvSpPr>
          <p:spPr>
            <a:xfrm>
              <a:off x="393009" y="144816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04/1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0434971" y="35653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7/34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864202" y="356942"/>
            <a:ext cx="8603017" cy="477163"/>
            <a:chOff x="1864202" y="356942"/>
            <a:chExt cx="4182135" cy="477163"/>
          </a:xfrm>
        </p:grpSpPr>
        <p:sp>
          <p:nvSpPr>
            <p:cNvPr id="20" name="Pentagone 19"/>
            <p:cNvSpPr/>
            <p:nvPr/>
          </p:nvSpPr>
          <p:spPr>
            <a:xfrm>
              <a:off x="4501549" y="400524"/>
              <a:ext cx="1544788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1864202" y="356942"/>
              <a:ext cx="3987591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36307" y="372303"/>
              <a:ext cx="39825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Gestion de maintenance assistée par ordinateur GMAO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66430" y="2758932"/>
            <a:ext cx="10050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 maintenance assistée par ordinateur (GMAO) est un système informatique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management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gestion de la maintenance développé sous un système de gestion de base de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données, qui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de suivre et programmer sous les aspects technique, budgétaire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organisationnel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et les objectifs de la maintenance.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876053" y="1380778"/>
            <a:ext cx="4339272" cy="538581"/>
            <a:chOff x="1864202" y="356942"/>
            <a:chExt cx="2502383" cy="538581"/>
          </a:xfrm>
        </p:grpSpPr>
        <p:sp>
          <p:nvSpPr>
            <p:cNvPr id="26" name="Pentagone 25"/>
            <p:cNvSpPr/>
            <p:nvPr/>
          </p:nvSpPr>
          <p:spPr>
            <a:xfrm>
              <a:off x="2821797" y="400524"/>
              <a:ext cx="1544788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1864202" y="356942"/>
              <a:ext cx="2193051" cy="47716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86658" y="372303"/>
              <a:ext cx="9196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/>
                <a:t>Définition</a:t>
              </a:r>
              <a:r>
                <a:rPr lang="fr-FR" sz="2800" dirty="0"/>
                <a:t> </a:t>
              </a:r>
              <a:endPara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79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2"/>
          <p:cNvGrpSpPr/>
          <p:nvPr/>
        </p:nvGrpSpPr>
        <p:grpSpPr>
          <a:xfrm>
            <a:off x="201706" y="129939"/>
            <a:ext cx="1674347" cy="6529687"/>
            <a:chOff x="201706" y="-144381"/>
            <a:chExt cx="1674347" cy="6529687"/>
          </a:xfrm>
        </p:grpSpPr>
        <p:grpSp>
          <p:nvGrpSpPr>
            <p:cNvPr id="25" name="Groupe 1"/>
            <p:cNvGrpSpPr/>
            <p:nvPr/>
          </p:nvGrpSpPr>
          <p:grpSpPr>
            <a:xfrm>
              <a:off x="201706" y="-144381"/>
              <a:ext cx="1674347" cy="6529687"/>
              <a:chOff x="201706" y="-144381"/>
              <a:chExt cx="1674347" cy="6529687"/>
            </a:xfrm>
          </p:grpSpPr>
          <p:cxnSp>
            <p:nvCxnSpPr>
              <p:cNvPr id="27" name="Connecteur droit 26"/>
              <p:cNvCxnSpPr/>
              <p:nvPr/>
            </p:nvCxnSpPr>
            <p:spPr>
              <a:xfrm>
                <a:off x="666430" y="809448"/>
                <a:ext cx="0" cy="5575858"/>
              </a:xfrm>
              <a:prstGeom prst="line">
                <a:avLst/>
              </a:prstGeom>
              <a:ln>
                <a:solidFill>
                  <a:srgbClr val="266A9E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706" y="-144381"/>
                <a:ext cx="1674347" cy="953829"/>
              </a:xfrm>
              <a:prstGeom prst="rect">
                <a:avLst/>
              </a:prstGeom>
            </p:spPr>
          </p:pic>
        </p:grpSp>
        <p:sp>
          <p:nvSpPr>
            <p:cNvPr id="26" name="ZoneTexte 25"/>
            <p:cNvSpPr txBox="1"/>
            <p:nvPr/>
          </p:nvSpPr>
          <p:spPr>
            <a:xfrm>
              <a:off x="393009" y="144816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05/1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10434971" y="35653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8/34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6430" y="1972437"/>
            <a:ext cx="10448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ystème de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estion de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 de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onnées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(SGBD)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un ensemble d’informations ayant un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entre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elles. Ce système relationnel permet de créer la base données, de saisir l’information, (introduire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l’information dans la base de données), modifier (si c’est nécessaire) les informations déjà saisies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supprimer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 c’est nécessaire) les informations de la base de données.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1876052" y="396072"/>
            <a:ext cx="8386368" cy="477163"/>
            <a:chOff x="1864201" y="356942"/>
            <a:chExt cx="8386368" cy="477163"/>
          </a:xfrm>
        </p:grpSpPr>
        <p:sp>
          <p:nvSpPr>
            <p:cNvPr id="33" name="Pentagone 32"/>
            <p:cNvSpPr/>
            <p:nvPr/>
          </p:nvSpPr>
          <p:spPr>
            <a:xfrm>
              <a:off x="8948242" y="400524"/>
              <a:ext cx="1302327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1864201" y="356942"/>
              <a:ext cx="7626026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86658" y="372303"/>
              <a:ext cx="72619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Système de gestion de base de données : SGBD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1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"/>
          <p:cNvGrpSpPr/>
          <p:nvPr/>
        </p:nvGrpSpPr>
        <p:grpSpPr>
          <a:xfrm>
            <a:off x="201706" y="129939"/>
            <a:ext cx="1674347" cy="6529687"/>
            <a:chOff x="201706" y="-144381"/>
            <a:chExt cx="1674347" cy="6529687"/>
          </a:xfrm>
        </p:grpSpPr>
        <p:grpSp>
          <p:nvGrpSpPr>
            <p:cNvPr id="22" name="Groupe 1"/>
            <p:cNvGrpSpPr/>
            <p:nvPr/>
          </p:nvGrpSpPr>
          <p:grpSpPr>
            <a:xfrm>
              <a:off x="201706" y="-144381"/>
              <a:ext cx="1674347" cy="6529687"/>
              <a:chOff x="201706" y="-144381"/>
              <a:chExt cx="1674347" cy="6529687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666430" y="809448"/>
                <a:ext cx="0" cy="5575858"/>
              </a:xfrm>
              <a:prstGeom prst="line">
                <a:avLst/>
              </a:prstGeom>
              <a:ln>
                <a:solidFill>
                  <a:srgbClr val="266A9E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706" y="-144381"/>
                <a:ext cx="1674347" cy="953829"/>
              </a:xfrm>
              <a:prstGeom prst="rect">
                <a:avLst/>
              </a:prstGeom>
            </p:spPr>
          </p:pic>
        </p:grpSp>
        <p:sp>
          <p:nvSpPr>
            <p:cNvPr id="23" name="ZoneTexte 22"/>
            <p:cNvSpPr txBox="1"/>
            <p:nvPr/>
          </p:nvSpPr>
          <p:spPr>
            <a:xfrm>
              <a:off x="393009" y="144816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06/1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0434971" y="35653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9/34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6430" y="1972437"/>
            <a:ext cx="104485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TimesNewRomanPSMT"/>
              </a:rPr>
              <a:t>Dans un logiciel de </a:t>
            </a:r>
            <a:r>
              <a:rPr lang="fr-FR" sz="2400" b="1" dirty="0">
                <a:solidFill>
                  <a:srgbClr val="FF0000"/>
                </a:solidFill>
                <a:latin typeface="TimesNewRomanPSMT"/>
              </a:rPr>
              <a:t>GMAO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, les activités d’un service de maintenance sont traitées sous forme </a:t>
            </a: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de modules 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ou de fonctionnalités suivantes </a:t>
            </a: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:</a:t>
            </a:r>
          </a:p>
          <a:p>
            <a:r>
              <a:rPr lang="fr-FR" sz="24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TimesNewRomanPSMT"/>
              </a:rPr>
            </a:b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	</a:t>
            </a:r>
            <a:r>
              <a:rPr lang="fr-FR" sz="2400" dirty="0" smtClean="0">
                <a:solidFill>
                  <a:srgbClr val="00B0F0"/>
                </a:solidFill>
                <a:latin typeface="Wingdings-Regular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Gestion des équipements</a:t>
            </a:r>
            <a:br>
              <a:rPr lang="fr-FR" sz="2400" dirty="0">
                <a:solidFill>
                  <a:srgbClr val="000000"/>
                </a:solidFill>
                <a:latin typeface="TimesNewRomanPSMT"/>
              </a:rPr>
            </a:b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	</a:t>
            </a:r>
            <a:r>
              <a:rPr lang="fr-FR" sz="2400" dirty="0" smtClean="0">
                <a:solidFill>
                  <a:srgbClr val="00B0F0"/>
                </a:solidFill>
                <a:latin typeface="Wingdings-Regular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Gestion des travaux</a:t>
            </a:r>
            <a:br>
              <a:rPr lang="fr-FR" sz="2400" dirty="0">
                <a:solidFill>
                  <a:srgbClr val="000000"/>
                </a:solidFill>
                <a:latin typeface="TimesNewRomanPSMT"/>
              </a:rPr>
            </a:b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	</a:t>
            </a:r>
            <a:r>
              <a:rPr lang="fr-FR" sz="2400" dirty="0" smtClean="0">
                <a:solidFill>
                  <a:srgbClr val="00B0F0"/>
                </a:solidFill>
                <a:latin typeface="Wingdings-Regular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Gestion de stock et approvisionnement</a:t>
            </a:r>
            <a:br>
              <a:rPr lang="fr-FR" sz="2400" dirty="0">
                <a:solidFill>
                  <a:srgbClr val="000000"/>
                </a:solidFill>
                <a:latin typeface="TimesNewRomanPSMT"/>
              </a:rPr>
            </a:b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	</a:t>
            </a:r>
            <a:r>
              <a:rPr lang="fr-FR" sz="2400" dirty="0" smtClean="0">
                <a:solidFill>
                  <a:srgbClr val="00B0F0"/>
                </a:solidFill>
                <a:latin typeface="Wingdings-Regular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Gestion du budget et achat</a:t>
            </a:r>
            <a:br>
              <a:rPr lang="fr-FR" sz="2400" dirty="0">
                <a:solidFill>
                  <a:srgbClr val="000000"/>
                </a:solidFill>
                <a:latin typeface="TimesNewRomanPSMT"/>
              </a:rPr>
            </a:b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	</a:t>
            </a:r>
            <a:r>
              <a:rPr lang="fr-FR" sz="2400" dirty="0" smtClean="0">
                <a:solidFill>
                  <a:srgbClr val="00B0F0"/>
                </a:solidFill>
                <a:latin typeface="Wingdings-Regular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Wingdings-Regular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Analyse et </a:t>
            </a: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statistique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876052" y="396072"/>
            <a:ext cx="5729440" cy="477163"/>
            <a:chOff x="1864201" y="356942"/>
            <a:chExt cx="5729440" cy="477163"/>
          </a:xfrm>
        </p:grpSpPr>
        <p:sp>
          <p:nvSpPr>
            <p:cNvPr id="29" name="Pentagone 28"/>
            <p:cNvSpPr/>
            <p:nvPr/>
          </p:nvSpPr>
          <p:spPr>
            <a:xfrm>
              <a:off x="6291314" y="400524"/>
              <a:ext cx="1302327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1864201" y="356942"/>
              <a:ext cx="4990574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86658" y="372303"/>
              <a:ext cx="4463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Fonctionnalités de la GMAO</a:t>
              </a:r>
              <a:r>
                <a:rPr lang="fr-FR" sz="2400" dirty="0"/>
                <a:t>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8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2"/>
          <p:cNvGrpSpPr/>
          <p:nvPr/>
        </p:nvGrpSpPr>
        <p:grpSpPr>
          <a:xfrm>
            <a:off x="201706" y="129939"/>
            <a:ext cx="1674347" cy="6529687"/>
            <a:chOff x="201706" y="-144381"/>
            <a:chExt cx="1674347" cy="6529687"/>
          </a:xfrm>
        </p:grpSpPr>
        <p:grpSp>
          <p:nvGrpSpPr>
            <p:cNvPr id="11" name="Groupe 1"/>
            <p:cNvGrpSpPr/>
            <p:nvPr/>
          </p:nvGrpSpPr>
          <p:grpSpPr>
            <a:xfrm>
              <a:off x="201706" y="-144381"/>
              <a:ext cx="1674347" cy="6529687"/>
              <a:chOff x="201706" y="-144381"/>
              <a:chExt cx="1674347" cy="6529687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666430" y="809448"/>
                <a:ext cx="0" cy="5575858"/>
              </a:xfrm>
              <a:prstGeom prst="line">
                <a:avLst/>
              </a:prstGeom>
              <a:ln>
                <a:solidFill>
                  <a:srgbClr val="266A9E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706" y="-144381"/>
                <a:ext cx="1674347" cy="953829"/>
              </a:xfrm>
              <a:prstGeom prst="rect">
                <a:avLst/>
              </a:prstGeom>
            </p:spPr>
          </p:pic>
        </p:grpSp>
        <p:sp>
          <p:nvSpPr>
            <p:cNvPr id="12" name="ZoneTexte 11"/>
            <p:cNvSpPr txBox="1"/>
            <p:nvPr/>
          </p:nvSpPr>
          <p:spPr>
            <a:xfrm>
              <a:off x="393009" y="144816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6/2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0383215" y="35653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10/34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430" y="1351338"/>
            <a:ext cx="10448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figure 2 illustre les principales fonctionnalités de la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876052" y="396072"/>
            <a:ext cx="5729440" cy="477163"/>
            <a:chOff x="1864201" y="356942"/>
            <a:chExt cx="5729440" cy="477163"/>
          </a:xfrm>
        </p:grpSpPr>
        <p:sp>
          <p:nvSpPr>
            <p:cNvPr id="18" name="Pentagone 17"/>
            <p:cNvSpPr/>
            <p:nvPr/>
          </p:nvSpPr>
          <p:spPr>
            <a:xfrm>
              <a:off x="6291314" y="400524"/>
              <a:ext cx="1302327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1864201" y="356942"/>
              <a:ext cx="4990574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86658" y="372303"/>
              <a:ext cx="4463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Fonctionnalités de la GMAO</a:t>
              </a:r>
              <a:r>
                <a:rPr lang="fr-FR" sz="2400" dirty="0"/>
                <a:t>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t="7305" b="10345"/>
          <a:stretch/>
        </p:blipFill>
        <p:spPr>
          <a:xfrm>
            <a:off x="943160" y="2063088"/>
            <a:ext cx="6225391" cy="4637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69215" y="3345681"/>
            <a:ext cx="3712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 2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Principales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fonctionnalités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8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4914736" y="505131"/>
            <a:ext cx="959592" cy="4071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864204" y="470129"/>
            <a:ext cx="3455942" cy="477163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224049"/>
            <a:ext cx="1674347" cy="9538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7339" y="517908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Gestion des équipements</a:t>
            </a:r>
            <a:r>
              <a:rPr lang="fr-FR" sz="2000" dirty="0"/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80517" y="51018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1/12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11/34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741872" y="1582341"/>
            <a:ext cx="107312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fonctionnalité gestion des équipements représente le fichier de données équipements qui permet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regrouper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gérer et de mettre a la disposition des techniciens des informations fiables sur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équipements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telles que :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L’inventaire et la nomenclature des équipements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dossier ou fiche technique comprenant les caractéristiques la liste de pièces, les consignes…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fichier historique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L’établissement d’une structure arborescente de l’équipement, une classification des équipements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types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(filtres) de l’inventaire voir fig. 3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224049"/>
            <a:ext cx="1674347" cy="9538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0517" y="51018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1/12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12/34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30" y="1349254"/>
            <a:ext cx="7794595" cy="5118339"/>
          </a:xfrm>
          <a:prstGeom prst="rect">
            <a:avLst/>
          </a:prstGeom>
        </p:spPr>
      </p:pic>
      <p:sp>
        <p:nvSpPr>
          <p:cNvPr id="15" name="Pentagone 14"/>
          <p:cNvSpPr/>
          <p:nvPr/>
        </p:nvSpPr>
        <p:spPr>
          <a:xfrm>
            <a:off x="4914736" y="505131"/>
            <a:ext cx="959592" cy="4071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  <a:endParaRPr lang="en-US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864204" y="470129"/>
            <a:ext cx="3455942" cy="477163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87339" y="517908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Gestion des équipements</a:t>
            </a:r>
            <a:r>
              <a:rPr lang="fr-FR" sz="2000" dirty="0"/>
              <a:t>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61025" y="2952505"/>
            <a:ext cx="355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Fig.3</a:t>
            </a:r>
            <a:r>
              <a:rPr lang="fr-FR" b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: Organigramme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de gestion </a:t>
            </a:r>
            <a:endParaRPr lang="fr-FR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des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équipements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0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e 9"/>
          <p:cNvSpPr/>
          <p:nvPr/>
        </p:nvSpPr>
        <p:spPr>
          <a:xfrm>
            <a:off x="5478615" y="505131"/>
            <a:ext cx="1034989" cy="4071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64204" y="470129"/>
            <a:ext cx="3931578" cy="477163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19C7D">
                  <a:lumMod val="75000"/>
                </a:srgb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224049"/>
            <a:ext cx="1674347" cy="9538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87339" y="448900"/>
            <a:ext cx="3821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Gestion des travaux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9281" y="50487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2/12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13/34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655" y="1291905"/>
            <a:ext cx="10823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des travaux constitue la base de l’organisation et du suivi des interventions de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maintenance, elle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 celle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préventifs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(planification, ordonnancement et lancement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curatifs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87" y="3378538"/>
            <a:ext cx="11214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principales activités de cette fonctionnalité sont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suivi des interventions curatif et préventif (demande d’intervention et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rdre de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ravail (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des entretiens préventifs (programmées)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saisie des rapports des interventions.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des interventions extérieures et ses facturations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suivi et le contrôle des contrats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9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1864203" y="457526"/>
            <a:ext cx="6531652" cy="523220"/>
            <a:chOff x="1864203" y="457526"/>
            <a:chExt cx="6531652" cy="523220"/>
          </a:xfrm>
        </p:grpSpPr>
        <p:sp>
          <p:nvSpPr>
            <p:cNvPr id="10" name="Pentagone 9"/>
            <p:cNvSpPr/>
            <p:nvPr/>
          </p:nvSpPr>
          <p:spPr>
            <a:xfrm>
              <a:off x="4914735" y="505131"/>
              <a:ext cx="3481120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prstClr val="white"/>
                  </a:solidFill>
                </a:rPr>
                <a:t> 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1864203" y="470129"/>
              <a:ext cx="5922051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19C7D">
                    <a:lumMod val="75000"/>
                  </a:srgb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7340" y="457526"/>
              <a:ext cx="52200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Gestion des travaux</a:t>
              </a:r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89855" y="224049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23680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3/12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14/34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b="11648"/>
          <a:stretch/>
        </p:blipFill>
        <p:spPr>
          <a:xfrm>
            <a:off x="663677" y="1458960"/>
            <a:ext cx="7593421" cy="5013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56202" y="2467480"/>
            <a:ext cx="352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Fig.4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: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 organigramme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de gestion </a:t>
            </a:r>
            <a:endParaRPr lang="fr-FR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des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travaux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e 23"/>
          <p:cNvGrpSpPr/>
          <p:nvPr/>
        </p:nvGrpSpPr>
        <p:grpSpPr>
          <a:xfrm>
            <a:off x="189855" y="224049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23680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4/12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15/34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842655" y="470129"/>
            <a:ext cx="7991457" cy="477163"/>
            <a:chOff x="665019" y="1190565"/>
            <a:chExt cx="3713017" cy="477163"/>
          </a:xfrm>
        </p:grpSpPr>
        <p:sp>
          <p:nvSpPr>
            <p:cNvPr id="20" name="Pentagone 19"/>
            <p:cNvSpPr/>
            <p:nvPr/>
          </p:nvSpPr>
          <p:spPr>
            <a:xfrm>
              <a:off x="665019" y="1225567"/>
              <a:ext cx="3713017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672712" y="1190565"/>
              <a:ext cx="2984888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Gestion de stock de pièce de la </a:t>
              </a:r>
              <a:r>
                <a:rPr lang="fr-FR" sz="28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PdR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6429" y="1376736"/>
            <a:ext cx="10832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fonctionnalité permet de gérer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✓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inventaire et une mise à jour automatique du stock de pièces de détachées suite à la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saisie des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interventions.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✓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prévision de consommation des pièces est effectuée pour la maintenance planifiée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✓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suivi de stock de la </a:t>
            </a:r>
            <a:r>
              <a:rPr lang="fr-F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fournisseurs et des approvisionnements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23"/>
          <p:cNvGrpSpPr/>
          <p:nvPr/>
        </p:nvGrpSpPr>
        <p:grpSpPr>
          <a:xfrm>
            <a:off x="189855" y="224049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09825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5/12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16/34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1842656" y="505131"/>
            <a:ext cx="8451271" cy="407158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  <a:endParaRPr lang="en-US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856722" y="470129"/>
            <a:ext cx="6913205" cy="4771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stock de pièce de la </a:t>
            </a:r>
            <a:r>
              <a:rPr lang="fr-FR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430" y="1612989"/>
            <a:ext cx="10517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 des travaux, les achats et le budget inter-actent avec ce module. Voir Fig. 5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204" y="2157735"/>
            <a:ext cx="6409426" cy="4258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5003" y="3019570"/>
            <a:ext cx="3611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fr-F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Organigramme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module de gestion de stock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765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49412" y="5780085"/>
            <a:ext cx="4667534" cy="6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Année universitaire </a:t>
            </a:r>
            <a:r>
              <a:rPr lang="fr-FR" b="1" i="1" dirty="0" smtClean="0">
                <a:solidFill>
                  <a:schemeClr val="bg1"/>
                </a:solidFill>
              </a:rPr>
              <a:t>: </a:t>
            </a:r>
            <a:endParaRPr lang="fr-FR" i="1" dirty="0">
              <a:solidFill>
                <a:schemeClr val="bg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3123" y="-68378"/>
            <a:ext cx="1102011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dalus" panose="02020603050405020304" pitchFamily="18" charset="-78"/>
                <a:ea typeface="Times New Roman" pitchFamily="18" charset="0"/>
                <a:cs typeface="Andalus" panose="02020603050405020304" pitchFamily="18" charset="-78"/>
              </a:rPr>
              <a:t>الجمهورية الجزائرية الديمقراطية الشعبية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République Algérienne Démocratique et Populaire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dalus" panose="02020603050405020304" pitchFamily="18" charset="-78"/>
                <a:ea typeface="Times New Roman" pitchFamily="18" charset="0"/>
                <a:cs typeface="Andalus" panose="02020603050405020304" pitchFamily="18" charset="-78"/>
              </a:rPr>
              <a:t>وزارة التعليم العالي و البحث العلمي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Ministère de l’Enseignement Supérieur et de la Recherche Scientifique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Université Larbi Ben M’Hidi Oum-El-Bouaghi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Faculté des Sciences et Sciences Appliquées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Département de Génie Mécanique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Filière :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Electromécanique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anose="030101010101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 industrielle 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Calligraphy" panose="030101010101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 :  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LICENCE</a:t>
            </a:r>
            <a:endParaRPr kumimoji="0" lang="fr-FR" sz="2800" b="1" i="1" u="none" strike="noStrike" kern="10" cap="none" spc="0" normalizeH="0" baseline="0" noProof="0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Thème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Image 13" descr="logo ULB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5491" y="0"/>
            <a:ext cx="1274620" cy="153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 descr="logo ULB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017" y="0"/>
            <a:ext cx="1274620" cy="153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Parchemin horizontal 15"/>
          <p:cNvSpPr/>
          <p:nvPr/>
        </p:nvSpPr>
        <p:spPr>
          <a:xfrm flipH="1">
            <a:off x="2396833" y="3528518"/>
            <a:ext cx="7370617" cy="1847046"/>
          </a:xfrm>
          <a:prstGeom prst="horizontalScroll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 : TP GMAO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0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23"/>
          <p:cNvGrpSpPr/>
          <p:nvPr/>
        </p:nvGrpSpPr>
        <p:grpSpPr>
          <a:xfrm>
            <a:off x="189855" y="224049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23680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6/12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17/34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842656" y="470129"/>
            <a:ext cx="5264726" cy="477163"/>
            <a:chOff x="1842656" y="470129"/>
            <a:chExt cx="5264726" cy="477163"/>
          </a:xfrm>
        </p:grpSpPr>
        <p:sp>
          <p:nvSpPr>
            <p:cNvPr id="20" name="Pentagone 19"/>
            <p:cNvSpPr/>
            <p:nvPr/>
          </p:nvSpPr>
          <p:spPr>
            <a:xfrm>
              <a:off x="1842656" y="505131"/>
              <a:ext cx="5264726" cy="407158"/>
            </a:xfrm>
            <a:prstGeom prst="homePlat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1856723" y="470129"/>
              <a:ext cx="4488660" cy="477163"/>
            </a:xfrm>
            <a:prstGeom prst="roundRect">
              <a:avLst/>
            </a:prstGeom>
            <a:solidFill>
              <a:srgbClr val="38623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Analyse et statistique</a:t>
              </a:r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63677" y="1412201"/>
            <a:ext cx="11307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NewRomanPSMT"/>
              </a:rPr>
              <a:t>Le tableau de bord est un ensemble d’information traité et remise en forme de façon à caractériser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r>
              <a:rPr lang="fr-FR" dirty="0">
                <a:solidFill>
                  <a:srgbClr val="000000"/>
                </a:solidFill>
                <a:latin typeface="TimesNewRomanPSMT"/>
              </a:rPr>
              <a:t>l’état et l’évolution du service de maintenance.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r>
              <a:rPr lang="fr-FR" dirty="0">
                <a:solidFill>
                  <a:srgbClr val="000000"/>
                </a:solidFill>
                <a:latin typeface="TimesNewRomanPSMT"/>
              </a:rPr>
              <a:t>Il est traduit sous forme de chiffre, de ratios, d’évolution graphique, tendance et réparation pour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r>
              <a:rPr lang="fr-FR" dirty="0">
                <a:solidFill>
                  <a:srgbClr val="000000"/>
                </a:solidFill>
                <a:latin typeface="TimesNewRomanPSMT"/>
              </a:rPr>
              <a:t>d’éventuelles analyses (Pareto, ABC) et prise de décision comme l’illustre la Fig. 6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23"/>
          <p:cNvGrpSpPr/>
          <p:nvPr/>
        </p:nvGrpSpPr>
        <p:grpSpPr>
          <a:xfrm>
            <a:off x="189855" y="224049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09825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prstClr val="white"/>
                  </a:solidFill>
                </a:rPr>
                <a:t>3</a:t>
              </a:r>
              <a:r>
                <a:rPr lang="fr-FR" b="1" dirty="0" smtClean="0">
                  <a:solidFill>
                    <a:prstClr val="white"/>
                  </a:solidFill>
                </a:rPr>
                <a:t>/12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18/36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45" y="1574290"/>
            <a:ext cx="7384863" cy="5099072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1842656" y="470129"/>
            <a:ext cx="5264726" cy="477163"/>
            <a:chOff x="1842656" y="470129"/>
            <a:chExt cx="5264726" cy="477163"/>
          </a:xfrm>
        </p:grpSpPr>
        <p:sp>
          <p:nvSpPr>
            <p:cNvPr id="16" name="Pentagone 15"/>
            <p:cNvSpPr/>
            <p:nvPr/>
          </p:nvSpPr>
          <p:spPr>
            <a:xfrm>
              <a:off x="1842656" y="505131"/>
              <a:ext cx="5264726" cy="407158"/>
            </a:xfrm>
            <a:prstGeom prst="homePlat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1856723" y="470129"/>
              <a:ext cx="4488660" cy="477163"/>
            </a:xfrm>
            <a:prstGeom prst="roundRect">
              <a:avLst/>
            </a:prstGeom>
            <a:solidFill>
              <a:srgbClr val="38623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Analyse et statistique</a:t>
              </a:r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960157" y="2445417"/>
            <a:ext cx="282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 6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exemple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d’écran </a:t>
            </a:r>
            <a:endParaRPr lang="fr-FR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d’analyse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statistique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700962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23"/>
          <p:cNvGrpSpPr/>
          <p:nvPr/>
        </p:nvGrpSpPr>
        <p:grpSpPr>
          <a:xfrm>
            <a:off x="189855" y="224049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323680" y="505131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4/1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19/34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842655" y="470129"/>
            <a:ext cx="7245927" cy="477163"/>
            <a:chOff x="665019" y="1190565"/>
            <a:chExt cx="3302565" cy="477163"/>
          </a:xfrm>
        </p:grpSpPr>
        <p:sp>
          <p:nvSpPr>
            <p:cNvPr id="15" name="Pentagone 14"/>
            <p:cNvSpPr/>
            <p:nvPr/>
          </p:nvSpPr>
          <p:spPr>
            <a:xfrm>
              <a:off x="665019" y="1225567"/>
              <a:ext cx="3302565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672712" y="1190565"/>
              <a:ext cx="2984888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 smtClean="0"/>
                <a:t>4 </a:t>
              </a:r>
              <a:r>
                <a:rPr lang="fr-FR" sz="2000" b="1" dirty="0"/>
                <a:t>Aspect matériels et environnement informatique</a:t>
              </a:r>
              <a:r>
                <a:rPr lang="fr-FR" sz="2000" dirty="0"/>
                <a:t> 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66430" y="1542073"/>
            <a:ext cx="8477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NewRomanPSMT"/>
              </a:rPr>
              <a:t>Le système GMAO exige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r>
              <a:rPr lang="fr-FR" b="1" dirty="0">
                <a:solidFill>
                  <a:srgbClr val="000000"/>
                </a:solidFill>
                <a:latin typeface="TimesNewRomanPS-BoldMT"/>
              </a:rPr>
              <a:t>Un aspect matériel :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ordinateurs, imprimantes, réseaux informatique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58484" y="28041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TimesNewRomanPS-BoldMT"/>
              </a:rPr>
              <a:t>Un aspect logiciel :</a:t>
            </a:r>
            <a:br>
              <a:rPr lang="fr-FR" b="1" dirty="0">
                <a:solidFill>
                  <a:srgbClr val="000000"/>
                </a:solidFill>
                <a:latin typeface="TimesNewRomanPS-BoldMT"/>
              </a:rPr>
            </a:br>
            <a:r>
              <a:rPr lang="fr-FR" dirty="0">
                <a:solidFill>
                  <a:srgbClr val="000000"/>
                </a:solidFill>
                <a:latin typeface="TimesNewRomanPSMT"/>
              </a:rPr>
              <a:t>Système d’exploitation UNIX ou LUNIX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r>
              <a:rPr lang="fr-FR" dirty="0">
                <a:solidFill>
                  <a:srgbClr val="000000"/>
                </a:solidFill>
                <a:latin typeface="TimesNewRomanPSMT"/>
              </a:rPr>
              <a:t>SGBD relationnel (oracle), Access et SQL, server.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20/34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79" y="2029540"/>
            <a:ext cx="7712310" cy="3845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57406" y="2777554"/>
            <a:ext cx="3066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7 :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Système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à réseau informatique décentralisé et consultable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rot="16200000" flipH="1">
            <a:off x="-1829155" y="3796501"/>
            <a:ext cx="4960638" cy="0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23"/>
          <p:cNvGrpSpPr/>
          <p:nvPr/>
        </p:nvGrpSpPr>
        <p:grpSpPr>
          <a:xfrm>
            <a:off x="0" y="390303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26695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05/1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21/34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1648691" y="608674"/>
            <a:ext cx="7107119" cy="477163"/>
            <a:chOff x="1842656" y="470129"/>
            <a:chExt cx="5264726" cy="477163"/>
          </a:xfrm>
        </p:grpSpPr>
        <p:sp>
          <p:nvSpPr>
            <p:cNvPr id="29" name="Pentagone 28"/>
            <p:cNvSpPr/>
            <p:nvPr/>
          </p:nvSpPr>
          <p:spPr>
            <a:xfrm>
              <a:off x="1842656" y="505131"/>
              <a:ext cx="5264726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1856723" y="470129"/>
              <a:ext cx="4488660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000" b="1" dirty="0"/>
                <a:t>5 Etapes de la mise en place de la GMAO</a:t>
              </a:r>
              <a:r>
                <a:rPr lang="fr-FR" sz="2000" dirty="0"/>
                <a:t> </a:t>
              </a:r>
              <a:br>
                <a:rPr lang="fr-FR" sz="2000" dirty="0"/>
              </a:b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38354" y="1720840"/>
            <a:ext cx="105453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place d’un projet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suite à un besoin, demande une préparation minutieuse qui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scinde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essentiellement en quatre phases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Audit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autodiagnostic du service de maintenance ;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Organisation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établissement de procédures (cas de besoin) ;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Elaboration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cahier de charge pour le choix de la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Acquisition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implémentation de la </a:t>
            </a:r>
            <a:r>
              <a:rPr lang="fr-F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étapes de la mise en place de la 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illustrées dans le diagramme de la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8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ci-dessous.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rot="16200000" flipH="1">
            <a:off x="-1829155" y="3796501"/>
            <a:ext cx="4960638" cy="0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23"/>
          <p:cNvGrpSpPr/>
          <p:nvPr/>
        </p:nvGrpSpPr>
        <p:grpSpPr>
          <a:xfrm>
            <a:off x="0" y="390303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54405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05/2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prstClr val="white"/>
                </a:solidFill>
              </a:rPr>
              <a:t>2</a:t>
            </a:r>
            <a:r>
              <a:rPr lang="fr-FR" b="1" dirty="0" smtClean="0">
                <a:solidFill>
                  <a:prstClr val="white"/>
                </a:solidFill>
              </a:rPr>
              <a:t>2/34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1648691" y="608674"/>
            <a:ext cx="8625369" cy="477163"/>
            <a:chOff x="1842656" y="470129"/>
            <a:chExt cx="4773769" cy="477163"/>
          </a:xfrm>
        </p:grpSpPr>
        <p:sp>
          <p:nvSpPr>
            <p:cNvPr id="29" name="Pentagone 28"/>
            <p:cNvSpPr/>
            <p:nvPr/>
          </p:nvSpPr>
          <p:spPr>
            <a:xfrm>
              <a:off x="1842656" y="505131"/>
              <a:ext cx="4773769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1856724" y="470129"/>
              <a:ext cx="4287041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5.1 Les étapes d’informatisation de la maintenance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1163" y="1688246"/>
            <a:ext cx="10304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traitement des données a permis de hiérarchiser les activités et de définir (pour chaque marche)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niveau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à atteindre pour avoir une maintenance efficace avec succès des outils informatiques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passage de l’entretien à la maintenance doit être une évolution prenant en compte les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typiques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maintenance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 rot="16200000" flipH="1">
            <a:off x="-1829155" y="3796501"/>
            <a:ext cx="4960638" cy="0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23"/>
          <p:cNvGrpSpPr/>
          <p:nvPr/>
        </p:nvGrpSpPr>
        <p:grpSpPr>
          <a:xfrm>
            <a:off x="0" y="390303"/>
            <a:ext cx="1674347" cy="953829"/>
            <a:chOff x="189855" y="224049"/>
            <a:chExt cx="1674347" cy="9538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254405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05/3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23/34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b="7471"/>
          <a:stretch/>
        </p:blipFill>
        <p:spPr>
          <a:xfrm>
            <a:off x="670280" y="1200150"/>
            <a:ext cx="7559320" cy="5235156"/>
          </a:xfrm>
          <a:prstGeom prst="rect">
            <a:avLst/>
          </a:prstGeom>
        </p:spPr>
      </p:pic>
      <p:grpSp>
        <p:nvGrpSpPr>
          <p:cNvPr id="12" name="Groupe 27"/>
          <p:cNvGrpSpPr/>
          <p:nvPr/>
        </p:nvGrpSpPr>
        <p:grpSpPr>
          <a:xfrm>
            <a:off x="1648691" y="608674"/>
            <a:ext cx="8625369" cy="477163"/>
            <a:chOff x="1842656" y="470129"/>
            <a:chExt cx="4773769" cy="477163"/>
          </a:xfrm>
        </p:grpSpPr>
        <p:sp>
          <p:nvSpPr>
            <p:cNvPr id="14" name="Pentagone 13"/>
            <p:cNvSpPr/>
            <p:nvPr/>
          </p:nvSpPr>
          <p:spPr>
            <a:xfrm>
              <a:off x="1842656" y="505131"/>
              <a:ext cx="4773769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1856724" y="470129"/>
              <a:ext cx="4287041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5.1 Les étapes d’informatisation de la maintenance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301482" y="3062703"/>
            <a:ext cx="347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 8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étapes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de mise en place </a:t>
            </a:r>
            <a:endParaRPr lang="fr-FR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d’une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GMAO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394" y="15625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NewRomanPSMT"/>
              </a:rPr>
              <a:t>Table 1 Activités de la maintenance à informatiser</a:t>
            </a:r>
            <a:r>
              <a:rPr lang="fr-FR" dirty="0"/>
              <a:t> </a:t>
            </a:r>
          </a:p>
        </p:txBody>
      </p:sp>
      <p:cxnSp>
        <p:nvCxnSpPr>
          <p:cNvPr id="13" name="Connecteur droit 12"/>
          <p:cNvCxnSpPr/>
          <p:nvPr/>
        </p:nvCxnSpPr>
        <p:spPr>
          <a:xfrm rot="16200000" flipH="1">
            <a:off x="-1829155" y="3796501"/>
            <a:ext cx="4960638" cy="0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e 23"/>
          <p:cNvGrpSpPr/>
          <p:nvPr/>
        </p:nvGrpSpPr>
        <p:grpSpPr>
          <a:xfrm>
            <a:off x="0" y="390303"/>
            <a:ext cx="1674347" cy="953829"/>
            <a:chOff x="189855" y="224049"/>
            <a:chExt cx="1674347" cy="95382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55" y="224049"/>
              <a:ext cx="1674347" cy="953829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54405" y="505131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prstClr val="white"/>
                  </a:solidFill>
                </a:rPr>
                <a:t>05/4</a:t>
              </a:r>
              <a:endParaRPr lang="fr-FR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e 27"/>
          <p:cNvGrpSpPr/>
          <p:nvPr/>
        </p:nvGrpSpPr>
        <p:grpSpPr>
          <a:xfrm>
            <a:off x="1648691" y="608674"/>
            <a:ext cx="8625369" cy="477163"/>
            <a:chOff x="1842656" y="470129"/>
            <a:chExt cx="4773769" cy="477163"/>
          </a:xfrm>
        </p:grpSpPr>
        <p:sp>
          <p:nvSpPr>
            <p:cNvPr id="19" name="Pentagone 18"/>
            <p:cNvSpPr/>
            <p:nvPr/>
          </p:nvSpPr>
          <p:spPr>
            <a:xfrm>
              <a:off x="1842656" y="505131"/>
              <a:ext cx="4773769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1856724" y="470129"/>
              <a:ext cx="4287041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5.1 Les étapes d’informatisation de la maintenance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37409"/>
              </p:ext>
            </p:extLst>
          </p:nvPr>
        </p:nvGraphicFramePr>
        <p:xfrm>
          <a:off x="1934720" y="2035835"/>
          <a:ext cx="7778623" cy="3512676"/>
        </p:xfrm>
        <a:graphic>
          <a:graphicData uri="http://schemas.openxmlformats.org/drawingml/2006/table">
            <a:tbl>
              <a:tblPr/>
              <a:tblGrid>
                <a:gridCol w="955129"/>
                <a:gridCol w="3355263"/>
                <a:gridCol w="3468231"/>
              </a:tblGrid>
              <a:tr h="586596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Etape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d’activité requis (%)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 des équipements </a:t>
                      </a:r>
                      <a:endParaRPr lang="fr-F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du 1ier niveau </a:t>
                      </a:r>
                      <a:endParaRPr lang="fr-F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 de stock </a:t>
                      </a:r>
                      <a:endParaRPr lang="fr-F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 des travaux </a:t>
                      </a:r>
                      <a:endParaRPr lang="fr-F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FMDS </a:t>
                      </a:r>
                      <a:endParaRPr lang="fr-F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des couts </a:t>
                      </a:r>
                      <a:endParaRPr lang="fr-F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de données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Planification - prévention </a:t>
                      </a:r>
                      <a:endParaRPr lang="fr-FR" dirty="0" smtClean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37</a:t>
                      </a:r>
                      <a:endParaRPr lang="fr-FR" dirty="0" smtClean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290888" y="3922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09879" y="63355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05/6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375971" y="56496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25/34</a:t>
            </a:r>
            <a:endParaRPr lang="fr-FR" b="1" dirty="0">
              <a:solidFill>
                <a:prstClr val="white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b="7708"/>
          <a:stretch/>
        </p:blipFill>
        <p:spPr>
          <a:xfrm>
            <a:off x="817343" y="1587380"/>
            <a:ext cx="5885382" cy="4278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01876" y="2020717"/>
            <a:ext cx="5387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 9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étapes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d’informatisation de la maintenance</a:t>
            </a:r>
            <a:r>
              <a:rPr lang="fr-FR" dirty="0"/>
              <a:t> </a:t>
            </a:r>
          </a:p>
        </p:txBody>
      </p:sp>
      <p:grpSp>
        <p:nvGrpSpPr>
          <p:cNvPr id="32" name="Groupe 27"/>
          <p:cNvGrpSpPr/>
          <p:nvPr/>
        </p:nvGrpSpPr>
        <p:grpSpPr>
          <a:xfrm>
            <a:off x="1821215" y="565544"/>
            <a:ext cx="8306199" cy="477163"/>
            <a:chOff x="1842657" y="470129"/>
            <a:chExt cx="4597122" cy="477163"/>
          </a:xfrm>
        </p:grpSpPr>
        <p:sp>
          <p:nvSpPr>
            <p:cNvPr id="35" name="Pentagone 34"/>
            <p:cNvSpPr/>
            <p:nvPr/>
          </p:nvSpPr>
          <p:spPr>
            <a:xfrm>
              <a:off x="1842657" y="505131"/>
              <a:ext cx="4597122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1856724" y="470129"/>
              <a:ext cx="4287041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5.1 Les étapes d’informatisation de la maintenance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62258" y="3845799"/>
            <a:ext cx="5300982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table 1 permet de connaitre les étapes à mettre en œuvre pour passer de manière logique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progressive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l’entretien à une maintenance évoluée. Le contenu de chaque marche est décrit dans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fiche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d’enquête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associée.</a:t>
            </a:r>
          </a:p>
        </p:txBody>
      </p:sp>
    </p:spTree>
    <p:extLst>
      <p:ext uri="{BB962C8B-B14F-4D97-AF65-F5344CB8AC3E}">
        <p14:creationId xmlns:p14="http://schemas.microsoft.com/office/powerpoint/2010/main" val="18408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e 9"/>
          <p:cNvSpPr/>
          <p:nvPr/>
        </p:nvSpPr>
        <p:spPr>
          <a:xfrm>
            <a:off x="3931278" y="605869"/>
            <a:ext cx="5807945" cy="4071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864202" y="578615"/>
            <a:ext cx="7460953" cy="477163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19C7D">
                  <a:lumMod val="75000"/>
                </a:srgb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1896514" y="615076"/>
            <a:ext cx="7281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5.2 L’auto-diagnostique du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maintenance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09879" y="63355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05/7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375971" y="56496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26/34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738" y="1662840"/>
            <a:ext cx="10719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 auto-diagnostique a pour objectifs :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une photographie de la fonction maintenance au jour du diagnostic ;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D’identifier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points faibles ;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 de base à des audits pour contrôler les progrès de la fonction maintenance.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738" y="3347257"/>
            <a:ext cx="1020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L’auto-diagnostique du service de maintenance est composé d’un guide d’utilisation, des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fiches d’enquêtes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 fiches de correction et un graphe en radar, pour synthétiser la position de l’entreprise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 outil d’étude préliminaire jette les bases d’une réorganisation globale de la maintenance une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fois la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 source de dysfonctionnement est connue.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8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e 9"/>
          <p:cNvSpPr/>
          <p:nvPr/>
        </p:nvSpPr>
        <p:spPr>
          <a:xfrm>
            <a:off x="4978855" y="621369"/>
            <a:ext cx="1034989" cy="4071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864203" y="578615"/>
            <a:ext cx="3493304" cy="515894"/>
          </a:xfrm>
          <a:prstGeom prst="roundRect">
            <a:avLst/>
          </a:prstGeom>
          <a:solidFill>
            <a:srgbClr val="395F4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95195" y="609611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 du COURS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grpSp>
        <p:nvGrpSpPr>
          <p:cNvPr id="40" name="Groupe 39"/>
          <p:cNvGrpSpPr/>
          <p:nvPr/>
        </p:nvGrpSpPr>
        <p:grpSpPr>
          <a:xfrm>
            <a:off x="665019" y="1330036"/>
            <a:ext cx="9961417" cy="692728"/>
            <a:chOff x="665019" y="1330036"/>
            <a:chExt cx="9961417" cy="692728"/>
          </a:xfrm>
        </p:grpSpPr>
        <p:sp>
          <p:nvSpPr>
            <p:cNvPr id="29" name="Pentagone 28"/>
            <p:cNvSpPr/>
            <p:nvPr/>
          </p:nvSpPr>
          <p:spPr>
            <a:xfrm>
              <a:off x="665019" y="1330036"/>
              <a:ext cx="1911927" cy="692728"/>
            </a:xfrm>
            <a:prstGeom prst="homePlate">
              <a:avLst/>
            </a:prstGeom>
            <a:solidFill>
              <a:srgbClr val="CB06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2036619" y="1330036"/>
              <a:ext cx="8589817" cy="69272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  <a:endPara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665019" y="2230582"/>
            <a:ext cx="9961417" cy="692728"/>
            <a:chOff x="665019" y="1330036"/>
            <a:chExt cx="9961417" cy="692728"/>
          </a:xfrm>
        </p:grpSpPr>
        <p:sp>
          <p:nvSpPr>
            <p:cNvPr id="42" name="Pentagone 41"/>
            <p:cNvSpPr/>
            <p:nvPr/>
          </p:nvSpPr>
          <p:spPr>
            <a:xfrm>
              <a:off x="665019" y="1330036"/>
              <a:ext cx="1911927" cy="692728"/>
            </a:xfrm>
            <a:prstGeom prst="homePlate">
              <a:avLst/>
            </a:prstGeom>
            <a:solidFill>
              <a:srgbClr val="CB06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Chevron 42"/>
            <p:cNvSpPr/>
            <p:nvPr/>
          </p:nvSpPr>
          <p:spPr>
            <a:xfrm>
              <a:off x="2036619" y="1330036"/>
              <a:ext cx="8589817" cy="69272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/>
                <a:t>Apports et intérêt de la GMAO</a:t>
              </a:r>
              <a:r>
                <a:rPr lang="fr-FR" sz="2000" dirty="0"/>
                <a:t> </a:t>
              </a:r>
              <a:endPara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678874" y="3172690"/>
            <a:ext cx="9961417" cy="692728"/>
            <a:chOff x="665019" y="1330036"/>
            <a:chExt cx="9961417" cy="692728"/>
          </a:xfrm>
        </p:grpSpPr>
        <p:sp>
          <p:nvSpPr>
            <p:cNvPr id="45" name="Pentagone 44"/>
            <p:cNvSpPr/>
            <p:nvPr/>
          </p:nvSpPr>
          <p:spPr>
            <a:xfrm>
              <a:off x="665019" y="1330036"/>
              <a:ext cx="1911927" cy="692728"/>
            </a:xfrm>
            <a:prstGeom prst="homePlate">
              <a:avLst/>
            </a:prstGeom>
            <a:solidFill>
              <a:srgbClr val="CB06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fr-FR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fr-FR" dirty="0"/>
            </a:p>
          </p:txBody>
        </p:sp>
        <p:sp>
          <p:nvSpPr>
            <p:cNvPr id="46" name="Chevron 45"/>
            <p:cNvSpPr/>
            <p:nvPr/>
          </p:nvSpPr>
          <p:spPr>
            <a:xfrm>
              <a:off x="2036619" y="1330036"/>
              <a:ext cx="8589817" cy="69272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/>
                <a:t>Familles de la maintenance assistée par ordinateur : MAO</a:t>
              </a:r>
              <a:r>
                <a:rPr lang="fr-FR" sz="2000" dirty="0"/>
                <a:t> </a:t>
              </a:r>
              <a:r>
                <a:rPr lang="fr-F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65019" y="4100945"/>
            <a:ext cx="9961417" cy="692728"/>
            <a:chOff x="665019" y="1330036"/>
            <a:chExt cx="9961417" cy="692728"/>
          </a:xfrm>
        </p:grpSpPr>
        <p:sp>
          <p:nvSpPr>
            <p:cNvPr id="48" name="Pentagone 47"/>
            <p:cNvSpPr/>
            <p:nvPr/>
          </p:nvSpPr>
          <p:spPr>
            <a:xfrm>
              <a:off x="665019" y="1330036"/>
              <a:ext cx="1911927" cy="692728"/>
            </a:xfrm>
            <a:prstGeom prst="homePlate">
              <a:avLst/>
            </a:prstGeom>
            <a:solidFill>
              <a:srgbClr val="CB06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fr-F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Chevron 48"/>
            <p:cNvSpPr/>
            <p:nvPr/>
          </p:nvSpPr>
          <p:spPr>
            <a:xfrm>
              <a:off x="2036619" y="1330036"/>
              <a:ext cx="8589817" cy="69272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/>
                <a:t>Système de gestion de base de données : SGBD</a:t>
              </a:r>
              <a:r>
                <a:rPr lang="fr-FR" sz="2000" dirty="0"/>
                <a:t> </a:t>
              </a:r>
              <a:endPara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678874" y="5029199"/>
            <a:ext cx="9961417" cy="692728"/>
            <a:chOff x="665019" y="1330036"/>
            <a:chExt cx="9961417" cy="692728"/>
          </a:xfrm>
        </p:grpSpPr>
        <p:sp>
          <p:nvSpPr>
            <p:cNvPr id="51" name="Pentagone 50"/>
            <p:cNvSpPr/>
            <p:nvPr/>
          </p:nvSpPr>
          <p:spPr>
            <a:xfrm>
              <a:off x="665019" y="1330036"/>
              <a:ext cx="1911927" cy="692728"/>
            </a:xfrm>
            <a:prstGeom prst="homePlate">
              <a:avLst/>
            </a:prstGeom>
            <a:solidFill>
              <a:srgbClr val="CB06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fr-F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2036619" y="1330036"/>
              <a:ext cx="8589817" cy="69272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CONCLUSION</a:t>
              </a:r>
              <a:endPara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5344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51329" y="63355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05/8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375971" y="56496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27/34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2" name="Groupe 30"/>
          <p:cNvGrpSpPr/>
          <p:nvPr/>
        </p:nvGrpSpPr>
        <p:grpSpPr>
          <a:xfrm>
            <a:off x="1856510" y="580964"/>
            <a:ext cx="4558145" cy="477163"/>
            <a:chOff x="1842656" y="470129"/>
            <a:chExt cx="5264726" cy="477163"/>
          </a:xfrm>
        </p:grpSpPr>
        <p:sp>
          <p:nvSpPr>
            <p:cNvPr id="32" name="Pentagone 31"/>
            <p:cNvSpPr/>
            <p:nvPr/>
          </p:nvSpPr>
          <p:spPr>
            <a:xfrm>
              <a:off x="1842656" y="505131"/>
              <a:ext cx="5264726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1856723" y="470129"/>
              <a:ext cx="4488660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 smtClean="0"/>
                <a:t>Graphe </a:t>
              </a:r>
              <a:r>
                <a:rPr lang="fr-FR" sz="2000" b="1" dirty="0"/>
                <a:t>en radar :</a:t>
              </a:r>
              <a:r>
                <a:rPr lang="fr-FR" sz="2000" dirty="0"/>
                <a:t> 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64298" y="1627592"/>
            <a:ext cx="10159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NewRomanPSMT"/>
              </a:rPr>
              <a:t>Les huit branches du graphe en radar, illustré sur la figure 10, représente les huit marches de l’escalier,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r>
              <a:rPr lang="fr-FR" dirty="0">
                <a:solidFill>
                  <a:srgbClr val="000000"/>
                </a:solidFill>
                <a:latin typeface="TimesNewRomanPSMT"/>
              </a:rPr>
              <a:t>il faut donc reporter à chaque fois le total des points correspondants. La zone grisée représente la zone</a:t>
            </a:r>
            <a:br>
              <a:rPr lang="fr-FR" dirty="0">
                <a:solidFill>
                  <a:srgbClr val="000000"/>
                </a:solidFill>
                <a:latin typeface="TimesNewRomanPSMT"/>
              </a:rPr>
            </a:br>
            <a:r>
              <a:rPr lang="fr-FR" dirty="0">
                <a:solidFill>
                  <a:srgbClr val="000000"/>
                </a:solidFill>
                <a:latin typeface="TimesNewRomanPSMT"/>
              </a:rPr>
              <a:t>minimale au dessus de laquelle la marche est considérée comme maitrisée.</a:t>
            </a: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9094" r="8562" b="17399"/>
          <a:stretch/>
        </p:blipFill>
        <p:spPr>
          <a:xfrm>
            <a:off x="1483744" y="3251580"/>
            <a:ext cx="6378130" cy="3606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0593" y="3927020"/>
            <a:ext cx="395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 10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Graphe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en radar de l’audit </a:t>
            </a:r>
            <a:endParaRPr lang="fr-FR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de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maintenance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8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4" y="0"/>
            <a:ext cx="1674347" cy="95382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60695" y="277091"/>
            <a:ext cx="89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05/9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375971" y="56496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28/34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2" name="Groupe 30"/>
          <p:cNvGrpSpPr/>
          <p:nvPr/>
        </p:nvGrpSpPr>
        <p:grpSpPr>
          <a:xfrm>
            <a:off x="1856509" y="248444"/>
            <a:ext cx="8590080" cy="477163"/>
            <a:chOff x="1842656" y="470129"/>
            <a:chExt cx="5308366" cy="477163"/>
          </a:xfrm>
        </p:grpSpPr>
        <p:sp>
          <p:nvSpPr>
            <p:cNvPr id="32" name="Pentagone 31"/>
            <p:cNvSpPr/>
            <p:nvPr/>
          </p:nvSpPr>
          <p:spPr>
            <a:xfrm>
              <a:off x="1842656" y="505131"/>
              <a:ext cx="5308366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1856723" y="470129"/>
              <a:ext cx="5118382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5.3 Liens de GMAO avec les autres outils </a:t>
              </a:r>
              <a:r>
                <a:rPr lang="fr-F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informatiques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22384" y="1230920"/>
            <a:ext cx="9952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Certaines </a:t>
            </a:r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peuvent être interfacé avec les autres logiciels </a:t>
            </a:r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GPAO, GAA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 est illustré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la fig.11.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12359"/>
          <a:stretch/>
        </p:blipFill>
        <p:spPr>
          <a:xfrm rot="16200000">
            <a:off x="2271068" y="485398"/>
            <a:ext cx="4674329" cy="78120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4076" y="2951046"/>
            <a:ext cx="3283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imesNewRomanPSMT"/>
              </a:rPr>
              <a:t>Fig. 11 </a:t>
            </a:r>
            <a:r>
              <a:rPr lang="fr-FR" b="1" dirty="0" smtClean="0">
                <a:solidFill>
                  <a:srgbClr val="C00000"/>
                </a:solidFill>
                <a:latin typeface="TimesNewRomanPSMT"/>
              </a:rPr>
              <a:t>: </a:t>
            </a:r>
            <a:r>
              <a:rPr lang="fr-FR" dirty="0" smtClean="0">
                <a:solidFill>
                  <a:srgbClr val="000000"/>
                </a:solidFill>
                <a:latin typeface="TimesNewRomanPSMT"/>
              </a:rPr>
              <a:t>Liens </a:t>
            </a:r>
            <a:r>
              <a:rPr lang="fr-FR" dirty="0">
                <a:solidFill>
                  <a:srgbClr val="000000"/>
                </a:solidFill>
                <a:latin typeface="TimesNewRomanPSMT"/>
              </a:rPr>
              <a:t>entre les outils informatiques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8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4" y="376163"/>
            <a:ext cx="1674347" cy="95382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97971" y="630771"/>
            <a:ext cx="78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6/1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375971" y="56496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29/34</a:t>
            </a:r>
            <a:endParaRPr lang="fr-FR" b="1" dirty="0">
              <a:solidFill>
                <a:prstClr val="white"/>
              </a:solidFill>
            </a:endParaRPr>
          </a:p>
        </p:txBody>
      </p:sp>
      <p:grpSp>
        <p:nvGrpSpPr>
          <p:cNvPr id="8" name="Groupe 30"/>
          <p:cNvGrpSpPr/>
          <p:nvPr/>
        </p:nvGrpSpPr>
        <p:grpSpPr>
          <a:xfrm>
            <a:off x="1856510" y="580964"/>
            <a:ext cx="5613965" cy="477163"/>
            <a:chOff x="1842656" y="470129"/>
            <a:chExt cx="6484214" cy="477163"/>
          </a:xfrm>
        </p:grpSpPr>
        <p:sp>
          <p:nvSpPr>
            <p:cNvPr id="9" name="Pentagone 8"/>
            <p:cNvSpPr/>
            <p:nvPr/>
          </p:nvSpPr>
          <p:spPr>
            <a:xfrm>
              <a:off x="1842656" y="505131"/>
              <a:ext cx="6484214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1856722" y="470129"/>
              <a:ext cx="5702948" cy="477163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/>
                <a:t>6 Critères de choix d’une GMAO</a:t>
              </a:r>
              <a:r>
                <a:rPr lang="fr-FR" sz="2000" dirty="0"/>
                <a:t> 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6430" y="1443841"/>
            <a:ext cx="10220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critères de choix d’une GMAO sont essentiellement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Modularité (interfaçage avec les autres logiciels (GPAO, GAAO, diagnostic AMDEC … et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programme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Access, Excel)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Paramétrable (flexibilité pour intégration dans l’environnement industriel considéré)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 informatique (SGBD, réseau, matériels)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Convivialité et ergonomie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Evolutivité (nouvelle version à des prix bas)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 (maintenance logiciel) et pérennité du fournisseur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 ou multiposte (réseau informatique)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web</a:t>
            </a:r>
            <a:b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Vibrations monitoring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8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805912" y="1820245"/>
            <a:ext cx="0" cy="4608147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7" y="1186492"/>
            <a:ext cx="1674347" cy="95382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17" y="1466282"/>
            <a:ext cx="1666875" cy="427149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 rot="10800000">
            <a:off x="11202696" y="1819763"/>
            <a:ext cx="0" cy="4608147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13192" y="1201250"/>
            <a:ext cx="1674347" cy="95382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44618" y="1466282"/>
            <a:ext cx="1666875" cy="42714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248015" y="1466282"/>
            <a:ext cx="5567405" cy="427149"/>
          </a:xfrm>
          <a:prstGeom prst="rect">
            <a:avLst/>
          </a:prstGeom>
          <a:solidFill>
            <a:srgbClr val="266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373867" y="58073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30/34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913" y="3282865"/>
            <a:ext cx="10396784" cy="2343655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naissance des progiciels de GMAO a changé la structure de l’information entre les hommes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maintenance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 montre bien que la GMAO peut répondre aux besoins des entreprises en ce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concerne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échanges d’information et des procédures, et l’analyse des activités de maintenance et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archives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que son exploitation sera un levier de performance important pour les entreprises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1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4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2340777" y="621368"/>
            <a:ext cx="3159478" cy="4071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864203" y="578615"/>
            <a:ext cx="3081870" cy="47716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19C7D">
                  <a:lumMod val="75000"/>
                </a:srgb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43166" y="563117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2495" y="63253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1/1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931" y="54920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white"/>
                </a:solidFill>
              </a:rPr>
              <a:t>1/34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646" y="1751763"/>
            <a:ext cx="10799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données à manipuler tant dans le domaine technique qu’économique sont nombreuses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leur exploitation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 être variée et seule la puissance de traitement de l’informatique permet de le faire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 informatiques spécifiques à la maintenance dits MAO fournissent un support concret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méthodique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transfert de technologie indispensable à réaliser dans ce domaine. La rigueur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introduite par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l’informatique permettra de stabiliser les organisations et les procédures de maintenance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1864202" y="578615"/>
            <a:ext cx="7743511" cy="538581"/>
            <a:chOff x="1864202" y="578615"/>
            <a:chExt cx="7743511" cy="538581"/>
          </a:xfrm>
        </p:grpSpPr>
        <p:sp>
          <p:nvSpPr>
            <p:cNvPr id="14" name="Pentagone 13"/>
            <p:cNvSpPr/>
            <p:nvPr/>
          </p:nvSpPr>
          <p:spPr>
            <a:xfrm>
              <a:off x="6767929" y="622197"/>
              <a:ext cx="2839784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1864202" y="578615"/>
              <a:ext cx="6553657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6658" y="593976"/>
              <a:ext cx="5902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fr-FR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Apports et intérêt de la GMAO</a:t>
              </a:r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77243" y="61778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2/1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36931" y="56496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2/34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666431" y="1997839"/>
            <a:ext cx="107097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titre indicatif on relève dans la documentation technique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distributeur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logiciels (GMAO)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possibilités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d’évaluation suivantes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Accroissement de la productivité du service plus de 10 % ;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Réduction de la masse de stock de pièces de rechange (</a:t>
            </a:r>
            <a:r>
              <a:rPr lang="fr-F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35 % ;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Réduction du nombre de pannes de 26 %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Economie sur le budget de 10 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07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e 3"/>
          <p:cNvSpPr/>
          <p:nvPr/>
        </p:nvSpPr>
        <p:spPr>
          <a:xfrm>
            <a:off x="4179307" y="605869"/>
            <a:ext cx="2609420" cy="4071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864203" y="578615"/>
            <a:ext cx="4231797" cy="477163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Apports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GMAO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266A9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3009" y="63355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2/2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436931" y="56496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3/34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680861" y="1605156"/>
            <a:ext cx="10910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figure 1 montre non seulement les réductions en stock de </a:t>
            </a:r>
            <a:r>
              <a:rPr lang="fr-FR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pannes mais aussi un gain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productivité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b="13460"/>
          <a:stretch/>
        </p:blipFill>
        <p:spPr>
          <a:xfrm>
            <a:off x="2179884" y="2436153"/>
            <a:ext cx="6614492" cy="35658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80405" y="6154473"/>
            <a:ext cx="400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TimesNewRomanPSMT"/>
              </a:rPr>
              <a:t>Fig.1:</a:t>
            </a: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TimesNewRomanPSMT"/>
              </a:rPr>
              <a:t>Apports de la </a:t>
            </a:r>
            <a:r>
              <a:rPr lang="fr-FR" sz="2400" dirty="0" smtClean="0">
                <a:solidFill>
                  <a:srgbClr val="000000"/>
                </a:solidFill>
                <a:latin typeface="TimesNewRomanPSMT"/>
              </a:rPr>
              <a:t>GMAO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5F3E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436931" y="56496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4/34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89709" y="1316182"/>
            <a:ext cx="11402291" cy="445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outre, la GMAO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Impose de mettre de l’ordre dans le service maintenance et l’introduction des méthodes. De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discipline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la rigueur dans le travail ;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Permet d’augmenter la part de la maintenance préventive (prédominance sur le curative) ;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Est la base d’une banque de données aidant à la rationalisation et l’efficacité des interventions ;</a:t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Est un préalable nécessaire à la fiabilisation des équipements de production.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4179307" y="605869"/>
            <a:ext cx="2609420" cy="40715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</a:t>
            </a:r>
            <a:endParaRPr lang="en-US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864203" y="578615"/>
            <a:ext cx="4231797" cy="477163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Apports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GMAO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89497" y="63355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02/3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6933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666430" y="809448"/>
            <a:ext cx="0" cy="5575858"/>
          </a:xfrm>
          <a:prstGeom prst="line">
            <a:avLst/>
          </a:prstGeom>
          <a:ln>
            <a:solidFill>
              <a:srgbClr val="5F3E3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" y="348033"/>
            <a:ext cx="1674347" cy="95382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93009" y="63355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03/1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50593" y="5807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5/34</a:t>
            </a:r>
            <a:endParaRPr lang="fr-FR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871954" y="567110"/>
            <a:ext cx="8375919" cy="477163"/>
            <a:chOff x="672712" y="1190565"/>
            <a:chExt cx="4172389" cy="477163"/>
          </a:xfrm>
        </p:grpSpPr>
        <p:sp>
          <p:nvSpPr>
            <p:cNvPr id="17" name="Pentagone 16"/>
            <p:cNvSpPr/>
            <p:nvPr/>
          </p:nvSpPr>
          <p:spPr>
            <a:xfrm>
              <a:off x="2332948" y="1225567"/>
              <a:ext cx="2512153" cy="407158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72712" y="1190565"/>
              <a:ext cx="3756475" cy="4771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/>
                <a:t>Familles de la maintenance assistée par ordinateur : MAO</a:t>
              </a:r>
              <a:r>
                <a:rPr lang="fr-FR" sz="2000" dirty="0"/>
                <a:t> 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66430" y="1797313"/>
            <a:ext cx="106694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souci majeur de gagner en efficacité, rapidité et technicité fait que la maintenance assistée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ordinateur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 une ampleur croissante. La GMAO a été surtout crée dans le milieu industriel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 de productivité et de rendements et depuis quelques années, elle s’est développée 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d’autres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secteurs d’activités. De nombreux logiciels se sont développés et sont en cours de production</a:t>
            </a:r>
            <a:r>
              <a:rPr 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mieux choisir, il est nécessaire de classer ces logiciels comme suit :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0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201706" y="129939"/>
            <a:ext cx="1674347" cy="6529687"/>
            <a:chOff x="201706" y="-144381"/>
            <a:chExt cx="1674347" cy="6529687"/>
          </a:xfrm>
        </p:grpSpPr>
        <p:grpSp>
          <p:nvGrpSpPr>
            <p:cNvPr id="11" name="Groupe 10"/>
            <p:cNvGrpSpPr/>
            <p:nvPr/>
          </p:nvGrpSpPr>
          <p:grpSpPr>
            <a:xfrm>
              <a:off x="201706" y="-144381"/>
              <a:ext cx="1674347" cy="6529687"/>
              <a:chOff x="201706" y="-144381"/>
              <a:chExt cx="1674347" cy="6529687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666430" y="809448"/>
                <a:ext cx="0" cy="5575858"/>
              </a:xfrm>
              <a:prstGeom prst="line">
                <a:avLst/>
              </a:prstGeom>
              <a:ln>
                <a:solidFill>
                  <a:srgbClr val="266A9E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706" y="-144381"/>
                <a:ext cx="1674347" cy="953829"/>
              </a:xfrm>
              <a:prstGeom prst="rect">
                <a:avLst/>
              </a:prstGeom>
            </p:spPr>
          </p:pic>
        </p:grpSp>
        <p:sp>
          <p:nvSpPr>
            <p:cNvPr id="12" name="ZoneTexte 11"/>
            <p:cNvSpPr txBox="1"/>
            <p:nvPr/>
          </p:nvSpPr>
          <p:spPr>
            <a:xfrm>
              <a:off x="393009" y="144816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03/2</a:t>
              </a:r>
              <a:endParaRPr lang="fr-FR" b="1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0434971" y="35653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6/34</a:t>
            </a:r>
            <a:endParaRPr lang="fr-FR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876052" y="396072"/>
            <a:ext cx="8049941" cy="538581"/>
            <a:chOff x="1864201" y="356942"/>
            <a:chExt cx="8049941" cy="538581"/>
          </a:xfrm>
        </p:grpSpPr>
        <p:sp>
          <p:nvSpPr>
            <p:cNvPr id="20" name="Pentagone 19"/>
            <p:cNvSpPr/>
            <p:nvPr/>
          </p:nvSpPr>
          <p:spPr>
            <a:xfrm>
              <a:off x="8611815" y="400524"/>
              <a:ext cx="1302327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1864201" y="356942"/>
              <a:ext cx="7187265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86658" y="372303"/>
              <a:ext cx="56396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/>
                <a:t>Famille des logiciels de GMAO</a:t>
              </a:r>
              <a:r>
                <a:rPr lang="fr-FR" sz="2800" dirty="0"/>
                <a:t>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58857" y="3478292"/>
            <a:ext cx="11165588" cy="538581"/>
            <a:chOff x="1864202" y="356942"/>
            <a:chExt cx="11165588" cy="538581"/>
          </a:xfrm>
        </p:grpSpPr>
        <p:sp>
          <p:nvSpPr>
            <p:cNvPr id="24" name="Pentagone 23"/>
            <p:cNvSpPr/>
            <p:nvPr/>
          </p:nvSpPr>
          <p:spPr>
            <a:xfrm>
              <a:off x="8139534" y="400524"/>
              <a:ext cx="4890256" cy="40715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  </a:t>
              </a:r>
              <a:endParaRPr lang="en-US" dirty="0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1864202" y="356942"/>
              <a:ext cx="10456108" cy="477163"/>
            </a:xfrm>
            <a:prstGeom prst="round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86658" y="372303"/>
              <a:ext cx="74863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/>
                <a:t>Famille des logiciels d’aide au diagnostic</a:t>
              </a:r>
              <a:r>
                <a:rPr lang="fr-FR" sz="2800" dirty="0"/>
                <a:t>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683537" y="4142672"/>
            <a:ext cx="1146679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L’aide de diagnostic algorithmique, arbre de défaillance ou de cause</a:t>
            </a:r>
            <a:b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monitoring, analyse des signaux (vibratoire, température, alarme)</a:t>
            </a:r>
            <a:b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 au diagnostic par système expert : a moteur d’inférence. En effet certains systèmes dits expert</a:t>
            </a:r>
            <a:b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capables de diagnostic, de reconfiguration en cas de défaillance (mais qui restent, en général,</a:t>
            </a:r>
            <a:b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utilisés que par le constructeur (SAV). 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4004" y="1212950"/>
            <a:ext cx="11024937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 industries 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magasinage, fiche machine, suivi de projet, planification PERT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 tertiaire :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bâtiments, immobilier (planification, aspect comptabilité)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GMAO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 :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en clientèle, analyse de retour client.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6780</TotalTime>
  <Words>1293</Words>
  <Application>Microsoft Office PowerPoint</Application>
  <PresentationFormat>Grand écran</PresentationFormat>
  <Paragraphs>280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Andalus</vt:lpstr>
      <vt:lpstr>Arial</vt:lpstr>
      <vt:lpstr>Calibri</vt:lpstr>
      <vt:lpstr>Century Gothic</vt:lpstr>
      <vt:lpstr>Lucida Calligraphy</vt:lpstr>
      <vt:lpstr>Times New Roman</vt:lpstr>
      <vt:lpstr>TimesNewRomanPS-BoldMT</vt:lpstr>
      <vt:lpstr>TimesNewRomanPSMT</vt:lpstr>
      <vt:lpstr>Wingdings</vt:lpstr>
      <vt:lpstr>Wingdings 3</vt:lpstr>
      <vt:lpstr>Wingdings-Regular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vmms</dc:creator>
  <cp:lastModifiedBy>HP</cp:lastModifiedBy>
  <cp:revision>930</cp:revision>
  <dcterms:created xsi:type="dcterms:W3CDTF">2016-04-02T09:58:34Z</dcterms:created>
  <dcterms:modified xsi:type="dcterms:W3CDTF">2024-10-10T03:41:36Z</dcterms:modified>
</cp:coreProperties>
</file>