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8"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smtClean="0"/>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smtClean="0"/>
              <a:t>Modifiez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fr-FR" smtClean="0"/>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smtClean="0"/>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10/24/2024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7285" y="1964267"/>
            <a:ext cx="9382840" cy="2421464"/>
          </a:xfrm>
        </p:spPr>
        <p:txBody>
          <a:bodyPr>
            <a:noAutofit/>
          </a:bodyPr>
          <a:lstStyle/>
          <a:p>
            <a:pPr algn="ctr" rtl="1"/>
            <a:r>
              <a:rPr lang="ar-DZ" sz="8800" b="1" dirty="0">
                <a:solidFill>
                  <a:schemeClr val="accent5">
                    <a:lumMod val="20000"/>
                    <a:lumOff val="80000"/>
                  </a:schemeClr>
                </a:solidFill>
                <a:latin typeface="Microsoft Uighur" panose="02000000000000000000" pitchFamily="2" charset="-78"/>
                <a:ea typeface="Arial Unicode MS" panose="020B0604020202020204" pitchFamily="34" charset="-128"/>
                <a:cs typeface="Microsoft Uighur" panose="02000000000000000000" pitchFamily="2" charset="-78"/>
              </a:rPr>
              <a:t>ا</a:t>
            </a:r>
            <a:r>
              <a:rPr lang="ar-DZ" sz="8800" b="1" dirty="0" smtClean="0">
                <a:solidFill>
                  <a:schemeClr val="accent5">
                    <a:lumMod val="20000"/>
                    <a:lumOff val="80000"/>
                  </a:schemeClr>
                </a:solidFill>
                <a:latin typeface="Microsoft Uighur" panose="02000000000000000000" pitchFamily="2" charset="-78"/>
                <a:ea typeface="Arial Unicode MS" panose="020B0604020202020204" pitchFamily="34" charset="-128"/>
                <a:cs typeface="Microsoft Uighur" panose="02000000000000000000" pitchFamily="2" charset="-78"/>
              </a:rPr>
              <a:t>لمحاضرة الثالثة: التطور التاريخي لنظريات الاتصال وتقسيماتها</a:t>
            </a:r>
            <a:endParaRPr lang="fr-FR" sz="8800" b="1" dirty="0">
              <a:solidFill>
                <a:schemeClr val="accent5">
                  <a:lumMod val="20000"/>
                  <a:lumOff val="80000"/>
                </a:schemeClr>
              </a:solidFill>
              <a:latin typeface="Microsoft Uighur" panose="02000000000000000000" pitchFamily="2" charset="-78"/>
              <a:ea typeface="Arial Unicode MS" panose="020B0604020202020204" pitchFamily="34" charset="-128"/>
              <a:cs typeface="Microsoft Uighur" panose="02000000000000000000" pitchFamily="2" charset="-78"/>
            </a:endParaRPr>
          </a:p>
        </p:txBody>
      </p:sp>
    </p:spTree>
    <p:extLst>
      <p:ext uri="{BB962C8B-B14F-4D97-AF65-F5344CB8AC3E}">
        <p14:creationId xmlns:p14="http://schemas.microsoft.com/office/powerpoint/2010/main" val="329645285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1972" y="656823"/>
            <a:ext cx="11487955" cy="5940088"/>
          </a:xfrm>
          <a:prstGeom prst="rect">
            <a:avLst/>
          </a:prstGeom>
          <a:noFill/>
        </p:spPr>
        <p:txBody>
          <a:bodyPr wrap="square" rtlCol="0">
            <a:spAutoFit/>
          </a:bodyPr>
          <a:lstStyle/>
          <a:p>
            <a:pPr marL="285750" indent="-285750" algn="r" rtl="1">
              <a:lnSpc>
                <a:spcPct val="150000"/>
              </a:lnSpc>
              <a:buFont typeface="Wingdings" panose="05000000000000000000" pitchFamily="2" charset="2"/>
              <a:buChar char="q"/>
            </a:pPr>
            <a:r>
              <a:rPr lang="ar-DZ" sz="3200" b="1" dirty="0" smtClean="0">
                <a:latin typeface="Microsoft Uighur" panose="02000000000000000000" pitchFamily="2" charset="-78"/>
                <a:cs typeface="Microsoft Uighur" panose="02000000000000000000" pitchFamily="2" charset="-78"/>
              </a:rPr>
              <a:t>أصبح  الاعتقاد للسائد لدى الباحثين والمختصين في علوم الاعلام والاتصال أن من لوازم هذا التخصص أن يدرس الطلاب مناهج متخصصة في السياسة وعلم النفس والاجتماع وقد طغى هذا التوجه  على دراسة المقررات والمناهج الدراسية المرتبطة بتخصص علوم الاعلام والاتصال، وأثر ذلك أيضا على بلورة رؤية نظرية مبكرة لهذا العلم الجديد.</a:t>
            </a:r>
          </a:p>
          <a:p>
            <a:pPr marL="285750" indent="-285750" algn="r" rtl="1">
              <a:lnSpc>
                <a:spcPct val="150000"/>
              </a:lnSpc>
              <a:buFont typeface="Wingdings" panose="05000000000000000000" pitchFamily="2" charset="2"/>
              <a:buChar char="q"/>
            </a:pPr>
            <a:r>
              <a:rPr lang="ar-DZ" sz="3200" b="1" dirty="0" smtClean="0">
                <a:latin typeface="Microsoft Uighur" panose="02000000000000000000" pitchFamily="2" charset="-78"/>
                <a:cs typeface="Microsoft Uighur" panose="02000000000000000000" pitchFamily="2" charset="-78"/>
              </a:rPr>
              <a:t>ساد اعتقاد آخر لدى بعض الباحثين أن الاعلام والاتصال ما هو إلا علم اجتماع تطبيقي، وبسبب هذه الرؤية نجد أن أولى الدراسات في هذا العلم كانت ذات طابع تطبيقي، لهذا كانت رؤية أولئك الباحثين لدراسات للإعلام والاتصال أنها تطبيق لنظريات مطورة في مجالات العلوم الاجتماعية الأخرى، وأن الاعلام والاتصال لا يدرس إلا بوصفه متغيرا في تلك العلوم.</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3675282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66670" y="1326523"/>
            <a:ext cx="10715222" cy="3724096"/>
          </a:xfrm>
          <a:prstGeom prst="rect">
            <a:avLst/>
          </a:prstGeom>
          <a:noFill/>
        </p:spPr>
        <p:txBody>
          <a:bodyPr wrap="square" rtlCol="0">
            <a:spAutoFit/>
          </a:bodyPr>
          <a:lstStyle/>
          <a:p>
            <a:pPr marL="285750" indent="-285750" algn="r" rtl="1">
              <a:lnSpc>
                <a:spcPct val="150000"/>
              </a:lnSpc>
              <a:buFont typeface="Wingdings" panose="05000000000000000000" pitchFamily="2" charset="2"/>
              <a:buChar char="q"/>
            </a:pPr>
            <a:r>
              <a:rPr lang="ar-DZ" sz="3200" b="1" dirty="0" smtClean="0">
                <a:latin typeface="Microsoft Uighur" panose="02000000000000000000" pitchFamily="2" charset="-78"/>
                <a:cs typeface="Microsoft Uighur" panose="02000000000000000000" pitchFamily="2" charset="-78"/>
              </a:rPr>
              <a:t>من بين أسباب القصور في عدم تطور نظريات الاعلام والاتصال أيضا طبيعة البرامج الدراسية التي كانت تدرس في الأقسام العملية المتخصصة في الصحافة وللاتصال الخطابي حيث كان التركيز على تدريس مهارات الاتصال المختلفة، ولا شك أن التركيز على مثل هذا النوع فقط من جملة المجالات الأكاديمية المتعلقة بالاتصال ساعد في تكوين صورة نمطية سلبية مفادها أن المتخصصين في هذا العلم هم </a:t>
            </a:r>
            <a:r>
              <a:rPr lang="ar-DZ" sz="3200" b="1" dirty="0" err="1" smtClean="0">
                <a:latin typeface="Microsoft Uighur" panose="02000000000000000000" pitchFamily="2" charset="-78"/>
                <a:cs typeface="Microsoft Uighur" panose="02000000000000000000" pitchFamily="2" charset="-78"/>
              </a:rPr>
              <a:t>مدرسوا</a:t>
            </a:r>
            <a:r>
              <a:rPr lang="ar-DZ" sz="3200" b="1" dirty="0" smtClean="0">
                <a:latin typeface="Microsoft Uighur" panose="02000000000000000000" pitchFamily="2" charset="-78"/>
                <a:cs typeface="Microsoft Uighur" panose="02000000000000000000" pitchFamily="2" charset="-78"/>
              </a:rPr>
              <a:t> مهارات اتصالية وليسوا باحثين.</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37422174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19" y="2967335"/>
            <a:ext cx="6857968" cy="1323439"/>
          </a:xfrm>
          <a:prstGeom prst="rect">
            <a:avLst/>
          </a:prstGeom>
          <a:noFill/>
        </p:spPr>
        <p:txBody>
          <a:bodyPr wrap="none" lIns="91440" tIns="45720" rIns="91440" bIns="45720">
            <a:spAutoFit/>
          </a:bodyPr>
          <a:lstStyle/>
          <a:p>
            <a:pPr algn="ctr"/>
            <a:r>
              <a:rPr lang="ar-DZ" sz="8000" b="1" cap="none" spc="0" dirty="0" smtClean="0">
                <a:ln w="22225">
                  <a:solidFill>
                    <a:schemeClr val="accent2"/>
                  </a:solidFill>
                  <a:prstDash val="solid"/>
                </a:ln>
                <a:solidFill>
                  <a:schemeClr val="accent2">
                    <a:lumMod val="40000"/>
                    <a:lumOff val="60000"/>
                  </a:schemeClr>
                </a:solidFill>
                <a:effectLst/>
              </a:rPr>
              <a:t>ب) المحور المنهجي</a:t>
            </a:r>
            <a:endParaRPr lang="fr-FR" sz="8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9185768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1668" y="785611"/>
            <a:ext cx="11552349" cy="2985433"/>
          </a:xfrm>
          <a:prstGeom prst="rect">
            <a:avLst/>
          </a:prstGeom>
          <a:noFill/>
        </p:spPr>
        <p:txBody>
          <a:bodyPr wrap="square" rtlCol="0">
            <a:spAutoFit/>
          </a:bodyPr>
          <a:lstStyle/>
          <a:p>
            <a:pPr algn="r" rtl="1">
              <a:lnSpc>
                <a:spcPct val="150000"/>
              </a:lnSpc>
            </a:pPr>
            <a:r>
              <a:rPr lang="ar-DZ" sz="3200" b="1" dirty="0" smtClean="0">
                <a:latin typeface="Microsoft Uighur" panose="02000000000000000000" pitchFamily="2" charset="-78"/>
                <a:cs typeface="Microsoft Uighur" panose="02000000000000000000" pitchFamily="2" charset="-78"/>
              </a:rPr>
              <a:t>في سياق الحديث عن الأسباب المنهجية التي أدت إلى القصور في بناء نظريات إعلامية محددة، نجد أنه على الرغم من استخدام الباحثين في مجال الاعلام والاتصال للطرق الإحصائية في تحليل البيانات ومعالجتها إلا أن هذه الطرق لم تسهم في تأسيس إطار نظري يرقى إلى مستوى تمكن هؤلاء الباحثين واهتمامهم بتلك الأساليب الإحصائية الحديثة، ولم ينتج عن استخدامهم لها فتح آفاق جديدة للبناء النظري في مجال الاعلام والاتصال.</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34447660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4043" y="2130208"/>
            <a:ext cx="8581196" cy="1323439"/>
          </a:xfrm>
          <a:prstGeom prst="rect">
            <a:avLst/>
          </a:prstGeom>
          <a:noFill/>
        </p:spPr>
        <p:txBody>
          <a:bodyPr wrap="none" lIns="91440" tIns="45720" rIns="91440" bIns="45720">
            <a:spAutoFit/>
          </a:bodyPr>
          <a:lstStyle/>
          <a:p>
            <a:pPr algn="ctr"/>
            <a:r>
              <a:rPr lang="ar-DZ" sz="8000" b="1" cap="none" spc="0" dirty="0" smtClean="0">
                <a:ln w="22225">
                  <a:solidFill>
                    <a:schemeClr val="accent2"/>
                  </a:solidFill>
                  <a:prstDash val="solid"/>
                </a:ln>
                <a:solidFill>
                  <a:schemeClr val="accent2">
                    <a:lumMod val="40000"/>
                    <a:lumOff val="60000"/>
                  </a:schemeClr>
                </a:solidFill>
                <a:effectLst/>
              </a:rPr>
              <a:t>ج) الخوف من المسؤولية</a:t>
            </a:r>
            <a:endParaRPr lang="fr-FR" sz="8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59941421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15155" y="1068946"/>
            <a:ext cx="11050073" cy="3724096"/>
          </a:xfrm>
          <a:prstGeom prst="rect">
            <a:avLst/>
          </a:prstGeom>
          <a:noFill/>
        </p:spPr>
        <p:txBody>
          <a:bodyPr wrap="square" rtlCol="0">
            <a:spAutoFit/>
          </a:bodyPr>
          <a:lstStyle/>
          <a:p>
            <a:pPr algn="r" rtl="1">
              <a:lnSpc>
                <a:spcPct val="150000"/>
              </a:lnSpc>
            </a:pPr>
            <a:r>
              <a:rPr lang="ar-DZ" sz="3200" b="1" dirty="0" smtClean="0">
                <a:latin typeface="Microsoft Uighur" panose="02000000000000000000" pitchFamily="2" charset="-78"/>
                <a:cs typeface="Microsoft Uighur" panose="02000000000000000000" pitchFamily="2" charset="-78"/>
              </a:rPr>
              <a:t>يعد بناء النظرية وتأسيسها مغامرة علمية ، إذ أن الباحث عندما يقترح نظرية فإن معناه عرض هذه النظرية على محك الاختبار والنقد والتقويم ، واختبار فروضها وتطبيقاتها، وتقويم نتائجها، وهناك احتمال كبير بأن نتائج اختبارات الغير لفروض النظرية وتقويم النتائج التي توصلت إليها قد تكون سلبية، وبخاصة إذا انتشرت النظرية في الكتب والدوريات العلمية، إذ يمثل ذلك تهديدا لشخصية من اقترحها وانتقاصا من ذاته العلمية، وهذا </a:t>
            </a:r>
            <a:r>
              <a:rPr lang="ar-DZ" sz="3200" b="1" dirty="0">
                <a:latin typeface="Microsoft Uighur" panose="02000000000000000000" pitchFamily="2" charset="-78"/>
                <a:cs typeface="Microsoft Uighur" panose="02000000000000000000" pitchFamily="2" charset="-78"/>
              </a:rPr>
              <a:t>م</a:t>
            </a:r>
            <a:r>
              <a:rPr lang="ar-DZ" sz="3200" b="1" dirty="0" smtClean="0">
                <a:latin typeface="Microsoft Uighur" panose="02000000000000000000" pitchFamily="2" charset="-78"/>
                <a:cs typeface="Microsoft Uighur" panose="02000000000000000000" pitchFamily="2" charset="-78"/>
              </a:rPr>
              <a:t>ا يجعل معظم الباحثين يتخوفون من تبعات اقتراح نظريات جديدة في دراسات الاعلام والاتصال.</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11713618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6411" y="507470"/>
            <a:ext cx="6643165" cy="923330"/>
          </a:xfrm>
          <a:prstGeom prst="rect">
            <a:avLst/>
          </a:prstGeom>
          <a:noFill/>
        </p:spPr>
        <p:txBody>
          <a:bodyPr wrap="none" lIns="91440" tIns="45720" rIns="91440" bIns="45720">
            <a:spAutoFit/>
          </a:bodyPr>
          <a:lstStyle/>
          <a:p>
            <a:pPr algn="ctr"/>
            <a:r>
              <a:rPr lang="ar-DZ" sz="5400" b="1" cap="none" spc="0" dirty="0" smtClean="0">
                <a:ln w="6600">
                  <a:solidFill>
                    <a:schemeClr val="accent2"/>
                  </a:solidFill>
                  <a:prstDash val="solid"/>
                </a:ln>
                <a:solidFill>
                  <a:srgbClr val="FFFFFF"/>
                </a:solidFill>
                <a:effectLst>
                  <a:outerShdw dist="38100" dir="2700000" algn="tl" rotWithShape="0">
                    <a:schemeClr val="accent2"/>
                  </a:outerShdw>
                </a:effectLst>
              </a:rPr>
              <a:t>3 تصنيفات نظريات الاتصال:</a:t>
            </a:r>
            <a:endParaRPr lang="fr-FR"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 name="ZoneTexte 3"/>
          <p:cNvSpPr txBox="1"/>
          <p:nvPr/>
        </p:nvSpPr>
        <p:spPr>
          <a:xfrm>
            <a:off x="1133341" y="1918952"/>
            <a:ext cx="10367493" cy="3785652"/>
          </a:xfrm>
          <a:prstGeom prst="rect">
            <a:avLst/>
          </a:prstGeom>
          <a:noFill/>
        </p:spPr>
        <p:txBody>
          <a:bodyPr wrap="square" rtlCol="0">
            <a:spAutoFit/>
          </a:bodyPr>
          <a:lstStyle/>
          <a:p>
            <a:pPr algn="r" rtl="1">
              <a:lnSpc>
                <a:spcPct val="150000"/>
              </a:lnSpc>
            </a:pPr>
            <a:r>
              <a:rPr lang="ar-DZ" sz="3200" b="1" dirty="0">
                <a:latin typeface="Microsoft Uighur" panose="02000000000000000000" pitchFamily="2" charset="-78"/>
                <a:ea typeface="Calibri" panose="020F0502020204030204" pitchFamily="34" charset="0"/>
                <a:cs typeface="Microsoft Uighur" panose="02000000000000000000" pitchFamily="2" charset="-78"/>
              </a:rPr>
              <a:t>وهناك تصنيفات عديدة لنظريات الإعلام منها من يتخذ التصنيف وفق النمط </a:t>
            </a:r>
            <a:r>
              <a:rPr lang="ar-DZ" sz="3200" b="1" dirty="0" err="1" smtClean="0">
                <a:latin typeface="Microsoft Uighur" panose="02000000000000000000" pitchFamily="2" charset="-78"/>
                <a:ea typeface="Calibri" panose="020F0502020204030204" pitchFamily="34" charset="0"/>
                <a:cs typeface="Microsoft Uighur" panose="02000000000000000000" pitchFamily="2" charset="-78"/>
              </a:rPr>
              <a:t>الاتصالي</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      </a:t>
            </a:r>
          </a:p>
          <a:p>
            <a:pPr algn="r" rtl="1">
              <a:lnSpc>
                <a:spcPct val="150000"/>
              </a:lnSpc>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(نظريات تتصل بالقائم بالاتصال، والمستقبل والوسيلة، والرسالة والتأثير) </a:t>
            </a:r>
            <a:endParaRPr lang="ar-DZ" sz="3200" b="1" dirty="0" smtClean="0">
              <a:latin typeface="Microsoft Uighur" panose="02000000000000000000" pitchFamily="2" charset="-78"/>
              <a:ea typeface="Calibri" panose="020F0502020204030204" pitchFamily="34" charset="0"/>
              <a:cs typeface="Microsoft Uighur" panose="02000000000000000000" pitchFamily="2" charset="-78"/>
            </a:endParaRPr>
          </a:p>
          <a:p>
            <a:pPr algn="r" rtl="1">
              <a:lnSpc>
                <a:spcPct val="150000"/>
              </a:lnSpc>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وهناك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نظريات تصنف وفقا لنطاق نظريات صغرى (الخاصة بالفرد وبناء الاتجاهات) </a:t>
            </a:r>
            <a:endParaRPr lang="ar-DZ" sz="3200" b="1" dirty="0" smtClean="0">
              <a:latin typeface="Microsoft Uighur" panose="02000000000000000000" pitchFamily="2" charset="-78"/>
              <a:ea typeface="Calibri" panose="020F0502020204030204" pitchFamily="34" charset="0"/>
              <a:cs typeface="Microsoft Uighur" panose="02000000000000000000" pitchFamily="2" charset="-78"/>
            </a:endParaRPr>
          </a:p>
          <a:p>
            <a:pPr algn="r" rtl="1">
              <a:lnSpc>
                <a:spcPct val="150000"/>
              </a:lnSpc>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وكبرى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(الخاصة بالمجتمع والثقافة والمنظمات) </a:t>
            </a:r>
            <a:endParaRPr lang="ar-DZ" sz="3200" b="1" dirty="0" smtClean="0">
              <a:latin typeface="Microsoft Uighur" panose="02000000000000000000" pitchFamily="2" charset="-78"/>
              <a:ea typeface="Calibri" panose="020F0502020204030204" pitchFamily="34" charset="0"/>
              <a:cs typeface="Microsoft Uighur" panose="02000000000000000000" pitchFamily="2" charset="-78"/>
            </a:endParaRPr>
          </a:p>
          <a:p>
            <a:pPr algn="r" rtl="1">
              <a:lnSpc>
                <a:spcPct val="150000"/>
              </a:lnSpc>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ومتوسطة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 الخاصة بالتجمعات الصغيرة واتجاهاتهم </a:t>
            </a:r>
            <a:r>
              <a:rPr lang="ar-DZ" sz="3200" b="1" dirty="0" err="1">
                <a:latin typeface="Microsoft Uighur" panose="02000000000000000000" pitchFamily="2" charset="-78"/>
                <a:ea typeface="Calibri" panose="020F0502020204030204" pitchFamily="34" charset="0"/>
                <a:cs typeface="Microsoft Uighur" panose="02000000000000000000" pitchFamily="2" charset="-78"/>
              </a:rPr>
              <a:t>وميولاتهمأو</a:t>
            </a:r>
            <a:r>
              <a:rPr lang="ar-DZ" sz="3200" b="1" dirty="0">
                <a:latin typeface="Microsoft Uighur" panose="02000000000000000000" pitchFamily="2" charset="-78"/>
                <a:ea typeface="Calibri" panose="020F0502020204030204" pitchFamily="34" charset="0"/>
                <a:cs typeface="Microsoft Uighur" panose="02000000000000000000" pitchFamily="2" charset="-78"/>
              </a:rPr>
              <a:t> تلك الخاصة بالمجتمعات المحلية). </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167573071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569" y="2967335"/>
            <a:ext cx="11182870" cy="923330"/>
          </a:xfrm>
          <a:prstGeom prst="rect">
            <a:avLst/>
          </a:prstGeom>
          <a:noFill/>
        </p:spPr>
        <p:txBody>
          <a:bodyPr wrap="none" lIns="91440" tIns="45720" rIns="91440" bIns="45720">
            <a:spAutoFit/>
          </a:bodyPr>
          <a:lstStyle/>
          <a:p>
            <a:pPr algn="ctr"/>
            <a:r>
              <a:rPr lang="ar-DZ" sz="5400" b="1" dirty="0" smtClean="0">
                <a:ea typeface="Calibri" panose="020F0502020204030204" pitchFamily="34" charset="0"/>
                <a:cs typeface="Simplified Arabic" panose="02020603050405020304" pitchFamily="18" charset="-78"/>
              </a:rPr>
              <a:t>التصنيف الأول: وفق </a:t>
            </a:r>
            <a:r>
              <a:rPr lang="ar-DZ" sz="5400" b="1" dirty="0">
                <a:ea typeface="Calibri" panose="020F0502020204030204" pitchFamily="34" charset="0"/>
                <a:cs typeface="Simplified Arabic" panose="02020603050405020304" pitchFamily="18" charset="-78"/>
              </a:rPr>
              <a:t>المدارس والاتجاهات الفكرية</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56700451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rganigramme : Données stockées 1"/>
          <p:cNvSpPr/>
          <p:nvPr/>
        </p:nvSpPr>
        <p:spPr>
          <a:xfrm>
            <a:off x="9274933" y="392228"/>
            <a:ext cx="2794715" cy="978795"/>
          </a:xfrm>
          <a:prstGeom prst="flowChartOnlineStorag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t>النظريات </a:t>
            </a:r>
            <a:r>
              <a:rPr lang="ar-DZ" sz="3200" b="1" dirty="0" smtClean="0"/>
              <a:t>النقدية</a:t>
            </a:r>
            <a:endParaRPr lang="fr-FR" sz="3200" dirty="0"/>
          </a:p>
        </p:txBody>
      </p:sp>
      <p:sp>
        <p:nvSpPr>
          <p:cNvPr id="3" name="Organigramme : Données stockées 2"/>
          <p:cNvSpPr/>
          <p:nvPr/>
        </p:nvSpPr>
        <p:spPr>
          <a:xfrm>
            <a:off x="9397285" y="2119909"/>
            <a:ext cx="2794715" cy="978795"/>
          </a:xfrm>
          <a:prstGeom prst="flowChartOnlineStorag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t>النظريات </a:t>
            </a:r>
            <a:r>
              <a:rPr lang="ar-DZ" sz="3200" b="1" dirty="0" err="1"/>
              <a:t>الامبريقية</a:t>
            </a:r>
            <a:r>
              <a:rPr lang="ar-DZ" sz="3200" b="1" dirty="0"/>
              <a:t> </a:t>
            </a:r>
            <a:endParaRPr lang="fr-FR" sz="3200" dirty="0"/>
          </a:p>
        </p:txBody>
      </p:sp>
      <p:sp>
        <p:nvSpPr>
          <p:cNvPr id="4" name="Organigramme : Données stockées 3"/>
          <p:cNvSpPr/>
          <p:nvPr/>
        </p:nvSpPr>
        <p:spPr>
          <a:xfrm>
            <a:off x="9397284" y="3850068"/>
            <a:ext cx="2794715" cy="978795"/>
          </a:xfrm>
          <a:prstGeom prst="flowChartOnlineStorag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t>النظريات التأويلية </a:t>
            </a:r>
            <a:endParaRPr lang="fr-FR" sz="2800" dirty="0"/>
          </a:p>
        </p:txBody>
      </p:sp>
      <p:sp>
        <p:nvSpPr>
          <p:cNvPr id="5" name="Organigramme : Données stockées 4"/>
          <p:cNvSpPr/>
          <p:nvPr/>
        </p:nvSpPr>
        <p:spPr>
          <a:xfrm>
            <a:off x="9397283" y="5577749"/>
            <a:ext cx="2794715" cy="978795"/>
          </a:xfrm>
          <a:prstGeom prst="flowChartOnlineStorag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a:t>النظريات المعيارية</a:t>
            </a:r>
            <a:endParaRPr lang="fr-FR" sz="2800" dirty="0"/>
          </a:p>
        </p:txBody>
      </p:sp>
      <p:sp>
        <p:nvSpPr>
          <p:cNvPr id="7" name="Rectangle à coins arrondis 6"/>
          <p:cNvSpPr/>
          <p:nvPr/>
        </p:nvSpPr>
        <p:spPr>
          <a:xfrm>
            <a:off x="154546" y="193183"/>
            <a:ext cx="8874617" cy="1068947"/>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a:latin typeface="Microsoft Uighur" panose="02000000000000000000" pitchFamily="2" charset="-78"/>
                <a:cs typeface="Microsoft Uighur" panose="02000000000000000000" pitchFamily="2" charset="-78"/>
              </a:rPr>
              <a:t>وتركز على الصناعة الثقافية وتبرير الهيمنة في المجتمعات الرأسمالية المعاصرة وتهدف إلى معرفة العالم الاجتماعي وكيف يتم </a:t>
            </a:r>
            <a:r>
              <a:rPr lang="ar-DZ" sz="2400" b="1" dirty="0" smtClean="0">
                <a:latin typeface="Microsoft Uighur" panose="02000000000000000000" pitchFamily="2" charset="-78"/>
                <a:cs typeface="Microsoft Uighur" panose="02000000000000000000" pitchFamily="2" charset="-78"/>
              </a:rPr>
              <a:t>تغيره، </a:t>
            </a:r>
            <a:r>
              <a:rPr lang="ar-DZ" sz="2400" b="1" dirty="0">
                <a:latin typeface="Microsoft Uighur" panose="02000000000000000000" pitchFamily="2" charset="-78"/>
                <a:cs typeface="Microsoft Uighur" panose="02000000000000000000" pitchFamily="2" charset="-78"/>
              </a:rPr>
              <a:t>تيودور </a:t>
            </a:r>
            <a:r>
              <a:rPr lang="ar-DZ" sz="2400" b="1" dirty="0" err="1" smtClean="0">
                <a:latin typeface="Microsoft Uighur" panose="02000000000000000000" pitchFamily="2" charset="-78"/>
                <a:cs typeface="Microsoft Uighur" panose="02000000000000000000" pitchFamily="2" charset="-78"/>
              </a:rPr>
              <a:t>أدورنو</a:t>
            </a:r>
            <a:r>
              <a:rPr lang="ar-DZ" sz="2400" b="1" dirty="0" smtClean="0">
                <a:latin typeface="Microsoft Uighur" panose="02000000000000000000" pitchFamily="2" charset="-78"/>
                <a:cs typeface="Microsoft Uighur" panose="02000000000000000000" pitchFamily="2" charset="-78"/>
              </a:rPr>
              <a:t>، </a:t>
            </a:r>
            <a:r>
              <a:rPr lang="ar-DZ" sz="2400" b="1" dirty="0">
                <a:latin typeface="Microsoft Uighur" panose="02000000000000000000" pitchFamily="2" charset="-78"/>
                <a:cs typeface="Microsoft Uighur" panose="02000000000000000000" pitchFamily="2" charset="-78"/>
              </a:rPr>
              <a:t>مارك </a:t>
            </a:r>
            <a:r>
              <a:rPr lang="ar-DZ" sz="2400" b="1" dirty="0" err="1" smtClean="0">
                <a:latin typeface="Microsoft Uighur" panose="02000000000000000000" pitchFamily="2" charset="-78"/>
                <a:cs typeface="Microsoft Uighur" panose="02000000000000000000" pitchFamily="2" charset="-78"/>
              </a:rPr>
              <a:t>هوركهايمر</a:t>
            </a:r>
            <a:r>
              <a:rPr lang="ar-DZ" sz="2400" b="1" dirty="0" smtClean="0">
                <a:latin typeface="Microsoft Uighur" panose="02000000000000000000" pitchFamily="2" charset="-78"/>
                <a:cs typeface="Microsoft Uighur" panose="02000000000000000000" pitchFamily="2" charset="-78"/>
              </a:rPr>
              <a:t>، </a:t>
            </a:r>
            <a:r>
              <a:rPr lang="ar-DZ" sz="2400" b="1" dirty="0">
                <a:latin typeface="Microsoft Uighur" panose="02000000000000000000" pitchFamily="2" charset="-78"/>
                <a:cs typeface="Microsoft Uighur" panose="02000000000000000000" pitchFamily="2" charset="-78"/>
              </a:rPr>
              <a:t>والتر </a:t>
            </a:r>
            <a:r>
              <a:rPr lang="ar-DZ" sz="2400" b="1" dirty="0" smtClean="0">
                <a:latin typeface="Microsoft Uighur" panose="02000000000000000000" pitchFamily="2" charset="-78"/>
                <a:cs typeface="Microsoft Uighur" panose="02000000000000000000" pitchFamily="2" charset="-78"/>
              </a:rPr>
              <a:t>بنيامين</a:t>
            </a:r>
            <a:endParaRPr lang="fr-FR" sz="2400" b="1" dirty="0">
              <a:latin typeface="Microsoft Uighur" panose="02000000000000000000" pitchFamily="2" charset="-78"/>
              <a:cs typeface="Microsoft Uighur" panose="02000000000000000000" pitchFamily="2" charset="-78"/>
            </a:endParaRPr>
          </a:p>
        </p:txBody>
      </p:sp>
      <p:sp>
        <p:nvSpPr>
          <p:cNvPr id="9" name="Rectangle à coins arrondis 8"/>
          <p:cNvSpPr/>
          <p:nvPr/>
        </p:nvSpPr>
        <p:spPr>
          <a:xfrm>
            <a:off x="154546" y="1872541"/>
            <a:ext cx="8874617" cy="1385814"/>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a:latin typeface="Microsoft Uighur" panose="02000000000000000000" pitchFamily="2" charset="-78"/>
                <a:cs typeface="Microsoft Uighur" panose="02000000000000000000" pitchFamily="2" charset="-78"/>
              </a:rPr>
              <a:t>و</a:t>
            </a:r>
            <a:r>
              <a:rPr lang="ar-DZ" sz="2400" b="1" dirty="0">
                <a:latin typeface="Microsoft Uighur" panose="02000000000000000000" pitchFamily="2" charset="-78"/>
                <a:cs typeface="Microsoft Uighur" panose="02000000000000000000" pitchFamily="2" charset="-78"/>
              </a:rPr>
              <a:t>تميزت المدرسة </a:t>
            </a:r>
            <a:r>
              <a:rPr lang="ar-DZ" sz="2400" b="1" dirty="0" err="1">
                <a:latin typeface="Microsoft Uighur" panose="02000000000000000000" pitchFamily="2" charset="-78"/>
                <a:cs typeface="Microsoft Uighur" panose="02000000000000000000" pitchFamily="2" charset="-78"/>
              </a:rPr>
              <a:t>الامبريقية</a:t>
            </a:r>
            <a:r>
              <a:rPr lang="ar-DZ" sz="2400" b="1" dirty="0">
                <a:latin typeface="Microsoft Uighur" panose="02000000000000000000" pitchFamily="2" charset="-78"/>
                <a:cs typeface="Microsoft Uighur" panose="02000000000000000000" pitchFamily="2" charset="-78"/>
              </a:rPr>
              <a:t> بالبحوث الكمية والتطبيقية التي تبني المعرفة على أساس الملاحظة والتجربة وقد ركزت هذه المدرسة على دراسة تأثيرات الاعلام متجاهلة السياق الثقافي الواسع الذي يعمل فيه الاعلام</a:t>
            </a:r>
            <a:r>
              <a:rPr lang="ar-DZ" sz="2400" b="1" dirty="0" smtClean="0">
                <a:latin typeface="Microsoft Uighur" panose="02000000000000000000" pitchFamily="2" charset="-78"/>
                <a:cs typeface="Microsoft Uighur" panose="02000000000000000000" pitchFamily="2" charset="-78"/>
              </a:rPr>
              <a:t>.، </a:t>
            </a:r>
            <a:r>
              <a:rPr lang="ar-DZ" sz="2400" b="1" dirty="0">
                <a:latin typeface="Microsoft Uighur" panose="02000000000000000000" pitchFamily="2" charset="-78"/>
                <a:cs typeface="Microsoft Uighur" panose="02000000000000000000" pitchFamily="2" charset="-78"/>
              </a:rPr>
              <a:t>ومن أهم الباحثين الرواد في هذا المجال روبرت </a:t>
            </a:r>
            <a:r>
              <a:rPr lang="ar-DZ" sz="2400" b="1" dirty="0" err="1">
                <a:latin typeface="Microsoft Uighur" panose="02000000000000000000" pitchFamily="2" charset="-78"/>
                <a:cs typeface="Microsoft Uighur" panose="02000000000000000000" pitchFamily="2" charset="-78"/>
              </a:rPr>
              <a:t>ميرتون</a:t>
            </a:r>
            <a:r>
              <a:rPr lang="ar-DZ" sz="2400" b="1" dirty="0">
                <a:latin typeface="Microsoft Uighur" panose="02000000000000000000" pitchFamily="2" charset="-78"/>
                <a:cs typeface="Microsoft Uighur" panose="02000000000000000000" pitchFamily="2" charset="-78"/>
              </a:rPr>
              <a:t>، هارولد </a:t>
            </a:r>
            <a:r>
              <a:rPr lang="ar-DZ" sz="2400" b="1" dirty="0" err="1">
                <a:latin typeface="Microsoft Uighur" panose="02000000000000000000" pitchFamily="2" charset="-78"/>
                <a:cs typeface="Microsoft Uighur" panose="02000000000000000000" pitchFamily="2" charset="-78"/>
              </a:rPr>
              <a:t>لاسويل</a:t>
            </a:r>
            <a:r>
              <a:rPr lang="ar-DZ" sz="2400" b="1" dirty="0">
                <a:latin typeface="Microsoft Uighur" panose="02000000000000000000" pitchFamily="2" charset="-78"/>
                <a:cs typeface="Microsoft Uighur" panose="02000000000000000000" pitchFamily="2" charset="-78"/>
              </a:rPr>
              <a:t>، بول </a:t>
            </a:r>
            <a:r>
              <a:rPr lang="ar-DZ" sz="2400" b="1" dirty="0" err="1">
                <a:latin typeface="Microsoft Uighur" panose="02000000000000000000" pitchFamily="2" charset="-78"/>
                <a:cs typeface="Microsoft Uighur" panose="02000000000000000000" pitchFamily="2" charset="-78"/>
              </a:rPr>
              <a:t>لازرسفيلد</a:t>
            </a:r>
            <a:r>
              <a:rPr lang="ar-DZ" sz="2400" b="1" dirty="0">
                <a:latin typeface="Microsoft Uighur" panose="02000000000000000000" pitchFamily="2" charset="-78"/>
                <a:cs typeface="Microsoft Uighur" panose="02000000000000000000" pitchFamily="2" charset="-78"/>
              </a:rPr>
              <a:t>، </a:t>
            </a:r>
            <a:r>
              <a:rPr lang="ar-DZ" sz="2400" b="1" dirty="0" err="1">
                <a:latin typeface="Microsoft Uighur" panose="02000000000000000000" pitchFamily="2" charset="-78"/>
                <a:cs typeface="Microsoft Uighur" panose="02000000000000000000" pitchFamily="2" charset="-78"/>
              </a:rPr>
              <a:t>ويلبرشرام</a:t>
            </a:r>
            <a:r>
              <a:rPr lang="ar-DZ" sz="2400" b="1" dirty="0">
                <a:latin typeface="Microsoft Uighur" panose="02000000000000000000" pitchFamily="2" charset="-78"/>
                <a:cs typeface="Microsoft Uighur" panose="02000000000000000000" pitchFamily="2" charset="-78"/>
              </a:rPr>
              <a:t> </a:t>
            </a:r>
            <a:endParaRPr lang="fr-FR" sz="2400" b="1" dirty="0">
              <a:latin typeface="Microsoft Uighur" panose="02000000000000000000" pitchFamily="2" charset="-78"/>
              <a:cs typeface="Microsoft Uighur" panose="02000000000000000000" pitchFamily="2" charset="-78"/>
            </a:endParaRPr>
          </a:p>
        </p:txBody>
      </p:sp>
      <p:sp>
        <p:nvSpPr>
          <p:cNvPr id="10" name="Rectangle à coins arrondis 9"/>
          <p:cNvSpPr/>
          <p:nvPr/>
        </p:nvSpPr>
        <p:spPr>
          <a:xfrm>
            <a:off x="244699" y="3663835"/>
            <a:ext cx="8784464" cy="156437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DZ" sz="2400" b="1" dirty="0">
                <a:latin typeface="Microsoft Uighur" panose="02000000000000000000" pitchFamily="2" charset="-78"/>
                <a:cs typeface="Microsoft Uighur" panose="02000000000000000000" pitchFamily="2" charset="-78"/>
              </a:rPr>
              <a:t>وتطورت هذه النظريات من خلال بريطانيا ( ريموند وليامز، ستيوارت هول)، وكذلك من خلال أمريكا اللاتينية (</a:t>
            </a:r>
            <a:r>
              <a:rPr lang="ar-DZ" sz="2400" b="1" dirty="0" err="1">
                <a:latin typeface="Microsoft Uighur" panose="02000000000000000000" pitchFamily="2" charset="-78"/>
                <a:cs typeface="Microsoft Uighur" panose="02000000000000000000" pitchFamily="2" charset="-78"/>
              </a:rPr>
              <a:t>خيسوس</a:t>
            </a:r>
            <a:r>
              <a:rPr lang="ar-DZ" sz="2400" b="1" dirty="0">
                <a:latin typeface="Microsoft Uighur" panose="02000000000000000000" pitchFamily="2" charset="-78"/>
                <a:cs typeface="Microsoft Uighur" panose="02000000000000000000" pitchFamily="2" charset="-78"/>
              </a:rPr>
              <a:t> مارتن </a:t>
            </a:r>
            <a:r>
              <a:rPr lang="ar-DZ" sz="2400" b="1" dirty="0" err="1">
                <a:latin typeface="Microsoft Uighur" panose="02000000000000000000" pitchFamily="2" charset="-78"/>
                <a:cs typeface="Microsoft Uighur" panose="02000000000000000000" pitchFamily="2" charset="-78"/>
              </a:rPr>
              <a:t>باربيرو</a:t>
            </a:r>
            <a:r>
              <a:rPr lang="ar-DZ" sz="2400" b="1" dirty="0">
                <a:latin typeface="Microsoft Uighur" panose="02000000000000000000" pitchFamily="2" charset="-78"/>
                <a:cs typeface="Microsoft Uighur" panose="02000000000000000000" pitchFamily="2" charset="-78"/>
              </a:rPr>
              <a:t>، ونستور جارسيا </a:t>
            </a:r>
            <a:r>
              <a:rPr lang="ar-DZ" sz="2400" b="1" dirty="0" err="1" smtClean="0">
                <a:latin typeface="Microsoft Uighur" panose="02000000000000000000" pitchFamily="2" charset="-78"/>
                <a:cs typeface="Microsoft Uighur" panose="02000000000000000000" pitchFamily="2" charset="-78"/>
              </a:rPr>
              <a:t>كانكليني</a:t>
            </a:r>
            <a:r>
              <a:rPr lang="ar-DZ" sz="2400" b="1" dirty="0" smtClean="0">
                <a:latin typeface="Microsoft Uighur" panose="02000000000000000000" pitchFamily="2" charset="-78"/>
                <a:cs typeface="Microsoft Uighur" panose="02000000000000000000" pitchFamily="2" charset="-78"/>
              </a:rPr>
              <a:t>) </a:t>
            </a:r>
            <a:r>
              <a:rPr lang="ar-DZ" sz="2400" b="1" dirty="0">
                <a:latin typeface="Microsoft Uighur" panose="02000000000000000000" pitchFamily="2" charset="-78"/>
                <a:cs typeface="Microsoft Uighur" panose="02000000000000000000" pitchFamily="2" charset="-78"/>
              </a:rPr>
              <a:t>في حين تركز البحوث البريطانية على تحليل الثقافات الفرعية وتحليل النصوص والجمهور، وتركز بحوث أمريكا اللاتينية على الثقافات الشعبية، وبحوث الوسائط، والممارسات الاستهلاكية</a:t>
            </a:r>
            <a:r>
              <a:rPr lang="ar-DZ" sz="2400" dirty="0">
                <a:latin typeface="Microsoft Uighur" panose="02000000000000000000" pitchFamily="2" charset="-78"/>
                <a:cs typeface="Microsoft Uighur" panose="02000000000000000000" pitchFamily="2" charset="-78"/>
              </a:rPr>
              <a:t>. </a:t>
            </a:r>
            <a:endParaRPr lang="fr-FR" sz="2400" dirty="0">
              <a:latin typeface="Microsoft Uighur" panose="02000000000000000000" pitchFamily="2" charset="-78"/>
              <a:cs typeface="Microsoft Uighur" panose="02000000000000000000" pitchFamily="2" charset="-78"/>
            </a:endParaRPr>
          </a:p>
        </p:txBody>
      </p:sp>
      <p:sp>
        <p:nvSpPr>
          <p:cNvPr id="11" name="Rectangle à coins arrondis 10"/>
          <p:cNvSpPr/>
          <p:nvPr/>
        </p:nvSpPr>
        <p:spPr>
          <a:xfrm>
            <a:off x="348802" y="5426621"/>
            <a:ext cx="8680361" cy="128105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latin typeface="Microsoft Uighur" panose="02000000000000000000" pitchFamily="2" charset="-78"/>
                <a:cs typeface="Microsoft Uighur" panose="02000000000000000000" pitchFamily="2" charset="-78"/>
              </a:rPr>
              <a:t>وهي تهدف إلى وضع معايير مثالية وتهتم بدراسات القيم والاخلاقيات والمسؤولية الاجتماعية، والحتمية القيمية والحتمية التكنولوجية</a:t>
            </a:r>
            <a:endParaRPr lang="fr-FR" sz="24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31937097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124" y="2500524"/>
            <a:ext cx="11269013" cy="1569660"/>
          </a:xfrm>
          <a:prstGeom prst="rect">
            <a:avLst/>
          </a:prstGeom>
          <a:noFill/>
        </p:spPr>
        <p:txBody>
          <a:bodyPr wrap="square" lIns="91440" tIns="45720" rIns="91440" bIns="45720">
            <a:spAutoFit/>
          </a:bodyPr>
          <a:lstStyle/>
          <a:p>
            <a:pPr algn="ctr" rtl="1"/>
            <a:r>
              <a:rPr lang="ar-DZ" sz="4800" b="1" dirty="0" smtClean="0"/>
              <a:t>التصنيف الثاني: </a:t>
            </a:r>
            <a:r>
              <a:rPr lang="ar-DZ" sz="4800" b="1" dirty="0"/>
              <a:t>وفق عناصر العملية </a:t>
            </a:r>
            <a:r>
              <a:rPr lang="ar-DZ" sz="4800" b="1" dirty="0" smtClean="0"/>
              <a:t>الاتصالية والاعلامية</a:t>
            </a:r>
            <a:endParaRPr lang="fr-FR" sz="4800" dirty="0"/>
          </a:p>
        </p:txBody>
      </p:sp>
    </p:spTree>
    <p:extLst>
      <p:ext uri="{BB962C8B-B14F-4D97-AF65-F5344CB8AC3E}">
        <p14:creationId xmlns:p14="http://schemas.microsoft.com/office/powerpoint/2010/main" val="28163776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5040" y="3315065"/>
            <a:ext cx="10004662" cy="1107996"/>
          </a:xfrm>
          <a:prstGeom prst="rect">
            <a:avLst/>
          </a:prstGeom>
          <a:noFill/>
        </p:spPr>
        <p:txBody>
          <a:bodyPr wrap="none" lIns="91440" tIns="45720" rIns="91440" bIns="45720">
            <a:spAutoFit/>
          </a:bodyPr>
          <a:lstStyle/>
          <a:p>
            <a:pPr algn="ctr"/>
            <a:r>
              <a:rPr lang="ar-DZ" sz="6600" b="1" cap="none" spc="0" dirty="0" smtClean="0">
                <a:ln w="22225">
                  <a:solidFill>
                    <a:schemeClr val="accent2"/>
                  </a:solidFill>
                  <a:prstDash val="solid"/>
                </a:ln>
                <a:solidFill>
                  <a:schemeClr val="accent2">
                    <a:lumMod val="40000"/>
                    <a:lumOff val="60000"/>
                  </a:schemeClr>
                </a:solidFill>
                <a:effectLst/>
              </a:rPr>
              <a:t>1 التطور التاريخي لنظريات الاتصال</a:t>
            </a:r>
            <a:endParaRPr lang="fr-FR" sz="6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18128169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an courbé vers le haut 1"/>
          <p:cNvSpPr/>
          <p:nvPr/>
        </p:nvSpPr>
        <p:spPr>
          <a:xfrm>
            <a:off x="425003" y="528034"/>
            <a:ext cx="10779617" cy="1455313"/>
          </a:xfrm>
          <a:prstGeom prst="ellipseRibbon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smtClean="0">
                <a:latin typeface="Microsoft Uighur" panose="02000000000000000000" pitchFamily="2" charset="-78"/>
                <a:cs typeface="Microsoft Uighur" panose="02000000000000000000" pitchFamily="2" charset="-78"/>
              </a:rPr>
              <a:t>النظريات المتعلقة بالجمهور</a:t>
            </a:r>
            <a:endParaRPr lang="fr-FR" sz="3600" b="1" dirty="0">
              <a:latin typeface="Microsoft Uighur" panose="02000000000000000000" pitchFamily="2" charset="-78"/>
              <a:cs typeface="Microsoft Uighur" panose="02000000000000000000" pitchFamily="2" charset="-78"/>
            </a:endParaRPr>
          </a:p>
        </p:txBody>
      </p:sp>
      <p:sp>
        <p:nvSpPr>
          <p:cNvPr id="3" name="Arrondir un rectangle à un seul coin 2"/>
          <p:cNvSpPr/>
          <p:nvPr/>
        </p:nvSpPr>
        <p:spPr>
          <a:xfrm>
            <a:off x="566670" y="2331076"/>
            <a:ext cx="10483403" cy="4250028"/>
          </a:xfrm>
          <a:prstGeom prst="round1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dirty="0">
                <a:latin typeface="Microsoft Uighur" panose="02000000000000000000" pitchFamily="2" charset="-78"/>
                <a:cs typeface="Microsoft Uighur" panose="02000000000000000000" pitchFamily="2" charset="-78"/>
              </a:rPr>
              <a:t>يرتبط هذا النوع من النظريات بالجمهور المستخدم للمواد الإعلامية، ويقوم هذا النوع من النظريات على أساس أن الجمهور يستخدم وسائل الإعلام بسبب دوافع نفسية أو اجتماعية ومن هذه النظريات ما يلي</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أ- نظرية الاستخدام والإشباع</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ب- نظرية الاعتماد على وسائل الإعلام</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endParaRPr lang="fr-FR" sz="40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56572775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an courbé vers le haut 1"/>
          <p:cNvSpPr/>
          <p:nvPr/>
        </p:nvSpPr>
        <p:spPr>
          <a:xfrm>
            <a:off x="386366" y="515155"/>
            <a:ext cx="10779617" cy="1455313"/>
          </a:xfrm>
          <a:prstGeom prst="ellipseRibbon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latin typeface="Microsoft Uighur" panose="02000000000000000000" pitchFamily="2" charset="-78"/>
                <a:cs typeface="Microsoft Uighur" panose="02000000000000000000" pitchFamily="2" charset="-78"/>
              </a:rPr>
              <a:t>النظريات المتعلقة بالقائم بالاتصال</a:t>
            </a:r>
            <a:r>
              <a:rPr lang="fr-FR" sz="4000" b="1" dirty="0">
                <a:latin typeface="Microsoft Uighur" panose="02000000000000000000" pitchFamily="2" charset="-78"/>
                <a:cs typeface="Microsoft Uighur" panose="02000000000000000000" pitchFamily="2" charset="-78"/>
              </a:rPr>
              <a:t>:</a:t>
            </a:r>
            <a:br>
              <a:rPr lang="fr-FR" sz="4000" b="1" dirty="0">
                <a:latin typeface="Microsoft Uighur" panose="02000000000000000000" pitchFamily="2" charset="-78"/>
                <a:cs typeface="Microsoft Uighur" panose="02000000000000000000" pitchFamily="2" charset="-78"/>
              </a:rPr>
            </a:br>
            <a:endParaRPr lang="fr-FR" sz="4000" b="1" dirty="0">
              <a:latin typeface="Microsoft Uighur" panose="02000000000000000000" pitchFamily="2" charset="-78"/>
              <a:cs typeface="Microsoft Uighur" panose="02000000000000000000" pitchFamily="2" charset="-78"/>
            </a:endParaRPr>
          </a:p>
        </p:txBody>
      </p:sp>
      <p:sp>
        <p:nvSpPr>
          <p:cNvPr id="4" name="Arrondir un rectangle à un seul coin 3"/>
          <p:cNvSpPr/>
          <p:nvPr/>
        </p:nvSpPr>
        <p:spPr>
          <a:xfrm>
            <a:off x="682580" y="2382592"/>
            <a:ext cx="10483403" cy="4250028"/>
          </a:xfrm>
          <a:prstGeom prst="round1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dirty="0">
                <a:latin typeface="Microsoft Uighur" panose="02000000000000000000" pitchFamily="2" charset="-78"/>
                <a:cs typeface="Microsoft Uighur" panose="02000000000000000000" pitchFamily="2" charset="-78"/>
              </a:rPr>
              <a:t>تصنف بعض النظريات على أنها مرتبطة بالمرسل أو القائم بالاتصال ومن هذه النظريات ما يلي</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أ-نظرية الرصاصة أو الحقنة تحت الجلد</a:t>
            </a:r>
            <a:r>
              <a:rPr lang="fr-FR" sz="4000" dirty="0">
                <a:latin typeface="Microsoft Uighur" panose="02000000000000000000" pitchFamily="2" charset="-78"/>
                <a:cs typeface="Microsoft Uighur" panose="02000000000000000000" pitchFamily="2" charset="-78"/>
              </a:rPr>
              <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ب- نظرة الفرس الثقافي</a:t>
            </a:r>
            <a:r>
              <a:rPr lang="fr-FR" sz="4000" dirty="0">
                <a:latin typeface="Microsoft Uighur" panose="02000000000000000000" pitchFamily="2" charset="-78"/>
                <a:cs typeface="Microsoft Uighur" panose="02000000000000000000" pitchFamily="2" charset="-78"/>
              </a:rPr>
              <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ج- نظرية ترتيب الأوليات</a:t>
            </a:r>
            <a:r>
              <a:rPr lang="fr-FR" sz="4000" dirty="0">
                <a:latin typeface="Microsoft Uighur" panose="02000000000000000000" pitchFamily="2" charset="-78"/>
                <a:cs typeface="Microsoft Uighur" panose="02000000000000000000" pitchFamily="2" charset="-78"/>
              </a:rPr>
              <a:t/>
            </a:r>
            <a:br>
              <a:rPr lang="fr-FR" sz="4000" dirty="0">
                <a:latin typeface="Microsoft Uighur" panose="02000000000000000000" pitchFamily="2" charset="-78"/>
                <a:cs typeface="Microsoft Uighur" panose="02000000000000000000" pitchFamily="2" charset="-78"/>
              </a:rPr>
            </a:br>
            <a:endParaRPr lang="fr-FR" sz="4000"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7620307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an courbé vers le haut 1"/>
          <p:cNvSpPr/>
          <p:nvPr/>
        </p:nvSpPr>
        <p:spPr>
          <a:xfrm>
            <a:off x="386366" y="515155"/>
            <a:ext cx="10779617" cy="1455313"/>
          </a:xfrm>
          <a:prstGeom prst="ellipseRibbon2">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latin typeface="Microsoft Uighur" panose="02000000000000000000" pitchFamily="2" charset="-78"/>
                <a:cs typeface="Microsoft Uighur" panose="02000000000000000000" pitchFamily="2" charset="-78"/>
              </a:rPr>
              <a:t>النظريات المتعلقة بنوع التأثير الإعلامي</a:t>
            </a:r>
            <a:endParaRPr lang="fr-FR" sz="4000" dirty="0">
              <a:latin typeface="Microsoft Uighur" panose="02000000000000000000" pitchFamily="2" charset="-78"/>
              <a:cs typeface="Microsoft Uighur" panose="02000000000000000000" pitchFamily="2" charset="-78"/>
            </a:endParaRPr>
          </a:p>
        </p:txBody>
      </p:sp>
      <p:sp>
        <p:nvSpPr>
          <p:cNvPr id="3" name="Arrondir un rectangle à un seul coin 2"/>
          <p:cNvSpPr/>
          <p:nvPr/>
        </p:nvSpPr>
        <p:spPr>
          <a:xfrm>
            <a:off x="566670" y="2331076"/>
            <a:ext cx="10483403" cy="4250028"/>
          </a:xfrm>
          <a:prstGeom prst="round1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dirty="0">
                <a:latin typeface="Microsoft Uighur" panose="02000000000000000000" pitchFamily="2" charset="-78"/>
                <a:cs typeface="Microsoft Uighur" panose="02000000000000000000" pitchFamily="2" charset="-78"/>
              </a:rPr>
              <a:t>وهي على ثلاثة أنواع</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أ- </a:t>
            </a:r>
            <a:r>
              <a:rPr lang="ar-DZ" sz="4000" dirty="0" err="1">
                <a:latin typeface="Microsoft Uighur" panose="02000000000000000000" pitchFamily="2" charset="-78"/>
                <a:cs typeface="Microsoft Uighur" panose="02000000000000000000" pitchFamily="2" charset="-78"/>
              </a:rPr>
              <a:t>التاثير</a:t>
            </a:r>
            <a:r>
              <a:rPr lang="ar-DZ" sz="4000" dirty="0">
                <a:latin typeface="Microsoft Uighur" panose="02000000000000000000" pitchFamily="2" charset="-78"/>
                <a:cs typeface="Microsoft Uighur" panose="02000000000000000000" pitchFamily="2" charset="-78"/>
              </a:rPr>
              <a:t> المباشر ( قصير المدى)</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ب- نظريات التأثير التراكمي ( طويل المدى)</a:t>
            </a:r>
            <a:r>
              <a:rPr lang="fr-FR" sz="4000" dirty="0">
                <a:latin typeface="Microsoft Uighur" panose="02000000000000000000" pitchFamily="2" charset="-78"/>
                <a:cs typeface="Microsoft Uighur" panose="02000000000000000000" pitchFamily="2" charset="-78"/>
              </a:rPr>
              <a:t>.</a:t>
            </a:r>
            <a:br>
              <a:rPr lang="fr-FR" sz="4000" dirty="0">
                <a:latin typeface="Microsoft Uighur" panose="02000000000000000000" pitchFamily="2" charset="-78"/>
                <a:cs typeface="Microsoft Uighur" panose="02000000000000000000" pitchFamily="2" charset="-78"/>
              </a:rPr>
            </a:br>
            <a:r>
              <a:rPr lang="ar-DZ" sz="4000" dirty="0">
                <a:latin typeface="Microsoft Uighur" panose="02000000000000000000" pitchFamily="2" charset="-78"/>
                <a:cs typeface="Microsoft Uighur" panose="02000000000000000000" pitchFamily="2" charset="-78"/>
              </a:rPr>
              <a:t>ج-نظريات التأثير المعتدل لنظريات الإعلام</a:t>
            </a:r>
            <a:r>
              <a:rPr lang="fr-FR" sz="4000" dirty="0">
                <a:latin typeface="Microsoft Uighur" panose="02000000000000000000" pitchFamily="2" charset="-78"/>
                <a:cs typeface="Microsoft Uighur" panose="02000000000000000000" pitchFamily="2" charset="-78"/>
              </a:rPr>
              <a:t>.</a:t>
            </a:r>
          </a:p>
        </p:txBody>
      </p:sp>
    </p:spTree>
    <p:extLst>
      <p:ext uri="{BB962C8B-B14F-4D97-AF65-F5344CB8AC3E}">
        <p14:creationId xmlns:p14="http://schemas.microsoft.com/office/powerpoint/2010/main" val="4086048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72732" y="746975"/>
            <a:ext cx="10625071" cy="5201424"/>
          </a:xfrm>
          <a:prstGeom prst="rect">
            <a:avLst/>
          </a:prstGeom>
          <a:noFill/>
        </p:spPr>
        <p:txBody>
          <a:bodyPr wrap="square" rtlCol="0">
            <a:spAutoFit/>
          </a:bodyPr>
          <a:lstStyle/>
          <a:p>
            <a:pPr lvl="0" algn="ctr" rtl="1">
              <a:lnSpc>
                <a:spcPct val="150000"/>
              </a:lnSpc>
            </a:pPr>
            <a:r>
              <a:rPr lang="ar-DZ" sz="3200" b="1" dirty="0">
                <a:latin typeface="Microsoft Uighur" panose="02000000000000000000" pitchFamily="2" charset="-78"/>
                <a:cs typeface="Microsoft Uighur" panose="02000000000000000000" pitchFamily="2" charset="-78"/>
              </a:rPr>
              <a:t>وبناء على ما سبق ونظرا لوجود العديد من التصنيفات وتشعبها وتقاطعها فقد اخترنا عرضها فيما يلي من محاور وفق التقسيم الآتي: نظريات متعلقة بـ: </a:t>
            </a:r>
            <a:endParaRPr lang="fr-FR" sz="3200" b="1" dirty="0">
              <a:latin typeface="Microsoft Uighur" panose="02000000000000000000" pitchFamily="2" charset="-78"/>
              <a:cs typeface="Microsoft Uighur" panose="02000000000000000000" pitchFamily="2" charset="-78"/>
            </a:endParaRPr>
          </a:p>
          <a:p>
            <a:pPr lvl="0" algn="ctr" rtl="1">
              <a:lnSpc>
                <a:spcPct val="150000"/>
              </a:lnSpc>
            </a:pPr>
            <a:r>
              <a:rPr lang="ar-DZ" sz="3200" b="1" dirty="0">
                <a:latin typeface="Microsoft Uighur" panose="02000000000000000000" pitchFamily="2" charset="-78"/>
                <a:cs typeface="Microsoft Uighur" panose="02000000000000000000" pitchFamily="2" charset="-78"/>
              </a:rPr>
              <a:t>وسائل الاعلام وعلاقتها بالسلطة</a:t>
            </a:r>
            <a:endParaRPr lang="fr-FR" sz="3200" b="1" dirty="0">
              <a:latin typeface="Microsoft Uighur" panose="02000000000000000000" pitchFamily="2" charset="-78"/>
              <a:cs typeface="Microsoft Uighur" panose="02000000000000000000" pitchFamily="2" charset="-78"/>
            </a:endParaRPr>
          </a:p>
          <a:p>
            <a:pPr lvl="0" algn="ctr" rtl="1">
              <a:lnSpc>
                <a:spcPct val="150000"/>
              </a:lnSpc>
            </a:pPr>
            <a:r>
              <a:rPr lang="ar-DZ" sz="3200" b="1" dirty="0">
                <a:latin typeface="Microsoft Uighur" panose="02000000000000000000" pitchFamily="2" charset="-78"/>
                <a:cs typeface="Microsoft Uighur" panose="02000000000000000000" pitchFamily="2" charset="-78"/>
              </a:rPr>
              <a:t>القائم بالاتصال</a:t>
            </a:r>
            <a:endParaRPr lang="fr-FR" sz="3200" b="1" dirty="0">
              <a:latin typeface="Microsoft Uighur" panose="02000000000000000000" pitchFamily="2" charset="-78"/>
              <a:cs typeface="Microsoft Uighur" panose="02000000000000000000" pitchFamily="2" charset="-78"/>
            </a:endParaRPr>
          </a:p>
          <a:p>
            <a:pPr lvl="0" algn="ctr" rtl="1">
              <a:lnSpc>
                <a:spcPct val="150000"/>
              </a:lnSpc>
            </a:pPr>
            <a:r>
              <a:rPr lang="ar-DZ" sz="3200" b="1" dirty="0">
                <a:latin typeface="Microsoft Uighur" panose="02000000000000000000" pitchFamily="2" charset="-78"/>
                <a:cs typeface="Microsoft Uighur" panose="02000000000000000000" pitchFamily="2" charset="-78"/>
              </a:rPr>
              <a:t>استخدام الجمهور لوسائل الاعلام</a:t>
            </a:r>
            <a:endParaRPr lang="fr-FR" sz="3200" b="1" dirty="0">
              <a:latin typeface="Microsoft Uighur" panose="02000000000000000000" pitchFamily="2" charset="-78"/>
              <a:cs typeface="Microsoft Uighur" panose="02000000000000000000" pitchFamily="2" charset="-78"/>
            </a:endParaRPr>
          </a:p>
          <a:p>
            <a:pPr lvl="0" algn="ctr" rtl="1">
              <a:lnSpc>
                <a:spcPct val="150000"/>
              </a:lnSpc>
            </a:pPr>
            <a:r>
              <a:rPr lang="ar-DZ" sz="3200" b="1" dirty="0">
                <a:latin typeface="Microsoft Uighur" panose="02000000000000000000" pitchFamily="2" charset="-78"/>
                <a:cs typeface="Microsoft Uighur" panose="02000000000000000000" pitchFamily="2" charset="-78"/>
              </a:rPr>
              <a:t>نوع التأثير الذي تحدثه وسائل الاعلام (</a:t>
            </a:r>
            <a:r>
              <a:rPr lang="ar-DZ" sz="3200" b="1" dirty="0" err="1">
                <a:latin typeface="Microsoft Uighur" panose="02000000000000000000" pitchFamily="2" charset="-78"/>
                <a:cs typeface="Microsoft Uighur" panose="02000000000000000000" pitchFamily="2" charset="-78"/>
              </a:rPr>
              <a:t>تاثير</a:t>
            </a:r>
            <a:r>
              <a:rPr lang="ar-DZ" sz="3200" b="1" dirty="0">
                <a:latin typeface="Microsoft Uighur" panose="02000000000000000000" pitchFamily="2" charset="-78"/>
                <a:cs typeface="Microsoft Uighur" panose="02000000000000000000" pitchFamily="2" charset="-78"/>
              </a:rPr>
              <a:t> مباشر، قوي- تأثير معتدل، محدود)</a:t>
            </a:r>
            <a:endParaRPr lang="fr-FR" sz="3200" b="1" dirty="0">
              <a:latin typeface="Microsoft Uighur" panose="02000000000000000000" pitchFamily="2" charset="-78"/>
              <a:cs typeface="Microsoft Uighur" panose="02000000000000000000" pitchFamily="2" charset="-78"/>
            </a:endParaRPr>
          </a:p>
          <a:p>
            <a:pPr lvl="0" algn="ctr" rtl="1">
              <a:lnSpc>
                <a:spcPct val="150000"/>
              </a:lnSpc>
            </a:pPr>
            <a:r>
              <a:rPr lang="ar-DZ" sz="3200" b="1" dirty="0">
                <a:latin typeface="Microsoft Uighur" panose="02000000000000000000" pitchFamily="2" charset="-78"/>
                <a:cs typeface="Microsoft Uighur" panose="02000000000000000000" pitchFamily="2" charset="-78"/>
              </a:rPr>
              <a:t>نظريات المحتوى </a:t>
            </a:r>
            <a:endParaRPr lang="fr-FR" sz="3200" b="1" dirty="0">
              <a:latin typeface="Microsoft Uighur" panose="02000000000000000000" pitchFamily="2" charset="-78"/>
              <a:cs typeface="Microsoft Uighur" panose="02000000000000000000" pitchFamily="2" charset="-78"/>
            </a:endParaRPr>
          </a:p>
        </p:txBody>
      </p:sp>
    </p:spTree>
    <p:extLst>
      <p:ext uri="{BB962C8B-B14F-4D97-AF65-F5344CB8AC3E}">
        <p14:creationId xmlns:p14="http://schemas.microsoft.com/office/powerpoint/2010/main" val="311185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5307" y="515155"/>
            <a:ext cx="10766738" cy="4626908"/>
          </a:xfrm>
          <a:prstGeom prst="rect">
            <a:avLst/>
          </a:prstGeom>
          <a:noFill/>
        </p:spPr>
        <p:txBody>
          <a:bodyPr wrap="square" rtlCol="0">
            <a:spAutoFit/>
          </a:bodyPr>
          <a:lstStyle/>
          <a:p>
            <a:pPr algn="justLow" rtl="1">
              <a:lnSpc>
                <a:spcPct val="150000"/>
              </a:lnSpc>
              <a:spcAft>
                <a:spcPts val="800"/>
              </a:spcAft>
            </a:pPr>
            <a:r>
              <a:rPr lang="ar-DZ" sz="3200" b="1" dirty="0">
                <a:latin typeface="Microsoft Uighur" panose="02000000000000000000" pitchFamily="2" charset="-78"/>
                <a:ea typeface="Calibri" panose="020F0502020204030204" pitchFamily="34" charset="0"/>
                <a:cs typeface="Microsoft Uighur" panose="02000000000000000000" pitchFamily="2" charset="-78"/>
              </a:rPr>
              <a:t>ت</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اريخ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نظريات الاتصال في بدايته يكاد أن يكون تاريخ نظريات التأثير الاعلامي نظرا لإقبال الباحثين والعلماء على هذا الجانب في دراسة العملية الاتصالية والاعلامية بشكل كبير جدا. </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a:p>
            <a:pPr algn="justLow" rtl="1">
              <a:lnSpc>
                <a:spcPct val="150000"/>
              </a:lnSpc>
              <a:spcAft>
                <a:spcPts val="800"/>
              </a:spcAft>
            </a:pPr>
            <a:r>
              <a:rPr lang="ar-DZ" sz="3200" b="1" dirty="0">
                <a:latin typeface="Microsoft Uighur" panose="02000000000000000000" pitchFamily="2" charset="-78"/>
                <a:ea typeface="Calibri" panose="020F0502020204030204" pitchFamily="34" charset="0"/>
                <a:cs typeface="Microsoft Uighur" panose="02000000000000000000" pitchFamily="2" charset="-78"/>
              </a:rPr>
              <a:t>وقد مرت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النظريات التي فسرت عملية التأثير بعدة مراحل، حيث ركزت في المراحل الأولى على ال</a:t>
            </a:r>
            <a:r>
              <a:rPr lang="ar-DZ" sz="3200" b="1" u="sng" dirty="0" smtClean="0">
                <a:latin typeface="Microsoft Uighur" panose="02000000000000000000" pitchFamily="2" charset="-78"/>
                <a:ea typeface="Calibri" panose="020F0502020204030204" pitchFamily="34" charset="0"/>
                <a:cs typeface="Microsoft Uighur" panose="02000000000000000000" pitchFamily="2" charset="-78"/>
              </a:rPr>
              <a:t>قوة الكبيرة</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 للإعلام في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لتأثير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على الجمهور.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وقد تم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تفسير هذا التأثير من خلال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نظرية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الرصاصة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أو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نظرية الحقنة تحت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الجلد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ووفقا لهذا المفهوم فإن أفراد الجمهور كانوا معزولين عن بعضهم البعض، وبالتالي كانوا أهدافا سهلة لتأثير الرسائل الإعلامية.</a:t>
            </a:r>
            <a:endParaRPr lang="fr-FR" sz="3200" b="1" dirty="0">
              <a:effectLst/>
              <a:latin typeface="Microsoft Uighur" panose="02000000000000000000" pitchFamily="2" charset="-78"/>
              <a:ea typeface="Calibri" panose="020F0502020204030204" pitchFamily="34" charset="0"/>
              <a:cs typeface="Microsoft Uighur" panose="02000000000000000000" pitchFamily="2" charset="-78"/>
            </a:endParaRPr>
          </a:p>
        </p:txBody>
      </p:sp>
    </p:spTree>
    <p:extLst>
      <p:ext uri="{BB962C8B-B14F-4D97-AF65-F5344CB8AC3E}">
        <p14:creationId xmlns:p14="http://schemas.microsoft.com/office/powerpoint/2010/main" val="11705594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5307" y="798489"/>
            <a:ext cx="11024316" cy="5534528"/>
          </a:xfrm>
          <a:prstGeom prst="rect">
            <a:avLst/>
          </a:prstGeom>
          <a:noFill/>
        </p:spPr>
        <p:txBody>
          <a:bodyPr wrap="square" rtlCol="0">
            <a:spAutoFit/>
          </a:bodyPr>
          <a:lstStyle/>
          <a:p>
            <a:pPr algn="justLow" rtl="1">
              <a:lnSpc>
                <a:spcPct val="107000"/>
              </a:lnSpc>
              <a:spcAft>
                <a:spcPts val="800"/>
              </a:spcAft>
            </a:pPr>
            <a:endParaRPr lang="fr-FR"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DZ" sz="3200" b="1" dirty="0">
                <a:latin typeface="Microsoft Uighur" panose="02000000000000000000" pitchFamily="2" charset="-78"/>
                <a:ea typeface="Calibri" panose="020F0502020204030204" pitchFamily="34" charset="0"/>
                <a:cs typeface="Microsoft Uighur" panose="02000000000000000000" pitchFamily="2" charset="-78"/>
              </a:rPr>
              <a:t>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في المرحلة الثانية، وبعد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مدة من الزمن وعدد كبير من البحوث حول كيفية عمل وسائل الاعلام توصل الباحثون في الاعلام إلى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عدم جدوى نظرية الرصاصة.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وقد تولدت هذه القناعة من الدراسات التي أجريت حول الانتخابات الأمريكية خلال الأربعينيات. وأسندت الرؤية الجديدة </a:t>
            </a:r>
            <a:r>
              <a:rPr lang="ar-DZ" sz="3200" b="1" u="sng" dirty="0">
                <a:latin typeface="Microsoft Uighur" panose="02000000000000000000" pitchFamily="2" charset="-78"/>
                <a:ea typeface="Calibri" panose="020F0502020204030204" pitchFamily="34" charset="0"/>
                <a:cs typeface="Microsoft Uighur" panose="02000000000000000000" pitchFamily="2" charset="-78"/>
              </a:rPr>
              <a:t>قوة أقل</a:t>
            </a:r>
            <a:r>
              <a:rPr lang="ar-DZ" sz="3200" b="1" dirty="0">
                <a:latin typeface="Microsoft Uighur" panose="02000000000000000000" pitchFamily="2" charset="-78"/>
                <a:ea typeface="Calibri" panose="020F0502020204030204" pitchFamily="34" charset="0"/>
                <a:cs typeface="Microsoft Uighur" panose="02000000000000000000" pitchFamily="2" charset="-78"/>
              </a:rPr>
              <a:t> لوسائل الاعلام وتم تقديم فرضية التأثيرات المحدودة في كتاب جوزيف </a:t>
            </a:r>
            <a:r>
              <a:rPr lang="ar-DZ" sz="3200" b="1" dirty="0" err="1">
                <a:latin typeface="Microsoft Uighur" panose="02000000000000000000" pitchFamily="2" charset="-78"/>
                <a:ea typeface="Calibri" panose="020F0502020204030204" pitchFamily="34" charset="0"/>
                <a:cs typeface="Microsoft Uighur" panose="02000000000000000000" pitchFamily="2" charset="-78"/>
              </a:rPr>
              <a:t>كلابر</a:t>
            </a:r>
            <a:r>
              <a:rPr lang="ar-DZ" sz="3200" b="1" dirty="0">
                <a:latin typeface="Microsoft Uighur" panose="02000000000000000000" pitchFamily="2" charset="-78"/>
                <a:ea typeface="Calibri" panose="020F0502020204030204" pitchFamily="34" charset="0"/>
                <a:cs typeface="Microsoft Uighur" panose="02000000000000000000" pitchFamily="2" charset="-78"/>
              </a:rPr>
              <a:t> بعنوان " تأثيرات الاعلام </a:t>
            </a:r>
            <a:r>
              <a:rPr lang="fr-FR" sz="3200" b="1" dirty="0">
                <a:latin typeface="Microsoft Uighur" panose="02000000000000000000" pitchFamily="2" charset="-78"/>
                <a:ea typeface="Calibri" panose="020F0502020204030204" pitchFamily="34" charset="0"/>
                <a:cs typeface="Microsoft Uighur" panose="02000000000000000000" pitchFamily="2" charset="-78"/>
              </a:rPr>
              <a:t>The </a:t>
            </a:r>
            <a:r>
              <a:rPr lang="fr-FR" sz="3200" b="1" dirty="0" err="1">
                <a:latin typeface="Microsoft Uighur" panose="02000000000000000000" pitchFamily="2" charset="-78"/>
                <a:ea typeface="Calibri" panose="020F0502020204030204" pitchFamily="34" charset="0"/>
                <a:cs typeface="Microsoft Uighur" panose="02000000000000000000" pitchFamily="2" charset="-78"/>
              </a:rPr>
              <a:t>effects</a:t>
            </a:r>
            <a:r>
              <a:rPr lang="fr-FR" sz="3200" b="1" dirty="0">
                <a:latin typeface="Microsoft Uighur" panose="02000000000000000000" pitchFamily="2" charset="-78"/>
                <a:ea typeface="Calibri" panose="020F0502020204030204" pitchFamily="34" charset="0"/>
                <a:cs typeface="Microsoft Uighur" panose="02000000000000000000" pitchFamily="2" charset="-78"/>
              </a:rPr>
              <a:t> of Mass Communication</a:t>
            </a:r>
            <a:r>
              <a:rPr lang="ar-DZ" sz="3200" b="1" dirty="0">
                <a:latin typeface="Microsoft Uighur" panose="02000000000000000000" pitchFamily="2" charset="-78"/>
                <a:ea typeface="Calibri" panose="020F0502020204030204" pitchFamily="34" charset="0"/>
                <a:cs typeface="Microsoft Uighur" panose="02000000000000000000" pitchFamily="2" charset="-78"/>
              </a:rPr>
              <a:t> "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أين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تم النظر إلى الجماهير كأشخاص طبيعيين لديهم قدرة كبيرة على مقاومة الرسائل الإعلامية، بفعل عدد من العوامل التي تشمل دعم الآراء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من طرف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أشخاص آخرين، وأنواع مختلفة من التصفية النفسية التي تحدث عندما يستقبل الناس الرسائل الإعلامية. </a:t>
            </a:r>
            <a:endParaRPr lang="fr-FR" sz="3200" b="1" dirty="0">
              <a:effectLst/>
              <a:latin typeface="Microsoft Uighur" panose="02000000000000000000" pitchFamily="2" charset="-78"/>
              <a:ea typeface="Calibri" panose="020F0502020204030204" pitchFamily="34" charset="0"/>
              <a:cs typeface="Microsoft Uighur" panose="02000000000000000000" pitchFamily="2" charset="-78"/>
            </a:endParaRPr>
          </a:p>
        </p:txBody>
      </p:sp>
    </p:spTree>
    <p:extLst>
      <p:ext uri="{BB962C8B-B14F-4D97-AF65-F5344CB8AC3E}">
        <p14:creationId xmlns:p14="http://schemas.microsoft.com/office/powerpoint/2010/main" val="731629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7577" y="682581"/>
            <a:ext cx="11809927" cy="6001643"/>
          </a:xfrm>
          <a:prstGeom prst="rect">
            <a:avLst/>
          </a:prstGeom>
          <a:noFill/>
        </p:spPr>
        <p:txBody>
          <a:bodyPr wrap="square" rtlCol="0">
            <a:spAutoFit/>
          </a:bodyPr>
          <a:lstStyle/>
          <a:p>
            <a:pPr algn="r" rtl="1">
              <a:lnSpc>
                <a:spcPct val="150000"/>
              </a:lnSpc>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وكمرحلة ثالثة،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جاءت بحوث جديدة في الاعلام أعادت إلى وسائل الاعلام بعضا من قوتها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وإن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كانت لم تصل إلى ما كانت عليه في ظل نظرية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الرصاصة،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فقد أسندت نظريات جديدة مثل: وضع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الأجندة</a:t>
            </a:r>
            <a:r>
              <a:rPr lang="fr-FR" sz="3200" b="1" dirty="0" smtClean="0">
                <a:latin typeface="Microsoft Uighur" panose="02000000000000000000" pitchFamily="2" charset="-78"/>
                <a:ea typeface="Calibri" panose="020F0502020204030204" pitchFamily="34" charset="0"/>
                <a:cs typeface="Microsoft Uighur" panose="02000000000000000000" pitchFamily="2" charset="-78"/>
              </a:rPr>
              <a:t>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ونظرية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الغرس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الثقافي ما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يمكن أن نسميه بالتأثيرات المعتدلة لوسائل الاعلام والاتصال الجماهيري. واقترحت نظريات أخرى مثل نظرية دوامة الصمت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ما </a:t>
            </a:r>
            <a:r>
              <a:rPr lang="ar-DZ" sz="3200" b="1" dirty="0">
                <a:latin typeface="Microsoft Uighur" panose="02000000000000000000" pitchFamily="2" charset="-78"/>
                <a:ea typeface="Calibri" panose="020F0502020204030204" pitchFamily="34" charset="0"/>
                <a:cs typeface="Microsoft Uighur" panose="02000000000000000000" pitchFamily="2" charset="-78"/>
              </a:rPr>
              <a:t>يمكن أن نسميه تأثيرات قوية </a:t>
            </a:r>
            <a:r>
              <a:rPr lang="ar-DZ" sz="3200" b="1" dirty="0" err="1">
                <a:latin typeface="Microsoft Uighur" panose="02000000000000000000" pitchFamily="2" charset="-78"/>
                <a:ea typeface="Calibri" panose="020F0502020204030204" pitchFamily="34" charset="0"/>
                <a:cs typeface="Microsoft Uighur" panose="02000000000000000000" pitchFamily="2" charset="-78"/>
              </a:rPr>
              <a:t>للاعلام</a:t>
            </a:r>
            <a:r>
              <a:rPr lang="ar-DZ" sz="3200" b="1" dirty="0">
                <a:latin typeface="Microsoft Uighur" panose="02000000000000000000" pitchFamily="2" charset="-78"/>
                <a:ea typeface="Calibri" panose="020F0502020204030204" pitchFamily="34" charset="0"/>
                <a:cs typeface="Microsoft Uighur" panose="02000000000000000000" pitchFamily="2" charset="-78"/>
              </a:rPr>
              <a:t> في ظروف محددة</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a:t>
            </a:r>
          </a:p>
          <a:p>
            <a:pPr algn="justLow" rtl="1">
              <a:lnSpc>
                <a:spcPct val="150000"/>
              </a:lnSpc>
              <a:spcAft>
                <a:spcPts val="800"/>
              </a:spcAft>
            </a:pP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     والواقع </a:t>
            </a:r>
            <a:r>
              <a:rPr lang="ar-DZ" sz="3200" b="1" dirty="0">
                <a:latin typeface="Microsoft Uighur" panose="02000000000000000000" pitchFamily="2" charset="-78"/>
                <a:ea typeface="Calibri" panose="020F0502020204030204" pitchFamily="34" charset="0"/>
                <a:cs typeface="Microsoft Uighur" panose="02000000000000000000" pitchFamily="2" charset="-78"/>
              </a:rPr>
              <a:t>أنه لا يمكن الحكم بأن التأثيرات النابعة من الاعلام كبيرة أو صغيرة، ولكن يمكن القول إن هناك عددا من المتغيرات التابعة التي يمكن أخذها في الاعتبار في إطار البحث عن التأثيرات المحتملة لوسائل الاعلام. وتبقى النظريات الإعلامية تمر بحالة من التغير المستمر، وربما تحتاج إلى مزيد من التغير أيضا كي تتوافق مع التغيرات في وسائل الاعلام الحديثة. </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p:txBody>
      </p:sp>
    </p:spTree>
    <p:extLst>
      <p:ext uri="{BB962C8B-B14F-4D97-AF65-F5344CB8AC3E}">
        <p14:creationId xmlns:p14="http://schemas.microsoft.com/office/powerpoint/2010/main" val="24471305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0305" y="1223493"/>
            <a:ext cx="11642501" cy="4196020"/>
          </a:xfrm>
          <a:prstGeom prst="rect">
            <a:avLst/>
          </a:prstGeom>
          <a:noFill/>
        </p:spPr>
        <p:txBody>
          <a:bodyPr wrap="square" rtlCol="0">
            <a:spAutoFit/>
          </a:bodyPr>
          <a:lstStyle/>
          <a:p>
            <a:pPr marL="342900" lvl="0" indent="-342900" algn="justLow" rtl="1">
              <a:lnSpc>
                <a:spcPct val="150000"/>
              </a:lnSpc>
              <a:spcAft>
                <a:spcPts val="800"/>
              </a:spcAft>
              <a:buFont typeface="Wingdings" panose="05000000000000000000" pitchFamily="2" charset="2"/>
              <a:buChar char=""/>
            </a:pPr>
            <a:r>
              <a:rPr lang="ar-DZ" sz="3200" b="1" dirty="0">
                <a:latin typeface="Microsoft Uighur" panose="02000000000000000000" pitchFamily="2" charset="-78"/>
                <a:ea typeface="Calibri" panose="020F0502020204030204" pitchFamily="34" charset="0"/>
                <a:cs typeface="Microsoft Uighur" panose="02000000000000000000" pitchFamily="2" charset="-78"/>
              </a:rPr>
              <a:t>بشكل عام، يقسم "ملفين </a:t>
            </a:r>
            <a:r>
              <a:rPr lang="ar-DZ" sz="3200" b="1" dirty="0" err="1" smtClean="0">
                <a:latin typeface="Microsoft Uighur" panose="02000000000000000000" pitchFamily="2" charset="-78"/>
                <a:ea typeface="Calibri" panose="020F0502020204030204" pitchFamily="34" charset="0"/>
                <a:cs typeface="Microsoft Uighur" panose="02000000000000000000" pitchFamily="2" charset="-78"/>
              </a:rPr>
              <a:t>ديفلور</a:t>
            </a:r>
            <a:r>
              <a:rPr lang="ar-DZ" sz="3200" b="1" dirty="0">
                <a:latin typeface="Microsoft Uighur" panose="02000000000000000000" pitchFamily="2" charset="-78"/>
                <a:ea typeface="Calibri" panose="020F0502020204030204" pitchFamily="34" charset="0"/>
                <a:cs typeface="Microsoft Uighur" panose="02000000000000000000" pitchFamily="2" charset="-78"/>
              </a:rPr>
              <a:t>" وساندرا </a:t>
            </a:r>
            <a:r>
              <a:rPr lang="ar-DZ" sz="3200" b="1" dirty="0" err="1">
                <a:latin typeface="Microsoft Uighur" panose="02000000000000000000" pitchFamily="2" charset="-78"/>
                <a:ea typeface="Calibri" panose="020F0502020204030204" pitchFamily="34" charset="0"/>
                <a:cs typeface="Microsoft Uighur" panose="02000000000000000000" pitchFamily="2" charset="-78"/>
              </a:rPr>
              <a:t>روكيتش</a:t>
            </a:r>
            <a:r>
              <a:rPr lang="ar-DZ" sz="3200" b="1" dirty="0">
                <a:latin typeface="Microsoft Uighur" panose="02000000000000000000" pitchFamily="2" charset="-78"/>
                <a:ea typeface="Calibri" panose="020F0502020204030204" pitchFamily="34" charset="0"/>
                <a:cs typeface="Microsoft Uighur" panose="02000000000000000000" pitchFamily="2" charset="-78"/>
              </a:rPr>
              <a:t>" تطور نظريات الاتصال الى ثلاثة أجيال: </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a:p>
            <a:pPr algn="justLow" rtl="1">
              <a:lnSpc>
                <a:spcPct val="150000"/>
              </a:lnSpc>
              <a:spcAft>
                <a:spcPts val="800"/>
              </a:spcAft>
            </a:pPr>
            <a:r>
              <a:rPr lang="ar-DZ" sz="3200" b="1" u="sng" dirty="0">
                <a:latin typeface="Microsoft Uighur" panose="02000000000000000000" pitchFamily="2" charset="-78"/>
                <a:ea typeface="Calibri" panose="020F0502020204030204" pitchFamily="34" charset="0"/>
                <a:cs typeface="Microsoft Uighur" panose="02000000000000000000" pitchFamily="2" charset="-78"/>
              </a:rPr>
              <a:t>الجيل الأول:</a:t>
            </a:r>
            <a:r>
              <a:rPr lang="ar-DZ" sz="3200" b="1" dirty="0">
                <a:latin typeface="Microsoft Uighur" panose="02000000000000000000" pitchFamily="2" charset="-78"/>
                <a:ea typeface="Calibri" panose="020F0502020204030204" pitchFamily="34" charset="0"/>
                <a:cs typeface="Microsoft Uighur" panose="02000000000000000000" pitchFamily="2" charset="-78"/>
              </a:rPr>
              <a:t> عبارة عن التفسيرات الأولية التي بلورت التفكير حول آثار وسائل الاتصال، مثل </a:t>
            </a:r>
            <a:r>
              <a:rPr lang="ar-DZ" sz="3200" b="1" dirty="0" smtClean="0">
                <a:latin typeface="Microsoft Uighur" panose="02000000000000000000" pitchFamily="2" charset="-78"/>
                <a:ea typeface="Calibri" panose="020F0502020204030204" pitchFamily="34" charset="0"/>
                <a:cs typeface="Microsoft Uighur" panose="02000000000000000000" pitchFamily="2" charset="-78"/>
              </a:rPr>
              <a:t>النماذج الخطية.</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a:p>
            <a:pPr algn="justLow" rtl="1">
              <a:lnSpc>
                <a:spcPct val="150000"/>
              </a:lnSpc>
              <a:spcAft>
                <a:spcPts val="800"/>
              </a:spcAft>
            </a:pPr>
            <a:r>
              <a:rPr lang="ar-DZ" sz="3200" b="1" u="sng" dirty="0">
                <a:latin typeface="Microsoft Uighur" panose="02000000000000000000" pitchFamily="2" charset="-78"/>
                <a:ea typeface="Calibri" panose="020F0502020204030204" pitchFamily="34" charset="0"/>
                <a:cs typeface="Microsoft Uighur" panose="02000000000000000000" pitchFamily="2" charset="-78"/>
              </a:rPr>
              <a:t>الجيل الثاني:</a:t>
            </a:r>
            <a:r>
              <a:rPr lang="ar-DZ" sz="3200" b="1" dirty="0">
                <a:latin typeface="Microsoft Uighur" panose="02000000000000000000" pitchFamily="2" charset="-78"/>
                <a:ea typeface="Calibri" panose="020F0502020204030204" pitchFamily="34" charset="0"/>
                <a:cs typeface="Microsoft Uighur" panose="02000000000000000000" pitchFamily="2" charset="-78"/>
              </a:rPr>
              <a:t> وهو النظريات البدائية التي جاءت فيما بعد وحلت محل الأشكال الأولى، مثل نظرية القذيفة السحرية. </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a:p>
            <a:pPr algn="justLow" rtl="1">
              <a:lnSpc>
                <a:spcPct val="150000"/>
              </a:lnSpc>
              <a:spcAft>
                <a:spcPts val="800"/>
              </a:spcAft>
            </a:pPr>
            <a:r>
              <a:rPr lang="ar-DZ" sz="3200" b="1" u="sng" dirty="0">
                <a:latin typeface="Microsoft Uighur" panose="02000000000000000000" pitchFamily="2" charset="-78"/>
                <a:ea typeface="Calibri" panose="020F0502020204030204" pitchFamily="34" charset="0"/>
                <a:cs typeface="Microsoft Uighur" panose="02000000000000000000" pitchFamily="2" charset="-78"/>
              </a:rPr>
              <a:t>الجيل الثالث</a:t>
            </a:r>
            <a:r>
              <a:rPr lang="ar-DZ" sz="3200" b="1" dirty="0">
                <a:latin typeface="Microsoft Uighur" panose="02000000000000000000" pitchFamily="2" charset="-78"/>
                <a:ea typeface="Calibri" panose="020F0502020204030204" pitchFamily="34" charset="0"/>
                <a:cs typeface="Microsoft Uighur" panose="02000000000000000000" pitchFamily="2" charset="-78"/>
              </a:rPr>
              <a:t>: وهي النظريات الحديثة، والتي كانت معظمها ردود فعل ضد أشكال الجيل الأول. </a:t>
            </a:r>
            <a:endParaRPr lang="fr-FR" sz="3200" b="1" dirty="0">
              <a:latin typeface="Microsoft Uighur" panose="02000000000000000000" pitchFamily="2" charset="-78"/>
              <a:ea typeface="Calibri" panose="020F0502020204030204" pitchFamily="34" charset="0"/>
              <a:cs typeface="Microsoft Uighur" panose="02000000000000000000" pitchFamily="2" charset="-78"/>
            </a:endParaRPr>
          </a:p>
          <a:p>
            <a:pPr algn="just">
              <a:lnSpc>
                <a:spcPct val="150000"/>
              </a:lnSpc>
              <a:spcAft>
                <a:spcPts val="800"/>
              </a:spcAft>
            </a:pPr>
            <a:r>
              <a:rPr lang="fr-FR" sz="3200" b="1" dirty="0">
                <a:latin typeface="Microsoft Uighur" panose="02000000000000000000" pitchFamily="2" charset="-78"/>
                <a:ea typeface="Calibri" panose="020F0502020204030204" pitchFamily="34" charset="0"/>
                <a:cs typeface="Microsoft Uighur" panose="02000000000000000000" pitchFamily="2" charset="-78"/>
              </a:rPr>
              <a:t> </a:t>
            </a:r>
            <a:endParaRPr lang="fr-FR" sz="3200" b="1" dirty="0">
              <a:effectLst/>
              <a:latin typeface="Microsoft Uighur" panose="02000000000000000000" pitchFamily="2" charset="-78"/>
              <a:ea typeface="Calibri" panose="020F0502020204030204" pitchFamily="34" charset="0"/>
              <a:cs typeface="Microsoft Uighur" panose="02000000000000000000" pitchFamily="2" charset="-78"/>
            </a:endParaRPr>
          </a:p>
        </p:txBody>
      </p:sp>
    </p:spTree>
    <p:extLst>
      <p:ext uri="{BB962C8B-B14F-4D97-AF65-F5344CB8AC3E}">
        <p14:creationId xmlns:p14="http://schemas.microsoft.com/office/powerpoint/2010/main" val="41293211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108" y="1962783"/>
            <a:ext cx="11154015" cy="769441"/>
          </a:xfrm>
          <a:prstGeom prst="rect">
            <a:avLst/>
          </a:prstGeom>
          <a:noFill/>
        </p:spPr>
        <p:txBody>
          <a:bodyPr wrap="none" lIns="91440" tIns="45720" rIns="91440" bIns="45720">
            <a:spAutoFit/>
          </a:bodyPr>
          <a:lstStyle/>
          <a:p>
            <a:pPr algn="ctr" rtl="1"/>
            <a:r>
              <a:rPr lang="ar-DZ" sz="4400" b="1" dirty="0" smtClean="0">
                <a:ln w="22225">
                  <a:solidFill>
                    <a:schemeClr val="accent2"/>
                  </a:solidFill>
                  <a:prstDash val="solid"/>
                </a:ln>
                <a:solidFill>
                  <a:schemeClr val="accent2">
                    <a:lumMod val="40000"/>
                    <a:lumOff val="60000"/>
                  </a:schemeClr>
                </a:solidFill>
              </a:rPr>
              <a:t>2 أسباب عدم وجود نظرية محددة في علوم الاعلام والاتصال</a:t>
            </a:r>
            <a:endParaRPr lang="fr-FR" sz="4400" b="1" dirty="0">
              <a:ln w="22225">
                <a:solidFill>
                  <a:schemeClr val="accent2"/>
                </a:solidFill>
                <a:prstDash val="solid"/>
              </a:ln>
              <a:solidFill>
                <a:schemeClr val="accent2">
                  <a:lumMod val="40000"/>
                  <a:lumOff val="60000"/>
                </a:schemeClr>
              </a:solidFill>
            </a:endParaRPr>
          </a:p>
        </p:txBody>
      </p:sp>
      <p:sp>
        <p:nvSpPr>
          <p:cNvPr id="3" name="ZoneTexte 2"/>
          <p:cNvSpPr txBox="1"/>
          <p:nvPr/>
        </p:nvSpPr>
        <p:spPr>
          <a:xfrm>
            <a:off x="772732" y="3026535"/>
            <a:ext cx="10444766" cy="1846659"/>
          </a:xfrm>
          <a:prstGeom prst="rect">
            <a:avLst/>
          </a:prstGeom>
          <a:noFill/>
        </p:spPr>
        <p:txBody>
          <a:bodyPr wrap="square" rtlCol="0">
            <a:spAutoFit/>
          </a:bodyPr>
          <a:lstStyle/>
          <a:p>
            <a:pPr algn="r" rtl="1">
              <a:lnSpc>
                <a:spcPct val="150000"/>
              </a:lnSpc>
            </a:pPr>
            <a:r>
              <a:rPr lang="ar-DZ" sz="3200" b="1" dirty="0" smtClean="0">
                <a:latin typeface="Microsoft Uighur" panose="02000000000000000000" pitchFamily="2" charset="-78"/>
                <a:cs typeface="Microsoft Uighur" panose="02000000000000000000" pitchFamily="2" charset="-78"/>
              </a:rPr>
              <a:t>يرجع الباحثون سبب عدم وجود نظرية محددة لعلوم الاعلام والاتصال تقوم عليها وينطق منها في مختلف الأبحاث والدراسات إلى ثلاث محاور أساسية نستعرضها فيما يلي:</a:t>
            </a:r>
          </a:p>
          <a:p>
            <a:pPr algn="r" rtl="1"/>
            <a:endParaRPr lang="fr-FR" dirty="0"/>
          </a:p>
        </p:txBody>
      </p:sp>
    </p:spTree>
    <p:extLst>
      <p:ext uri="{BB962C8B-B14F-4D97-AF65-F5344CB8AC3E}">
        <p14:creationId xmlns:p14="http://schemas.microsoft.com/office/powerpoint/2010/main" val="31634262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8289" y="2362028"/>
            <a:ext cx="6441187" cy="1323439"/>
          </a:xfrm>
          <a:prstGeom prst="rect">
            <a:avLst/>
          </a:prstGeom>
          <a:noFill/>
        </p:spPr>
        <p:txBody>
          <a:bodyPr wrap="none" lIns="91440" tIns="45720" rIns="91440" bIns="45720">
            <a:spAutoFit/>
          </a:bodyPr>
          <a:lstStyle/>
          <a:p>
            <a:pPr algn="ctr"/>
            <a:r>
              <a:rPr lang="ar-DZ" sz="8000" b="1" dirty="0" smtClean="0">
                <a:ln w="22225">
                  <a:solidFill>
                    <a:schemeClr val="accent2"/>
                  </a:solidFill>
                  <a:prstDash val="solid"/>
                </a:ln>
                <a:solidFill>
                  <a:schemeClr val="accent2">
                    <a:lumMod val="40000"/>
                    <a:lumOff val="60000"/>
                  </a:schemeClr>
                </a:solidFill>
              </a:rPr>
              <a:t>أ) المحور التاريخي</a:t>
            </a:r>
            <a:endParaRPr lang="fr-FR" sz="8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98231325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15155" y="1751528"/>
            <a:ext cx="11037195" cy="3724096"/>
          </a:xfrm>
          <a:prstGeom prst="rect">
            <a:avLst/>
          </a:prstGeom>
          <a:noFill/>
        </p:spPr>
        <p:txBody>
          <a:bodyPr wrap="square" rtlCol="0">
            <a:spAutoFit/>
          </a:bodyPr>
          <a:lstStyle/>
          <a:p>
            <a:pPr algn="r" rtl="1">
              <a:lnSpc>
                <a:spcPct val="150000"/>
              </a:lnSpc>
            </a:pPr>
            <a:r>
              <a:rPr lang="ar-DZ" sz="3200" b="1" dirty="0" smtClean="0">
                <a:latin typeface="Microsoft Uighur" panose="02000000000000000000" pitchFamily="2" charset="-78"/>
                <a:cs typeface="Microsoft Uighur" panose="02000000000000000000" pitchFamily="2" charset="-78"/>
              </a:rPr>
              <a:t>من المعلوم أن الجذور النظرية لعلوم الاعلام والاتصال يمكن تتبعها انطلاقا من علوم أخرى ذات العلاقة، حيث لا يمكن أن نغفل تأثيرات مدرسة شيكاغو للعلوم الاجتماعية في تطور بحوث الاتصال الجماهيري كما لا يمكن اهمال جهود عالم النفس الاجتماعي كارل </a:t>
            </a:r>
            <a:r>
              <a:rPr lang="ar-DZ" sz="3200" b="1" dirty="0" err="1" smtClean="0">
                <a:latin typeface="Microsoft Uighur" panose="02000000000000000000" pitchFamily="2" charset="-78"/>
                <a:cs typeface="Microsoft Uighur" panose="02000000000000000000" pitchFamily="2" charset="-78"/>
              </a:rPr>
              <a:t>هوفلاند</a:t>
            </a:r>
            <a:r>
              <a:rPr lang="ar-DZ" sz="3200" b="1" dirty="0" smtClean="0">
                <a:latin typeface="Microsoft Uighur" panose="02000000000000000000" pitchFamily="2" charset="-78"/>
                <a:cs typeface="Microsoft Uighur" panose="02000000000000000000" pitchFamily="2" charset="-78"/>
              </a:rPr>
              <a:t>، ولا باحث العلوم السياسية هارولد </a:t>
            </a:r>
            <a:r>
              <a:rPr lang="ar-DZ" sz="3200" b="1" dirty="0" err="1" smtClean="0">
                <a:latin typeface="Microsoft Uighur" panose="02000000000000000000" pitchFamily="2" charset="-78"/>
                <a:cs typeface="Microsoft Uighur" panose="02000000000000000000" pitchFamily="2" charset="-78"/>
              </a:rPr>
              <a:t>لاسويل</a:t>
            </a:r>
            <a:r>
              <a:rPr lang="ar-DZ" sz="3200" b="1" dirty="0" smtClean="0">
                <a:latin typeface="Microsoft Uighur" panose="02000000000000000000" pitchFamily="2" charset="-78"/>
                <a:cs typeface="Microsoft Uighur" panose="02000000000000000000" pitchFamily="2" charset="-78"/>
              </a:rPr>
              <a:t>، أو جهود الباحثين في علم الاجتماع أمثال </a:t>
            </a:r>
            <a:r>
              <a:rPr lang="ar-DZ" sz="3200" b="1" dirty="0" err="1" smtClean="0">
                <a:latin typeface="Microsoft Uighur" panose="02000000000000000000" pitchFamily="2" charset="-78"/>
                <a:cs typeface="Microsoft Uighur" panose="02000000000000000000" pitchFamily="2" charset="-78"/>
              </a:rPr>
              <a:t>لازارسفيلد</a:t>
            </a:r>
            <a:r>
              <a:rPr lang="ar-DZ" sz="3200" b="1" dirty="0" smtClean="0">
                <a:latin typeface="Microsoft Uighur" panose="02000000000000000000" pitchFamily="2" charset="-78"/>
                <a:cs typeface="Microsoft Uighur" panose="02000000000000000000" pitchFamily="2" charset="-78"/>
              </a:rPr>
              <a:t> وهو الأمر الذي قاد الباحثين إلى اعتبار علوم الاعلام والاتصال بمثابة جسر أكاديمي إلى العلوم الأخرى، غير أن لهذا الأمر تأثيرات وأبعاد نجملها فيما يلي:</a:t>
            </a:r>
          </a:p>
        </p:txBody>
      </p:sp>
    </p:spTree>
    <p:extLst>
      <p:ext uri="{BB962C8B-B14F-4D97-AF65-F5344CB8AC3E}">
        <p14:creationId xmlns:p14="http://schemas.microsoft.com/office/powerpoint/2010/main" val="3862854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Céleste</Template>
  <TotalTime>249</TotalTime>
  <Words>1127</Words>
  <Application>Microsoft Office PowerPoint</Application>
  <PresentationFormat>Grand écran</PresentationFormat>
  <Paragraphs>52</Paragraphs>
  <Slides>23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23</vt:i4>
      </vt:variant>
    </vt:vector>
  </HeadingPairs>
  <TitlesOfParts>
    <vt:vector size="31" baseType="lpstr">
      <vt:lpstr>Arial Unicode MS</vt:lpstr>
      <vt:lpstr>Arial</vt:lpstr>
      <vt:lpstr>Calibri</vt:lpstr>
      <vt:lpstr>Calibri Light</vt:lpstr>
      <vt:lpstr>Microsoft Uighur</vt:lpstr>
      <vt:lpstr>Simplified Arabic</vt:lpstr>
      <vt:lpstr>Wingdings</vt:lpstr>
      <vt:lpstr>Céleste</vt:lpstr>
      <vt:lpstr>المحاضرة الثالثة: التطور التاريخي لنظريات الاتصال وتقسيماتها</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التطور التاريخي لنظريات الاتصال وتقسيماتها</dc:title>
  <dc:creator>HP</dc:creator>
  <cp:lastModifiedBy>HP</cp:lastModifiedBy>
  <cp:revision>21</cp:revision>
  <dcterms:created xsi:type="dcterms:W3CDTF">2024-10-23T16:21:15Z</dcterms:created>
  <dcterms:modified xsi:type="dcterms:W3CDTF">2024-10-24T05:52:34Z</dcterms:modified>
</cp:coreProperties>
</file>