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3" r:id="rId9"/>
    <p:sldId id="274" r:id="rId10"/>
    <p:sldId id="27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559805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044300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76893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778498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76574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287065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722905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71069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404891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35031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17453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94297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51831" y="35449"/>
            <a:ext cx="684033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4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University</a:t>
            </a:r>
            <a:r>
              <a:rPr lang="fr-FR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of Larbi </a:t>
            </a:r>
            <a:r>
              <a:rPr lang="fr-FR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Ben M'hidi Oum El </a:t>
            </a:r>
            <a:r>
              <a:rPr lang="fr-FR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Bouaghi</a:t>
            </a:r>
            <a:endParaRPr lang="fr-FR" sz="2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6580" y="565795"/>
            <a:ext cx="609083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Faculty of Earth Sciences and Architecture</a:t>
            </a:r>
            <a:endParaRPr lang="fr-FR" sz="2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74257" y="1088309"/>
            <a:ext cx="339548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Department of Geology</a:t>
            </a:r>
            <a:endParaRPr lang="fr-FR" sz="2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23528" y="2210961"/>
            <a:ext cx="387317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Crystallography</a:t>
            </a:r>
            <a:endParaRPr lang="fr-FR" sz="40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FF00"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5983" y="5631631"/>
            <a:ext cx="244009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Licence</a:t>
            </a:r>
            <a:r>
              <a:rPr lang="en-US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Geology</a:t>
            </a:r>
            <a:endParaRPr lang="fr-FR" sz="2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4798" y="5949280"/>
            <a:ext cx="326788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spc="50" baseline="3000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en-US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year Common core</a:t>
            </a:r>
            <a:endParaRPr lang="fr-FR" sz="2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18212" y="2844224"/>
            <a:ext cx="375378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By SAADALI Badreddine</a:t>
            </a:r>
            <a:endParaRPr lang="fr-FR" sz="2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3">
                  <a:lumMod val="60000"/>
                  <a:lumOff val="40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0993" y="3789040"/>
            <a:ext cx="30700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Course </a:t>
            </a:r>
            <a:r>
              <a:rPr lang="fr-FR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II</a:t>
            </a:r>
            <a:endParaRPr lang="fr-FR" sz="54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FF00"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524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710" y="1585823"/>
            <a:ext cx="425625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Amorphous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solids lack a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natural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geometric shape. Their atomic arrangement is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random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their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internal structure is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disordered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lacking the periodic order found in crystals. This irregularity results in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unique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physical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properties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such as isotropy and the absence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 distinct melting point.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73205" y="20098"/>
            <a:ext cx="622938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 algn="ctr">
              <a:buFont typeface="Arial" pitchFamily="34" charset="0"/>
              <a:buChar char="•"/>
            </a:pPr>
            <a:r>
              <a:rPr lang="en-US" sz="2800" b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Crystalline and amorphous forms</a:t>
            </a:r>
            <a:endParaRPr lang="fr-FR" sz="2800" b="1" spc="50" dirty="0">
              <a:ln w="12700" cmpd="sng">
                <a:solidFill>
                  <a:srgbClr val="FF0000"/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1520" y="561489"/>
            <a:ext cx="403244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14350" indent="-514350" algn="ctr">
              <a:buFont typeface="+mj-lt"/>
              <a:buAutoNum type="arabicPeriod" startAt="2"/>
            </a:pPr>
            <a:r>
              <a:rPr lang="fr-FR" sz="2800" b="1" spc="50" dirty="0" err="1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Amorphous</a:t>
            </a:r>
            <a:r>
              <a:rPr lang="fr-FR" sz="2800" b="1" spc="50" dirty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state</a:t>
            </a:r>
          </a:p>
        </p:txBody>
      </p:sp>
      <p:sp>
        <p:nvSpPr>
          <p:cNvPr id="8" name="Rectangle 7"/>
          <p:cNvSpPr/>
          <p:nvPr/>
        </p:nvSpPr>
        <p:spPr>
          <a:xfrm>
            <a:off x="72008" y="5013176"/>
            <a:ext cx="903649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Amorphous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materials,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like glass or, certain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plastics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are often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formed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by rapid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cooling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which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prevents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atoms from organizing into a crystalline lattice. Their disordered nature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makes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them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distinct from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crystalline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solids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which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have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well-defined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atomic patterns and symmetry.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267" y="1484784"/>
            <a:ext cx="4754702" cy="319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299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73205" y="3996353"/>
            <a:ext cx="915399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 algn="ctr">
              <a:buFont typeface="Arial" pitchFamily="34" charset="0"/>
              <a:buChar char="•"/>
            </a:pPr>
            <a:r>
              <a:rPr lang="en-US" sz="3200" b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Crystalline and amorphous forms</a:t>
            </a:r>
            <a:endParaRPr lang="fr-FR" sz="3200" b="1" spc="50" dirty="0">
              <a:ln w="12700" cmpd="sng">
                <a:solidFill>
                  <a:srgbClr val="FF0000"/>
                </a:solidFill>
                <a:prstDash val="solid"/>
              </a:ln>
              <a:solidFill>
                <a:srgbClr val="FFC0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61951" y="53667"/>
            <a:ext cx="233910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4000" b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Course </a:t>
            </a:r>
            <a:r>
              <a:rPr lang="fr-FR" sz="4000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II</a:t>
            </a:r>
            <a:endParaRPr lang="fr-FR" sz="4000" b="1" spc="50" dirty="0">
              <a:ln w="12700" cmpd="sng">
                <a:solidFill>
                  <a:srgbClr val="FF0000"/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03043" y="3348281"/>
            <a:ext cx="558999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571500" indent="-571500" algn="ctr">
              <a:buFont typeface="Arial" pitchFamily="34" charset="0"/>
              <a:buChar char="•"/>
            </a:pPr>
            <a:r>
              <a:rPr lang="en-US" sz="3200" b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Geometric states of matter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4689689"/>
            <a:ext cx="5168627" cy="2195695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734" y="764704"/>
            <a:ext cx="5652120" cy="2583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073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27067"/>
            <a:ext cx="91440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Matter exists in three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distinct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geometric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states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determined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by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arrangement and mobility of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its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constituent molecules: solid, liquid, and gas. In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solids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molecules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are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tightly packed and fixed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 structured arrangement. In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liquids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molecules are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less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ordered and can move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freely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allowing the substance to flow. In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gases molecules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are widely spaced and move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independently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filling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available space. These states reflect the balance between molecular interactions and energy.</a:t>
            </a:r>
            <a:endParaRPr lang="fr-FR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69549" y="33505"/>
            <a:ext cx="500489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571500" indent="-571500" algn="ctr">
              <a:buFont typeface="Arial" pitchFamily="34" charset="0"/>
              <a:buChar char="•"/>
            </a:pPr>
            <a:r>
              <a:rPr lang="en-US" sz="2800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Geometric </a:t>
            </a:r>
            <a:r>
              <a:rPr lang="en-US" sz="2800" b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states of </a:t>
            </a:r>
            <a:r>
              <a:rPr lang="en-US" sz="2800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matter</a:t>
            </a:r>
            <a:endParaRPr lang="en-US" sz="2800" b="1" spc="50" dirty="0">
              <a:ln w="12700" cmpd="sng">
                <a:solidFill>
                  <a:srgbClr val="FF0000"/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065228"/>
            <a:ext cx="7488832" cy="378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24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04537"/>
            <a:ext cx="91440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gaseous state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characterized by a dispersed and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disordered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arrangement of atoms or molecules. These particles are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far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apart from one another and move continuously at high speeds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straight lines. Gases are highly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compressible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meaning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their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volume can be significantly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reduced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under pressure. Unlike solids and liquids, gases do not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have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 fixed shape or volume; instead,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they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expand to fill the entire space available to them.</a:t>
            </a:r>
          </a:p>
          <a:p>
            <a:pPr algn="ctr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particles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in a gas are in constant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motion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frequently colliding with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each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other and with the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walls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of their container.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behavior of gases is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governed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by principles such as the kinetic molecular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theory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which explains their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properties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based on particle motion.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96820" y="8339"/>
            <a:ext cx="337560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14350" indent="-514350" algn="ctr">
              <a:buFont typeface="+mj-lt"/>
              <a:buAutoNum type="arabicPeriod"/>
            </a:pPr>
            <a:r>
              <a:rPr lang="en-US" sz="2800" b="1" spc="50" dirty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Gaseous</a:t>
            </a:r>
            <a:r>
              <a:rPr lang="en-US" sz="2400" b="1" spc="50" dirty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state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365" y="3982412"/>
            <a:ext cx="6641270" cy="2765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365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35784"/>
            <a:ext cx="91440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liquid state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characterized by a compact yet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disordered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arrangement of atoms or molecules. These particles are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closely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packed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together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allowing them to slide past one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another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which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gives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liquids their fluidity. Unlike gases, liquids are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nearly incompressible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meaning their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volume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remains relatively constant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under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pressure.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496" y="2443535"/>
            <a:ext cx="903649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Liquids do not have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fixed shape; instead, they take the shape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their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container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conforming to its boundaries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Liquids also exhibit properties such as surface tension and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viscosity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which arise from the interactions between their particles. These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characteristics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make liquids essential in countless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natural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and industrial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processes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from the water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cycle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to chemical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manufacturing.</a:t>
            </a:r>
            <a:endParaRPr lang="fr-FR" sz="2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fr-FR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34300" y="33505"/>
            <a:ext cx="337560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14350" indent="-514350" algn="ctr">
              <a:buFont typeface="+mj-lt"/>
              <a:buAutoNum type="arabicPeriod" startAt="2"/>
            </a:pPr>
            <a:r>
              <a:rPr lang="en-US" sz="2800" b="1" spc="50" dirty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Liquid state</a:t>
            </a:r>
            <a:endParaRPr lang="en-US" sz="2400" b="1" spc="50" dirty="0">
              <a:ln w="12700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717" y="4221088"/>
            <a:ext cx="6206053" cy="2651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00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724755" y="3933056"/>
            <a:ext cx="4391535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Solids can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exist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in two main forms: crystalline, with a highly ordered atomic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structure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amorphous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where the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arrangement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is less regular. This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ordered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nature of solids gives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them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distinct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mechanical thermal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and electrical properties. </a:t>
            </a:r>
            <a:endParaRPr lang="fr-FR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4298" y="548680"/>
            <a:ext cx="486561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solid state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characterized by a compact and ordered arrangement of atoms or molecules. These particles are tightly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bound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to one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another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giving solids their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rigidity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and fixed shape. Solids are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incompressible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meaning their volume and shape remains constant under normal conditions. </a:t>
            </a:r>
            <a:endParaRPr lang="fr-FR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34300" y="33505"/>
            <a:ext cx="337560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14350" indent="-514350" algn="ctr">
              <a:buFont typeface="+mj-lt"/>
              <a:buAutoNum type="arabicPeriod" startAt="3"/>
            </a:pPr>
            <a:r>
              <a:rPr lang="en-US" sz="2800" b="1" spc="50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Solid </a:t>
            </a:r>
            <a:r>
              <a:rPr lang="en-US" sz="2800" b="1" spc="50" dirty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state</a:t>
            </a:r>
            <a:endParaRPr lang="en-US" sz="2400" b="1" spc="50" dirty="0">
              <a:ln w="12700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908" y="575128"/>
            <a:ext cx="4206382" cy="2079468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3" y="3523338"/>
            <a:ext cx="4617251" cy="300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275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196752"/>
            <a:ext cx="903649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 solid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characterized by a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crystalline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form and/or a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periodic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ordered arrangement of atoms. A crystal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with well-defined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flat crystal faces and a perfectly ordered atomic structure is called an, </a:t>
            </a:r>
            <a:r>
              <a:rPr lang="en-US" sz="2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automorphe</a:t>
            </a:r>
            <a:r>
              <a:rPr lang="en-US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euhedral</a:t>
            </a:r>
            <a:r>
              <a:rPr lang="en-US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crystal. This type of crystal is considered "perfect" because its growth was not disrupted by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external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factors or neighboring crystals.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73205" y="20098"/>
            <a:ext cx="622938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 algn="ctr">
              <a:buFont typeface="Arial" pitchFamily="34" charset="0"/>
              <a:buChar char="•"/>
            </a:pPr>
            <a:r>
              <a:rPr lang="en-US" sz="2800" b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Crystalline and amorphous forms</a:t>
            </a:r>
            <a:endParaRPr lang="fr-FR" sz="2800" b="1" spc="50" dirty="0">
              <a:ln w="12700" cmpd="sng">
                <a:solidFill>
                  <a:srgbClr val="FF0000"/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1520" y="561489"/>
            <a:ext cx="331533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14350" indent="-514350" algn="ctr">
              <a:buFont typeface="+mj-lt"/>
              <a:buAutoNum type="arabicPeriod"/>
            </a:pPr>
            <a:r>
              <a:rPr lang="fr-FR" sz="2800" b="1" spc="50" dirty="0" err="1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Crystalline</a:t>
            </a:r>
            <a:r>
              <a:rPr lang="fr-FR" sz="2800" b="1" spc="50" dirty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state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959" y="3068960"/>
            <a:ext cx="5802578" cy="357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00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196752"/>
            <a:ext cx="903649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In contrast, a xénomorphe (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anhedral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) crystal lacks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distinct external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shape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despite having an internally ordered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atomic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arrangement. This occurs when the crystal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cannot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achieve its final form due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spatial constraints during crystallization.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73205" y="20098"/>
            <a:ext cx="622938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 algn="ctr">
              <a:buFont typeface="Arial" pitchFamily="34" charset="0"/>
              <a:buChar char="•"/>
            </a:pPr>
            <a:r>
              <a:rPr lang="en-US" sz="2800" b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Crystalline and amorphous forms</a:t>
            </a:r>
            <a:endParaRPr lang="fr-FR" sz="2800" b="1" spc="50" dirty="0">
              <a:ln w="12700" cmpd="sng">
                <a:solidFill>
                  <a:srgbClr val="FF0000"/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1520" y="561489"/>
            <a:ext cx="331533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14350" indent="-514350" algn="ctr">
              <a:buFont typeface="+mj-lt"/>
              <a:buAutoNum type="arabicPeriod"/>
            </a:pPr>
            <a:r>
              <a:rPr lang="fr-FR" sz="2800" b="1" spc="50" dirty="0" err="1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Crystalline</a:t>
            </a:r>
            <a:r>
              <a:rPr lang="fr-FR" sz="2800" b="1" spc="50" dirty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state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848" y="2924944"/>
            <a:ext cx="6118799" cy="3620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564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052736"/>
            <a:ext cx="644420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 subautomorphe (subhedral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crystal, on the other hand, exhibits partially defined crystal faces and an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ordered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atomic structure. However, its growth is hindered by neighboring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crystals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resulting in a shape that is less perfect than that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an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automorphe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crystal. While it retains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some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geometric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features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it does not achieve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ideal form of a fully developed crystal.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73205" y="20098"/>
            <a:ext cx="622938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 algn="ctr">
              <a:buFont typeface="Arial" pitchFamily="34" charset="0"/>
              <a:buChar char="•"/>
            </a:pPr>
            <a:r>
              <a:rPr lang="en-US" sz="2800" b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Crystalline and amorphous forms</a:t>
            </a:r>
            <a:endParaRPr lang="fr-FR" sz="2800" b="1" spc="50" dirty="0">
              <a:ln w="12700" cmpd="sng">
                <a:solidFill>
                  <a:srgbClr val="FF0000"/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1520" y="561489"/>
            <a:ext cx="331533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14350" indent="-514350" algn="ctr">
              <a:buFont typeface="+mj-lt"/>
              <a:buAutoNum type="arabicPeriod"/>
            </a:pPr>
            <a:r>
              <a:rPr lang="fr-FR" sz="2800" b="1" spc="50" dirty="0" err="1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Crystalline</a:t>
            </a:r>
            <a:r>
              <a:rPr lang="fr-FR" sz="2800" b="1" spc="50" dirty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state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801783"/>
            <a:ext cx="2952328" cy="2729558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72008" y="4041646"/>
            <a:ext cx="903649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differences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between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these crystal types highlight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influence of environmental conditions on crystal growth.</a:t>
            </a:r>
          </a:p>
          <a:p>
            <a:pPr algn="ctr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Automorphe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crystals represent the ideal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case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where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growth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occurs freely and symmetrically. Xénomorphe and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subautomorphe crystals however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demonstrate how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external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constraints can alter the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final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shape and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structure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of a crystal.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822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3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254</TotalTime>
  <Words>773</Words>
  <Application>Microsoft Office PowerPoint</Application>
  <PresentationFormat>Affichage à l'écran (4:3)</PresentationFormat>
  <Paragraphs>38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Chulus Info</dc:creator>
  <cp:lastModifiedBy>Chulus Info</cp:lastModifiedBy>
  <cp:revision>73</cp:revision>
  <dcterms:created xsi:type="dcterms:W3CDTF">2025-07-11T18:18:10Z</dcterms:created>
  <dcterms:modified xsi:type="dcterms:W3CDTF">2025-09-22T17:04:35Z</dcterms:modified>
</cp:coreProperties>
</file>