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5" r:id="rId5"/>
    <p:sldId id="337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16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835A2FAA-00D7-4906-94FC-52F75B867E12}" type="datetime1">
              <a:rPr lang="fr-FR" smtClean="0"/>
              <a:t>27/04/2024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17369B77-94AB-0344-9EBF-9DB9EE8D3A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E80C4560-5FBB-485D-BE83-008463A93D3F}" type="datetime1">
              <a:rPr lang="fr-FR" smtClean="0"/>
              <a:pPr/>
              <a:t>27/04/2024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0775476F-A808-1F46-A368-07984F6DA2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61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44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contenant du texte, une plante&#10;&#10;Description générée automatiquement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 descr="Image contenant du texte&#10;&#10;Description générée automatiquement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fr-FR" sz="4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9" name="Image 8" descr="Image contenant un tissu&#10;&#10;Description générée automatiquement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 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e en page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36" name="Image 35" descr="Gros plan d’un arbre&#10;&#10;Description générée automatiquement avec un niveau de confiance moyen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pic>
        <p:nvPicPr>
          <p:cNvPr id="38" name="Image 37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 contenant un tissu&#10;&#10;Description générée automatiquement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 9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 11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 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fr-FR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7" name="Image 6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’image 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contenant un tissu&#10;&#10;Description générée automatiquement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fr-FR" sz="2400"/>
            </a:lvl1pPr>
            <a:lvl2pPr marL="228600">
              <a:buClr>
                <a:srgbClr val="73292A"/>
              </a:buClr>
              <a:defRPr lang="fr-FR" sz="2000"/>
            </a:lvl2pPr>
            <a:lvl3pPr marL="685800">
              <a:buClr>
                <a:srgbClr val="73292A"/>
              </a:buClr>
              <a:defRPr lang="fr-FR" sz="1800"/>
            </a:lvl3pPr>
            <a:lvl4pPr marL="1143000">
              <a:buClr>
                <a:srgbClr val="73292A"/>
              </a:buClr>
              <a:defRPr lang="fr-FR" sz="1600"/>
            </a:lvl4pPr>
            <a:lvl5pPr marL="1600200">
              <a:buClr>
                <a:srgbClr val="73292A"/>
              </a:buClr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pic>
        <p:nvPicPr>
          <p:cNvPr id="6" name="Image 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Espace réservé du texte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fr-FR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Gros plan d’une plante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age 8" descr="Image contenant des draps, du tissu&#10;&#10;Description générée automatiquement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age 14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age 16" descr="Image contenant du texte&#10;&#10;Description générée automatiquement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v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 tissu&#10;&#10;Description générée automatiquement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 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6" name="Image 1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 18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»</a:t>
            </a:r>
          </a:p>
        </p:txBody>
      </p:sp>
      <p:sp>
        <p:nvSpPr>
          <p:cNvPr id="28" name="Espace réservé du texte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’image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’image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’image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’image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u texte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fr-FR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sz="4400" spc="-20" dirty="0"/>
              <a:t>المقاولاتية </a:t>
            </a:r>
            <a:endParaRPr lang="fr-FR" sz="4400" spc="-2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المحاضرة السادسة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10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الصندوق الوطني لتطوير المؤسسات الناشئة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718935"/>
            <a:ext cx="6787299" cy="500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800" b="0" kern="100" dirty="0">
                <a:solidFill>
                  <a:srgbClr val="28323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ويعد الصندوق الجزائري لتمويل المؤسسات الناشئة، الذي انشأته ستة بنوك عمومية، صندوق استثماري في شكل شركة ذات راس مال استثماري، ينتمي الى جهاز دعم ومرافقة المؤسسات الناشئة، و جاء من اجل سد العجز في مجال الأموال الخاصة بالمؤسسات الناشئة، الذي يعتبر العائق الأساسي امام المقاولين الشباب</a:t>
            </a:r>
            <a:r>
              <a:rPr lang="fr-FR" sz="1800" b="0" kern="100" dirty="0">
                <a:solidFill>
                  <a:srgbClr val="28323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endParaRPr lang="ar-DZ" sz="2400" b="1" dirty="0"/>
          </a:p>
          <a:p>
            <a:pPr algn="ctr" rtl="1"/>
            <a:r>
              <a:rPr lang="ar-SA" sz="1800" kern="100" dirty="0">
                <a:solidFill>
                  <a:srgbClr val="28323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ويعمل الصندوق الجزائري لتمويل المؤسسات الناشئة، سواء من خلال تمويل مرحلة انشاء المؤسسة او في مرحلة التطوير، عبر المشاركة في راس المال بالأقلية على مستوى تلك المؤسسات</a:t>
            </a:r>
            <a:r>
              <a:rPr lang="fr-FR" sz="1800" kern="100" dirty="0">
                <a:solidFill>
                  <a:srgbClr val="28323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DZ" sz="2400" b="1" dirty="0"/>
          </a:p>
          <a:p>
            <a:pPr algn="ctr" rtl="1"/>
            <a:endParaRPr lang="ar-DZ" sz="2400" b="1" dirty="0"/>
          </a:p>
          <a:p>
            <a:pPr algn="ctr" rtl="1"/>
            <a:endParaRPr lang="ar-DZ" sz="2400" b="1" dirty="0"/>
          </a:p>
        </p:txBody>
      </p:sp>
    </p:spTree>
    <p:extLst>
      <p:ext uri="{BB962C8B-B14F-4D97-AF65-F5344CB8AC3E}">
        <p14:creationId xmlns:p14="http://schemas.microsoft.com/office/powerpoint/2010/main" val="15687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شكرا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845" y="2011680"/>
            <a:ext cx="3833699" cy="2843784"/>
          </a:xfrm>
        </p:spPr>
        <p:txBody>
          <a:bodyPr rtlCol="0"/>
          <a:lstStyle>
            <a:defPPr>
              <a:defRPr lang="fr-FR"/>
            </a:defPPr>
          </a:lstStyle>
          <a:p>
            <a:pPr algn="ctr" rtl="1"/>
            <a:r>
              <a:rPr lang="ar-DZ" dirty="0"/>
              <a:t>دالي سعيدة </a:t>
            </a:r>
            <a:r>
              <a:rPr lang="fr-FR" dirty="0"/>
              <a:t>​</a:t>
            </a:r>
          </a:p>
          <a:p>
            <a:pPr algn="ctr" rtl="0"/>
            <a:r>
              <a:rPr lang="fr-FR" dirty="0"/>
              <a:t>Saida.dali90@ gmail.com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sz="4400" spc="-20" dirty="0"/>
              <a:t>آليات تشجيع المقاولاتية</a:t>
            </a:r>
            <a:endParaRPr lang="fr-FR" sz="4400" spc="-20" dirty="0"/>
          </a:p>
        </p:txBody>
      </p:sp>
    </p:spTree>
    <p:extLst>
      <p:ext uri="{BB962C8B-B14F-4D97-AF65-F5344CB8AC3E}">
        <p14:creationId xmlns:p14="http://schemas.microsoft.com/office/powerpoint/2010/main" val="60357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3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لدعم تشغيل الشباب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718936"/>
            <a:ext cx="6787299" cy="69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لتسيير القرض المصغر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A979E-FDEF-B68C-D931-839AD26FD05F}"/>
              </a:ext>
            </a:extLst>
          </p:cNvPr>
          <p:cNvSpPr/>
          <p:nvPr/>
        </p:nvSpPr>
        <p:spPr>
          <a:xfrm>
            <a:off x="5062192" y="2738640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صندوق ضمان القروض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ACC88-362A-2698-4E4D-24F6B3223FD7}"/>
              </a:ext>
            </a:extLst>
          </p:cNvPr>
          <p:cNvSpPr/>
          <p:nvPr/>
        </p:nvSpPr>
        <p:spPr>
          <a:xfrm>
            <a:off x="5062192" y="3781580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الصندوق الوطني للتأمين عن البطالة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DBCDF-DAA8-F8DE-0BF1-46AA5BD8C987}"/>
              </a:ext>
            </a:extLst>
          </p:cNvPr>
          <p:cNvSpPr/>
          <p:nvPr/>
        </p:nvSpPr>
        <p:spPr>
          <a:xfrm>
            <a:off x="5062192" y="4824520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لتطوير الاستثمار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0DF73A-77F3-BB4D-977B-88C7097818F7}"/>
              </a:ext>
            </a:extLst>
          </p:cNvPr>
          <p:cNvSpPr/>
          <p:nvPr/>
        </p:nvSpPr>
        <p:spPr>
          <a:xfrm>
            <a:off x="5062192" y="5757404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لتطوير المؤسسات الصغيرة والمتوسطة</a:t>
            </a:r>
          </a:p>
        </p:txBody>
      </p:sp>
    </p:spTree>
    <p:extLst>
      <p:ext uri="{BB962C8B-B14F-4D97-AF65-F5344CB8AC3E}">
        <p14:creationId xmlns:p14="http://schemas.microsoft.com/office/powerpoint/2010/main" val="28509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4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لدعم تشغيل الشباب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718935"/>
            <a:ext cx="6787299" cy="500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b="1" dirty="0"/>
              <a:t>هيئة عمومية أنشأت سنة 1996 مكلفة بتشجيع ودعم والمرافقة على انشاء المؤسسات، موجهة للشباب العاطل عن العمل والبالغ من العمر من 19-35 سنة والحامل لأفكار مشاريع تمكنهم من خلق مؤسسات</a:t>
            </a:r>
          </a:p>
          <a:p>
            <a:pPr algn="r" rtl="1"/>
            <a:endParaRPr lang="ar-DZ" sz="2400" b="1" dirty="0"/>
          </a:p>
          <a:p>
            <a:pPr algn="r" rtl="1"/>
            <a:r>
              <a:rPr lang="ar-DZ" sz="2400" b="1" dirty="0"/>
              <a:t>كما يعنى بالمشاريع التي لا يفوق تكلفتها  10 ملايين دينار </a:t>
            </a:r>
          </a:p>
          <a:p>
            <a:pPr algn="r" rtl="1"/>
            <a:r>
              <a:rPr lang="ar-DZ" sz="2400" b="1" dirty="0"/>
              <a:t>وتقوم بالوظائف التالية:</a:t>
            </a:r>
          </a:p>
          <a:p>
            <a:pPr algn="r" rtl="1"/>
            <a:r>
              <a:rPr lang="ar-DZ" sz="2400" b="1" dirty="0"/>
              <a:t>             -المساعدة المالية</a:t>
            </a:r>
          </a:p>
          <a:p>
            <a:pPr algn="r" rtl="1"/>
            <a:r>
              <a:rPr lang="ar-DZ" sz="2400" b="1" dirty="0"/>
              <a:t>            -المساعدة في الحصول على التمويل</a:t>
            </a:r>
          </a:p>
          <a:p>
            <a:pPr algn="r" rtl="1"/>
            <a:r>
              <a:rPr lang="ar-DZ" sz="2400" b="1" dirty="0"/>
              <a:t>            -تقديم الاستشارة ومتابعة الاستثمارات</a:t>
            </a:r>
          </a:p>
        </p:txBody>
      </p:sp>
    </p:spTree>
    <p:extLst>
      <p:ext uri="{BB962C8B-B14F-4D97-AF65-F5344CB8AC3E}">
        <p14:creationId xmlns:p14="http://schemas.microsoft.com/office/powerpoint/2010/main" val="15907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لتسيير القرض المصغر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718935"/>
            <a:ext cx="6787299" cy="500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b="1" dirty="0"/>
              <a:t>أنشأت في 22 </a:t>
            </a:r>
            <a:r>
              <a:rPr lang="ar-DZ" sz="2400" b="1" dirty="0" err="1"/>
              <a:t>جانفيي</a:t>
            </a:r>
            <a:r>
              <a:rPr lang="ar-DZ" sz="2400" b="1" dirty="0"/>
              <a:t> 2004 وهي هيئة وطنية ذات طابع خاص تتمتع بالشخصية المعنوية والاستقلال المالي وتخضع لسلطة رئيس الحكومة</a:t>
            </a:r>
          </a:p>
          <a:p>
            <a:pPr algn="r" rtl="1"/>
            <a:endParaRPr lang="ar-DZ" sz="2400" b="1" dirty="0"/>
          </a:p>
          <a:p>
            <a:pPr algn="r" rtl="1"/>
            <a:r>
              <a:rPr lang="ar-DZ" sz="2400" b="1" dirty="0"/>
              <a:t>تهدف لتسيير القروض المصغرة حتى تخفض البطالة والفقر بالمناطق الحضرية والريفية، من خلال تشجيع العمل الحر والعمل في البيت والحرف والمهن خاصة الفئات النسوية</a:t>
            </a:r>
          </a:p>
          <a:p>
            <a:pPr algn="r" rtl="1"/>
            <a:endParaRPr lang="ar-DZ" sz="2400" b="1" dirty="0"/>
          </a:p>
          <a:p>
            <a:pPr algn="r" rtl="1"/>
            <a:r>
              <a:rPr lang="ar-DZ" sz="2400" b="1" dirty="0"/>
              <a:t>وهي تقوم بالوظائف التالية:</a:t>
            </a:r>
          </a:p>
          <a:p>
            <a:pPr algn="r" rtl="1"/>
            <a:r>
              <a:rPr lang="ar-DZ" sz="2400" b="1" dirty="0"/>
              <a:t>     -الخدمات المالية</a:t>
            </a:r>
          </a:p>
          <a:p>
            <a:pPr algn="r" rtl="1"/>
            <a:r>
              <a:rPr lang="ar-DZ" sz="2400" b="1" dirty="0"/>
              <a:t>     -الامتيازات الجبائية</a:t>
            </a:r>
          </a:p>
        </p:txBody>
      </p:sp>
    </p:spTree>
    <p:extLst>
      <p:ext uri="{BB962C8B-B14F-4D97-AF65-F5344CB8AC3E}">
        <p14:creationId xmlns:p14="http://schemas.microsoft.com/office/powerpoint/2010/main" val="22549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6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صندوق ضمان القروض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718936"/>
            <a:ext cx="6787299" cy="500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b="1" dirty="0"/>
              <a:t>أنشئ في نوفمبر 2002 وهو مؤسسة عمومية تحت وصاية وزارة المؤسسات الصغيرة والمتوسطة والصناعات التقليدية، يتمتع بالشخصية المعنوية والاستقلالية المالية بدأ في النشاط في مارس 2004، يهدف الى:</a:t>
            </a:r>
          </a:p>
          <a:p>
            <a:pPr algn="r" rtl="1"/>
            <a:endParaRPr lang="ar-DZ" sz="2400" b="1" dirty="0"/>
          </a:p>
          <a:p>
            <a:pPr algn="r" rtl="1"/>
            <a:r>
              <a:rPr lang="ar-DZ" sz="2400" b="1" dirty="0"/>
              <a:t>   - تسهيل الحصول على القروض المتوسطة الأجل من خلال ضمان المؤسسات التي تفتقر الى ضمانات اللازمة التي تشترطها البنوك</a:t>
            </a:r>
          </a:p>
          <a:p>
            <a:pPr algn="r" rtl="1"/>
            <a:r>
              <a:rPr lang="ar-DZ" sz="2400" b="1" dirty="0"/>
              <a:t>حيث تتراوح نسبة الضمان من 10 الى 80</a:t>
            </a:r>
            <a:r>
              <a:rPr lang="fr-FR" sz="2400" b="1" dirty="0"/>
              <a:t>%</a:t>
            </a:r>
            <a:r>
              <a:rPr lang="ar-DZ" sz="2400" b="1" dirty="0"/>
              <a:t>  من القرض البنكي </a:t>
            </a:r>
          </a:p>
          <a:p>
            <a:pPr algn="r" rtl="1"/>
            <a:r>
              <a:rPr lang="ar-DZ" sz="2400" b="1" dirty="0"/>
              <a:t>    اذ أن ادنى مبلغ للضمان 4 ملايين دينار</a:t>
            </a:r>
          </a:p>
          <a:p>
            <a:pPr algn="r" rtl="1"/>
            <a:r>
              <a:rPr lang="ar-DZ" sz="2400" b="1" dirty="0"/>
              <a:t>         وأقصى مبلغ للضمان 25 مليون دينار</a:t>
            </a:r>
          </a:p>
        </p:txBody>
      </p:sp>
    </p:spTree>
    <p:extLst>
      <p:ext uri="{BB962C8B-B14F-4D97-AF65-F5344CB8AC3E}">
        <p14:creationId xmlns:p14="http://schemas.microsoft.com/office/powerpoint/2010/main" val="42932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7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الصندوق الوطني للتأمين عن البطالة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718936"/>
            <a:ext cx="6787299" cy="500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b="1" dirty="0"/>
              <a:t>تتأسس في جويلية 1994 يتكفل الصندوق بجهاز الدعم لإنشاء وتوسيع النشاطات المخصصة للشباب العاطل عن العمل والبالغ من العمر 30-50 سنة والذين فقدو وظائفهم لأسباب اقتصادية والذين تتوفر فيهم الشروط الضرورية.</a:t>
            </a:r>
          </a:p>
          <a:p>
            <a:pPr algn="r" rtl="1"/>
            <a:endParaRPr lang="ar-DZ" sz="2400" b="1" dirty="0"/>
          </a:p>
          <a:p>
            <a:pPr algn="r" rtl="1"/>
            <a:r>
              <a:rPr lang="ar-DZ" sz="2400" b="1" dirty="0"/>
              <a:t>          يقوم الصندوق بالوظائف التالية:</a:t>
            </a:r>
          </a:p>
          <a:p>
            <a:pPr algn="r" rtl="1"/>
            <a:r>
              <a:rPr lang="ar-DZ" sz="2400" b="1" dirty="0"/>
              <a:t>                  -المساعدات المالية</a:t>
            </a:r>
          </a:p>
          <a:p>
            <a:pPr algn="r" rtl="1"/>
            <a:r>
              <a:rPr lang="ar-DZ" sz="2400" b="1" dirty="0"/>
              <a:t>                  -تقديم مزايا ضريبية </a:t>
            </a:r>
          </a:p>
          <a:p>
            <a:pPr algn="r" rtl="1"/>
            <a:r>
              <a:rPr lang="ar-DZ" sz="2400" b="1" dirty="0"/>
              <a:t>                  -المرافقة</a:t>
            </a:r>
          </a:p>
        </p:txBody>
      </p:sp>
    </p:spTree>
    <p:extLst>
      <p:ext uri="{BB962C8B-B14F-4D97-AF65-F5344CB8AC3E}">
        <p14:creationId xmlns:p14="http://schemas.microsoft.com/office/powerpoint/2010/main" val="20719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8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لتطوير الاستثمار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718935"/>
            <a:ext cx="6787299" cy="500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أُنشئت الوكالة المسؤولة عن الاستثمار، في إطار الجيل الأول من الإصلاحات التي أجريت في الجزائر خلال التسعينيات، وقد خضعت لتغييرات تهدف إلى التكيف مع التغيرات في الوضع الاقتصادي والاجتماعي للبلاد.</a:t>
            </a:r>
          </a:p>
          <a:p>
            <a:pPr algn="ctr" rtl="1"/>
            <a:r>
              <a:rPr lang="ar-DZ" dirty="0">
                <a:solidFill>
                  <a:srgbClr val="000000"/>
                </a:solidFill>
                <a:latin typeface="droid-sans"/>
              </a:rPr>
              <a:t>  </a:t>
            </a:r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 في البداية، تم تكليف هذه المؤسسة الحكومية بمهمة التيسير والترويج ودعم الاستثمار في البداية، وكالة تشجيع ودعم ومراقبة الاستثمار من 1993 إلى 2001، ثم </a:t>
            </a:r>
            <a:r>
              <a:rPr lang="fr-FR" b="0" i="0" dirty="0">
                <a:solidFill>
                  <a:srgbClr val="000000"/>
                </a:solidFill>
                <a:effectLst/>
                <a:latin typeface="droid-sans"/>
              </a:rPr>
              <a:t>ANDI، </a:t>
            </a:r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الوكالة الوطنية لتطوير الاستثمار.</a:t>
            </a:r>
          </a:p>
          <a:p>
            <a:pPr algn="r"/>
            <a:r>
              <a:rPr lang="ar-DZ" b="1" i="0" dirty="0">
                <a:solidFill>
                  <a:schemeClr val="accent2">
                    <a:lumMod val="75000"/>
                  </a:schemeClr>
                </a:solidFill>
                <a:effectLst/>
                <a:latin typeface="droid-sans"/>
              </a:rPr>
              <a:t>المهام:</a:t>
            </a:r>
            <a:endParaRPr lang="ar-DZ" b="0" i="0" dirty="0">
              <a:solidFill>
                <a:schemeClr val="accent2">
                  <a:lumMod val="75000"/>
                </a:schemeClr>
              </a:solidFill>
              <a:effectLst/>
              <a:latin typeface="droid-sans"/>
            </a:endParaRPr>
          </a:p>
          <a:p>
            <a:pPr algn="r"/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• استقبال المستثمرين وتوجيههم وتدعيمهم على مستوى هياكلها المركزية والإقليمية؛</a:t>
            </a:r>
            <a:b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</a:br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• اعلام المستثمرين من خلال موقعه على الإنترنت ومواده الترويجية ونقاطه الإعلامية المختلفة بمناسبة الأحداث الاقتصادية التي تنظم في الجزائر وخارجها.</a:t>
            </a:r>
            <a:b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</a:br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• يضفي الطابع الرسمي على أساس عادل وفي غضون مهل قصيرة على المزايا التي يوفرها نظام الحوافز؛</a:t>
            </a:r>
            <a:b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</a:br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• ضمان التنفيذ المنسق مع مختلف المؤسسات المعنية (الجمارك والضرائب وغيرها) للقرارات لتشجيع الاستثمار.</a:t>
            </a:r>
            <a:b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</a:br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• يساهم في تنفيذ سياسات واستراتيجيات التنمية بالتآزر مع القطاعات الاقتصادية المعنية.</a:t>
            </a:r>
            <a:b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</a:br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• يجعل شراكتها في البورصة متاحة للمستثمرين المحتملين</a:t>
            </a:r>
          </a:p>
          <a:p>
            <a:pPr algn="ctr" rtl="1"/>
            <a:endParaRPr lang="ar-DZ" sz="2400" b="1" dirty="0"/>
          </a:p>
        </p:txBody>
      </p:sp>
    </p:spTree>
    <p:extLst>
      <p:ext uri="{BB962C8B-B14F-4D97-AF65-F5344CB8AC3E}">
        <p14:creationId xmlns:p14="http://schemas.microsoft.com/office/powerpoint/2010/main" val="42151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9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FA07466-9568-44CA-FB90-F4562C13FFE2}"/>
              </a:ext>
            </a:extLst>
          </p:cNvPr>
          <p:cNvSpPr txBox="1">
            <a:spLocks/>
          </p:cNvSpPr>
          <p:nvPr/>
        </p:nvSpPr>
        <p:spPr>
          <a:xfrm>
            <a:off x="228600" y="1307592"/>
            <a:ext cx="3922776" cy="424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fr-FR" sz="30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fr-FR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DZ" sz="4000" dirty="0">
                <a:solidFill>
                  <a:srgbClr val="FF0000"/>
                </a:solidFill>
              </a:rPr>
              <a:t>آليات تشجيع المقاولاتية</a:t>
            </a:r>
            <a:endParaRPr lang="ar-DZ" sz="1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30AF8D-D2FA-961E-6F7B-F173A547992F}"/>
              </a:ext>
            </a:extLst>
          </p:cNvPr>
          <p:cNvSpPr/>
          <p:nvPr/>
        </p:nvSpPr>
        <p:spPr>
          <a:xfrm>
            <a:off x="5062193" y="675996"/>
            <a:ext cx="6787299" cy="78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/>
              <a:t>الوكالة الوطنية لتطوير المؤسسات الصغيرة والمتوسطة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7752-0D36-C9B3-B2A1-573D43FA4891}"/>
              </a:ext>
            </a:extLst>
          </p:cNvPr>
          <p:cNvSpPr/>
          <p:nvPr/>
        </p:nvSpPr>
        <p:spPr>
          <a:xfrm>
            <a:off x="5062193" y="1677971"/>
            <a:ext cx="6787299" cy="504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هي هيئة عمومية أنشئت في ماي 2005 تتمتع بالشخصية المعنوية والاستقلال المالي وتقع تحت وصاية الوزير المكلف بالمؤسسات الصغيرة والمتوسطة </a:t>
            </a:r>
          </a:p>
          <a:p>
            <a:pPr algn="r"/>
            <a:r>
              <a:rPr lang="ar-DZ" dirty="0">
                <a:solidFill>
                  <a:srgbClr val="000000"/>
                </a:solidFill>
                <a:latin typeface="droid-sans"/>
              </a:rPr>
              <a:t>كلفت هذه الوكالة بتنفيذ البرنامج الوطني لتأهيل المؤسسات بميزانية قدرها 386مليار دينار لصالح 200000مؤسسة.</a:t>
            </a:r>
          </a:p>
          <a:p>
            <a:pPr algn="r"/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ت</a:t>
            </a:r>
            <a:r>
              <a:rPr lang="ar-DZ" dirty="0">
                <a:solidFill>
                  <a:srgbClr val="000000"/>
                </a:solidFill>
                <a:latin typeface="droid-sans"/>
              </a:rPr>
              <a:t>قوم هذه الوكالة بالوظائف التالية:</a:t>
            </a:r>
          </a:p>
          <a:p>
            <a:pPr algn="r"/>
            <a:endParaRPr lang="ar-DZ" dirty="0">
              <a:solidFill>
                <a:srgbClr val="000000"/>
              </a:solidFill>
              <a:latin typeface="droid-sans"/>
            </a:endParaRPr>
          </a:p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DZ" b="0" i="0" dirty="0">
                <a:solidFill>
                  <a:srgbClr val="000000"/>
                </a:solidFill>
                <a:effectLst/>
                <a:latin typeface="droid-sans"/>
              </a:rPr>
              <a:t> </a:t>
            </a: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-تنفيذ الاستراتيجية القطاعية لترقية وتطوير المؤسسات الصغيرة والمتوسطة. 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-تنفيذ البرنامج الوطني لتأهيل المؤسسات الصغيرة والمتوسطة وضمان متابعته.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ترقية الخبرة والإرشاد </a:t>
            </a:r>
            <a:r>
              <a:rPr lang="ar-SA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إتجاه</a:t>
            </a: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المؤسسات الصغيرة والمتوسطة. 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-تتبع ديموغرافيا المؤسسات الصغيرة والمتوسطة من حيث الخلق والتوقف وتغيير الأنشطة.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إجراء دراسات القطاعات ونقاط حول الأوضاع الدورية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-جمع واستغلال ونشر معلومات خاصة بالمجال نشاط المؤسسات الصغيرة والمتوسط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ar-DZ" sz="2400" b="0" i="0" dirty="0">
              <a:solidFill>
                <a:srgbClr val="000000"/>
              </a:solidFill>
              <a:effectLst/>
              <a:latin typeface="droid-sans"/>
            </a:endParaRPr>
          </a:p>
        </p:txBody>
      </p:sp>
    </p:spTree>
    <p:extLst>
      <p:ext uri="{BB962C8B-B14F-4D97-AF65-F5344CB8AC3E}">
        <p14:creationId xmlns:p14="http://schemas.microsoft.com/office/powerpoint/2010/main" val="34933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7_TF56410444_Win32" id="{68477A9D-C4DC-4CB2-9FCF-5CCF7CAC0EB1}" vid="{0D64B0DD-AC28-4E42-82C5-429DF2BAD0E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{994C41E6-B5E2-4DDB-BADE-EF25A061AEF1}tf56410444_win32</Template>
  <TotalTime>6617</TotalTime>
  <Words>752</Words>
  <Application>Microsoft Office PowerPoint</Application>
  <PresentationFormat>Grand écran</PresentationFormat>
  <Paragraphs>97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Baskerville</vt:lpstr>
      <vt:lpstr>Baskerville Old Face</vt:lpstr>
      <vt:lpstr>Calibri</vt:lpstr>
      <vt:lpstr>droid-sans</vt:lpstr>
      <vt:lpstr>Gill Sans Light</vt:lpstr>
      <vt:lpstr>Gill Sans Nova</vt:lpstr>
      <vt:lpstr>Gill Sans Nova Light</vt:lpstr>
      <vt:lpstr>Thème Office</vt:lpstr>
      <vt:lpstr>المقاولاتية </vt:lpstr>
      <vt:lpstr>آليات تشجيع المقاولاتية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شكرا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المقاولاتية</dc:title>
  <dc:creator>saida dali</dc:creator>
  <cp:lastModifiedBy>saida dali</cp:lastModifiedBy>
  <cp:revision>14</cp:revision>
  <dcterms:created xsi:type="dcterms:W3CDTF">2024-02-10T09:24:24Z</dcterms:created>
  <dcterms:modified xsi:type="dcterms:W3CDTF">2024-04-27T13:30:05Z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