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69" r:id="rId3"/>
    <p:sldId id="259" r:id="rId4"/>
    <p:sldId id="268" r:id="rId5"/>
    <p:sldId id="261" r:id="rId6"/>
    <p:sldId id="262" r:id="rId7"/>
    <p:sldId id="263" r:id="rId8"/>
    <p:sldId id="264"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4" autoAdjust="0"/>
    <p:restoredTop sz="94660"/>
  </p:normalViewPr>
  <p:slideViewPr>
    <p:cSldViewPr snapToGrid="0">
      <p:cViewPr varScale="1">
        <p:scale>
          <a:sx n="66" d="100"/>
          <a:sy n="66" d="100"/>
        </p:scale>
        <p:origin x="8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10/28/2023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marR="0" indent="0" algn="ctr">
              <a:buNone/>
            </a:pPr>
            <a:endParaRPr lang="en-US" sz="4000" b="1" kern="100" dirty="0">
              <a:effectLst/>
              <a:ea typeface="Calibri" panose="020F0502020204030204" pitchFamily="34" charset="0"/>
              <a:cs typeface="Arial" panose="020B0604020202020204" pitchFamily="34" charset="0"/>
            </a:endParaRPr>
          </a:p>
          <a:p>
            <a:pPr marL="0" marR="0" indent="0" algn="ctr">
              <a:buNone/>
            </a:pPr>
            <a:endParaRPr lang="en-US" sz="4000" b="1" kern="100" dirty="0">
              <a:ea typeface="Calibri" panose="020F0502020204030204" pitchFamily="34" charset="0"/>
              <a:cs typeface="Arial" panose="020B0604020202020204" pitchFamily="34" charset="0"/>
            </a:endParaRPr>
          </a:p>
          <a:p>
            <a:pPr marL="0" marR="0" indent="0" algn="ctr">
              <a:buNone/>
            </a:pPr>
            <a:r>
              <a:rPr lang="en-US" sz="4000" b="1" kern="100" dirty="0">
                <a:effectLst/>
                <a:ea typeface="Calibri" panose="020F0502020204030204" pitchFamily="34" charset="0"/>
                <a:cs typeface="Arial" panose="020B0604020202020204" pitchFamily="34" charset="0"/>
              </a:rPr>
              <a:t>Lecture IV</a:t>
            </a:r>
          </a:p>
          <a:p>
            <a:pPr marL="0" marR="0" indent="0" algn="ctr">
              <a:buNone/>
            </a:pPr>
            <a:br>
              <a:rPr lang="en-US" sz="4000" b="1" kern="100" dirty="0">
                <a:effectLst/>
                <a:ea typeface="Calibri" panose="020F0502020204030204" pitchFamily="34" charset="0"/>
                <a:cs typeface="Arial" panose="020B0604020202020204" pitchFamily="34" charset="0"/>
              </a:rPr>
            </a:br>
            <a:r>
              <a:rPr lang="en-US" sz="4000" b="1" kern="100" dirty="0">
                <a:effectLst/>
                <a:ea typeface="Calibri" panose="020F0502020204030204" pitchFamily="34" charset="0"/>
                <a:cs typeface="Arial" panose="020B0604020202020204" pitchFamily="34" charset="0"/>
              </a:rPr>
              <a:t>The American Civil War: Timeline of Major Battles</a:t>
            </a:r>
            <a:br>
              <a:rPr lang="en-US" sz="2800" b="1" kern="100" dirty="0">
                <a:effectLst/>
                <a:ea typeface="Calibri" panose="020F0502020204030204" pitchFamily="34" charset="0"/>
                <a:cs typeface="Arial" panose="020B0604020202020204" pitchFamily="34" charset="0"/>
              </a:rPr>
            </a:br>
            <a:br>
              <a:rPr lang="fr-FR" sz="1100" kern="100" dirty="0">
                <a:effectLst/>
                <a:latin typeface="Calibri" panose="020F0502020204030204" pitchFamily="34" charset="0"/>
                <a:ea typeface="Calibri" panose="020F0502020204030204" pitchFamily="34" charset="0"/>
                <a:cs typeface="Arial" panose="020B0604020202020204" pitchFamily="34" charset="0"/>
              </a:rPr>
            </a:b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750396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R="0" algn="ctr">
              <a:lnSpc>
                <a:spcPct val="150000"/>
              </a:lnSpc>
            </a:pPr>
            <a:r>
              <a:rPr lang="en-US" sz="3200" b="1" i="0" u="none" strike="noStrike" baseline="0" dirty="0">
                <a:solidFill>
                  <a:srgbClr val="000000"/>
                </a:solidFill>
                <a:latin typeface="+mj-lt"/>
              </a:rPr>
              <a:t>Introduction</a:t>
            </a:r>
            <a:endParaRPr lang="en-US" sz="3200" kern="100" dirty="0">
              <a:solidFill>
                <a:srgbClr val="1D2228"/>
              </a:solidFill>
              <a:effectLst/>
              <a:latin typeface="+mj-lt"/>
              <a:ea typeface="Calibri" panose="020F0502020204030204" pitchFamily="34" charset="0"/>
              <a:cs typeface="Arial" panose="020B0604020202020204" pitchFamily="34" charset="0"/>
            </a:endParaRPr>
          </a:p>
          <a:p>
            <a:pPr marL="0" marR="0" indent="0" algn="l">
              <a:buNone/>
            </a:pPr>
            <a:endParaRPr lang="fr-FR" sz="2800" kern="100" dirty="0">
              <a:effectLst/>
              <a:latin typeface="+mj-lt"/>
              <a:ea typeface="Calibri" panose="020F0502020204030204" pitchFamily="34" charset="0"/>
              <a:cs typeface="Arial" panose="020B0604020202020204" pitchFamily="34" charset="0"/>
            </a:endParaRPr>
          </a:p>
          <a:p>
            <a:pPr>
              <a:lnSpc>
                <a:spcPct val="150000"/>
              </a:lnSpc>
            </a:pPr>
            <a:r>
              <a:rPr lang="en-US" sz="2400" kern="0" dirty="0">
                <a:solidFill>
                  <a:srgbClr val="1D2228"/>
                </a:solidFill>
                <a:effectLst/>
                <a:ea typeface="Times New Roman" panose="02020603050405020304" pitchFamily="18" charset="0"/>
                <a:cs typeface="Courier New" panose="02070309020205020404" pitchFamily="49" charset="0"/>
              </a:rPr>
              <a:t>The Civil War, often referred to as the War Between the States, was a four-year-long conflict fought from 1861 to 1865 between the Northern states, known as the Union or the United States, and the Southern states, known as the Confederacy. The war emerged as a culmination of the deep-seated tensions between the North and the South over various issues, primarily centered around the institution of slavery.</a:t>
            </a:r>
            <a:endParaRPr lang="fr-FR" sz="24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154542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lnSpc>
                <a:spcPct val="150000"/>
              </a:lnSpc>
              <a:buNone/>
            </a:pPr>
            <a:endParaRPr lang="en-US" sz="2800" b="1" dirty="0">
              <a:solidFill>
                <a:srgbClr val="000000"/>
              </a:solidFill>
            </a:endParaRPr>
          </a:p>
          <a:p>
            <a:pPr>
              <a:lnSpc>
                <a:spcPct val="150000"/>
              </a:lnSpc>
            </a:pPr>
            <a:endParaRPr lang="en-US" sz="2800" b="1" dirty="0">
              <a:solidFill>
                <a:srgbClr val="000000"/>
              </a:solidFill>
            </a:endParaRPr>
          </a:p>
          <a:p>
            <a:pPr>
              <a:lnSpc>
                <a:spcPct val="150000"/>
              </a:lnSpc>
            </a:pPr>
            <a:r>
              <a:rPr lang="en-US" sz="2800" b="1" dirty="0">
                <a:solidFill>
                  <a:srgbClr val="000000"/>
                </a:solidFill>
              </a:rPr>
              <a:t> </a:t>
            </a:r>
            <a:r>
              <a:rPr lang="en-US" sz="2800" kern="0" dirty="0">
                <a:solidFill>
                  <a:srgbClr val="1D2228"/>
                </a:solidFill>
                <a:effectLst/>
                <a:ea typeface="Times New Roman" panose="02020603050405020304" pitchFamily="18" charset="0"/>
                <a:cs typeface="Courier New" panose="02070309020205020404" pitchFamily="49" charset="0"/>
              </a:rPr>
              <a:t>The timeline of events leading up to and during the Civil War can be divided into several key periods, each marked by notable developments and significant battles.</a:t>
            </a:r>
            <a:endParaRPr lang="fr-FR" sz="2800" kern="100" dirty="0">
              <a:effectLst/>
              <a:ea typeface="Calibri" panose="020F0502020204030204" pitchFamily="34" charset="0"/>
              <a:cs typeface="Arial" panose="020B0604020202020204" pitchFamily="34" charset="0"/>
            </a:endParaRPr>
          </a:p>
          <a:p>
            <a:pPr marR="0" algn="l">
              <a:lnSpc>
                <a:spcPct val="150000"/>
              </a:lnSpc>
            </a:pPr>
            <a:endParaRPr lang="fr-FR" sz="2600" dirty="0"/>
          </a:p>
        </p:txBody>
      </p:sp>
    </p:spTree>
    <p:extLst>
      <p:ext uri="{BB962C8B-B14F-4D97-AF65-F5344CB8AC3E}">
        <p14:creationId xmlns:p14="http://schemas.microsoft.com/office/powerpoint/2010/main" val="3458515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85000" lnSpcReduction="20000"/>
          </a:bodyPr>
          <a:lstStyle/>
          <a:p>
            <a:pPr marL="0" indent="0"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3300" b="1" kern="0" dirty="0">
                <a:solidFill>
                  <a:srgbClr val="1D2228"/>
                </a:solidFill>
                <a:effectLst/>
                <a:latin typeface="+mj-lt"/>
                <a:ea typeface="Times New Roman" panose="02020603050405020304" pitchFamily="18" charset="0"/>
                <a:cs typeface="Courier New" panose="02070309020205020404" pitchFamily="49" charset="0"/>
              </a:rPr>
              <a:t>Secession Crisis and the Road to War (1860-1861):</a:t>
            </a:r>
            <a:endParaRPr lang="fr-FR" sz="3300" b="1" kern="100" dirty="0">
              <a:effectLst/>
              <a:latin typeface="+mj-lt"/>
              <a:ea typeface="Calibri" panose="020F0502020204030204" pitchFamily="34" charset="0"/>
              <a:cs typeface="Arial" panose="020B0604020202020204" pitchFamily="34" charset="0"/>
            </a:endParaRP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November 1860: </a:t>
            </a:r>
            <a:r>
              <a:rPr lang="en-US" sz="2400" kern="0" dirty="0">
                <a:solidFill>
                  <a:srgbClr val="1D2228"/>
                </a:solidFill>
                <a:effectLst/>
                <a:ea typeface="Times New Roman" panose="02020603050405020304" pitchFamily="18" charset="0"/>
                <a:cs typeface="Courier New" panose="02070309020205020404" pitchFamily="49" charset="0"/>
              </a:rPr>
              <a:t>Abraham Lincoln, a Republican, is elected as the 16th President of the United States, causing an uproar among Southern states.</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December 1860: </a:t>
            </a:r>
            <a:r>
              <a:rPr lang="en-US" sz="2400" kern="0" dirty="0">
                <a:solidFill>
                  <a:srgbClr val="1D2228"/>
                </a:solidFill>
                <a:effectLst/>
                <a:ea typeface="Times New Roman" panose="02020603050405020304" pitchFamily="18" charset="0"/>
                <a:cs typeface="Courier New" panose="02070309020205020404" pitchFamily="49" charset="0"/>
              </a:rPr>
              <a:t>South Carolina becomes the first state to secede from the Union, followed by six other Southern states, which form the Confederate States of America.</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February 1861: </a:t>
            </a:r>
            <a:r>
              <a:rPr lang="en-US" sz="2400" kern="0" dirty="0">
                <a:solidFill>
                  <a:srgbClr val="1D2228"/>
                </a:solidFill>
                <a:effectLst/>
                <a:ea typeface="Times New Roman" panose="02020603050405020304" pitchFamily="18" charset="0"/>
                <a:cs typeface="Courier New" panose="02070309020205020404" pitchFamily="49" charset="0"/>
              </a:rPr>
              <a:t>Representatives from the seceded states establish a provisional Confederate government and elect Jefferson Davis as the President.</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April 12, 1861: </a:t>
            </a:r>
            <a:r>
              <a:rPr lang="en-US" sz="2400" kern="0" dirty="0">
                <a:solidFill>
                  <a:srgbClr val="1D2228"/>
                </a:solidFill>
                <a:effectLst/>
                <a:ea typeface="Times New Roman" panose="02020603050405020304" pitchFamily="18" charset="0"/>
                <a:cs typeface="Courier New" panose="02070309020205020404" pitchFamily="49" charset="0"/>
              </a:rPr>
              <a:t>The Civil War officially begins with the Confederate attack on Fort Sumter in South Carolina.</a:t>
            </a:r>
            <a:endParaRPr lang="fr-FR" sz="2400" kern="100" dirty="0">
              <a:effectLst/>
              <a:ea typeface="Calibri" panose="020F0502020204030204" pitchFamily="34" charset="0"/>
              <a:cs typeface="Arial" panose="020B0604020202020204" pitchFamily="34" charset="0"/>
            </a:endParaRPr>
          </a:p>
          <a:p>
            <a:pPr marR="0" algn="l">
              <a:lnSpc>
                <a:spcPct val="150000"/>
              </a:lnSpc>
            </a:pPr>
            <a:endParaRPr lang="fr-FR" sz="2000" dirty="0"/>
          </a:p>
        </p:txBody>
      </p:sp>
    </p:spTree>
    <p:extLst>
      <p:ext uri="{BB962C8B-B14F-4D97-AF65-F5344CB8AC3E}">
        <p14:creationId xmlns:p14="http://schemas.microsoft.com/office/powerpoint/2010/main" val="2315378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85000" lnSpcReduction="10000"/>
          </a:bodyPr>
          <a:lstStyle/>
          <a:p>
            <a:pPr marL="0" indent="0"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800" b="1" kern="0" dirty="0">
                <a:solidFill>
                  <a:srgbClr val="1D2228"/>
                </a:solidFill>
                <a:effectLst/>
                <a:latin typeface="+mj-lt"/>
                <a:ea typeface="Times New Roman" panose="02020603050405020304" pitchFamily="18" charset="0"/>
                <a:cs typeface="Courier New" panose="02070309020205020404" pitchFamily="49" charset="0"/>
              </a:rPr>
              <a:t>Early Years of Conflict (1861-1862):</a:t>
            </a:r>
            <a:endParaRPr lang="fr-FR" sz="2800" b="1" kern="100" dirty="0">
              <a:effectLst/>
              <a:latin typeface="+mj-lt"/>
              <a:ea typeface="Calibri" panose="020F0502020204030204" pitchFamily="34" charset="0"/>
              <a:cs typeface="Arial" panose="020B0604020202020204" pitchFamily="34" charset="0"/>
            </a:endParaRPr>
          </a:p>
          <a:p>
            <a:pPr marL="0" indent="0">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July 1861: </a:t>
            </a:r>
            <a:r>
              <a:rPr lang="en-US" sz="2400" kern="0" dirty="0">
                <a:solidFill>
                  <a:srgbClr val="1D2228"/>
                </a:solidFill>
                <a:effectLst/>
                <a:ea typeface="Times New Roman" panose="02020603050405020304" pitchFamily="18" charset="0"/>
                <a:cs typeface="Courier New" panose="02070309020205020404" pitchFamily="49" charset="0"/>
              </a:rPr>
              <a:t>First major battle of the war, the First Battle of Bull Run (or Manassas), takes place in Virginia, resulting in a Confederate victory.</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April 1862: </a:t>
            </a:r>
            <a:r>
              <a:rPr lang="en-US" sz="2400" kern="0" dirty="0">
                <a:solidFill>
                  <a:srgbClr val="1D2228"/>
                </a:solidFill>
                <a:effectLst/>
                <a:ea typeface="Times New Roman" panose="02020603050405020304" pitchFamily="18" charset="0"/>
                <a:cs typeface="Courier New" panose="02070309020205020404" pitchFamily="49" charset="0"/>
              </a:rPr>
              <a:t>Union forces, under Major General Ulysses S. Grant, launch a campaign to gain control over the Mississippi River, leading to significant battles such as Fort Henry, Fort Donelson, and Shiloh.</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August 1862: </a:t>
            </a:r>
            <a:r>
              <a:rPr lang="en-US" sz="2400" kern="0" dirty="0">
                <a:solidFill>
                  <a:srgbClr val="1D2228"/>
                </a:solidFill>
                <a:effectLst/>
                <a:ea typeface="Times New Roman" panose="02020603050405020304" pitchFamily="18" charset="0"/>
                <a:cs typeface="Courier New" panose="02070309020205020404" pitchFamily="49" charset="0"/>
              </a:rPr>
              <a:t>Second Battle of Bull Run takes place in Virginia, resulting in another Confederate victory.</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September 1862: </a:t>
            </a:r>
            <a:r>
              <a:rPr lang="en-US" sz="2400" kern="0" dirty="0">
                <a:solidFill>
                  <a:srgbClr val="1D2228"/>
                </a:solidFill>
                <a:effectLst/>
                <a:ea typeface="Times New Roman" panose="02020603050405020304" pitchFamily="18" charset="0"/>
                <a:cs typeface="Courier New" panose="02070309020205020404" pitchFamily="49" charset="0"/>
              </a:rPr>
              <a:t>Battle of Antietam, the bloodiest single-day battle in American history, takes place in Maryland, resulting in a tactical Union victory.</a:t>
            </a:r>
            <a:endParaRPr lang="fr-FR" sz="2400" kern="100" dirty="0">
              <a:effectLst/>
              <a:ea typeface="Calibri" panose="020F0502020204030204" pitchFamily="34" charset="0"/>
              <a:cs typeface="Arial" panose="020B0604020202020204" pitchFamily="34" charset="0"/>
            </a:endParaRPr>
          </a:p>
          <a:p>
            <a:pPr marR="0" algn="l">
              <a:lnSpc>
                <a:spcPct val="150000"/>
              </a:lnSpc>
            </a:pPr>
            <a:endParaRPr lang="fr-FR" sz="2200" dirty="0"/>
          </a:p>
        </p:txBody>
      </p:sp>
    </p:spTree>
    <p:extLst>
      <p:ext uri="{BB962C8B-B14F-4D97-AF65-F5344CB8AC3E}">
        <p14:creationId xmlns:p14="http://schemas.microsoft.com/office/powerpoint/2010/main" val="1544679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534332" y="294468"/>
            <a:ext cx="10338120" cy="6165326"/>
          </a:xfrm>
        </p:spPr>
        <p:txBody>
          <a:bodyPr>
            <a:normAutofit lnSpcReduction="10000"/>
          </a:bodyPr>
          <a:lstStyle/>
          <a:p>
            <a:pPr marL="0" indent="0"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800" b="1" kern="0" dirty="0">
                <a:solidFill>
                  <a:srgbClr val="1D2228"/>
                </a:solidFill>
                <a:effectLst/>
                <a:latin typeface="+mj-lt"/>
                <a:ea typeface="Times New Roman" panose="02020603050405020304" pitchFamily="18" charset="0"/>
                <a:cs typeface="Courier New" panose="02070309020205020404" pitchFamily="49" charset="0"/>
              </a:rPr>
              <a:t>Turning Points in the War (1862-1863):</a:t>
            </a:r>
            <a:endParaRPr lang="fr-FR" sz="2800" b="1" kern="100" dirty="0">
              <a:effectLst/>
              <a:latin typeface="+mj-lt"/>
              <a:ea typeface="Calibri" panose="020F0502020204030204" pitchFamily="34" charset="0"/>
              <a:cs typeface="Arial" panose="020B0604020202020204" pitchFamily="34" charset="0"/>
            </a:endParaRPr>
          </a:p>
          <a:p>
            <a:pPr marL="0" indent="0">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December 1862: </a:t>
            </a:r>
            <a:r>
              <a:rPr lang="en-US" sz="2400" kern="0" dirty="0">
                <a:solidFill>
                  <a:srgbClr val="1D2228"/>
                </a:solidFill>
                <a:effectLst/>
                <a:ea typeface="Times New Roman" panose="02020603050405020304" pitchFamily="18" charset="0"/>
                <a:cs typeface="Courier New" panose="02070309020205020404" pitchFamily="49" charset="0"/>
              </a:rPr>
              <a:t>Battle of Fredericksburg in Virginia results in a Confederate victory, inflicting heavy casualties on Union forces.</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July 1863: </a:t>
            </a:r>
            <a:r>
              <a:rPr lang="en-US" sz="2400" kern="0" dirty="0">
                <a:solidFill>
                  <a:srgbClr val="1D2228"/>
                </a:solidFill>
                <a:effectLst/>
                <a:ea typeface="Times New Roman" panose="02020603050405020304" pitchFamily="18" charset="0"/>
                <a:cs typeface="Courier New" panose="02070309020205020404" pitchFamily="49" charset="0"/>
              </a:rPr>
              <a:t>Battle of Gettysburg, a three-day battle in Pennsylvania, is fought, resulting in a Union victory and considered a turning point in the war.</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November 1863: </a:t>
            </a:r>
            <a:r>
              <a:rPr lang="en-US" sz="2400" kern="0" dirty="0">
                <a:solidFill>
                  <a:srgbClr val="1D2228"/>
                </a:solidFill>
                <a:effectLst/>
                <a:ea typeface="Times New Roman" panose="02020603050405020304" pitchFamily="18" charset="0"/>
                <a:cs typeface="Courier New" panose="02070309020205020404" pitchFamily="49" charset="0"/>
              </a:rPr>
              <a:t>President Lincoln delivers the Gettysburg Address, emphasizing the importance of preserving the Union and redefining the war's purpose.</a:t>
            </a:r>
            <a:endParaRPr lang="fr-FR" sz="2400" kern="100" dirty="0">
              <a:effectLst/>
              <a:ea typeface="Calibri" panose="020F0502020204030204" pitchFamily="34" charset="0"/>
              <a:cs typeface="Arial" panose="020B0604020202020204" pitchFamily="34" charset="0"/>
            </a:endParaRPr>
          </a:p>
          <a:p>
            <a:pPr marR="0" algn="l"/>
            <a:endParaRPr lang="fr-FR" sz="2000" dirty="0"/>
          </a:p>
        </p:txBody>
      </p:sp>
    </p:spTree>
    <p:extLst>
      <p:ext uri="{BB962C8B-B14F-4D97-AF65-F5344CB8AC3E}">
        <p14:creationId xmlns:p14="http://schemas.microsoft.com/office/powerpoint/2010/main" val="1755430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92500" lnSpcReduction="20000"/>
          </a:bodyPr>
          <a:lstStyle/>
          <a:p>
            <a:pPr marL="0" indent="0"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3000" b="1" kern="0" dirty="0">
                <a:solidFill>
                  <a:srgbClr val="1D2228"/>
                </a:solidFill>
                <a:effectLst/>
                <a:latin typeface="+mj-lt"/>
                <a:ea typeface="Times New Roman" panose="02020603050405020304" pitchFamily="18" charset="0"/>
                <a:cs typeface="Courier New" panose="02070309020205020404" pitchFamily="49" charset="0"/>
              </a:rPr>
              <a:t>Final Stages and the End of the War (1864-1865):</a:t>
            </a:r>
            <a:endParaRPr lang="fr-FR" sz="3000" b="1" kern="100" dirty="0">
              <a:effectLst/>
              <a:latin typeface="+mj-lt"/>
              <a:ea typeface="Calibri" panose="020F0502020204030204" pitchFamily="34" charset="0"/>
              <a:cs typeface="Arial" panose="020B0604020202020204" pitchFamily="34" charset="0"/>
            </a:endParaRPr>
          </a:p>
          <a:p>
            <a:pPr marL="0" indent="0">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May 1864: </a:t>
            </a:r>
            <a:r>
              <a:rPr lang="en-US" sz="2400" kern="0" dirty="0">
                <a:solidFill>
                  <a:srgbClr val="1D2228"/>
                </a:solidFill>
                <a:effectLst/>
                <a:ea typeface="Times New Roman" panose="02020603050405020304" pitchFamily="18" charset="0"/>
                <a:cs typeface="Courier New" panose="02070309020205020404" pitchFamily="49" charset="0"/>
              </a:rPr>
              <a:t>General Grant becomes the commanding general of the Union Army and launches a series of offensives, known as the Overland Campaign, against Confederate General Robert E. Lee.</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September 1864: </a:t>
            </a:r>
            <a:r>
              <a:rPr lang="en-US" sz="2400" kern="0" dirty="0">
                <a:solidFill>
                  <a:srgbClr val="1D2228"/>
                </a:solidFill>
                <a:effectLst/>
                <a:ea typeface="Times New Roman" panose="02020603050405020304" pitchFamily="18" charset="0"/>
                <a:cs typeface="Courier New" panose="02070309020205020404" pitchFamily="49" charset="0"/>
              </a:rPr>
              <a:t>General William T. Sherman begins his famous "March to the Sea," a devastating campaign through Georgia.</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April 1865: </a:t>
            </a:r>
            <a:r>
              <a:rPr lang="en-US" sz="2400" kern="0" dirty="0">
                <a:solidFill>
                  <a:srgbClr val="1D2228"/>
                </a:solidFill>
                <a:effectLst/>
                <a:ea typeface="Times New Roman" panose="02020603050405020304" pitchFamily="18" charset="0"/>
                <a:cs typeface="Courier New" panose="02070309020205020404" pitchFamily="49" charset="0"/>
              </a:rPr>
              <a:t>General Lee surrenders to General Grant at Appomattox Court House in Virginia, effectively ending the war.</a:t>
            </a:r>
            <a:endParaRPr lang="fr-FR" sz="2400" kern="100" dirty="0">
              <a:effectLst/>
              <a:ea typeface="Calibri" panose="020F0502020204030204" pitchFamily="34" charset="0"/>
              <a:cs typeface="Arial" panose="020B0604020202020204" pitchFamily="34" charset="0"/>
            </a:endParaRPr>
          </a:p>
          <a:p>
            <a:pPr>
              <a:lnSpc>
                <a:spcPct val="150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b="1" kern="0" dirty="0">
                <a:solidFill>
                  <a:srgbClr val="1D2228"/>
                </a:solidFill>
                <a:effectLst/>
                <a:ea typeface="Times New Roman" panose="02020603050405020304" pitchFamily="18" charset="0"/>
                <a:cs typeface="Courier New" panose="02070309020205020404" pitchFamily="49" charset="0"/>
              </a:rPr>
              <a:t>April 14, 1865: </a:t>
            </a:r>
            <a:r>
              <a:rPr lang="en-US" sz="2400" kern="0" dirty="0">
                <a:solidFill>
                  <a:srgbClr val="1D2228"/>
                </a:solidFill>
                <a:effectLst/>
                <a:ea typeface="Times New Roman" panose="02020603050405020304" pitchFamily="18" charset="0"/>
                <a:cs typeface="Courier New" panose="02070309020205020404" pitchFamily="49" charset="0"/>
              </a:rPr>
              <a:t>President Lincoln is assassinated by John Wilkes Booth, a Confederate sympathizer.</a:t>
            </a:r>
            <a:endParaRPr lang="fr-FR" sz="2400" kern="100" dirty="0">
              <a:effectLst/>
              <a:ea typeface="Calibri" panose="020F0502020204030204" pitchFamily="34" charset="0"/>
              <a:cs typeface="Arial" panose="020B0604020202020204" pitchFamily="34" charset="0"/>
            </a:endParaRPr>
          </a:p>
          <a:p>
            <a:pPr marR="0" algn="l">
              <a:lnSpc>
                <a:spcPct val="160000"/>
              </a:lnSpc>
            </a:pPr>
            <a:endParaRPr lang="fr-FR" sz="2400" dirty="0">
              <a:latin typeface="+mj-lt"/>
            </a:endParaRPr>
          </a:p>
        </p:txBody>
      </p:sp>
    </p:spTree>
    <p:extLst>
      <p:ext uri="{BB962C8B-B14F-4D97-AF65-F5344CB8AC3E}">
        <p14:creationId xmlns:p14="http://schemas.microsoft.com/office/powerpoint/2010/main" val="3678829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Autofit/>
          </a:bodyPr>
          <a:lstStyle/>
          <a:p>
            <a:pPr marR="0" algn="l"/>
            <a:endParaRPr lang="en-US" sz="2800" b="1" i="0" u="none" strike="noStrike" baseline="0" dirty="0">
              <a:solidFill>
                <a:srgbClr val="000000"/>
              </a:solidFill>
            </a:endParaRPr>
          </a:p>
          <a:p>
            <a:pPr marL="0" marR="0" indent="0" algn="ctr">
              <a:buNone/>
            </a:pPr>
            <a:r>
              <a:rPr lang="en-US" sz="2800" b="1" i="0" u="none" strike="noStrike" baseline="0" dirty="0">
                <a:solidFill>
                  <a:srgbClr val="000000"/>
                </a:solidFill>
                <a:latin typeface="+mj-lt"/>
              </a:rPr>
              <a:t>Conclusion</a:t>
            </a:r>
          </a:p>
          <a:p>
            <a:pPr marL="0" marR="0" indent="0">
              <a:lnSpc>
                <a:spcPct val="150000"/>
              </a:lnSpc>
              <a:buNone/>
            </a:pPr>
            <a:r>
              <a:rPr lang="en-US" sz="2800" kern="0" dirty="0">
                <a:solidFill>
                  <a:srgbClr val="1D2228"/>
                </a:solidFill>
                <a:effectLst/>
                <a:ea typeface="Times New Roman" panose="02020603050405020304" pitchFamily="18" charset="0"/>
                <a:cs typeface="Courier New" panose="02070309020205020404" pitchFamily="49" charset="0"/>
              </a:rPr>
              <a:t>the American Civil War's chronology and timeline of events provide a roadmap to understanding the complexities and significance of this transformative period in United States history. The secession crisis, major battles, turning points, and the eventual conclusion shaped the postbellum trajectory, leading to important social, political, and economic changes. </a:t>
            </a:r>
            <a:endParaRPr lang="fr-FR" sz="2800" dirty="0"/>
          </a:p>
        </p:txBody>
      </p:sp>
    </p:spTree>
    <p:extLst>
      <p:ext uri="{BB962C8B-B14F-4D97-AF65-F5344CB8AC3E}">
        <p14:creationId xmlns:p14="http://schemas.microsoft.com/office/powerpoint/2010/main" val="2879273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503336" y="383457"/>
            <a:ext cx="10507850" cy="6280813"/>
          </a:xfrm>
        </p:spPr>
        <p:txBody>
          <a:bodyPr>
            <a:noAutofit/>
          </a:bodyPr>
          <a:lstStyle/>
          <a:p>
            <a:pPr marR="0" algn="ctr">
              <a:lnSpc>
                <a:spcPct val="150000"/>
              </a:lnSpc>
            </a:pPr>
            <a:endParaRPr lang="fr-FR" sz="5400" dirty="0"/>
          </a:p>
          <a:p>
            <a:pPr marR="0" algn="ctr">
              <a:lnSpc>
                <a:spcPct val="150000"/>
              </a:lnSpc>
            </a:pPr>
            <a:endParaRPr lang="fr-FR" sz="5400" dirty="0"/>
          </a:p>
          <a:p>
            <a:pPr marR="0" algn="ctr">
              <a:lnSpc>
                <a:spcPct val="150000"/>
              </a:lnSpc>
            </a:pPr>
            <a:r>
              <a:rPr lang="fr-FR" sz="5400" dirty="0" err="1"/>
              <a:t>Thank</a:t>
            </a:r>
            <a:r>
              <a:rPr lang="fr-FR" sz="5400" dirty="0"/>
              <a:t> You</a:t>
            </a:r>
          </a:p>
        </p:txBody>
      </p:sp>
    </p:spTree>
    <p:extLst>
      <p:ext uri="{BB962C8B-B14F-4D97-AF65-F5344CB8AC3E}">
        <p14:creationId xmlns:p14="http://schemas.microsoft.com/office/powerpoint/2010/main" val="3198278076"/>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282</TotalTime>
  <Words>602</Words>
  <Application>Microsoft Office PowerPoint</Application>
  <PresentationFormat>Grand écran</PresentationFormat>
  <Paragraphs>39</Paragraphs>
  <Slides>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Century Gothic</vt:lpstr>
      <vt:lpstr>Wingdings 3</vt:lpstr>
      <vt:lpstr>Brin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29</cp:revision>
  <dcterms:created xsi:type="dcterms:W3CDTF">2023-10-06T13:08:38Z</dcterms:created>
  <dcterms:modified xsi:type="dcterms:W3CDTF">2023-10-28T15:20:07Z</dcterms:modified>
</cp:coreProperties>
</file>