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5" r:id="rId4"/>
    <p:sldId id="271" r:id="rId5"/>
    <p:sldId id="266" r:id="rId6"/>
    <p:sldId id="267" r:id="rId7"/>
    <p:sldId id="268" r:id="rId8"/>
    <p:sldId id="269" r:id="rId9"/>
    <p:sldId id="270" r:id="rId10"/>
    <p:sldId id="272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59805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44300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76893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78498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76574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287065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22905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71069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04891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35031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17453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6B4A3-4212-4E39-93DE-E053E8F69C28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CDF73-85D2-4237-9B32-053DBDB0C312}" type="slidenum">
              <a:rPr kumimoji="0" lang="en-US" smtClean="0"/>
              <a:t>‹N°›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94297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51831" y="35449"/>
            <a:ext cx="684033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4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University</a:t>
            </a:r>
            <a:r>
              <a:rPr lang="fr-FR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of Larbi </a:t>
            </a:r>
            <a:r>
              <a:rPr lang="fr-FR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Ben M'hidi Oum El </a:t>
            </a:r>
            <a:r>
              <a:rPr lang="fr-FR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Bouaghi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6580" y="565795"/>
            <a:ext cx="609083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Faculty of Earth Sciences and Architecture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74257" y="1088309"/>
            <a:ext cx="339548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Department of Geology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3528" y="2210961"/>
            <a:ext cx="387317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Crystallography</a:t>
            </a:r>
            <a:endParaRPr lang="fr-FR" sz="40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FF00"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5983" y="5631631"/>
            <a:ext cx="244009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Licence</a:t>
            </a:r>
            <a:r>
              <a:rPr lang="en-US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Geology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4798" y="5949280"/>
            <a:ext cx="326788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spc="50" baseline="3000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year Common core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18212" y="2844224"/>
            <a:ext cx="37537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By SAADALI Badreddine</a:t>
            </a:r>
            <a:endParaRPr lang="fr-FR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3">
                  <a:lumMod val="60000"/>
                  <a:lumOff val="40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46101" y="3789040"/>
            <a:ext cx="33842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Course </a:t>
            </a:r>
            <a:r>
              <a:rPr lang="fr-FR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FF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I-2</a:t>
            </a:r>
            <a:endParaRPr lang="fr-FR" sz="5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FF00"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524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6196" y="44624"/>
            <a:ext cx="289053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ctr">
              <a:buFont typeface="+mj-lt"/>
              <a:buAutoNum type="arabicPeriod" startAt="3"/>
            </a:pPr>
            <a:r>
              <a:rPr lang="fr-FR" sz="24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Bravais </a:t>
            </a:r>
            <a:r>
              <a:rPr lang="fr-FR" sz="2400" b="1" spc="50" dirty="0" err="1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Lattice</a:t>
            </a:r>
            <a:r>
              <a:rPr lang="fr-FR" sz="24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7504" y="404664"/>
            <a:ext cx="727280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 crystal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composed of a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regular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repeating arrangement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atoms in space. In 1849, </a:t>
            </a:r>
            <a:r>
              <a:rPr lang="en-US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Auguste Bravais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formulated a postulate that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became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foundation of crystallography: "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Given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any 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point P in a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crystal 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there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exists 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infinite 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discrete set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points in the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material extending 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 all three spatial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directions 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around which the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arrangement 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of matter is identical to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that 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around point P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."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188640"/>
            <a:ext cx="1728192" cy="23622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584" y="3826851"/>
            <a:ext cx="6048920" cy="298652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07504" y="2780928"/>
            <a:ext cx="9001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Crystals are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organized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in three dimensions based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 fundamental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unit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structure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and their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symmetry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arises from the ordered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arrangement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of atoms within the crystal lattice. 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7072" y="3861048"/>
            <a:ext cx="303966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>
                <a:latin typeface="Times New Roman" pitchFamily="18" charset="0"/>
                <a:cs typeface="Times New Roman" pitchFamily="18" charset="0"/>
              </a:rPr>
              <a:t>Bravais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identified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and illustrated </a:t>
            </a:r>
            <a:r>
              <a:rPr lang="en-US" sz="2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seven fundamental crystal systems, and their seven derivatives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which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classify crystals based on their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geometric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symmetrical properties. 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724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44931" y="53667"/>
            <a:ext cx="257314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0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Course </a:t>
            </a:r>
            <a:r>
              <a:rPr lang="fr-FR" sz="40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I-2</a:t>
            </a:r>
            <a:endParaRPr lang="fr-FR" sz="4000" b="1" spc="50" dirty="0">
              <a:ln w="12700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293096"/>
            <a:ext cx="6068902" cy="259228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6069"/>
            <a:ext cx="9144000" cy="153080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-59349" y="3348281"/>
            <a:ext cx="76445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 algn="ctr">
              <a:buFont typeface="Arial" pitchFamily="34" charset="0"/>
              <a:buChar char="•"/>
            </a:pPr>
            <a:r>
              <a:rPr lang="fr-FR" sz="32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00B0F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Basic </a:t>
            </a:r>
            <a:r>
              <a:rPr lang="fr-FR" sz="3200" b="1" spc="50" dirty="0" err="1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00B0F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laws</a:t>
            </a:r>
            <a:r>
              <a:rPr lang="fr-FR" sz="32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00B0F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fr-FR" sz="3200" b="1" spc="50" dirty="0" err="1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00B0F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crystallography</a:t>
            </a:r>
            <a:endParaRPr lang="fr-FR" sz="3200" b="1" spc="50" dirty="0">
              <a:ln w="12700" cmpd="sng">
                <a:solidFill>
                  <a:srgbClr val="FF0000"/>
                </a:solidFill>
                <a:prstDash val="solid"/>
              </a:ln>
              <a:solidFill>
                <a:srgbClr val="00B0F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59350" y="2636912"/>
            <a:ext cx="920334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 algn="ctr">
              <a:buFont typeface="Arial" pitchFamily="34" charset="0"/>
              <a:buChar char="•"/>
            </a:pPr>
            <a:r>
              <a:rPr lang="en-US" sz="32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92D05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Notions </a:t>
            </a:r>
            <a:r>
              <a:rPr lang="en-US" sz="32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92D05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of crystal and crystallography</a:t>
            </a:r>
            <a:endParaRPr lang="fr-FR" sz="3200" b="1" spc="50" dirty="0">
              <a:ln w="12700" cmpd="sng">
                <a:solidFill>
                  <a:srgbClr val="FF0000"/>
                </a:solidFill>
                <a:prstDash val="solid"/>
              </a:ln>
              <a:solidFill>
                <a:srgbClr val="92D05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964" y="4077072"/>
            <a:ext cx="3456382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073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496" y="97468"/>
            <a:ext cx="799288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 algn="ctr">
              <a:buFont typeface="Arial" pitchFamily="34" charset="0"/>
              <a:buChar char="•"/>
            </a:pPr>
            <a:r>
              <a:rPr lang="en-US" sz="28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Notions </a:t>
            </a:r>
            <a:r>
              <a:rPr lang="en-US" sz="28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8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crystal</a:t>
            </a:r>
            <a:endParaRPr lang="fr-FR" sz="2800" b="1" spc="50" dirty="0">
              <a:ln w="12700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496" y="1470843"/>
            <a:ext cx="91085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term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crystal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" originates from the </a:t>
            </a:r>
            <a:r>
              <a:rPr lang="en-US" sz="2400" u="sng" dirty="0">
                <a:latin typeface="Times New Roman" pitchFamily="18" charset="0"/>
                <a:cs typeface="Times New Roman" pitchFamily="18" charset="0"/>
              </a:rPr>
              <a:t>Greek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krustallos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κρυστ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αλλοσ)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meaning "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ice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as people once believed crystals were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made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of water frozen by the cold of mountains.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crystal is a homogeneous and anisotropic solid whose microscopic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structure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is defined by the periodic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repetition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of an atomic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pattern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in three dimensions.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perfect crystal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 solid without defects. 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98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559" y="3984281"/>
            <a:ext cx="3252857" cy="284142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836712"/>
            <a:ext cx="9144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Crystallography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enables the representation of a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mineral's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crystal structure through a three-dimensional arrangement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its atoms and classifies crystals based on geometric rules.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By definition, 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crystallography is the science of crystals; it studies their external form, internal structure, growth, and, physical properties.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term "crystallography"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combines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two words: "crystal" and "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graphy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with the latter deriving from the </a:t>
            </a:r>
            <a:r>
              <a:rPr lang="en-US" sz="2200" u="sng" dirty="0">
                <a:latin typeface="Times New Roman" pitchFamily="18" charset="0"/>
                <a:cs typeface="Times New Roman" pitchFamily="18" charset="0"/>
              </a:rPr>
              <a:t>Greek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err="1">
                <a:latin typeface="Times New Roman" pitchFamily="18" charset="0"/>
                <a:cs typeface="Times New Roman" pitchFamily="18" charset="0"/>
              </a:rPr>
              <a:t>graphia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200" i="1" dirty="0" err="1">
                <a:latin typeface="Times New Roman" pitchFamily="18" charset="0"/>
                <a:cs typeface="Times New Roman" pitchFamily="18" charset="0"/>
              </a:rPr>
              <a:t>γρ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αφία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meaning "</a:t>
            </a:r>
            <a:r>
              <a:rPr lang="en-US" sz="2200" u="sng" dirty="0">
                <a:latin typeface="Times New Roman" pitchFamily="18" charset="0"/>
                <a:cs typeface="Times New Roman" pitchFamily="18" charset="0"/>
              </a:rPr>
              <a:t>writing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" or "</a:t>
            </a:r>
            <a:r>
              <a:rPr lang="en-US" sz="2200" u="sng" dirty="0">
                <a:latin typeface="Times New Roman" pitchFamily="18" charset="0"/>
                <a:cs typeface="Times New Roman" pitchFamily="18" charset="0"/>
              </a:rPr>
              <a:t>diagram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." This reflects the field's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focus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on describing and illustrating the ordered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atomic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arrangements that define crystalline materials. 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496" y="97468"/>
            <a:ext cx="799288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 algn="ctr">
              <a:buFont typeface="Arial" pitchFamily="34" charset="0"/>
              <a:buChar char="•"/>
            </a:pPr>
            <a:r>
              <a:rPr lang="en-US" sz="28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Notions </a:t>
            </a:r>
            <a:r>
              <a:rPr lang="en-US" sz="28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8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crystallography</a:t>
            </a:r>
            <a:endParaRPr lang="fr-FR" sz="2800" b="1" spc="50" dirty="0">
              <a:ln w="12700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968135"/>
            <a:ext cx="3026780" cy="2873719"/>
          </a:xfrm>
          <a:prstGeom prst="rect">
            <a:avLst/>
          </a:prstGeom>
        </p:spPr>
      </p:pic>
      <p:sp>
        <p:nvSpPr>
          <p:cNvPr id="9" name="Flèche droite 8"/>
          <p:cNvSpPr/>
          <p:nvPr/>
        </p:nvSpPr>
        <p:spPr>
          <a:xfrm>
            <a:off x="3779912" y="5085184"/>
            <a:ext cx="936104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9679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496" y="97468"/>
            <a:ext cx="799288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 algn="ctr">
              <a:buFont typeface="Arial" pitchFamily="34" charset="0"/>
              <a:buChar char="•"/>
            </a:pPr>
            <a:r>
              <a:rPr lang="fr-FR" sz="2800" b="1" spc="50" dirty="0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Basic </a:t>
            </a:r>
            <a:r>
              <a:rPr lang="fr-FR" sz="2800" b="1" spc="50" dirty="0" err="1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laws</a:t>
            </a:r>
            <a:r>
              <a:rPr lang="fr-FR" sz="2800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fr-FR" sz="2800" b="1" spc="50" dirty="0" err="1" smtClean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crystallography</a:t>
            </a:r>
            <a:endParaRPr lang="fr-FR" sz="2800" b="1" spc="50" dirty="0">
              <a:ln w="12700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0161" y="3033534"/>
            <a:ext cx="638605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20th century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marked with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numerous Nobel Prizes in chemistry and physics awarded to scientists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field. A pivotal moment came in 1914 when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German physicist </a:t>
            </a:r>
            <a:r>
              <a:rPr lang="en-US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Max von Laue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received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Nobel Prize in Physics for his, discovery of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X-ray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diffraction by crystals. </a:t>
            </a:r>
          </a:p>
        </p:txBody>
      </p:sp>
      <p:sp>
        <p:nvSpPr>
          <p:cNvPr id="3" name="Rectangle 2"/>
          <p:cNvSpPr/>
          <p:nvPr/>
        </p:nvSpPr>
        <p:spPr>
          <a:xfrm>
            <a:off x="63206" y="692696"/>
            <a:ext cx="9001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Crystallography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began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to flourish in the 18th century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through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work of scientists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like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Romé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de Lisle and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Haüy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in France that understanding crystal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structures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and symmetry. </a:t>
            </a:r>
          </a:p>
          <a:p>
            <a:pPr algn="just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During the 19th century, research in crystallography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advanced significantly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thanks to contributions from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mathematicians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scientists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including the Frenchman Auguste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Bravais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who developed 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concept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of crystal lattices.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3206" y="5294818"/>
            <a:ext cx="9001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Modern crystallography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relies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on fundamental laws that govern the morphology of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crystals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particularly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measurement of angles between crystal faces. These principles allow researchers to classify crystals and understand their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geometric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properties. 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381" y="2798542"/>
            <a:ext cx="2409825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444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16632"/>
            <a:ext cx="649537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en-US" sz="24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Law of the constancy of interfacial angles</a:t>
            </a:r>
            <a:endParaRPr lang="fr-FR" sz="2400" b="1" spc="50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496" y="635784"/>
            <a:ext cx="90010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first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quantitative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law of crystallography was established by the Danish scientist Nicolas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Stenon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1669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based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measurements of 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angles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between the faces of quartz crystals. </a:t>
            </a:r>
          </a:p>
          <a:p>
            <a:pPr algn="ctr"/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law states: "Regardless of the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external 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appearance or size of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crystals 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of the same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species 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angles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between 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corresponding faces are always equal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."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062" y="2687429"/>
            <a:ext cx="488197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For example,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quartz crystals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whether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deformed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not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consistently exhibit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angles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of 120° 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between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their faces. Similarly, pyrite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crystals despite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variations in the size and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shape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of their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faces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maintain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constant angle of 54° between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corresponding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faces. This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invariance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in angular relationships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highlights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underlying order and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symmetry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of crystalline structures 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9" y="2348880"/>
            <a:ext cx="4032448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33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44624"/>
            <a:ext cx="649537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en-US" sz="24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Law of the constancy of interfacial angles</a:t>
            </a:r>
            <a:endParaRPr lang="fr-FR" sz="2400" b="1" spc="50" dirty="0">
              <a:ln w="12700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7504" y="620688"/>
            <a:ext cx="885698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Romé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l’Isle’s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law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further emphasizes 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invariance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of a bundle of lines originating from any point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perpendicular to the faces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 crystalline species.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This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concept is illustrated by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case of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beryl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where the geometric relationships between crystal faces remain consistent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regardless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of the crystal’s size or shape. These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principles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form the foundation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geometric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crystallography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enabling scientists to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classify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and analyze crystals based on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their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angular properties.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9512" y="5633372"/>
            <a:ext cx="878497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By understanding these laws, researchers can predict and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interpret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external morphology of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crystals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providing insights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into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their internal atomic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arrangements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and symmetry. 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28" y="3356992"/>
            <a:ext cx="6477000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93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116632"/>
            <a:ext cx="3951723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ctr">
              <a:buFont typeface="+mj-lt"/>
              <a:buAutoNum type="arabicPeriod" startAt="2"/>
            </a:pPr>
            <a:r>
              <a:rPr lang="fr-FR" sz="24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Law of rational indices </a:t>
            </a:r>
          </a:p>
        </p:txBody>
      </p:sp>
      <p:sp>
        <p:nvSpPr>
          <p:cNvPr id="4" name="Rectangle 3"/>
          <p:cNvSpPr/>
          <p:nvPr/>
        </p:nvSpPr>
        <p:spPr>
          <a:xfrm>
            <a:off x="85396" y="1239718"/>
            <a:ext cx="491249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Was proposed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by René-Just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Haüy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in 1774. 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observed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that when cleaving calcite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crystals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resulting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smaller fragments retained the same shape as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original crystal.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Haüy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hypothesized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that this subdivision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would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eventually reach a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limit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leading to the smallest possible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parallelepiped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which 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called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"integral molecule." 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suggested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that crystals are composed of assemblies of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identical parallelepipeds forming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their characteristic structure. 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895" y="980728"/>
            <a:ext cx="4038600" cy="486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3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6961" y="620688"/>
            <a:ext cx="887909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According to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Haüy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"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crystal 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of a given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species, 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regardless of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its morphology 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is formed by the juxtaposition of small elementary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parallelepipeds 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all equal to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one 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another and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characteristic 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of the species.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" This idea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laid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foundation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understanding 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internal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structure of crystals as a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repeating ordered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arrangement of fundamental units.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Haüy’s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work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was pivotal in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linking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external symmetry of crystals to their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internal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atomic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organization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advancing the field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crystallography and influencing later discoveries in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crystal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structure analysis.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5536" y="116632"/>
            <a:ext cx="3951723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 algn="ctr">
              <a:buFont typeface="+mj-lt"/>
              <a:buAutoNum type="arabicPeriod" startAt="2"/>
            </a:pPr>
            <a:r>
              <a:rPr lang="fr-FR" sz="2400" b="1" spc="50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Law of rational indices 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933056"/>
            <a:ext cx="8424936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266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</TotalTime>
  <Words>873</Words>
  <Application>Microsoft Office PowerPoint</Application>
  <PresentationFormat>Affichage à l'écran (4:3)</PresentationFormat>
  <Paragraphs>44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Chulus Info</dc:creator>
  <cp:lastModifiedBy>Chulus Info</cp:lastModifiedBy>
  <cp:revision>61</cp:revision>
  <dcterms:created xsi:type="dcterms:W3CDTF">2025-07-11T18:18:10Z</dcterms:created>
  <dcterms:modified xsi:type="dcterms:W3CDTF">2025-09-22T16:14:05Z</dcterms:modified>
</cp:coreProperties>
</file>